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Antonio" panose="020B0604020202020204" charset="0"/>
      <p:regular r:id="rId25"/>
    </p:embeddedFont>
    <p:embeddedFont>
      <p:font typeface="Antonio Bold" panose="020B0604020202020204" charset="0"/>
      <p:regular r:id="rId26"/>
    </p:embeddedFont>
    <p:embeddedFont>
      <p:font typeface="Baloo Bhaijaan" panose="020B0604020202020204" charset="-78"/>
      <p:regular r:id="rId27"/>
    </p:embeddedFont>
    <p:embeddedFont>
      <p:font typeface="Canva Sans" panose="020B0604020202020204" charset="0"/>
      <p:regular r:id="rId28"/>
    </p:embeddedFont>
    <p:embeddedFont>
      <p:font typeface="Canva Sans Bold" panose="020B0604020202020204" charset="0"/>
      <p:regular r:id="rId29"/>
    </p:embeddedFont>
    <p:embeddedFont>
      <p:font typeface="Handy Casual" panose="020B0604020202020204" charset="0"/>
      <p:regular r:id="rId30"/>
    </p:embeddedFont>
    <p:embeddedFont>
      <p:font typeface="Times New Roman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0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5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21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svg"/><Relationship Id="rId7" Type="http://schemas.openxmlformats.org/officeDocument/2006/relationships/image" Target="../media/image3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svg"/><Relationship Id="rId7" Type="http://schemas.openxmlformats.org/officeDocument/2006/relationships/image" Target="../media/image36.svg"/><Relationship Id="rId12" Type="http://schemas.openxmlformats.org/officeDocument/2006/relationships/image" Target="../media/image4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51168" y="6465518"/>
            <a:ext cx="2986932" cy="2792782"/>
          </a:xfrm>
          <a:custGeom>
            <a:avLst/>
            <a:gdLst/>
            <a:ahLst/>
            <a:cxnLst/>
            <a:rect l="l" t="t" r="r" b="b"/>
            <a:pathLst>
              <a:path w="2986932" h="2792782">
                <a:moveTo>
                  <a:pt x="0" y="0"/>
                </a:moveTo>
                <a:lnTo>
                  <a:pt x="2986933" y="0"/>
                </a:lnTo>
                <a:lnTo>
                  <a:pt x="2986933" y="2792782"/>
                </a:lnTo>
                <a:lnTo>
                  <a:pt x="0" y="2792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25944" y="2585271"/>
            <a:ext cx="5032041" cy="7001100"/>
          </a:xfrm>
          <a:custGeom>
            <a:avLst/>
            <a:gdLst/>
            <a:ahLst/>
            <a:cxnLst/>
            <a:rect l="l" t="t" r="r" b="b"/>
            <a:pathLst>
              <a:path w="5032041" h="7001100">
                <a:moveTo>
                  <a:pt x="0" y="0"/>
                </a:moveTo>
                <a:lnTo>
                  <a:pt x="5032040" y="0"/>
                </a:lnTo>
                <a:lnTo>
                  <a:pt x="5032040" y="7001100"/>
                </a:lnTo>
                <a:lnTo>
                  <a:pt x="0" y="7001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53670">
            <a:off x="9809136" y="1121514"/>
            <a:ext cx="2347630" cy="2612106"/>
          </a:xfrm>
          <a:custGeom>
            <a:avLst/>
            <a:gdLst/>
            <a:ahLst/>
            <a:cxnLst/>
            <a:rect l="l" t="t" r="r" b="b"/>
            <a:pathLst>
              <a:path w="2347630" h="2612106">
                <a:moveTo>
                  <a:pt x="0" y="0"/>
                </a:moveTo>
                <a:lnTo>
                  <a:pt x="2347630" y="0"/>
                </a:lnTo>
                <a:lnTo>
                  <a:pt x="2347630" y="2612106"/>
                </a:lnTo>
                <a:lnTo>
                  <a:pt x="0" y="2612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544635" y="3368055"/>
            <a:ext cx="2118533" cy="2350660"/>
          </a:xfrm>
          <a:custGeom>
            <a:avLst/>
            <a:gdLst/>
            <a:ahLst/>
            <a:cxnLst/>
            <a:rect l="l" t="t" r="r" b="b"/>
            <a:pathLst>
              <a:path w="2118533" h="2350660">
                <a:moveTo>
                  <a:pt x="0" y="0"/>
                </a:moveTo>
                <a:lnTo>
                  <a:pt x="2118532" y="0"/>
                </a:lnTo>
                <a:lnTo>
                  <a:pt x="2118532" y="2350660"/>
                </a:lnTo>
                <a:lnTo>
                  <a:pt x="0" y="23506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24068" y="6336472"/>
            <a:ext cx="5567077" cy="5567077"/>
          </a:xfrm>
          <a:custGeom>
            <a:avLst/>
            <a:gdLst/>
            <a:ahLst/>
            <a:cxnLst/>
            <a:rect l="l" t="t" r="r" b="b"/>
            <a:pathLst>
              <a:path w="5567077" h="5567077">
                <a:moveTo>
                  <a:pt x="0" y="0"/>
                </a:moveTo>
                <a:lnTo>
                  <a:pt x="5567076" y="0"/>
                </a:lnTo>
                <a:lnTo>
                  <a:pt x="5567076" y="5567076"/>
                </a:lnTo>
                <a:lnTo>
                  <a:pt x="0" y="55670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887035" y="9744075"/>
            <a:ext cx="7315200" cy="749808"/>
          </a:xfrm>
          <a:custGeom>
            <a:avLst/>
            <a:gdLst/>
            <a:ahLst/>
            <a:cxnLst/>
            <a:rect l="l" t="t" r="r" b="b"/>
            <a:pathLst>
              <a:path w="7315200" h="749808">
                <a:moveTo>
                  <a:pt x="0" y="0"/>
                </a:moveTo>
                <a:lnTo>
                  <a:pt x="7315200" y="0"/>
                </a:lnTo>
                <a:lnTo>
                  <a:pt x="7315200" y="749808"/>
                </a:lnTo>
                <a:lnTo>
                  <a:pt x="0" y="74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2446" y="7700405"/>
            <a:ext cx="8606902" cy="1172690"/>
          </a:xfrm>
          <a:custGeom>
            <a:avLst/>
            <a:gdLst/>
            <a:ahLst/>
            <a:cxnLst/>
            <a:rect l="l" t="t" r="r" b="b"/>
            <a:pathLst>
              <a:path w="8606902" h="1172690">
                <a:moveTo>
                  <a:pt x="0" y="0"/>
                </a:moveTo>
                <a:lnTo>
                  <a:pt x="8606902" y="0"/>
                </a:lnTo>
                <a:lnTo>
                  <a:pt x="8606902" y="1172691"/>
                </a:lnTo>
                <a:lnTo>
                  <a:pt x="0" y="117269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30749" y="9152948"/>
            <a:ext cx="2038301" cy="749752"/>
          </a:xfrm>
          <a:custGeom>
            <a:avLst/>
            <a:gdLst/>
            <a:ahLst/>
            <a:cxnLst/>
            <a:rect l="l" t="t" r="r" b="b"/>
            <a:pathLst>
              <a:path w="3287295" h="1415004">
                <a:moveTo>
                  <a:pt x="0" y="0"/>
                </a:moveTo>
                <a:lnTo>
                  <a:pt x="3287295" y="0"/>
                </a:lnTo>
                <a:lnTo>
                  <a:pt x="3287295" y="1415004"/>
                </a:lnTo>
                <a:lnTo>
                  <a:pt x="0" y="141500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93003" y="3493052"/>
            <a:ext cx="9946291" cy="39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11721" spc="-597">
                <a:solidFill>
                  <a:srgbClr val="301C16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APRENDIZAJE BASADO EN LA INDAGACIÓN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59843" y="7865110"/>
            <a:ext cx="7906001" cy="74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19"/>
              </a:lnSpc>
              <a:spcBef>
                <a:spcPct val="0"/>
              </a:spcBef>
            </a:pPr>
            <a:r>
              <a:rPr lang="en-US" sz="4299" dirty="0">
                <a:solidFill>
                  <a:srgbClr val="301C16"/>
                </a:solidFill>
                <a:latin typeface="Handy Casual"/>
                <a:ea typeface="Handy Casual"/>
                <a:cs typeface="Handy Casual"/>
                <a:sym typeface="Handy Casual"/>
              </a:rPr>
              <a:t>EQUIPO TÉCNICO “NEUROLECTURA EN ACCIÓN”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210957"/>
            <a:ext cx="5620944" cy="106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301C16"/>
                </a:solidFill>
                <a:latin typeface="Handy Casual"/>
                <a:ea typeface="Handy Casual"/>
                <a:cs typeface="Handy Casual"/>
                <a:sym typeface="Handy Casual"/>
              </a:rPr>
              <a:t>ASISTENCIA TÉCNICA: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25205" y="2670918"/>
            <a:ext cx="13815879" cy="5553591"/>
            <a:chOff x="0" y="0"/>
            <a:chExt cx="3638750" cy="14626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8750" cy="1462674"/>
            </a:xfrm>
            <a:custGeom>
              <a:avLst/>
              <a:gdLst/>
              <a:ahLst/>
              <a:cxnLst/>
              <a:rect l="l" t="t" r="r" b="b"/>
              <a:pathLst>
                <a:path w="3638750" h="1462674">
                  <a:moveTo>
                    <a:pt x="28579" y="0"/>
                  </a:moveTo>
                  <a:lnTo>
                    <a:pt x="3610171" y="0"/>
                  </a:lnTo>
                  <a:cubicBezTo>
                    <a:pt x="3625955" y="0"/>
                    <a:pt x="3638750" y="12795"/>
                    <a:pt x="3638750" y="28579"/>
                  </a:cubicBezTo>
                  <a:lnTo>
                    <a:pt x="3638750" y="1434096"/>
                  </a:lnTo>
                  <a:cubicBezTo>
                    <a:pt x="3638750" y="1449879"/>
                    <a:pt x="3625955" y="1462674"/>
                    <a:pt x="3610171" y="1462674"/>
                  </a:cubicBezTo>
                  <a:lnTo>
                    <a:pt x="28579" y="1462674"/>
                  </a:lnTo>
                  <a:cubicBezTo>
                    <a:pt x="12795" y="1462674"/>
                    <a:pt x="0" y="1449879"/>
                    <a:pt x="0" y="1434096"/>
                  </a:cubicBezTo>
                  <a:lnTo>
                    <a:pt x="0" y="28579"/>
                  </a:lnTo>
                  <a:cubicBezTo>
                    <a:pt x="0" y="12795"/>
                    <a:pt x="12795" y="0"/>
                    <a:pt x="28579" y="0"/>
                  </a:cubicBezTo>
                  <a:close/>
                </a:path>
              </a:pathLst>
            </a:custGeom>
            <a:solidFill>
              <a:srgbClr val="FCC802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38750" cy="1500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30573" y="1028700"/>
            <a:ext cx="1402345" cy="140234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01C1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>
                  <a:solidFill>
                    <a:srgbClr val="301C16"/>
                  </a:solidFill>
                  <a:latin typeface="Baloo Bhaijaan"/>
                  <a:ea typeface="Baloo Bhaijaan"/>
                  <a:cs typeface="Baloo Bhaijaan"/>
                  <a:sym typeface="Baloo Bhaijaan"/>
                </a:rPr>
                <a:t>3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4145068" y="-184194"/>
            <a:ext cx="4142932" cy="4142932"/>
          </a:xfrm>
          <a:custGeom>
            <a:avLst/>
            <a:gdLst/>
            <a:ahLst/>
            <a:cxnLst/>
            <a:rect l="l" t="t" r="r" b="b"/>
            <a:pathLst>
              <a:path w="4142932" h="4142932">
                <a:moveTo>
                  <a:pt x="0" y="0"/>
                </a:moveTo>
                <a:lnTo>
                  <a:pt x="4142932" y="0"/>
                </a:lnTo>
                <a:lnTo>
                  <a:pt x="4142932" y="4142932"/>
                </a:lnTo>
                <a:lnTo>
                  <a:pt x="0" y="414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56695">
            <a:off x="824552" y="524698"/>
            <a:ext cx="2300345" cy="2591938"/>
          </a:xfrm>
          <a:custGeom>
            <a:avLst/>
            <a:gdLst/>
            <a:ahLst/>
            <a:cxnLst/>
            <a:rect l="l" t="t" r="r" b="b"/>
            <a:pathLst>
              <a:path w="2300345" h="2591938">
                <a:moveTo>
                  <a:pt x="0" y="0"/>
                </a:moveTo>
                <a:lnTo>
                  <a:pt x="2300345" y="0"/>
                </a:lnTo>
                <a:lnTo>
                  <a:pt x="2300345" y="2591938"/>
                </a:lnTo>
                <a:lnTo>
                  <a:pt x="0" y="2591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622316" y="1112082"/>
            <a:ext cx="6149148" cy="1127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69"/>
              </a:lnSpc>
            </a:pPr>
            <a:r>
              <a:rPr lang="en-US" sz="6621">
                <a:solidFill>
                  <a:srgbClr val="F7344C"/>
                </a:solidFill>
                <a:latin typeface="Handy Casual"/>
                <a:ea typeface="Handy Casual"/>
                <a:cs typeface="Handy Casual"/>
                <a:sym typeface="Handy Casual"/>
              </a:rPr>
              <a:t>ANÁLISIS: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84190" y="4139713"/>
            <a:ext cx="11304310" cy="293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9"/>
              </a:lnSpc>
            </a:pPr>
            <a:r>
              <a:rPr lang="en-US" sz="3999" spc="-203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Actividad: </a:t>
            </a:r>
          </a:p>
          <a:p>
            <a:pPr algn="l">
              <a:lnSpc>
                <a:spcPts val="2839"/>
              </a:lnSpc>
            </a:pPr>
            <a:endParaRPr lang="en-US" sz="3999" spc="-203">
              <a:solidFill>
                <a:srgbClr val="000000"/>
              </a:solidFill>
              <a:latin typeface="Baloo Bhaijaan"/>
              <a:ea typeface="Baloo Bhaijaan"/>
              <a:cs typeface="Baloo Bhaijaan"/>
              <a:sym typeface="Baloo Bhaijaan"/>
            </a:endParaRPr>
          </a:p>
          <a:p>
            <a:pPr algn="just">
              <a:lnSpc>
                <a:spcPts val="3839"/>
              </a:lnSpc>
            </a:pPr>
            <a:r>
              <a:rPr lang="en-US" sz="3999" spc="-203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Contrastamos nuestras hipótesis a partir de los cuadros de doble entrada que han trabajado los grupos.</a:t>
            </a:r>
          </a:p>
          <a:p>
            <a:pPr algn="l">
              <a:lnSpc>
                <a:spcPts val="2839"/>
              </a:lnSpc>
            </a:pPr>
            <a:endParaRPr lang="en-US" sz="3999" spc="-203">
              <a:solidFill>
                <a:srgbClr val="000000"/>
              </a:solidFill>
              <a:latin typeface="Baloo Bhaijaan"/>
              <a:ea typeface="Baloo Bhaijaan"/>
              <a:cs typeface="Baloo Bhaijaan"/>
              <a:sym typeface="Baloo Bhaijaan"/>
            </a:endParaRPr>
          </a:p>
          <a:p>
            <a:pPr algn="l">
              <a:lnSpc>
                <a:spcPts val="2839"/>
              </a:lnSpc>
            </a:pPr>
            <a:endParaRPr lang="en-US" sz="3999" spc="-203">
              <a:solidFill>
                <a:srgbClr val="000000"/>
              </a:solidFill>
              <a:latin typeface="Baloo Bhaijaan"/>
              <a:ea typeface="Baloo Bhaijaan"/>
              <a:cs typeface="Baloo Bhaijaan"/>
              <a:sym typeface="Baloo Bhaija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5068" y="-184194"/>
            <a:ext cx="4142932" cy="4142932"/>
          </a:xfrm>
          <a:custGeom>
            <a:avLst/>
            <a:gdLst/>
            <a:ahLst/>
            <a:cxnLst/>
            <a:rect l="l" t="t" r="r" b="b"/>
            <a:pathLst>
              <a:path w="4142932" h="4142932">
                <a:moveTo>
                  <a:pt x="0" y="0"/>
                </a:moveTo>
                <a:lnTo>
                  <a:pt x="4142932" y="0"/>
                </a:lnTo>
                <a:lnTo>
                  <a:pt x="4142932" y="4142932"/>
                </a:lnTo>
                <a:lnTo>
                  <a:pt x="0" y="414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5100" y="2572053"/>
            <a:ext cx="16023439" cy="5142894"/>
          </a:xfrm>
          <a:custGeom>
            <a:avLst/>
            <a:gdLst/>
            <a:ahLst/>
            <a:cxnLst/>
            <a:rect l="l" t="t" r="r" b="b"/>
            <a:pathLst>
              <a:path w="16023439" h="5142894">
                <a:moveTo>
                  <a:pt x="0" y="0"/>
                </a:moveTo>
                <a:lnTo>
                  <a:pt x="16023439" y="0"/>
                </a:lnTo>
                <a:lnTo>
                  <a:pt x="16023439" y="5142894"/>
                </a:lnTo>
                <a:lnTo>
                  <a:pt x="0" y="51428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43421" y="3324170"/>
            <a:ext cx="13332793" cy="5032459"/>
            <a:chOff x="0" y="0"/>
            <a:chExt cx="3511518" cy="1325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1517" cy="1325421"/>
            </a:xfrm>
            <a:custGeom>
              <a:avLst/>
              <a:gdLst/>
              <a:ahLst/>
              <a:cxnLst/>
              <a:rect l="l" t="t" r="r" b="b"/>
              <a:pathLst>
                <a:path w="3511517" h="1325421">
                  <a:moveTo>
                    <a:pt x="29614" y="0"/>
                  </a:moveTo>
                  <a:lnTo>
                    <a:pt x="3481903" y="0"/>
                  </a:lnTo>
                  <a:cubicBezTo>
                    <a:pt x="3498259" y="0"/>
                    <a:pt x="3511517" y="13259"/>
                    <a:pt x="3511517" y="29614"/>
                  </a:cubicBezTo>
                  <a:lnTo>
                    <a:pt x="3511517" y="1295807"/>
                  </a:lnTo>
                  <a:cubicBezTo>
                    <a:pt x="3511517" y="1312163"/>
                    <a:pt x="3498259" y="1325421"/>
                    <a:pt x="3481903" y="1325421"/>
                  </a:cubicBezTo>
                  <a:lnTo>
                    <a:pt x="29614" y="1325421"/>
                  </a:lnTo>
                  <a:cubicBezTo>
                    <a:pt x="13259" y="1325421"/>
                    <a:pt x="0" y="1312163"/>
                    <a:pt x="0" y="1295807"/>
                  </a:cubicBezTo>
                  <a:lnTo>
                    <a:pt x="0" y="29614"/>
                  </a:lnTo>
                  <a:cubicBezTo>
                    <a:pt x="0" y="13259"/>
                    <a:pt x="13259" y="0"/>
                    <a:pt x="29614" y="0"/>
                  </a:cubicBezTo>
                  <a:close/>
                </a:path>
              </a:pathLst>
            </a:custGeom>
            <a:solidFill>
              <a:srgbClr val="B5BEC3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511518" cy="1363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</a:pPr>
              <a:endParaRPr/>
            </a:p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42963" y="1028700"/>
            <a:ext cx="1402345" cy="140234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01C1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>
                  <a:solidFill>
                    <a:srgbClr val="301C16"/>
                  </a:solidFill>
                  <a:latin typeface="Baloo Bhaijaan"/>
                  <a:ea typeface="Baloo Bhaijaan"/>
                  <a:cs typeface="Baloo Bhaijaan"/>
                  <a:sym typeface="Baloo Bhaijaan"/>
                </a:rPr>
                <a:t>4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4145068" y="-184194"/>
            <a:ext cx="4142932" cy="4142932"/>
          </a:xfrm>
          <a:custGeom>
            <a:avLst/>
            <a:gdLst/>
            <a:ahLst/>
            <a:cxnLst/>
            <a:rect l="l" t="t" r="r" b="b"/>
            <a:pathLst>
              <a:path w="4142932" h="4142932">
                <a:moveTo>
                  <a:pt x="0" y="0"/>
                </a:moveTo>
                <a:lnTo>
                  <a:pt x="4142932" y="0"/>
                </a:lnTo>
                <a:lnTo>
                  <a:pt x="4142932" y="4142932"/>
                </a:lnTo>
                <a:lnTo>
                  <a:pt x="0" y="414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56695">
            <a:off x="1190226" y="591303"/>
            <a:ext cx="2300345" cy="2591938"/>
          </a:xfrm>
          <a:custGeom>
            <a:avLst/>
            <a:gdLst/>
            <a:ahLst/>
            <a:cxnLst/>
            <a:rect l="l" t="t" r="r" b="b"/>
            <a:pathLst>
              <a:path w="2300345" h="2591938">
                <a:moveTo>
                  <a:pt x="0" y="0"/>
                </a:moveTo>
                <a:lnTo>
                  <a:pt x="2300344" y="0"/>
                </a:lnTo>
                <a:lnTo>
                  <a:pt x="2300344" y="2591938"/>
                </a:lnTo>
                <a:lnTo>
                  <a:pt x="0" y="2591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056117" y="4608196"/>
            <a:ext cx="2621921" cy="535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4199" spc="-214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ACTIVIDAD: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22316" y="1112082"/>
            <a:ext cx="6149148" cy="1127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69"/>
              </a:lnSpc>
            </a:pPr>
            <a:r>
              <a:rPr lang="en-US" sz="6621">
                <a:solidFill>
                  <a:srgbClr val="F7344C"/>
                </a:solidFill>
                <a:latin typeface="Handy Casual"/>
                <a:ea typeface="Handy Casual"/>
                <a:cs typeface="Handy Casual"/>
                <a:sym typeface="Handy Casual"/>
              </a:rPr>
              <a:t>CONSTRUCCIÓN: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22316" y="5522683"/>
            <a:ext cx="9828079" cy="537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“CONSTRUIMOS LA EXPLICACIÓN CIENTÍFICA”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5068" y="-184194"/>
            <a:ext cx="4142932" cy="4142932"/>
          </a:xfrm>
          <a:custGeom>
            <a:avLst/>
            <a:gdLst/>
            <a:ahLst/>
            <a:cxnLst/>
            <a:rect l="l" t="t" r="r" b="b"/>
            <a:pathLst>
              <a:path w="4142932" h="4142932">
                <a:moveTo>
                  <a:pt x="0" y="0"/>
                </a:moveTo>
                <a:lnTo>
                  <a:pt x="4142932" y="0"/>
                </a:lnTo>
                <a:lnTo>
                  <a:pt x="4142932" y="4142932"/>
                </a:lnTo>
                <a:lnTo>
                  <a:pt x="0" y="414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823964" y="3911113"/>
            <a:ext cx="12970272" cy="521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Identifiquen: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Variable independiente: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Variable dependiente: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Variables controladas: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Redacten una explicación argumentada: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 crecimiento de las plantas depende de ....................................................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Observamos que cuando .........................., entonces ...................................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Esto ocurre porque ...........................................................................................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96078" y="4316018"/>
            <a:ext cx="1207325" cy="1218401"/>
          </a:xfrm>
          <a:custGeom>
            <a:avLst/>
            <a:gdLst/>
            <a:ahLst/>
            <a:cxnLst/>
            <a:rect l="l" t="t" r="r" b="b"/>
            <a:pathLst>
              <a:path w="1207325" h="1218401">
                <a:moveTo>
                  <a:pt x="0" y="0"/>
                </a:moveTo>
                <a:lnTo>
                  <a:pt x="1207325" y="0"/>
                </a:lnTo>
                <a:lnTo>
                  <a:pt x="1207325" y="1218401"/>
                </a:lnTo>
                <a:lnTo>
                  <a:pt x="0" y="1218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7300" y="6845694"/>
            <a:ext cx="1146103" cy="1160877"/>
          </a:xfrm>
          <a:custGeom>
            <a:avLst/>
            <a:gdLst/>
            <a:ahLst/>
            <a:cxnLst/>
            <a:rect l="l" t="t" r="r" b="b"/>
            <a:pathLst>
              <a:path w="1146103" h="1160877">
                <a:moveTo>
                  <a:pt x="0" y="0"/>
                </a:moveTo>
                <a:lnTo>
                  <a:pt x="1146103" y="0"/>
                </a:lnTo>
                <a:lnTo>
                  <a:pt x="1146103" y="1160878"/>
                </a:lnTo>
                <a:lnTo>
                  <a:pt x="0" y="1160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93900" y="2114063"/>
            <a:ext cx="14300200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En grupos, elaboren una explicación científica completa sobre el crecimiento de las plantas usando la siguiente estructura: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10237" y="2930038"/>
            <a:ext cx="13815879" cy="5553591"/>
            <a:chOff x="0" y="0"/>
            <a:chExt cx="3638750" cy="14626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8750" cy="1462674"/>
            </a:xfrm>
            <a:custGeom>
              <a:avLst/>
              <a:gdLst/>
              <a:ahLst/>
              <a:cxnLst/>
              <a:rect l="l" t="t" r="r" b="b"/>
              <a:pathLst>
                <a:path w="3638750" h="1462674">
                  <a:moveTo>
                    <a:pt x="28579" y="0"/>
                  </a:moveTo>
                  <a:lnTo>
                    <a:pt x="3610171" y="0"/>
                  </a:lnTo>
                  <a:cubicBezTo>
                    <a:pt x="3625955" y="0"/>
                    <a:pt x="3638750" y="12795"/>
                    <a:pt x="3638750" y="28579"/>
                  </a:cubicBezTo>
                  <a:lnTo>
                    <a:pt x="3638750" y="1434096"/>
                  </a:lnTo>
                  <a:cubicBezTo>
                    <a:pt x="3638750" y="1449879"/>
                    <a:pt x="3625955" y="1462674"/>
                    <a:pt x="3610171" y="1462674"/>
                  </a:cubicBezTo>
                  <a:lnTo>
                    <a:pt x="28579" y="1462674"/>
                  </a:lnTo>
                  <a:cubicBezTo>
                    <a:pt x="12795" y="1462674"/>
                    <a:pt x="0" y="1449879"/>
                    <a:pt x="0" y="1434096"/>
                  </a:cubicBezTo>
                  <a:lnTo>
                    <a:pt x="0" y="28579"/>
                  </a:lnTo>
                  <a:cubicBezTo>
                    <a:pt x="0" y="12795"/>
                    <a:pt x="12795" y="0"/>
                    <a:pt x="28579" y="0"/>
                  </a:cubicBezTo>
                  <a:close/>
                </a:path>
              </a:pathLst>
            </a:custGeom>
            <a:solidFill>
              <a:srgbClr val="B5BEC3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38750" cy="1500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42963" y="1028700"/>
            <a:ext cx="1402345" cy="140234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01C1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>
                  <a:solidFill>
                    <a:srgbClr val="301C16"/>
                  </a:solidFill>
                  <a:latin typeface="Baloo Bhaijaan"/>
                  <a:ea typeface="Baloo Bhaijaan"/>
                  <a:cs typeface="Baloo Bhaijaan"/>
                  <a:sym typeface="Baloo Bhaijaan"/>
                </a:rPr>
                <a:t>4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4145068" y="-184194"/>
            <a:ext cx="4142932" cy="4142932"/>
          </a:xfrm>
          <a:custGeom>
            <a:avLst/>
            <a:gdLst/>
            <a:ahLst/>
            <a:cxnLst/>
            <a:rect l="l" t="t" r="r" b="b"/>
            <a:pathLst>
              <a:path w="4142932" h="4142932">
                <a:moveTo>
                  <a:pt x="0" y="0"/>
                </a:moveTo>
                <a:lnTo>
                  <a:pt x="4142932" y="0"/>
                </a:lnTo>
                <a:lnTo>
                  <a:pt x="4142932" y="4142932"/>
                </a:lnTo>
                <a:lnTo>
                  <a:pt x="0" y="414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030717" y="4053988"/>
            <a:ext cx="2621921" cy="535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4199" spc="-214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ACTIVIDAD: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30717" y="6192608"/>
            <a:ext cx="10562954" cy="1413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0"/>
              </a:lnSpc>
            </a:pPr>
            <a:r>
              <a:rPr lang="en-US" sz="4595" spc="-234">
                <a:solidFill>
                  <a:srgbClr val="FFF3E2"/>
                </a:solidFill>
                <a:latin typeface="Antonio"/>
                <a:ea typeface="Antonio"/>
                <a:cs typeface="Antonio"/>
                <a:sym typeface="Antonio"/>
              </a:rPr>
              <a:t>EVIDENCIA:</a:t>
            </a:r>
          </a:p>
          <a:p>
            <a:pPr algn="l">
              <a:lnSpc>
                <a:spcPts val="5560"/>
              </a:lnSpc>
            </a:pPr>
            <a:r>
              <a:rPr lang="en-US" sz="4595" spc="-234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Conceptos elaborados por docentes.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30717" y="4784179"/>
            <a:ext cx="10907010" cy="1477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8"/>
              </a:lnSpc>
              <a:spcBef>
                <a:spcPct val="0"/>
              </a:spcBef>
            </a:pPr>
            <a:r>
              <a:rPr lang="en-US" sz="3848" spc="-196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Redacta una definición propia de aprendizaje basado en la indagación.</a:t>
            </a:r>
          </a:p>
          <a:p>
            <a:pPr algn="l">
              <a:lnSpc>
                <a:spcPts val="3848"/>
              </a:lnSpc>
              <a:spcBef>
                <a:spcPct val="0"/>
              </a:spcBef>
            </a:pPr>
            <a:endParaRPr lang="en-US" sz="3848" spc="-196">
              <a:solidFill>
                <a:srgbClr val="000000"/>
              </a:solidFill>
              <a:latin typeface="Baloo Bhaijaan"/>
              <a:ea typeface="Baloo Bhaijaan"/>
              <a:cs typeface="Baloo Bhaijaan"/>
              <a:sym typeface="Baloo Bhaijaan"/>
            </a:endParaRPr>
          </a:p>
        </p:txBody>
      </p:sp>
      <p:sp>
        <p:nvSpPr>
          <p:cNvPr id="12" name="Freeform 12"/>
          <p:cNvSpPr/>
          <p:nvPr/>
        </p:nvSpPr>
        <p:spPr>
          <a:xfrm rot="-456695">
            <a:off x="1190226" y="591303"/>
            <a:ext cx="2300345" cy="2591938"/>
          </a:xfrm>
          <a:custGeom>
            <a:avLst/>
            <a:gdLst/>
            <a:ahLst/>
            <a:cxnLst/>
            <a:rect l="l" t="t" r="r" b="b"/>
            <a:pathLst>
              <a:path w="2300345" h="2591938">
                <a:moveTo>
                  <a:pt x="0" y="0"/>
                </a:moveTo>
                <a:lnTo>
                  <a:pt x="2300344" y="0"/>
                </a:lnTo>
                <a:lnTo>
                  <a:pt x="2300344" y="2591938"/>
                </a:lnTo>
                <a:lnTo>
                  <a:pt x="0" y="2591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622316" y="1112082"/>
            <a:ext cx="6149148" cy="1127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69"/>
              </a:lnSpc>
            </a:pPr>
            <a:r>
              <a:rPr lang="en-US" sz="6621">
                <a:solidFill>
                  <a:srgbClr val="F7344C"/>
                </a:solidFill>
                <a:latin typeface="Handy Casual"/>
                <a:ea typeface="Handy Casual"/>
                <a:cs typeface="Handy Casual"/>
                <a:sym typeface="Handy Casual"/>
              </a:rPr>
              <a:t>CONSTRUCCIÓN: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20676" y="-137104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532503" y="7241903"/>
            <a:ext cx="12878133" cy="1985282"/>
            <a:chOff x="0" y="0"/>
            <a:chExt cx="3391772" cy="5228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1772" cy="522873"/>
            </a:xfrm>
            <a:custGeom>
              <a:avLst/>
              <a:gdLst/>
              <a:ahLst/>
              <a:cxnLst/>
              <a:rect l="l" t="t" r="r" b="b"/>
              <a:pathLst>
                <a:path w="3391772" h="522873">
                  <a:moveTo>
                    <a:pt x="43885" y="0"/>
                  </a:moveTo>
                  <a:lnTo>
                    <a:pt x="3347886" y="0"/>
                  </a:lnTo>
                  <a:cubicBezTo>
                    <a:pt x="3372124" y="0"/>
                    <a:pt x="3391772" y="19648"/>
                    <a:pt x="3391772" y="43885"/>
                  </a:cubicBezTo>
                  <a:lnTo>
                    <a:pt x="3391772" y="478987"/>
                  </a:lnTo>
                  <a:cubicBezTo>
                    <a:pt x="3391772" y="490626"/>
                    <a:pt x="3387148" y="501789"/>
                    <a:pt x="3378918" y="510019"/>
                  </a:cubicBezTo>
                  <a:cubicBezTo>
                    <a:pt x="3370688" y="518249"/>
                    <a:pt x="3359526" y="522873"/>
                    <a:pt x="3347886" y="522873"/>
                  </a:cubicBezTo>
                  <a:lnTo>
                    <a:pt x="43885" y="522873"/>
                  </a:lnTo>
                  <a:cubicBezTo>
                    <a:pt x="32246" y="522873"/>
                    <a:pt x="21084" y="518249"/>
                    <a:pt x="12854" y="510019"/>
                  </a:cubicBezTo>
                  <a:cubicBezTo>
                    <a:pt x="4624" y="501789"/>
                    <a:pt x="0" y="490626"/>
                    <a:pt x="0" y="478987"/>
                  </a:cubicBezTo>
                  <a:lnTo>
                    <a:pt x="0" y="43885"/>
                  </a:lnTo>
                  <a:cubicBezTo>
                    <a:pt x="0" y="32246"/>
                    <a:pt x="4624" y="21084"/>
                    <a:pt x="12854" y="12854"/>
                  </a:cubicBezTo>
                  <a:cubicBezTo>
                    <a:pt x="21084" y="4624"/>
                    <a:pt x="32246" y="0"/>
                    <a:pt x="43885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301C16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91772" cy="560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5312920" y="5968712"/>
            <a:ext cx="3892759" cy="5269386"/>
          </a:xfrm>
          <a:custGeom>
            <a:avLst/>
            <a:gdLst/>
            <a:ahLst/>
            <a:cxnLst/>
            <a:rect l="l" t="t" r="r" b="b"/>
            <a:pathLst>
              <a:path w="3892759" h="5269386">
                <a:moveTo>
                  <a:pt x="3892760" y="0"/>
                </a:moveTo>
                <a:lnTo>
                  <a:pt x="0" y="0"/>
                </a:lnTo>
                <a:lnTo>
                  <a:pt x="0" y="5269386"/>
                </a:lnTo>
                <a:lnTo>
                  <a:pt x="3892760" y="5269386"/>
                </a:lnTo>
                <a:lnTo>
                  <a:pt x="38927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86451">
            <a:off x="2468243" y="805664"/>
            <a:ext cx="1497328" cy="1748704"/>
          </a:xfrm>
          <a:custGeom>
            <a:avLst/>
            <a:gdLst/>
            <a:ahLst/>
            <a:cxnLst/>
            <a:rect l="l" t="t" r="r" b="b"/>
            <a:pathLst>
              <a:path w="1497328" h="1748704">
                <a:moveTo>
                  <a:pt x="0" y="0"/>
                </a:moveTo>
                <a:lnTo>
                  <a:pt x="1497327" y="0"/>
                </a:lnTo>
                <a:lnTo>
                  <a:pt x="1497327" y="1748704"/>
                </a:lnTo>
                <a:lnTo>
                  <a:pt x="0" y="1748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79517" y="4319262"/>
            <a:ext cx="14328966" cy="100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9"/>
              </a:lnSpc>
              <a:spcBef>
                <a:spcPct val="0"/>
              </a:spcBef>
            </a:pPr>
            <a:r>
              <a:rPr lang="en-US" sz="3799" spc="-193">
                <a:solidFill>
                  <a:srgbClr val="301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pregunta es el motor: sin ella, no hay exploración ni construcción de conocimiento.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6381" y="7744323"/>
            <a:ext cx="11535238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0"/>
              </a:lnSpc>
            </a:pPr>
            <a:r>
              <a:rPr lang="en-US" sz="4100" spc="-209">
                <a:solidFill>
                  <a:srgbClr val="301C16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"Si esto es lo que observamos en los casos... ¿cómo lo definirías con tus propias palabras el AB Indagación  ?"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64705" y="1690241"/>
            <a:ext cx="10213729" cy="78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042D81"/>
                </a:solidFill>
                <a:latin typeface="Antonio Bold"/>
                <a:ea typeface="Antonio Bold"/>
                <a:cs typeface="Antonio Bold"/>
                <a:sym typeface="Antonio Bold"/>
              </a:rPr>
              <a:t>“LO QUE ACABAMOS DE DESCUBRIR JUNTOS”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79517" y="2948099"/>
            <a:ext cx="14328966" cy="1011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3"/>
              </a:lnSpc>
              <a:spcBef>
                <a:spcPct val="0"/>
              </a:spcBef>
            </a:pPr>
            <a:r>
              <a:rPr lang="en-US" sz="3803" spc="-193">
                <a:solidFill>
                  <a:srgbClr val="301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aprendizaje real ocurre cuando el estudiante hace algo con la información, no solo la recibe.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79517" y="5770740"/>
            <a:ext cx="14328966" cy="1087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4199" spc="-214">
                <a:solidFill>
                  <a:srgbClr val="301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docente no desaparece: cambia su rol, de transmisor a provocador del pensamiento.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0787" y="1028700"/>
            <a:ext cx="13706426" cy="8275255"/>
          </a:xfrm>
          <a:custGeom>
            <a:avLst/>
            <a:gdLst/>
            <a:ahLst/>
            <a:cxnLst/>
            <a:rect l="l" t="t" r="r" b="b"/>
            <a:pathLst>
              <a:path w="13706426" h="8275255">
                <a:moveTo>
                  <a:pt x="0" y="0"/>
                </a:moveTo>
                <a:lnTo>
                  <a:pt x="13706426" y="0"/>
                </a:lnTo>
                <a:lnTo>
                  <a:pt x="13706426" y="8275255"/>
                </a:lnTo>
                <a:lnTo>
                  <a:pt x="0" y="8275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169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64826" y="2947859"/>
            <a:ext cx="3495363" cy="5149706"/>
          </a:xfrm>
          <a:custGeom>
            <a:avLst/>
            <a:gdLst/>
            <a:ahLst/>
            <a:cxnLst/>
            <a:rect l="l" t="t" r="r" b="b"/>
            <a:pathLst>
              <a:path w="3495363" h="5149706">
                <a:moveTo>
                  <a:pt x="0" y="0"/>
                </a:moveTo>
                <a:lnTo>
                  <a:pt x="3495363" y="0"/>
                </a:lnTo>
                <a:lnTo>
                  <a:pt x="3495363" y="5149706"/>
                </a:lnTo>
                <a:lnTo>
                  <a:pt x="0" y="5149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09042" y="4420870"/>
            <a:ext cx="10182265" cy="154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5900" spc="-300">
                <a:solidFill>
                  <a:srgbClr val="301C16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¿QUÉ ES EL APRENDIZAJE BASADO EN LA INVESTIGACIÓN?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01479" y="2852609"/>
            <a:ext cx="5489615" cy="83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F7344C"/>
                </a:solidFill>
                <a:latin typeface="Handy Casual"/>
                <a:ea typeface="Handy Casual"/>
                <a:cs typeface="Handy Casual"/>
                <a:sym typeface="Handy Casual"/>
              </a:rPr>
              <a:t>A PARTIR DE LA EXPERIENCIA: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0787" y="1028700"/>
            <a:ext cx="13706426" cy="8275255"/>
          </a:xfrm>
          <a:custGeom>
            <a:avLst/>
            <a:gdLst/>
            <a:ahLst/>
            <a:cxnLst/>
            <a:rect l="l" t="t" r="r" b="b"/>
            <a:pathLst>
              <a:path w="13706426" h="8275255">
                <a:moveTo>
                  <a:pt x="0" y="0"/>
                </a:moveTo>
                <a:lnTo>
                  <a:pt x="13706426" y="0"/>
                </a:lnTo>
                <a:lnTo>
                  <a:pt x="13706426" y="8275255"/>
                </a:lnTo>
                <a:lnTo>
                  <a:pt x="0" y="8275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169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64826" y="2947859"/>
            <a:ext cx="3495363" cy="5149706"/>
          </a:xfrm>
          <a:custGeom>
            <a:avLst/>
            <a:gdLst/>
            <a:ahLst/>
            <a:cxnLst/>
            <a:rect l="l" t="t" r="r" b="b"/>
            <a:pathLst>
              <a:path w="3495363" h="5149706">
                <a:moveTo>
                  <a:pt x="0" y="0"/>
                </a:moveTo>
                <a:lnTo>
                  <a:pt x="3495363" y="0"/>
                </a:lnTo>
                <a:lnTo>
                  <a:pt x="3495363" y="5149706"/>
                </a:lnTo>
                <a:lnTo>
                  <a:pt x="0" y="5149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52867" y="2380700"/>
            <a:ext cx="10182265" cy="154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5900" spc="-300">
                <a:solidFill>
                  <a:srgbClr val="301C16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¿QUÉ ES EL APRENDIZAJE BASADO EN LA INDAGACIÓN?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07423" y="4141004"/>
            <a:ext cx="9827709" cy="3059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9"/>
              </a:lnSpc>
              <a:spcBef>
                <a:spcPct val="0"/>
              </a:spcBef>
            </a:pPr>
            <a:r>
              <a:rPr lang="en-US" sz="2906" b="1">
                <a:solidFill>
                  <a:srgbClr val="301C1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 Aprendizaje Basado en la Indagación es un enfoque pedagógico en el que los estudiantes construyen conocimientos a partir de preguntas, exploración, análisis y reflexión, en lugar de recibir información de forma pasiva. El aprendizaje surge del proceso de investigar, no solo del resultado.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0787" y="1028700"/>
            <a:ext cx="13706426" cy="8275255"/>
          </a:xfrm>
          <a:custGeom>
            <a:avLst/>
            <a:gdLst/>
            <a:ahLst/>
            <a:cxnLst/>
            <a:rect l="l" t="t" r="r" b="b"/>
            <a:pathLst>
              <a:path w="13706426" h="8275255">
                <a:moveTo>
                  <a:pt x="0" y="0"/>
                </a:moveTo>
                <a:lnTo>
                  <a:pt x="13706426" y="0"/>
                </a:lnTo>
                <a:lnTo>
                  <a:pt x="13706426" y="8275255"/>
                </a:lnTo>
                <a:lnTo>
                  <a:pt x="0" y="8275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169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64826" y="2947859"/>
            <a:ext cx="3495363" cy="5149706"/>
          </a:xfrm>
          <a:custGeom>
            <a:avLst/>
            <a:gdLst/>
            <a:ahLst/>
            <a:cxnLst/>
            <a:rect l="l" t="t" r="r" b="b"/>
            <a:pathLst>
              <a:path w="3495363" h="5149706">
                <a:moveTo>
                  <a:pt x="0" y="0"/>
                </a:moveTo>
                <a:lnTo>
                  <a:pt x="3495363" y="0"/>
                </a:lnTo>
                <a:lnTo>
                  <a:pt x="3495363" y="5149706"/>
                </a:lnTo>
                <a:lnTo>
                  <a:pt x="0" y="5149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09042" y="4368767"/>
            <a:ext cx="10182265" cy="79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5900" spc="-300">
                <a:solidFill>
                  <a:srgbClr val="301C16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¿CUÁLES SON SUS FASES?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254921" y="5707684"/>
            <a:ext cx="3135830" cy="4620008"/>
          </a:xfrm>
          <a:custGeom>
            <a:avLst/>
            <a:gdLst/>
            <a:ahLst/>
            <a:cxnLst/>
            <a:rect l="l" t="t" r="r" b="b"/>
            <a:pathLst>
              <a:path w="3135830" h="4620008">
                <a:moveTo>
                  <a:pt x="0" y="0"/>
                </a:moveTo>
                <a:lnTo>
                  <a:pt x="3135830" y="0"/>
                </a:lnTo>
                <a:lnTo>
                  <a:pt x="3135830" y="4620008"/>
                </a:lnTo>
                <a:lnTo>
                  <a:pt x="0" y="4620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57400" y="1829943"/>
            <a:ext cx="13308734" cy="6894886"/>
          </a:xfrm>
          <a:custGeom>
            <a:avLst/>
            <a:gdLst/>
            <a:ahLst/>
            <a:cxnLst/>
            <a:rect l="l" t="t" r="r" b="b"/>
            <a:pathLst>
              <a:path w="13308734" h="6894886">
                <a:moveTo>
                  <a:pt x="0" y="0"/>
                </a:moveTo>
                <a:lnTo>
                  <a:pt x="13308734" y="0"/>
                </a:lnTo>
                <a:lnTo>
                  <a:pt x="13308734" y="6894886"/>
                </a:lnTo>
                <a:lnTo>
                  <a:pt x="0" y="68948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94408" y="830929"/>
            <a:ext cx="15899185" cy="791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5299" b="1">
                <a:solidFill>
                  <a:srgbClr val="301C1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Fases del Aprendizaje Basado en la Indagación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15803" y="8877229"/>
            <a:ext cx="14391928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301C1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 fase más importante no es la exploración, sino la problematización, porque sin una buena pregunta no hay indagación real. </a:t>
            </a:r>
            <a:r>
              <a:rPr lang="en-US" sz="2799">
                <a:solidFill>
                  <a:srgbClr val="301C16"/>
                </a:solidFill>
                <a:latin typeface="Canva Sans"/>
                <a:ea typeface="Canva Sans"/>
                <a:cs typeface="Canva Sans"/>
                <a:sym typeface="Canva Sans"/>
              </a:rPr>
              <a:t>(Harlen, 2013; Minner et al., 2010)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44038" y="1028700"/>
            <a:ext cx="5592068" cy="3376211"/>
          </a:xfrm>
          <a:custGeom>
            <a:avLst/>
            <a:gdLst/>
            <a:ahLst/>
            <a:cxnLst/>
            <a:rect l="l" t="t" r="r" b="b"/>
            <a:pathLst>
              <a:path w="5592068" h="3376211">
                <a:moveTo>
                  <a:pt x="0" y="0"/>
                </a:moveTo>
                <a:lnTo>
                  <a:pt x="5592068" y="0"/>
                </a:lnTo>
                <a:lnTo>
                  <a:pt x="5592068" y="3376211"/>
                </a:lnTo>
                <a:lnTo>
                  <a:pt x="0" y="33762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169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59300" y="2947859"/>
            <a:ext cx="3495363" cy="5149706"/>
          </a:xfrm>
          <a:custGeom>
            <a:avLst/>
            <a:gdLst/>
            <a:ahLst/>
            <a:cxnLst/>
            <a:rect l="l" t="t" r="r" b="b"/>
            <a:pathLst>
              <a:path w="3495363" h="5149706">
                <a:moveTo>
                  <a:pt x="0" y="0"/>
                </a:moveTo>
                <a:lnTo>
                  <a:pt x="3495363" y="0"/>
                </a:lnTo>
                <a:lnTo>
                  <a:pt x="3495363" y="5149706"/>
                </a:lnTo>
                <a:lnTo>
                  <a:pt x="0" y="5149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06898">
            <a:off x="302463" y="153993"/>
            <a:ext cx="1971595" cy="2581466"/>
          </a:xfrm>
          <a:custGeom>
            <a:avLst/>
            <a:gdLst/>
            <a:ahLst/>
            <a:cxnLst/>
            <a:rect l="l" t="t" r="r" b="b"/>
            <a:pathLst>
              <a:path w="1971595" h="2581466">
                <a:moveTo>
                  <a:pt x="0" y="0"/>
                </a:moveTo>
                <a:lnTo>
                  <a:pt x="1971595" y="0"/>
                </a:lnTo>
                <a:lnTo>
                  <a:pt x="1971595" y="2581466"/>
                </a:lnTo>
                <a:lnTo>
                  <a:pt x="0" y="25814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91854" y="3081209"/>
            <a:ext cx="4844406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spc="-356">
                <a:solidFill>
                  <a:srgbClr val="301C16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PROPÓSITO: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1854" y="4240130"/>
            <a:ext cx="11160393" cy="3512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87"/>
              </a:lnSpc>
              <a:spcBef>
                <a:spcPct val="0"/>
              </a:spcBef>
            </a:pPr>
            <a:r>
              <a:rPr lang="en-US" sz="3991" b="1">
                <a:solidFill>
                  <a:srgbClr val="301C1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Fortalecer la práctica pedagógica docente mediante el uso del Aprendizaje Basado en la Indagación como estrategia para desarrollar pensamiento crítico, comprensión profunda y autonomía en los estudiantes de EBR.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37385" y="5666992"/>
            <a:ext cx="3135830" cy="4620008"/>
          </a:xfrm>
          <a:custGeom>
            <a:avLst/>
            <a:gdLst/>
            <a:ahLst/>
            <a:cxnLst/>
            <a:rect l="l" t="t" r="r" b="b"/>
            <a:pathLst>
              <a:path w="3135830" h="4620008">
                <a:moveTo>
                  <a:pt x="0" y="0"/>
                </a:moveTo>
                <a:lnTo>
                  <a:pt x="3135830" y="0"/>
                </a:lnTo>
                <a:lnTo>
                  <a:pt x="3135830" y="4620008"/>
                </a:lnTo>
                <a:lnTo>
                  <a:pt x="0" y="4620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57400" y="2355916"/>
            <a:ext cx="13197521" cy="6902384"/>
          </a:xfrm>
          <a:custGeom>
            <a:avLst/>
            <a:gdLst/>
            <a:ahLst/>
            <a:cxnLst/>
            <a:rect l="l" t="t" r="r" b="b"/>
            <a:pathLst>
              <a:path w="13197521" h="6902384">
                <a:moveTo>
                  <a:pt x="0" y="0"/>
                </a:moveTo>
                <a:lnTo>
                  <a:pt x="13197521" y="0"/>
                </a:lnTo>
                <a:lnTo>
                  <a:pt x="13197521" y="6902384"/>
                </a:lnTo>
                <a:lnTo>
                  <a:pt x="0" y="69023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57400" y="1136650"/>
            <a:ext cx="447984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COMPARAMOS: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37385" y="5666992"/>
            <a:ext cx="3135830" cy="4620008"/>
          </a:xfrm>
          <a:custGeom>
            <a:avLst/>
            <a:gdLst/>
            <a:ahLst/>
            <a:cxnLst/>
            <a:rect l="l" t="t" r="r" b="b"/>
            <a:pathLst>
              <a:path w="3135830" h="4620008">
                <a:moveTo>
                  <a:pt x="0" y="0"/>
                </a:moveTo>
                <a:lnTo>
                  <a:pt x="3135830" y="0"/>
                </a:lnTo>
                <a:lnTo>
                  <a:pt x="3135830" y="4620008"/>
                </a:lnTo>
                <a:lnTo>
                  <a:pt x="0" y="4620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40751" y="2093711"/>
            <a:ext cx="14206499" cy="3573281"/>
          </a:xfrm>
          <a:custGeom>
            <a:avLst/>
            <a:gdLst/>
            <a:ahLst/>
            <a:cxnLst/>
            <a:rect l="l" t="t" r="r" b="b"/>
            <a:pathLst>
              <a:path w="14206499" h="3573281">
                <a:moveTo>
                  <a:pt x="0" y="0"/>
                </a:moveTo>
                <a:lnTo>
                  <a:pt x="14206498" y="0"/>
                </a:lnTo>
                <a:lnTo>
                  <a:pt x="14206498" y="3573281"/>
                </a:lnTo>
                <a:lnTo>
                  <a:pt x="0" y="35732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57400" y="6078448"/>
            <a:ext cx="12471400" cy="2187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65"/>
              </a:lnSpc>
              <a:spcBef>
                <a:spcPct val="0"/>
              </a:spcBef>
            </a:pPr>
            <a:r>
              <a:rPr lang="en-US" sz="311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 competencia “Indaga” no tiene exactamente cinco fases, sino capacidades interrelacionadas.</a:t>
            </a:r>
          </a:p>
          <a:p>
            <a:pPr algn="just">
              <a:lnSpc>
                <a:spcPts val="4365"/>
              </a:lnSpc>
              <a:spcBef>
                <a:spcPct val="0"/>
              </a:spcBef>
            </a:pPr>
            <a:r>
              <a:rPr lang="en-US" sz="311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 Aprendizaje Basado en la Indagación organiza pedagógicamente esas capacidades para hacerlas enseñables.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215" y="2669817"/>
            <a:ext cx="13945438" cy="5501767"/>
            <a:chOff x="0" y="0"/>
            <a:chExt cx="3672873" cy="1449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2873" cy="1449025"/>
            </a:xfrm>
            <a:custGeom>
              <a:avLst/>
              <a:gdLst/>
              <a:ahLst/>
              <a:cxnLst/>
              <a:rect l="l" t="t" r="r" b="b"/>
              <a:pathLst>
                <a:path w="3672873" h="1449025">
                  <a:moveTo>
                    <a:pt x="28313" y="0"/>
                  </a:moveTo>
                  <a:lnTo>
                    <a:pt x="3644560" y="0"/>
                  </a:lnTo>
                  <a:cubicBezTo>
                    <a:pt x="3660196" y="0"/>
                    <a:pt x="3672873" y="12676"/>
                    <a:pt x="3672873" y="28313"/>
                  </a:cubicBezTo>
                  <a:lnTo>
                    <a:pt x="3672873" y="1420712"/>
                  </a:lnTo>
                  <a:cubicBezTo>
                    <a:pt x="3672873" y="1436349"/>
                    <a:pt x="3660196" y="1449025"/>
                    <a:pt x="3644560" y="1449025"/>
                  </a:cubicBezTo>
                  <a:lnTo>
                    <a:pt x="28313" y="1449025"/>
                  </a:lnTo>
                  <a:cubicBezTo>
                    <a:pt x="20804" y="1449025"/>
                    <a:pt x="13602" y="1446042"/>
                    <a:pt x="8293" y="1440732"/>
                  </a:cubicBezTo>
                  <a:cubicBezTo>
                    <a:pt x="2983" y="1435423"/>
                    <a:pt x="0" y="1428221"/>
                    <a:pt x="0" y="1420712"/>
                  </a:cubicBezTo>
                  <a:lnTo>
                    <a:pt x="0" y="28313"/>
                  </a:lnTo>
                  <a:cubicBezTo>
                    <a:pt x="0" y="20804"/>
                    <a:pt x="2983" y="13602"/>
                    <a:pt x="8293" y="8293"/>
                  </a:cubicBezTo>
                  <a:cubicBezTo>
                    <a:pt x="13602" y="2983"/>
                    <a:pt x="20804" y="0"/>
                    <a:pt x="28313" y="0"/>
                  </a:cubicBezTo>
                  <a:close/>
                </a:path>
              </a:pathLst>
            </a:custGeom>
            <a:solidFill>
              <a:srgbClr val="C6B680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72873" cy="1487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11285" y="734072"/>
            <a:ext cx="1402345" cy="140234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01C1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>
                  <a:solidFill>
                    <a:srgbClr val="301C16"/>
                  </a:solidFill>
                  <a:latin typeface="Baloo Bhaijaan"/>
                  <a:ea typeface="Baloo Bhaijaan"/>
                  <a:cs typeface="Baloo Bhaijaan"/>
                  <a:sym typeface="Baloo Bhaijaan"/>
                </a:rPr>
                <a:t>5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4145068" y="-184194"/>
            <a:ext cx="4142932" cy="4142932"/>
          </a:xfrm>
          <a:custGeom>
            <a:avLst/>
            <a:gdLst/>
            <a:ahLst/>
            <a:cxnLst/>
            <a:rect l="l" t="t" r="r" b="b"/>
            <a:pathLst>
              <a:path w="4142932" h="4142932">
                <a:moveTo>
                  <a:pt x="0" y="0"/>
                </a:moveTo>
                <a:lnTo>
                  <a:pt x="4142932" y="0"/>
                </a:lnTo>
                <a:lnTo>
                  <a:pt x="4142932" y="4142932"/>
                </a:lnTo>
                <a:lnTo>
                  <a:pt x="0" y="414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900256" y="3389779"/>
            <a:ext cx="8244811" cy="56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  <a:spcBef>
                <a:spcPct val="0"/>
              </a:spcBef>
            </a:pPr>
            <a:r>
              <a:rPr lang="en-US" sz="4399" spc="-224">
                <a:solidFill>
                  <a:srgbClr val="FFFFFF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REFLEXIONAMOS Y COMPARTIMOS: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7132" y="4595368"/>
            <a:ext cx="10486194" cy="49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  <a:spcBef>
                <a:spcPct val="0"/>
              </a:spcBef>
            </a:pPr>
            <a:r>
              <a:rPr lang="en-US" sz="3699" spc="-188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¿Cómo aprendieron hoy?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97132" y="5726028"/>
            <a:ext cx="655389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  <a:spcBef>
                <a:spcPct val="0"/>
              </a:spcBef>
            </a:pPr>
            <a:r>
              <a:rPr lang="en-US" sz="3399" spc="-173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¿Quién construyó el conocimiento?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45308" y="6851934"/>
            <a:ext cx="824481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9"/>
              </a:lnSpc>
              <a:spcBef>
                <a:spcPct val="0"/>
              </a:spcBef>
            </a:pPr>
            <a:r>
              <a:rPr lang="en-US" sz="3399" spc="-173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¿En qué  momento ocurrió el aprendizaje real?</a:t>
            </a:r>
          </a:p>
        </p:txBody>
      </p:sp>
      <p:sp>
        <p:nvSpPr>
          <p:cNvPr id="13" name="Freeform 13"/>
          <p:cNvSpPr/>
          <p:nvPr/>
        </p:nvSpPr>
        <p:spPr>
          <a:xfrm>
            <a:off x="3761009" y="4115458"/>
            <a:ext cx="1305242" cy="1305242"/>
          </a:xfrm>
          <a:custGeom>
            <a:avLst/>
            <a:gdLst/>
            <a:ahLst/>
            <a:cxnLst/>
            <a:rect l="l" t="t" r="r" b="b"/>
            <a:pathLst>
              <a:path w="1305242" h="1305242">
                <a:moveTo>
                  <a:pt x="0" y="0"/>
                </a:moveTo>
                <a:lnTo>
                  <a:pt x="1305243" y="0"/>
                </a:lnTo>
                <a:lnTo>
                  <a:pt x="1305243" y="1305243"/>
                </a:lnTo>
                <a:lnTo>
                  <a:pt x="0" y="1305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764886" y="5266163"/>
            <a:ext cx="1301366" cy="1301366"/>
          </a:xfrm>
          <a:custGeom>
            <a:avLst/>
            <a:gdLst/>
            <a:ahLst/>
            <a:cxnLst/>
            <a:rect l="l" t="t" r="r" b="b"/>
            <a:pathLst>
              <a:path w="1301366" h="1301366">
                <a:moveTo>
                  <a:pt x="0" y="0"/>
                </a:moveTo>
                <a:lnTo>
                  <a:pt x="1301366" y="0"/>
                </a:lnTo>
                <a:lnTo>
                  <a:pt x="1301366" y="1301365"/>
                </a:lnTo>
                <a:lnTo>
                  <a:pt x="0" y="1301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89803" y="6416986"/>
            <a:ext cx="1251531" cy="1251531"/>
          </a:xfrm>
          <a:custGeom>
            <a:avLst/>
            <a:gdLst/>
            <a:ahLst/>
            <a:cxnLst/>
            <a:rect l="l" t="t" r="r" b="b"/>
            <a:pathLst>
              <a:path w="1251531" h="1251531">
                <a:moveTo>
                  <a:pt x="0" y="0"/>
                </a:moveTo>
                <a:lnTo>
                  <a:pt x="1251531" y="0"/>
                </a:lnTo>
                <a:lnTo>
                  <a:pt x="1251531" y="1251531"/>
                </a:lnTo>
                <a:lnTo>
                  <a:pt x="0" y="12515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832100" y="904875"/>
            <a:ext cx="6149148" cy="1127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69"/>
              </a:lnSpc>
            </a:pPr>
            <a:r>
              <a:rPr lang="en-US" sz="6621">
                <a:solidFill>
                  <a:srgbClr val="F7344C"/>
                </a:solidFill>
                <a:latin typeface="Handy Casual"/>
                <a:ea typeface="Handy Casual"/>
                <a:cs typeface="Handy Casual"/>
                <a:sym typeface="Handy Casual"/>
              </a:rPr>
              <a:t>METACOGNICIÓN: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29027" y="8638309"/>
            <a:ext cx="13277374" cy="68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5"/>
              </a:lnSpc>
              <a:spcBef>
                <a:spcPct val="0"/>
              </a:spcBef>
            </a:pPr>
            <a:r>
              <a:rPr lang="en-US" sz="4117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"¿Qué voy a intentar la próxima semana en mi aula?"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51407" y="4883226"/>
            <a:ext cx="5423174" cy="6573545"/>
          </a:xfrm>
          <a:custGeom>
            <a:avLst/>
            <a:gdLst/>
            <a:ahLst/>
            <a:cxnLst/>
            <a:rect l="l" t="t" r="r" b="b"/>
            <a:pathLst>
              <a:path w="5423174" h="6573545">
                <a:moveTo>
                  <a:pt x="0" y="0"/>
                </a:moveTo>
                <a:lnTo>
                  <a:pt x="5423174" y="0"/>
                </a:lnTo>
                <a:lnTo>
                  <a:pt x="5423174" y="6573545"/>
                </a:lnTo>
                <a:lnTo>
                  <a:pt x="0" y="6573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76328" y="712727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28224" y="5702893"/>
            <a:ext cx="10197082" cy="201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21"/>
              </a:lnSpc>
            </a:pPr>
            <a:r>
              <a:rPr lang="en-US" sz="15121" spc="-771">
                <a:solidFill>
                  <a:srgbClr val="301C16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GRACIAS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04780" y="2893771"/>
            <a:ext cx="14923175" cy="169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5"/>
              </a:lnSpc>
              <a:spcBef>
                <a:spcPct val="0"/>
              </a:spcBef>
            </a:pPr>
            <a:r>
              <a:rPr lang="en-US" sz="4917" b="1">
                <a:solidFill>
                  <a:srgbClr val="301C1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 indagación no es una estrategia más.</a:t>
            </a:r>
          </a:p>
          <a:p>
            <a:pPr algn="ctr">
              <a:lnSpc>
                <a:spcPts val="6885"/>
              </a:lnSpc>
              <a:spcBef>
                <a:spcPct val="0"/>
              </a:spcBef>
            </a:pPr>
            <a:r>
              <a:rPr lang="en-US" sz="4917" b="1">
                <a:solidFill>
                  <a:srgbClr val="301C1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Es una forma distinta de concebir el aprendizaje.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16994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31662" y="1503647"/>
            <a:ext cx="10006992" cy="7317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12"/>
              </a:lnSpc>
              <a:spcBef>
                <a:spcPct val="0"/>
              </a:spcBef>
            </a:pPr>
            <a:r>
              <a:rPr lang="en-US" sz="3812" spc="-194">
                <a:solidFill>
                  <a:srgbClr val="301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el laboratorio de un colegio de UGEL Pacasmayo, se realizó una experiencia para observar el crecimiento de plantas. Se sembraron semillas de la misma especie en macetas iguales y se les dio la misma cantidad de agua durante diez días.</a:t>
            </a:r>
          </a:p>
          <a:p>
            <a:pPr algn="just">
              <a:lnSpc>
                <a:spcPts val="3812"/>
              </a:lnSpc>
              <a:spcBef>
                <a:spcPct val="0"/>
              </a:spcBef>
            </a:pPr>
            <a:endParaRPr lang="en-US" sz="3812" spc="-194">
              <a:solidFill>
                <a:srgbClr val="301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3812"/>
              </a:lnSpc>
              <a:spcBef>
                <a:spcPct val="0"/>
              </a:spcBef>
            </a:pPr>
            <a:r>
              <a:rPr lang="en-US" sz="3812" spc="-194">
                <a:solidFill>
                  <a:srgbClr val="301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 finalizar el tiempo de observación, se midió la altura de cada planta y se registraron los resultados. Aunque todas recibieron la misma cantidad de agua, algunas crecieron más que otras. También se observaron diferencias en el tamaño de las hojas y en el grosor del tallo.</a:t>
            </a:r>
          </a:p>
          <a:p>
            <a:pPr algn="just">
              <a:lnSpc>
                <a:spcPts val="3812"/>
              </a:lnSpc>
              <a:spcBef>
                <a:spcPct val="0"/>
              </a:spcBef>
            </a:pPr>
            <a:endParaRPr lang="en-US" sz="3812" spc="-194">
              <a:solidFill>
                <a:srgbClr val="301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3812"/>
              </a:lnSpc>
              <a:spcBef>
                <a:spcPct val="0"/>
              </a:spcBef>
            </a:pPr>
            <a:r>
              <a:rPr lang="en-US" sz="3812" spc="-194">
                <a:solidFill>
                  <a:srgbClr val="301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 nos lleva a pensar que el crecimiento de las plantas no depende solamente del agua, sino que podrían estar interviniendo otros factores que influyen en su desarrollo.</a:t>
            </a:r>
          </a:p>
        </p:txBody>
      </p:sp>
      <p:sp>
        <p:nvSpPr>
          <p:cNvPr id="4" name="Freeform 4"/>
          <p:cNvSpPr/>
          <p:nvPr/>
        </p:nvSpPr>
        <p:spPr>
          <a:xfrm>
            <a:off x="11990744" y="3342106"/>
            <a:ext cx="4836756" cy="4824664"/>
          </a:xfrm>
          <a:custGeom>
            <a:avLst/>
            <a:gdLst/>
            <a:ahLst/>
            <a:cxnLst/>
            <a:rect l="l" t="t" r="r" b="b"/>
            <a:pathLst>
              <a:path w="4836756" h="4824664">
                <a:moveTo>
                  <a:pt x="0" y="0"/>
                </a:moveTo>
                <a:lnTo>
                  <a:pt x="4836756" y="0"/>
                </a:lnTo>
                <a:lnTo>
                  <a:pt x="4836756" y="4824665"/>
                </a:lnTo>
                <a:lnTo>
                  <a:pt x="0" y="4824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56695">
            <a:off x="1190226" y="591303"/>
            <a:ext cx="2300345" cy="2591938"/>
          </a:xfrm>
          <a:custGeom>
            <a:avLst/>
            <a:gdLst/>
            <a:ahLst/>
            <a:cxnLst/>
            <a:rect l="l" t="t" r="r" b="b"/>
            <a:pathLst>
              <a:path w="2300345" h="2591938">
                <a:moveTo>
                  <a:pt x="0" y="0"/>
                </a:moveTo>
                <a:lnTo>
                  <a:pt x="2300344" y="0"/>
                </a:lnTo>
                <a:lnTo>
                  <a:pt x="2300344" y="2591938"/>
                </a:lnTo>
                <a:lnTo>
                  <a:pt x="0" y="259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10237" y="2930038"/>
            <a:ext cx="13815879" cy="5553591"/>
            <a:chOff x="0" y="0"/>
            <a:chExt cx="3638750" cy="14626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38750" cy="1462674"/>
            </a:xfrm>
            <a:custGeom>
              <a:avLst/>
              <a:gdLst/>
              <a:ahLst/>
              <a:cxnLst/>
              <a:rect l="l" t="t" r="r" b="b"/>
              <a:pathLst>
                <a:path w="3638750" h="1462674">
                  <a:moveTo>
                    <a:pt x="28579" y="0"/>
                  </a:moveTo>
                  <a:lnTo>
                    <a:pt x="3610171" y="0"/>
                  </a:lnTo>
                  <a:cubicBezTo>
                    <a:pt x="3625955" y="0"/>
                    <a:pt x="3638750" y="12795"/>
                    <a:pt x="3638750" y="28579"/>
                  </a:cubicBezTo>
                  <a:lnTo>
                    <a:pt x="3638750" y="1434096"/>
                  </a:lnTo>
                  <a:cubicBezTo>
                    <a:pt x="3638750" y="1449879"/>
                    <a:pt x="3625955" y="1462674"/>
                    <a:pt x="3610171" y="1462674"/>
                  </a:cubicBezTo>
                  <a:lnTo>
                    <a:pt x="28579" y="1462674"/>
                  </a:lnTo>
                  <a:cubicBezTo>
                    <a:pt x="12795" y="1462674"/>
                    <a:pt x="0" y="1449879"/>
                    <a:pt x="0" y="1434096"/>
                  </a:cubicBezTo>
                  <a:lnTo>
                    <a:pt x="0" y="28579"/>
                  </a:lnTo>
                  <a:cubicBezTo>
                    <a:pt x="0" y="12795"/>
                    <a:pt x="12795" y="0"/>
                    <a:pt x="28579" y="0"/>
                  </a:cubicBezTo>
                  <a:close/>
                </a:path>
              </a:pathLst>
            </a:custGeom>
            <a:solidFill>
              <a:srgbClr val="DBD635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638750" cy="1500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479922" y="1186099"/>
            <a:ext cx="1480081" cy="1402345"/>
            <a:chOff x="0" y="0"/>
            <a:chExt cx="857856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7856" cy="812800"/>
            </a:xfrm>
            <a:custGeom>
              <a:avLst/>
              <a:gdLst/>
              <a:ahLst/>
              <a:cxnLst/>
              <a:rect l="l" t="t" r="r" b="b"/>
              <a:pathLst>
                <a:path w="857856" h="812800">
                  <a:moveTo>
                    <a:pt x="428928" y="0"/>
                  </a:moveTo>
                  <a:cubicBezTo>
                    <a:pt x="192038" y="0"/>
                    <a:pt x="0" y="181951"/>
                    <a:pt x="0" y="406400"/>
                  </a:cubicBezTo>
                  <a:cubicBezTo>
                    <a:pt x="0" y="630849"/>
                    <a:pt x="192038" y="812800"/>
                    <a:pt x="428928" y="812800"/>
                  </a:cubicBezTo>
                  <a:cubicBezTo>
                    <a:pt x="665818" y="812800"/>
                    <a:pt x="857856" y="630849"/>
                    <a:pt x="857856" y="406400"/>
                  </a:cubicBezTo>
                  <a:cubicBezTo>
                    <a:pt x="857856" y="181951"/>
                    <a:pt x="665818" y="0"/>
                    <a:pt x="428928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01C16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0424" y="0"/>
              <a:ext cx="697008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>
                  <a:solidFill>
                    <a:srgbClr val="301C16"/>
                  </a:solidFill>
                  <a:latin typeface="Baloo Bhaijaan"/>
                  <a:ea typeface="Baloo Bhaijaan"/>
                  <a:cs typeface="Baloo Bhaijaan"/>
                  <a:sym typeface="Baloo Bhaijaan"/>
                </a:rPr>
                <a:t>1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4145068" y="-184194"/>
            <a:ext cx="4142932" cy="4142932"/>
          </a:xfrm>
          <a:custGeom>
            <a:avLst/>
            <a:gdLst/>
            <a:ahLst/>
            <a:cxnLst/>
            <a:rect l="l" t="t" r="r" b="b"/>
            <a:pathLst>
              <a:path w="4142932" h="4142932">
                <a:moveTo>
                  <a:pt x="0" y="0"/>
                </a:moveTo>
                <a:lnTo>
                  <a:pt x="4142932" y="0"/>
                </a:lnTo>
                <a:lnTo>
                  <a:pt x="4142932" y="4142932"/>
                </a:lnTo>
                <a:lnTo>
                  <a:pt x="0" y="4142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479922" y="4820979"/>
            <a:ext cx="11266447" cy="1876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7"/>
              </a:lnSpc>
              <a:spcBef>
                <a:spcPct val="0"/>
              </a:spcBef>
            </a:pPr>
            <a:r>
              <a:rPr lang="en-US" sz="4877" spc="-248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¿Por qué algunas plantas crecen más rápido que otras  si reciben la misma cantidad de agua?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7566" y="1269481"/>
            <a:ext cx="5534034" cy="111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9"/>
              </a:lnSpc>
            </a:pPr>
            <a:r>
              <a:rPr lang="en-US" sz="6521">
                <a:solidFill>
                  <a:srgbClr val="F7344C"/>
                </a:solidFill>
                <a:latin typeface="Handy Casual"/>
                <a:ea typeface="Handy Casual"/>
                <a:cs typeface="Handy Casual"/>
                <a:sym typeface="Handy Casual"/>
              </a:rPr>
              <a:t>PROBLEMATIZACIÓN: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10237" y="2930038"/>
            <a:ext cx="13815879" cy="5553591"/>
            <a:chOff x="0" y="0"/>
            <a:chExt cx="3638750" cy="14626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8750" cy="1462674"/>
            </a:xfrm>
            <a:custGeom>
              <a:avLst/>
              <a:gdLst/>
              <a:ahLst/>
              <a:cxnLst/>
              <a:rect l="l" t="t" r="r" b="b"/>
              <a:pathLst>
                <a:path w="3638750" h="1462674">
                  <a:moveTo>
                    <a:pt x="28579" y="0"/>
                  </a:moveTo>
                  <a:lnTo>
                    <a:pt x="3610171" y="0"/>
                  </a:lnTo>
                  <a:cubicBezTo>
                    <a:pt x="3625955" y="0"/>
                    <a:pt x="3638750" y="12795"/>
                    <a:pt x="3638750" y="28579"/>
                  </a:cubicBezTo>
                  <a:lnTo>
                    <a:pt x="3638750" y="1434096"/>
                  </a:lnTo>
                  <a:cubicBezTo>
                    <a:pt x="3638750" y="1449879"/>
                    <a:pt x="3625955" y="1462674"/>
                    <a:pt x="3610171" y="1462674"/>
                  </a:cubicBezTo>
                  <a:lnTo>
                    <a:pt x="28579" y="1462674"/>
                  </a:lnTo>
                  <a:cubicBezTo>
                    <a:pt x="12795" y="1462674"/>
                    <a:pt x="0" y="1449879"/>
                    <a:pt x="0" y="1434096"/>
                  </a:cubicBezTo>
                  <a:lnTo>
                    <a:pt x="0" y="28579"/>
                  </a:lnTo>
                  <a:cubicBezTo>
                    <a:pt x="0" y="12795"/>
                    <a:pt x="12795" y="0"/>
                    <a:pt x="28579" y="0"/>
                  </a:cubicBezTo>
                  <a:close/>
                </a:path>
              </a:pathLst>
            </a:custGeom>
            <a:solidFill>
              <a:srgbClr val="5AB9E7"/>
            </a:solidFill>
            <a:ln cap="rnd">
              <a:noFill/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38750" cy="1500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34221" y="1028700"/>
            <a:ext cx="1402345" cy="140234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301C16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60"/>
                </a:lnSpc>
              </a:pPr>
              <a:r>
                <a:rPr lang="en-US" sz="4400">
                  <a:solidFill>
                    <a:srgbClr val="301C16"/>
                  </a:solidFill>
                  <a:latin typeface="Baloo Bhaijaan"/>
                  <a:ea typeface="Baloo Bhaijaan"/>
                  <a:cs typeface="Baloo Bhaijaan"/>
                  <a:sym typeface="Baloo Bhaijaan"/>
                </a:rPr>
                <a:t>2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4145068" y="-184194"/>
            <a:ext cx="4142932" cy="4142932"/>
          </a:xfrm>
          <a:custGeom>
            <a:avLst/>
            <a:gdLst/>
            <a:ahLst/>
            <a:cxnLst/>
            <a:rect l="l" t="t" r="r" b="b"/>
            <a:pathLst>
              <a:path w="4142932" h="4142932">
                <a:moveTo>
                  <a:pt x="0" y="0"/>
                </a:moveTo>
                <a:lnTo>
                  <a:pt x="4142932" y="0"/>
                </a:lnTo>
                <a:lnTo>
                  <a:pt x="4142932" y="4142932"/>
                </a:lnTo>
                <a:lnTo>
                  <a:pt x="0" y="414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355790" y="4880581"/>
            <a:ext cx="6165970" cy="61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4577" spc="-233">
                <a:solidFill>
                  <a:srgbClr val="FFFFFF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Recurso 1 :  </a:t>
            </a:r>
            <a:r>
              <a:rPr lang="en-US" sz="4577" spc="-233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Tabla de datos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55790" y="6048146"/>
            <a:ext cx="11389549" cy="58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  <a:spcBef>
                <a:spcPct val="0"/>
              </a:spcBef>
            </a:pPr>
            <a:r>
              <a:rPr lang="en-US" sz="4499" spc="-229">
                <a:solidFill>
                  <a:srgbClr val="FFFFFF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Recurso 2:  </a:t>
            </a:r>
            <a:r>
              <a:rPr lang="en-US" sz="4499" spc="-229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 Evidencia visual</a:t>
            </a:r>
          </a:p>
        </p:txBody>
      </p:sp>
      <p:sp>
        <p:nvSpPr>
          <p:cNvPr id="11" name="Freeform 11"/>
          <p:cNvSpPr/>
          <p:nvPr/>
        </p:nvSpPr>
        <p:spPr>
          <a:xfrm rot="-456695">
            <a:off x="1190226" y="591303"/>
            <a:ext cx="2300345" cy="2591938"/>
          </a:xfrm>
          <a:custGeom>
            <a:avLst/>
            <a:gdLst/>
            <a:ahLst/>
            <a:cxnLst/>
            <a:rect l="l" t="t" r="r" b="b"/>
            <a:pathLst>
              <a:path w="2300345" h="2591938">
                <a:moveTo>
                  <a:pt x="0" y="0"/>
                </a:moveTo>
                <a:lnTo>
                  <a:pt x="2300344" y="0"/>
                </a:lnTo>
                <a:lnTo>
                  <a:pt x="2300344" y="2591938"/>
                </a:lnTo>
                <a:lnTo>
                  <a:pt x="0" y="2591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22316" y="1112082"/>
            <a:ext cx="3972545" cy="1111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9"/>
              </a:lnSpc>
            </a:pPr>
            <a:r>
              <a:rPr lang="en-US" sz="6521">
                <a:solidFill>
                  <a:srgbClr val="F7344C"/>
                </a:solidFill>
                <a:latin typeface="Handy Casual"/>
                <a:ea typeface="Handy Casual"/>
                <a:cs typeface="Handy Casual"/>
                <a:sym typeface="Handy Casual"/>
              </a:rPr>
              <a:t>EXPLORACIÓN: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5068" y="-184194"/>
            <a:ext cx="4142932" cy="4142932"/>
          </a:xfrm>
          <a:custGeom>
            <a:avLst/>
            <a:gdLst/>
            <a:ahLst/>
            <a:cxnLst/>
            <a:rect l="l" t="t" r="r" b="b"/>
            <a:pathLst>
              <a:path w="4142932" h="4142932">
                <a:moveTo>
                  <a:pt x="0" y="0"/>
                </a:moveTo>
                <a:lnTo>
                  <a:pt x="4142932" y="0"/>
                </a:lnTo>
                <a:lnTo>
                  <a:pt x="4142932" y="4142932"/>
                </a:lnTo>
                <a:lnTo>
                  <a:pt x="0" y="414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8345" y="2703205"/>
            <a:ext cx="13266488" cy="3740240"/>
          </a:xfrm>
          <a:custGeom>
            <a:avLst/>
            <a:gdLst/>
            <a:ahLst/>
            <a:cxnLst/>
            <a:rect l="l" t="t" r="r" b="b"/>
            <a:pathLst>
              <a:path w="13266488" h="3740240">
                <a:moveTo>
                  <a:pt x="0" y="0"/>
                </a:moveTo>
                <a:lnTo>
                  <a:pt x="13266488" y="0"/>
                </a:lnTo>
                <a:lnTo>
                  <a:pt x="13266488" y="3740240"/>
                </a:lnTo>
                <a:lnTo>
                  <a:pt x="0" y="3740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43878" y="1510616"/>
            <a:ext cx="15515422" cy="119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7"/>
              </a:lnSpc>
            </a:pPr>
            <a:r>
              <a:rPr lang="en-US" sz="4577" spc="-233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Recurso 1 :  Tabla de datos</a:t>
            </a:r>
          </a:p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4577" spc="-233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03378" y="6962776"/>
            <a:ext cx="9733717" cy="2295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  <a:spcBef>
                <a:spcPct val="0"/>
              </a:spcBef>
            </a:pPr>
            <a:r>
              <a:rPr lang="en-US" sz="4499" b="1" spc="-229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Preguntas de análisis:</a:t>
            </a:r>
          </a:p>
          <a:p>
            <a:pPr algn="l">
              <a:lnSpc>
                <a:spcPts val="4499"/>
              </a:lnSpc>
              <a:spcBef>
                <a:spcPct val="0"/>
              </a:spcBef>
            </a:pPr>
            <a:r>
              <a:rPr lang="en-US" sz="4499" spc="-22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¿Qué variable parece influir más?</a:t>
            </a:r>
          </a:p>
          <a:p>
            <a:pPr algn="l">
              <a:lnSpc>
                <a:spcPts val="4499"/>
              </a:lnSpc>
              <a:spcBef>
                <a:spcPct val="0"/>
              </a:spcBef>
            </a:pPr>
            <a:r>
              <a:rPr lang="en-US" sz="4499" spc="-22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¿Qué variable se mantiene constante?</a:t>
            </a:r>
          </a:p>
          <a:p>
            <a:pPr algn="l">
              <a:lnSpc>
                <a:spcPts val="4499"/>
              </a:lnSpc>
              <a:spcBef>
                <a:spcPct val="0"/>
              </a:spcBef>
            </a:pPr>
            <a:r>
              <a:rPr lang="en-US" sz="4499" spc="-22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¿Qué conclusiones preliminares pueden extraer?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5068" y="-184194"/>
            <a:ext cx="4142932" cy="4142932"/>
          </a:xfrm>
          <a:custGeom>
            <a:avLst/>
            <a:gdLst/>
            <a:ahLst/>
            <a:cxnLst/>
            <a:rect l="l" t="t" r="r" b="b"/>
            <a:pathLst>
              <a:path w="4142932" h="4142932">
                <a:moveTo>
                  <a:pt x="0" y="0"/>
                </a:moveTo>
                <a:lnTo>
                  <a:pt x="4142932" y="0"/>
                </a:lnTo>
                <a:lnTo>
                  <a:pt x="4142932" y="4142932"/>
                </a:lnTo>
                <a:lnTo>
                  <a:pt x="0" y="414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01290" y="2474245"/>
            <a:ext cx="6623454" cy="3967113"/>
          </a:xfrm>
          <a:custGeom>
            <a:avLst/>
            <a:gdLst/>
            <a:ahLst/>
            <a:cxnLst/>
            <a:rect l="l" t="t" r="r" b="b"/>
            <a:pathLst>
              <a:path w="6623454" h="3967113">
                <a:moveTo>
                  <a:pt x="0" y="0"/>
                </a:moveTo>
                <a:lnTo>
                  <a:pt x="6623454" y="0"/>
                </a:lnTo>
                <a:lnTo>
                  <a:pt x="6623454" y="3967113"/>
                </a:lnTo>
                <a:lnTo>
                  <a:pt x="0" y="3967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50884" y="2582559"/>
            <a:ext cx="6776495" cy="4011199"/>
          </a:xfrm>
          <a:custGeom>
            <a:avLst/>
            <a:gdLst/>
            <a:ahLst/>
            <a:cxnLst/>
            <a:rect l="l" t="t" r="r" b="b"/>
            <a:pathLst>
              <a:path w="6776495" h="4011199">
                <a:moveTo>
                  <a:pt x="0" y="0"/>
                </a:moveTo>
                <a:lnTo>
                  <a:pt x="6776495" y="0"/>
                </a:lnTo>
                <a:lnTo>
                  <a:pt x="6776495" y="4011199"/>
                </a:lnTo>
                <a:lnTo>
                  <a:pt x="0" y="40111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10717" y="1331246"/>
            <a:ext cx="12623929" cy="114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  <a:spcBef>
                <a:spcPct val="0"/>
              </a:spcBef>
            </a:pPr>
            <a:r>
              <a:rPr lang="en-US" sz="4499" spc="-229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Recurso 2: Evidencia visual</a:t>
            </a:r>
          </a:p>
          <a:p>
            <a:pPr algn="l">
              <a:lnSpc>
                <a:spcPts val="4499"/>
              </a:lnSpc>
              <a:spcBef>
                <a:spcPct val="0"/>
              </a:spcBef>
            </a:pPr>
            <a:endParaRPr lang="en-US" sz="4499" spc="-229">
              <a:solidFill>
                <a:srgbClr val="000000"/>
              </a:solidFill>
              <a:latin typeface="Baloo Bhaijaan"/>
              <a:ea typeface="Baloo Bhaijaan"/>
              <a:cs typeface="Baloo Bhaijaan"/>
              <a:sym typeface="Baloo Bhaija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01290" y="7081839"/>
            <a:ext cx="5556409" cy="60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  <a:spcBef>
                <a:spcPct val="0"/>
              </a:spcBef>
            </a:pPr>
            <a:r>
              <a:rPr lang="en-US" sz="4499" spc="-22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¿Qué diferencias observan?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01290" y="7996238"/>
            <a:ext cx="10460474" cy="60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  <a:spcBef>
                <a:spcPct val="0"/>
              </a:spcBef>
            </a:pPr>
            <a:r>
              <a:rPr lang="en-US" sz="4499" spc="-22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¿Qué condiciones podrían explicar esas diferencias?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01290" y="8910637"/>
            <a:ext cx="9815037" cy="60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  <a:spcBef>
                <a:spcPct val="0"/>
              </a:spcBef>
            </a:pPr>
            <a:r>
              <a:rPr lang="en-US" sz="4499" spc="-22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¿Qué necesitarían comprobar para estar seguros?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5068" y="-184194"/>
            <a:ext cx="4142932" cy="4142932"/>
          </a:xfrm>
          <a:custGeom>
            <a:avLst/>
            <a:gdLst/>
            <a:ahLst/>
            <a:cxnLst/>
            <a:rect l="l" t="t" r="r" b="b"/>
            <a:pathLst>
              <a:path w="4142932" h="4142932">
                <a:moveTo>
                  <a:pt x="0" y="0"/>
                </a:moveTo>
                <a:lnTo>
                  <a:pt x="4142932" y="0"/>
                </a:lnTo>
                <a:lnTo>
                  <a:pt x="4142932" y="4142932"/>
                </a:lnTo>
                <a:lnTo>
                  <a:pt x="0" y="41429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58095" y="2653496"/>
            <a:ext cx="1305242" cy="1305242"/>
          </a:xfrm>
          <a:custGeom>
            <a:avLst/>
            <a:gdLst/>
            <a:ahLst/>
            <a:cxnLst/>
            <a:rect l="l" t="t" r="r" b="b"/>
            <a:pathLst>
              <a:path w="1305242" h="1305242">
                <a:moveTo>
                  <a:pt x="0" y="0"/>
                </a:moveTo>
                <a:lnTo>
                  <a:pt x="1305243" y="0"/>
                </a:lnTo>
                <a:lnTo>
                  <a:pt x="1305243" y="1305242"/>
                </a:lnTo>
                <a:lnTo>
                  <a:pt x="0" y="1305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8095" y="3842134"/>
            <a:ext cx="1301366" cy="1301366"/>
          </a:xfrm>
          <a:custGeom>
            <a:avLst/>
            <a:gdLst/>
            <a:ahLst/>
            <a:cxnLst/>
            <a:rect l="l" t="t" r="r" b="b"/>
            <a:pathLst>
              <a:path w="1301366" h="1301366">
                <a:moveTo>
                  <a:pt x="0" y="0"/>
                </a:moveTo>
                <a:lnTo>
                  <a:pt x="1301366" y="0"/>
                </a:lnTo>
                <a:lnTo>
                  <a:pt x="1301366" y="1301366"/>
                </a:lnTo>
                <a:lnTo>
                  <a:pt x="0" y="1301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11807" y="5143500"/>
            <a:ext cx="1251531" cy="1251531"/>
          </a:xfrm>
          <a:custGeom>
            <a:avLst/>
            <a:gdLst/>
            <a:ahLst/>
            <a:cxnLst/>
            <a:rect l="l" t="t" r="r" b="b"/>
            <a:pathLst>
              <a:path w="1251531" h="1251531">
                <a:moveTo>
                  <a:pt x="0" y="0"/>
                </a:moveTo>
                <a:lnTo>
                  <a:pt x="1251531" y="0"/>
                </a:lnTo>
                <a:lnTo>
                  <a:pt x="1251531" y="1251531"/>
                </a:lnTo>
                <a:lnTo>
                  <a:pt x="0" y="12515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76522" y="590506"/>
            <a:ext cx="3536507" cy="3536507"/>
          </a:xfrm>
          <a:custGeom>
            <a:avLst/>
            <a:gdLst/>
            <a:ahLst/>
            <a:cxnLst/>
            <a:rect l="l" t="t" r="r" b="b"/>
            <a:pathLst>
              <a:path w="3536507" h="3536507">
                <a:moveTo>
                  <a:pt x="0" y="0"/>
                </a:moveTo>
                <a:lnTo>
                  <a:pt x="3536508" y="0"/>
                </a:lnTo>
                <a:lnTo>
                  <a:pt x="3536508" y="3536507"/>
                </a:lnTo>
                <a:lnTo>
                  <a:pt x="0" y="35365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24763" y="6395031"/>
            <a:ext cx="1238575" cy="1238575"/>
          </a:xfrm>
          <a:custGeom>
            <a:avLst/>
            <a:gdLst/>
            <a:ahLst/>
            <a:cxnLst/>
            <a:rect l="l" t="t" r="r" b="b"/>
            <a:pathLst>
              <a:path w="1238575" h="1238575">
                <a:moveTo>
                  <a:pt x="0" y="0"/>
                </a:moveTo>
                <a:lnTo>
                  <a:pt x="1238575" y="0"/>
                </a:lnTo>
                <a:lnTo>
                  <a:pt x="1238575" y="1238574"/>
                </a:lnTo>
                <a:lnTo>
                  <a:pt x="0" y="12385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373755" y="1501509"/>
            <a:ext cx="924750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spc="-8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ANALIZAMOS LOS RECURSOS Y RESPONDAN: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73755" y="3009255"/>
            <a:ext cx="6848118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spc="-203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¿Qué acciones realiza el docente?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73755" y="4291240"/>
            <a:ext cx="7925991" cy="50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3899" spc="-198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¿Qué acciones realizan los estudiantes?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73755" y="5551635"/>
            <a:ext cx="7084814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spc="-203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¿Dónde ocurre el aprendizaje real?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57812" y="6834334"/>
            <a:ext cx="7757875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spc="-203">
                <a:solidFill>
                  <a:srgbClr val="000000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¿Qué tipo de enseñanza representan?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20676" y="-137104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627197" y="2503999"/>
            <a:ext cx="11893480" cy="2857563"/>
            <a:chOff x="0" y="0"/>
            <a:chExt cx="3132439" cy="7526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2439" cy="752609"/>
            </a:xfrm>
            <a:custGeom>
              <a:avLst/>
              <a:gdLst/>
              <a:ahLst/>
              <a:cxnLst/>
              <a:rect l="l" t="t" r="r" b="b"/>
              <a:pathLst>
                <a:path w="3132439" h="752609">
                  <a:moveTo>
                    <a:pt x="47518" y="0"/>
                  </a:moveTo>
                  <a:lnTo>
                    <a:pt x="3084921" y="0"/>
                  </a:lnTo>
                  <a:cubicBezTo>
                    <a:pt x="3097523" y="0"/>
                    <a:pt x="3109610" y="5006"/>
                    <a:pt x="3118521" y="13918"/>
                  </a:cubicBezTo>
                  <a:cubicBezTo>
                    <a:pt x="3127433" y="22829"/>
                    <a:pt x="3132439" y="34916"/>
                    <a:pt x="3132439" y="47518"/>
                  </a:cubicBezTo>
                  <a:lnTo>
                    <a:pt x="3132439" y="705091"/>
                  </a:lnTo>
                  <a:cubicBezTo>
                    <a:pt x="3132439" y="731335"/>
                    <a:pt x="3111164" y="752609"/>
                    <a:pt x="3084921" y="752609"/>
                  </a:cubicBezTo>
                  <a:lnTo>
                    <a:pt x="47518" y="752609"/>
                  </a:lnTo>
                  <a:cubicBezTo>
                    <a:pt x="34916" y="752609"/>
                    <a:pt x="22829" y="747603"/>
                    <a:pt x="13918" y="738691"/>
                  </a:cubicBezTo>
                  <a:cubicBezTo>
                    <a:pt x="5006" y="729780"/>
                    <a:pt x="0" y="717693"/>
                    <a:pt x="0" y="705091"/>
                  </a:cubicBezTo>
                  <a:lnTo>
                    <a:pt x="0" y="47518"/>
                  </a:lnTo>
                  <a:cubicBezTo>
                    <a:pt x="0" y="34916"/>
                    <a:pt x="5006" y="22829"/>
                    <a:pt x="13918" y="13918"/>
                  </a:cubicBezTo>
                  <a:cubicBezTo>
                    <a:pt x="22829" y="5006"/>
                    <a:pt x="34916" y="0"/>
                    <a:pt x="4751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301C16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32439" cy="790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4078434" y="4574524"/>
            <a:ext cx="4999285" cy="6767222"/>
          </a:xfrm>
          <a:custGeom>
            <a:avLst/>
            <a:gdLst/>
            <a:ahLst/>
            <a:cxnLst/>
            <a:rect l="l" t="t" r="r" b="b"/>
            <a:pathLst>
              <a:path w="4999285" h="6767222">
                <a:moveTo>
                  <a:pt x="4999285" y="0"/>
                </a:moveTo>
                <a:lnTo>
                  <a:pt x="0" y="0"/>
                </a:lnTo>
                <a:lnTo>
                  <a:pt x="0" y="6767222"/>
                </a:lnTo>
                <a:lnTo>
                  <a:pt x="4999285" y="6767222"/>
                </a:lnTo>
                <a:lnTo>
                  <a:pt x="49992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39775" y="3090136"/>
            <a:ext cx="10861527" cy="182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9"/>
              </a:lnSpc>
            </a:pPr>
            <a:r>
              <a:rPr lang="en-US" sz="7099" spc="-362">
                <a:solidFill>
                  <a:srgbClr val="301C16"/>
                </a:solidFill>
                <a:latin typeface="Baloo Bhaijaan"/>
                <a:ea typeface="Baloo Bhaijaan"/>
                <a:cs typeface="Baloo Bhaijaan"/>
                <a:sym typeface="Baloo Bhaijaan"/>
              </a:rPr>
              <a:t>¿Qué tuvieron en común todas las respuestas?</a:t>
            </a:r>
          </a:p>
        </p:txBody>
      </p:sp>
      <p:sp>
        <p:nvSpPr>
          <p:cNvPr id="8" name="Freeform 8"/>
          <p:cNvSpPr/>
          <p:nvPr/>
        </p:nvSpPr>
        <p:spPr>
          <a:xfrm rot="1086451">
            <a:off x="313489" y="6997419"/>
            <a:ext cx="2000219" cy="2336022"/>
          </a:xfrm>
          <a:custGeom>
            <a:avLst/>
            <a:gdLst/>
            <a:ahLst/>
            <a:cxnLst/>
            <a:rect l="l" t="t" r="r" b="b"/>
            <a:pathLst>
              <a:path w="2000219" h="2336022">
                <a:moveTo>
                  <a:pt x="0" y="0"/>
                </a:moveTo>
                <a:lnTo>
                  <a:pt x="2000219" y="0"/>
                </a:lnTo>
                <a:lnTo>
                  <a:pt x="2000219" y="2336023"/>
                </a:lnTo>
                <a:lnTo>
                  <a:pt x="0" y="2336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439775" y="5907499"/>
            <a:ext cx="10861527" cy="1588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301C1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¿Cómo llamarían a este tipo de aprendizaje?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725</Words>
  <Application>Microsoft Office PowerPoint</Application>
  <PresentationFormat>Personalizado</PresentationFormat>
  <Paragraphs>84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Baloo Bhaijaan</vt:lpstr>
      <vt:lpstr>Canva Sans Bold</vt:lpstr>
      <vt:lpstr>Arial</vt:lpstr>
      <vt:lpstr>Times New Roman Bold</vt:lpstr>
      <vt:lpstr>Calibri</vt:lpstr>
      <vt:lpstr>Antonio Bold</vt:lpstr>
      <vt:lpstr>Antonio</vt:lpstr>
      <vt:lpstr>Handy Casual</vt:lpstr>
      <vt:lpstr>Canva Sans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basado en la indagación</dc:title>
  <cp:lastModifiedBy>UGEL Pacasmayo</cp:lastModifiedBy>
  <cp:revision>2</cp:revision>
  <dcterms:created xsi:type="dcterms:W3CDTF">2006-08-16T00:00:00Z</dcterms:created>
  <dcterms:modified xsi:type="dcterms:W3CDTF">2026-03-11T18:16:43Z</dcterms:modified>
  <dc:identifier>DAHB5gLA9f4</dc:identifier>
</cp:coreProperties>
</file>