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10287000" cx="18288000"/>
  <p:notesSz cx="6858000" cy="9144000"/>
  <p:embeddedFontLst>
    <p:embeddedFont>
      <p:font typeface="ADLaM Display"/>
      <p:regular r:id="rId22"/>
    </p:embeddedFont>
    <p:embeddedFont>
      <p:font typeface="Limelight"/>
      <p:regular r:id="rId23"/>
    </p:embeddedFont>
    <p:embeddedFont>
      <p:font typeface="Poppins"/>
      <p:regular r:id="rId24"/>
      <p:bold r:id="rId25"/>
      <p:italic r:id="rId26"/>
      <p:boldItalic r:id="rId27"/>
    </p:embeddedFont>
    <p:embeddedFont>
      <p:font typeface="Montserrat"/>
      <p:bold r:id="rId28"/>
      <p:boldItalic r:id="rId29"/>
    </p:embeddedFont>
    <p:embeddedFont>
      <p:font typeface="Poppins Medium"/>
      <p:regular r:id="rId30"/>
      <p:bold r:id="rId31"/>
      <p:italic r:id="rId32"/>
      <p:boldItalic r:id="rId33"/>
    </p:embeddedFont>
    <p:embeddedFont>
      <p:font typeface="Oi"/>
      <p:regular r:id="rId34"/>
    </p:embeddedFon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9" roundtripDataSignature="AMtx7miee7xt8fy1keOMt+q+qUr5uWzm5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ADLaMDisplay-regular.fntdata"/><Relationship Id="rId21" Type="http://schemas.openxmlformats.org/officeDocument/2006/relationships/slide" Target="slides/slide16.xml"/><Relationship Id="rId24" Type="http://schemas.openxmlformats.org/officeDocument/2006/relationships/font" Target="fonts/Poppins-regular.fntdata"/><Relationship Id="rId23" Type="http://schemas.openxmlformats.org/officeDocument/2006/relationships/font" Target="fonts/Limeligh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italic.fntdata"/><Relationship Id="rId25" Type="http://schemas.openxmlformats.org/officeDocument/2006/relationships/font" Target="fonts/Poppins-bold.fntdata"/><Relationship Id="rId28" Type="http://schemas.openxmlformats.org/officeDocument/2006/relationships/font" Target="fonts/Montserrat-bold.fntdata"/><Relationship Id="rId27" Type="http://schemas.openxmlformats.org/officeDocument/2006/relationships/font" Target="fonts/Poppins-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Medium-bold.fntdata"/><Relationship Id="rId30" Type="http://schemas.openxmlformats.org/officeDocument/2006/relationships/font" Target="fonts/PoppinsMedium-regular.fntdata"/><Relationship Id="rId11" Type="http://schemas.openxmlformats.org/officeDocument/2006/relationships/slide" Target="slides/slide6.xml"/><Relationship Id="rId33" Type="http://schemas.openxmlformats.org/officeDocument/2006/relationships/font" Target="fonts/PoppinsMedium-boldItalic.fntdata"/><Relationship Id="rId10" Type="http://schemas.openxmlformats.org/officeDocument/2006/relationships/slide" Target="slides/slide5.xml"/><Relationship Id="rId32" Type="http://schemas.openxmlformats.org/officeDocument/2006/relationships/font" Target="fonts/PoppinsMedium-italic.fntdata"/><Relationship Id="rId13" Type="http://schemas.openxmlformats.org/officeDocument/2006/relationships/slide" Target="slides/slide8.xml"/><Relationship Id="rId35" Type="http://schemas.openxmlformats.org/officeDocument/2006/relationships/font" Target="fonts/OpenSans-regular.fntdata"/><Relationship Id="rId12" Type="http://schemas.openxmlformats.org/officeDocument/2006/relationships/slide" Target="slides/slide7.xml"/><Relationship Id="rId34" Type="http://schemas.openxmlformats.org/officeDocument/2006/relationships/font" Target="fonts/Oi-regular.fntdata"/><Relationship Id="rId15" Type="http://schemas.openxmlformats.org/officeDocument/2006/relationships/slide" Target="slides/slide10.xml"/><Relationship Id="rId37" Type="http://schemas.openxmlformats.org/officeDocument/2006/relationships/font" Target="fonts/OpenSans-italic.fntdata"/><Relationship Id="rId14" Type="http://schemas.openxmlformats.org/officeDocument/2006/relationships/slide" Target="slides/slide9.xml"/><Relationship Id="rId36" Type="http://schemas.openxmlformats.org/officeDocument/2006/relationships/font" Target="fonts/OpenSans-bold.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OpenSans-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2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2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6"/>
          <p:cNvSpPr/>
          <p:nvPr>
            <p:ph idx="2" type="pic"/>
          </p:nvPr>
        </p:nvSpPr>
        <p:spPr>
          <a:xfrm>
            <a:off x="1792288" y="612775"/>
            <a:ext cx="5486400" cy="4114800"/>
          </a:xfrm>
          <a:prstGeom prst="rect">
            <a:avLst/>
          </a:prstGeom>
          <a:noFill/>
          <a:ln>
            <a:noFill/>
          </a:ln>
        </p:spPr>
      </p:sp>
      <p:sp>
        <p:nvSpPr>
          <p:cNvPr id="68" name="Google Shape;68;p2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3.png"/><Relationship Id="rId13" Type="http://schemas.openxmlformats.org/officeDocument/2006/relationships/image" Target="../media/image8.png"/><Relationship Id="rId12"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4.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20.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24.png"/><Relationship Id="rId8"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8.png"/><Relationship Id="rId6" Type="http://schemas.openxmlformats.org/officeDocument/2006/relationships/image" Target="../media/image29.png"/><Relationship Id="rId7"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40.png"/><Relationship Id="rId5" Type="http://schemas.openxmlformats.org/officeDocument/2006/relationships/image" Target="../media/image4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45.png"/><Relationship Id="rId5" Type="http://schemas.openxmlformats.org/officeDocument/2006/relationships/image" Target="../media/image4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8.png"/><Relationship Id="rId4" Type="http://schemas.openxmlformats.org/officeDocument/2006/relationships/image" Target="../media/image13.png"/><Relationship Id="rId5"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0"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6.png"/><Relationship Id="rId9" Type="http://schemas.openxmlformats.org/officeDocument/2006/relationships/image" Target="../media/image36.png"/><Relationship Id="rId5"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27.png"/><Relationship Id="rId8"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6.png"/><Relationship Id="rId4" Type="http://schemas.openxmlformats.org/officeDocument/2006/relationships/image" Target="../media/image15.png"/><Relationship Id="rId5" Type="http://schemas.openxmlformats.org/officeDocument/2006/relationships/image" Target="../media/image22.png"/><Relationship Id="rId6"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F6"/>
        </a:solidFill>
      </p:bgPr>
    </p:bg>
    <p:spTree>
      <p:nvGrpSpPr>
        <p:cNvPr id="88" name="Shape 88"/>
        <p:cNvGrpSpPr/>
        <p:nvPr/>
      </p:nvGrpSpPr>
      <p:grpSpPr>
        <a:xfrm>
          <a:off x="0" y="0"/>
          <a:ext cx="0" cy="0"/>
          <a:chOff x="0" y="0"/>
          <a:chExt cx="0" cy="0"/>
        </a:xfrm>
      </p:grpSpPr>
      <p:sp>
        <p:nvSpPr>
          <p:cNvPr id="89" name="Google Shape;89;p1"/>
          <p:cNvSpPr/>
          <p:nvPr/>
        </p:nvSpPr>
        <p:spPr>
          <a:xfrm>
            <a:off x="13832258" y="2241863"/>
            <a:ext cx="2342794" cy="4566041"/>
          </a:xfrm>
          <a:custGeom>
            <a:rect b="b" l="l" r="r" t="t"/>
            <a:pathLst>
              <a:path extrusionOk="0" h="4566041" w="2342794">
                <a:moveTo>
                  <a:pt x="0" y="0"/>
                </a:moveTo>
                <a:lnTo>
                  <a:pt x="2342795" y="0"/>
                </a:lnTo>
                <a:lnTo>
                  <a:pt x="2342795" y="4566041"/>
                </a:lnTo>
                <a:lnTo>
                  <a:pt x="0" y="4566041"/>
                </a:lnTo>
                <a:lnTo>
                  <a:pt x="0" y="0"/>
                </a:lnTo>
                <a:close/>
              </a:path>
            </a:pathLst>
          </a:custGeom>
          <a:blipFill rotWithShape="1">
            <a:blip r:embed="rId3">
              <a:alphaModFix amt="15000"/>
            </a:blip>
            <a:stretch>
              <a:fillRect b="0" l="0" r="0" t="-689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 name="Google Shape;90;p1"/>
          <p:cNvSpPr/>
          <p:nvPr/>
        </p:nvSpPr>
        <p:spPr>
          <a:xfrm rot="-626993">
            <a:off x="3304043" y="6371752"/>
            <a:ext cx="18124088" cy="6479361"/>
          </a:xfrm>
          <a:custGeom>
            <a:rect b="b" l="l" r="r" t="t"/>
            <a:pathLst>
              <a:path extrusionOk="0" h="6479361" w="18124088">
                <a:moveTo>
                  <a:pt x="0" y="0"/>
                </a:moveTo>
                <a:lnTo>
                  <a:pt x="18124088" y="0"/>
                </a:lnTo>
                <a:lnTo>
                  <a:pt x="18124088" y="6479362"/>
                </a:lnTo>
                <a:lnTo>
                  <a:pt x="0" y="647936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 name="Google Shape;91;p1"/>
          <p:cNvSpPr/>
          <p:nvPr/>
        </p:nvSpPr>
        <p:spPr>
          <a:xfrm>
            <a:off x="2866748" y="2324875"/>
            <a:ext cx="9664177" cy="1581411"/>
          </a:xfrm>
          <a:custGeom>
            <a:rect b="b" l="l" r="r" t="t"/>
            <a:pathLst>
              <a:path extrusionOk="0" h="1581411" w="9664177">
                <a:moveTo>
                  <a:pt x="0" y="0"/>
                </a:moveTo>
                <a:lnTo>
                  <a:pt x="9664177" y="0"/>
                </a:lnTo>
                <a:lnTo>
                  <a:pt x="9664177" y="1581410"/>
                </a:lnTo>
                <a:lnTo>
                  <a:pt x="0" y="1581410"/>
                </a:lnTo>
                <a:lnTo>
                  <a:pt x="0" y="0"/>
                </a:lnTo>
                <a:close/>
              </a:path>
            </a:pathLst>
          </a:custGeom>
          <a:blipFill rotWithShape="1">
            <a:blip r:embed="rId5">
              <a:alphaModFix amt="52000"/>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 name="Google Shape;92;p1"/>
          <p:cNvSpPr/>
          <p:nvPr/>
        </p:nvSpPr>
        <p:spPr>
          <a:xfrm rot="8646318">
            <a:off x="-4513484" y="-2471551"/>
            <a:ext cx="17767971" cy="6352050"/>
          </a:xfrm>
          <a:custGeom>
            <a:rect b="b" l="l" r="r" t="t"/>
            <a:pathLst>
              <a:path extrusionOk="0" h="6352050" w="17767971">
                <a:moveTo>
                  <a:pt x="0" y="0"/>
                </a:moveTo>
                <a:lnTo>
                  <a:pt x="17767971" y="0"/>
                </a:lnTo>
                <a:lnTo>
                  <a:pt x="17767971" y="6352049"/>
                </a:lnTo>
                <a:lnTo>
                  <a:pt x="0" y="6352049"/>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 name="Google Shape;93;p1"/>
          <p:cNvSpPr/>
          <p:nvPr/>
        </p:nvSpPr>
        <p:spPr>
          <a:xfrm>
            <a:off x="6471136" y="6676749"/>
            <a:ext cx="2672864" cy="743542"/>
          </a:xfrm>
          <a:custGeom>
            <a:rect b="b" l="l" r="r" t="t"/>
            <a:pathLst>
              <a:path extrusionOk="0" h="743542" w="2672864">
                <a:moveTo>
                  <a:pt x="0" y="0"/>
                </a:moveTo>
                <a:lnTo>
                  <a:pt x="2672864" y="0"/>
                </a:lnTo>
                <a:lnTo>
                  <a:pt x="2672864" y="743542"/>
                </a:lnTo>
                <a:lnTo>
                  <a:pt x="0" y="743542"/>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 name="Google Shape;94;p1"/>
          <p:cNvSpPr/>
          <p:nvPr/>
        </p:nvSpPr>
        <p:spPr>
          <a:xfrm rot="859417">
            <a:off x="2823845" y="859110"/>
            <a:ext cx="1410590" cy="1277225"/>
          </a:xfrm>
          <a:custGeom>
            <a:rect b="b" l="l" r="r" t="t"/>
            <a:pathLst>
              <a:path extrusionOk="0" h="1277225" w="1410590">
                <a:moveTo>
                  <a:pt x="0" y="0"/>
                </a:moveTo>
                <a:lnTo>
                  <a:pt x="1410590" y="0"/>
                </a:lnTo>
                <a:lnTo>
                  <a:pt x="1410590" y="1277225"/>
                </a:lnTo>
                <a:lnTo>
                  <a:pt x="0" y="1277225"/>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 name="Google Shape;95;p1"/>
          <p:cNvSpPr/>
          <p:nvPr/>
        </p:nvSpPr>
        <p:spPr>
          <a:xfrm rot="-3041556">
            <a:off x="-2901708" y="1118695"/>
            <a:ext cx="5802923" cy="4114800"/>
          </a:xfrm>
          <a:custGeom>
            <a:rect b="b" l="l" r="r" t="t"/>
            <a:pathLst>
              <a:path extrusionOk="0" h="4114800" w="5802923">
                <a:moveTo>
                  <a:pt x="0" y="0"/>
                </a:moveTo>
                <a:lnTo>
                  <a:pt x="5802923" y="0"/>
                </a:lnTo>
                <a:lnTo>
                  <a:pt x="5802923" y="4114800"/>
                </a:lnTo>
                <a:lnTo>
                  <a:pt x="0" y="4114800"/>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 name="Google Shape;96;p1"/>
          <p:cNvSpPr/>
          <p:nvPr/>
        </p:nvSpPr>
        <p:spPr>
          <a:xfrm flipH="1">
            <a:off x="16554005" y="7420291"/>
            <a:ext cx="1410590" cy="1277225"/>
          </a:xfrm>
          <a:custGeom>
            <a:rect b="b" l="l" r="r" t="t"/>
            <a:pathLst>
              <a:path extrusionOk="0" h="1277225" w="1410590">
                <a:moveTo>
                  <a:pt x="1410590" y="0"/>
                </a:moveTo>
                <a:lnTo>
                  <a:pt x="0" y="0"/>
                </a:lnTo>
                <a:lnTo>
                  <a:pt x="0" y="1277225"/>
                </a:lnTo>
                <a:lnTo>
                  <a:pt x="1410590" y="1277225"/>
                </a:lnTo>
                <a:lnTo>
                  <a:pt x="141059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 name="Google Shape;97;p1"/>
          <p:cNvSpPr/>
          <p:nvPr/>
        </p:nvSpPr>
        <p:spPr>
          <a:xfrm flipH="1" rot="4052048">
            <a:off x="17044632" y="8500949"/>
            <a:ext cx="5802923" cy="4114800"/>
          </a:xfrm>
          <a:custGeom>
            <a:rect b="b" l="l" r="r" t="t"/>
            <a:pathLst>
              <a:path extrusionOk="0" h="4114800" w="5802923">
                <a:moveTo>
                  <a:pt x="5802923" y="0"/>
                </a:moveTo>
                <a:lnTo>
                  <a:pt x="0" y="0"/>
                </a:lnTo>
                <a:lnTo>
                  <a:pt x="0" y="4114800"/>
                </a:lnTo>
                <a:lnTo>
                  <a:pt x="5802923" y="4114800"/>
                </a:lnTo>
                <a:lnTo>
                  <a:pt x="5802923"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 name="Google Shape;98;p1"/>
          <p:cNvSpPr/>
          <p:nvPr/>
        </p:nvSpPr>
        <p:spPr>
          <a:xfrm>
            <a:off x="15312025" y="394100"/>
            <a:ext cx="2264066" cy="910261"/>
          </a:xfrm>
          <a:custGeom>
            <a:rect b="b" l="l" r="r" t="t"/>
            <a:pathLst>
              <a:path extrusionOk="0" h="1427860" w="3317313">
                <a:moveTo>
                  <a:pt x="0" y="0"/>
                </a:moveTo>
                <a:lnTo>
                  <a:pt x="3317313" y="0"/>
                </a:lnTo>
                <a:lnTo>
                  <a:pt x="3317313" y="1427860"/>
                </a:lnTo>
                <a:lnTo>
                  <a:pt x="0" y="1427860"/>
                </a:lnTo>
                <a:lnTo>
                  <a:pt x="0" y="0"/>
                </a:lnTo>
                <a:close/>
              </a:path>
            </a:pathLst>
          </a:custGeom>
          <a:blipFill rotWithShape="1">
            <a:blip r:embed="rId12">
              <a:alphaModFix amt="72000"/>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99" name="Google Shape;99;p1"/>
          <p:cNvGrpSpPr/>
          <p:nvPr/>
        </p:nvGrpSpPr>
        <p:grpSpPr>
          <a:xfrm>
            <a:off x="-415597" y="7921840"/>
            <a:ext cx="5739411" cy="1868537"/>
            <a:chOff x="0" y="-85725"/>
            <a:chExt cx="1511614" cy="492125"/>
          </a:xfrm>
        </p:grpSpPr>
        <p:sp>
          <p:nvSpPr>
            <p:cNvPr id="100" name="Google Shape;100;p1"/>
            <p:cNvSpPr/>
            <p:nvPr/>
          </p:nvSpPr>
          <p:spPr>
            <a:xfrm>
              <a:off x="0" y="0"/>
              <a:ext cx="1511614" cy="406400"/>
            </a:xfrm>
            <a:custGeom>
              <a:rect b="b" l="l" r="r" t="t"/>
              <a:pathLst>
                <a:path extrusionOk="0" h="406400" w="1511614">
                  <a:moveTo>
                    <a:pt x="1308414" y="0"/>
                  </a:moveTo>
                  <a:lnTo>
                    <a:pt x="0" y="0"/>
                  </a:lnTo>
                  <a:lnTo>
                    <a:pt x="0" y="406400"/>
                  </a:lnTo>
                  <a:lnTo>
                    <a:pt x="1308414" y="406400"/>
                  </a:lnTo>
                  <a:lnTo>
                    <a:pt x="1511614" y="203200"/>
                  </a:lnTo>
                  <a:lnTo>
                    <a:pt x="1308414" y="0"/>
                  </a:lnTo>
                  <a:close/>
                </a:path>
              </a:pathLst>
            </a:custGeom>
            <a:solidFill>
              <a:srgbClr val="FFDB8A">
                <a:alpha val="7098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 name="Google Shape;101;p1"/>
            <p:cNvSpPr txBox="1"/>
            <p:nvPr/>
          </p:nvSpPr>
          <p:spPr>
            <a:xfrm>
              <a:off x="0" y="-85725"/>
              <a:ext cx="1397314" cy="492125"/>
            </a:xfrm>
            <a:prstGeom prst="rect">
              <a:avLst/>
            </a:prstGeom>
            <a:noFill/>
            <a:ln>
              <a:noFill/>
            </a:ln>
          </p:spPr>
          <p:txBody>
            <a:bodyPr anchorCtr="0" anchor="ctr" bIns="50800" lIns="50800" spcFirstLastPara="1" rIns="50800" wrap="square" tIns="50800">
              <a:noAutofit/>
            </a:bodyPr>
            <a:lstStyle/>
            <a:p>
              <a:pPr indent="0" lvl="0" marL="0" marR="0" rtl="0" algn="ctr">
                <a:lnSpc>
                  <a:spcPct val="1973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2" name="Google Shape;102;p1"/>
          <p:cNvSpPr/>
          <p:nvPr/>
        </p:nvSpPr>
        <p:spPr>
          <a:xfrm>
            <a:off x="13170843" y="2382996"/>
            <a:ext cx="3641797" cy="4701850"/>
          </a:xfrm>
          <a:custGeom>
            <a:rect b="b" l="l" r="r" t="t"/>
            <a:pathLst>
              <a:path extrusionOk="0" h="4701850" w="3641797">
                <a:moveTo>
                  <a:pt x="0" y="0"/>
                </a:moveTo>
                <a:lnTo>
                  <a:pt x="3641796" y="0"/>
                </a:lnTo>
                <a:lnTo>
                  <a:pt x="3641796" y="4701850"/>
                </a:lnTo>
                <a:lnTo>
                  <a:pt x="0" y="4701850"/>
                </a:lnTo>
                <a:lnTo>
                  <a:pt x="0" y="0"/>
                </a:lnTo>
                <a:close/>
              </a:path>
            </a:pathLst>
          </a:custGeom>
          <a:blipFill rotWithShape="1">
            <a:blip r:embed="rId13">
              <a:alphaModFix amt="48000"/>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 name="Google Shape;103;p1"/>
          <p:cNvSpPr txBox="1"/>
          <p:nvPr/>
        </p:nvSpPr>
        <p:spPr>
          <a:xfrm>
            <a:off x="2015460" y="3765020"/>
            <a:ext cx="11848986" cy="2890694"/>
          </a:xfrm>
          <a:prstGeom prst="rect">
            <a:avLst/>
          </a:prstGeom>
          <a:noFill/>
          <a:ln>
            <a:noFill/>
          </a:ln>
        </p:spPr>
        <p:txBody>
          <a:bodyPr anchorCtr="0" anchor="t" bIns="0" lIns="0" spcFirstLastPara="1" rIns="0" wrap="square" tIns="0">
            <a:spAutoFit/>
          </a:bodyPr>
          <a:lstStyle/>
          <a:p>
            <a:pPr indent="0" lvl="0" marL="0" marR="0" rtl="0" algn="ctr">
              <a:lnSpc>
                <a:spcPct val="103999"/>
              </a:lnSpc>
              <a:spcBef>
                <a:spcPts val="0"/>
              </a:spcBef>
              <a:spcAft>
                <a:spcPts val="0"/>
              </a:spcAft>
              <a:buNone/>
            </a:pPr>
            <a:r>
              <a:rPr lang="en-US" sz="21102">
                <a:solidFill>
                  <a:srgbClr val="231F20"/>
                </a:solidFill>
                <a:latin typeface="Arial"/>
                <a:ea typeface="Arial"/>
                <a:cs typeface="Arial"/>
                <a:sym typeface="Arial"/>
              </a:rPr>
              <a:t>PROBLEMAS</a:t>
            </a:r>
            <a:endParaRPr/>
          </a:p>
        </p:txBody>
      </p:sp>
      <p:sp>
        <p:nvSpPr>
          <p:cNvPr id="104" name="Google Shape;104;p1"/>
          <p:cNvSpPr/>
          <p:nvPr/>
        </p:nvSpPr>
        <p:spPr>
          <a:xfrm>
            <a:off x="13716000" y="1953104"/>
            <a:ext cx="2267350" cy="4723645"/>
          </a:xfrm>
          <a:custGeom>
            <a:rect b="b" l="l" r="r" t="t"/>
            <a:pathLst>
              <a:path extrusionOk="0" h="4723645" w="2267350">
                <a:moveTo>
                  <a:pt x="0" y="0"/>
                </a:moveTo>
                <a:lnTo>
                  <a:pt x="2267350" y="0"/>
                </a:lnTo>
                <a:lnTo>
                  <a:pt x="2267350" y="4723645"/>
                </a:lnTo>
                <a:lnTo>
                  <a:pt x="0" y="4723645"/>
                </a:lnTo>
                <a:lnTo>
                  <a:pt x="0" y="0"/>
                </a:lnTo>
                <a:close/>
              </a:path>
            </a:pathLst>
          </a:cu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 name="Google Shape;105;p1"/>
          <p:cNvSpPr txBox="1"/>
          <p:nvPr/>
        </p:nvSpPr>
        <p:spPr>
          <a:xfrm>
            <a:off x="2687778" y="2783242"/>
            <a:ext cx="10229942" cy="750401"/>
          </a:xfrm>
          <a:prstGeom prst="rect">
            <a:avLst/>
          </a:prstGeom>
          <a:noFill/>
          <a:ln>
            <a:noFill/>
          </a:ln>
        </p:spPr>
        <p:txBody>
          <a:bodyPr anchorCtr="0" anchor="t" bIns="0" lIns="0" spcFirstLastPara="1" rIns="0" wrap="square" tIns="0">
            <a:spAutoFit/>
          </a:bodyPr>
          <a:lstStyle/>
          <a:p>
            <a:pPr indent="0" lvl="0" marL="0" marR="0" rtl="0" algn="ctr">
              <a:lnSpc>
                <a:spcPct val="104002"/>
              </a:lnSpc>
              <a:spcBef>
                <a:spcPts val="0"/>
              </a:spcBef>
              <a:spcAft>
                <a:spcPts val="0"/>
              </a:spcAft>
              <a:buNone/>
            </a:pPr>
            <a:r>
              <a:rPr lang="en-US" sz="5522">
                <a:solidFill>
                  <a:srgbClr val="231F20"/>
                </a:solidFill>
                <a:latin typeface="Arial"/>
                <a:ea typeface="Arial"/>
                <a:cs typeface="Arial"/>
                <a:sym typeface="Arial"/>
              </a:rPr>
              <a:t>APRENDIZAJE BASADO EN </a:t>
            </a:r>
            <a:endParaRPr/>
          </a:p>
        </p:txBody>
      </p:sp>
      <p:grpSp>
        <p:nvGrpSpPr>
          <p:cNvPr id="106" name="Google Shape;106;p1"/>
          <p:cNvGrpSpPr/>
          <p:nvPr/>
        </p:nvGrpSpPr>
        <p:grpSpPr>
          <a:xfrm>
            <a:off x="21509" y="8821462"/>
            <a:ext cx="5050518" cy="1142292"/>
            <a:chOff x="0" y="9525"/>
            <a:chExt cx="6734024" cy="1523055"/>
          </a:xfrm>
        </p:grpSpPr>
        <p:sp>
          <p:nvSpPr>
            <p:cNvPr id="107" name="Google Shape;107;p1"/>
            <p:cNvSpPr txBox="1"/>
            <p:nvPr/>
          </p:nvSpPr>
          <p:spPr>
            <a:xfrm>
              <a:off x="0" y="9525"/>
              <a:ext cx="6734024" cy="72707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lang="en-US" sz="3659">
                  <a:solidFill>
                    <a:srgbClr val="231F20"/>
                  </a:solidFill>
                  <a:latin typeface="Arial"/>
                  <a:ea typeface="Arial"/>
                  <a:cs typeface="Arial"/>
                  <a:sym typeface="Arial"/>
                </a:rPr>
                <a:t>Equipo Técnico</a:t>
              </a:r>
              <a:endParaRPr/>
            </a:p>
          </p:txBody>
        </p:sp>
        <p:sp>
          <p:nvSpPr>
            <p:cNvPr id="108" name="Google Shape;108;p1"/>
            <p:cNvSpPr txBox="1"/>
            <p:nvPr/>
          </p:nvSpPr>
          <p:spPr>
            <a:xfrm>
              <a:off x="262254" y="983442"/>
              <a:ext cx="6209516" cy="549138"/>
            </a:xfrm>
            <a:prstGeom prst="rect">
              <a:avLst/>
            </a:prstGeom>
            <a:noFill/>
            <a:ln>
              <a:noFill/>
            </a:ln>
          </p:spPr>
          <p:txBody>
            <a:bodyPr anchorCtr="0" anchor="t" bIns="0" lIns="0" spcFirstLastPara="1" rIns="0" wrap="square" tIns="0">
              <a:spAutoFit/>
            </a:bodyPr>
            <a:lstStyle/>
            <a:p>
              <a:pPr indent="0" lvl="0" marL="0" marR="0" rtl="0" algn="ctr">
                <a:lnSpc>
                  <a:spcPct val="180111"/>
                </a:lnSpc>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par>
                                <p:cTn fill="hold" nodeType="withEffect" presetClass="entr" presetID="2" presetSubtype="8">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500"/>
                                        <p:tgtEl>
                                          <p:spTgt spid="10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EE"/>
        </a:solidFill>
      </p:bgPr>
    </p:bg>
    <p:spTree>
      <p:nvGrpSpPr>
        <p:cNvPr id="224" name="Shape 224"/>
        <p:cNvGrpSpPr/>
        <p:nvPr/>
      </p:nvGrpSpPr>
      <p:grpSpPr>
        <a:xfrm>
          <a:off x="0" y="0"/>
          <a:ext cx="0" cy="0"/>
          <a:chOff x="0" y="0"/>
          <a:chExt cx="0" cy="0"/>
        </a:xfrm>
      </p:grpSpPr>
      <p:grpSp>
        <p:nvGrpSpPr>
          <p:cNvPr id="225" name="Google Shape;225;p10"/>
          <p:cNvGrpSpPr/>
          <p:nvPr/>
        </p:nvGrpSpPr>
        <p:grpSpPr>
          <a:xfrm>
            <a:off x="414939" y="252866"/>
            <a:ext cx="17458123" cy="2533934"/>
            <a:chOff x="0" y="-38100"/>
            <a:chExt cx="4012245" cy="582351"/>
          </a:xfrm>
        </p:grpSpPr>
        <p:sp>
          <p:nvSpPr>
            <p:cNvPr id="226" name="Google Shape;226;p10"/>
            <p:cNvSpPr/>
            <p:nvPr/>
          </p:nvSpPr>
          <p:spPr>
            <a:xfrm>
              <a:off x="0" y="0"/>
              <a:ext cx="4012245" cy="544251"/>
            </a:xfrm>
            <a:custGeom>
              <a:rect b="b" l="l" r="r" t="t"/>
              <a:pathLst>
                <a:path extrusionOk="0" h="544251" w="4012245">
                  <a:moveTo>
                    <a:pt x="0" y="0"/>
                  </a:moveTo>
                  <a:lnTo>
                    <a:pt x="4012245" y="0"/>
                  </a:lnTo>
                  <a:lnTo>
                    <a:pt x="4012245" y="544251"/>
                  </a:lnTo>
                  <a:lnTo>
                    <a:pt x="0" y="544251"/>
                  </a:lnTo>
                  <a:close/>
                </a:path>
              </a:pathLst>
            </a:custGeom>
            <a:solidFill>
              <a:srgbClr val="FFED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 name="Google Shape;227;p10"/>
            <p:cNvSpPr txBox="1"/>
            <p:nvPr/>
          </p:nvSpPr>
          <p:spPr>
            <a:xfrm>
              <a:off x="0" y="-38100"/>
              <a:ext cx="4012245" cy="582351"/>
            </a:xfrm>
            <a:prstGeom prst="rect">
              <a:avLst/>
            </a:prstGeom>
            <a:noFill/>
            <a:ln>
              <a:noFill/>
            </a:ln>
          </p:spPr>
          <p:txBody>
            <a:bodyPr anchorCtr="0" anchor="ctr" bIns="50800" lIns="50800" spcFirstLastPara="1" rIns="50800" wrap="square" tIns="50800">
              <a:noAutofit/>
            </a:bodyPr>
            <a:lstStyle/>
            <a:p>
              <a:pPr indent="0" lvl="0" marL="0" marR="0" rtl="0" algn="ctr">
                <a:lnSpc>
                  <a:spcPct val="94666"/>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8" name="Google Shape;228;p10"/>
          <p:cNvGrpSpPr/>
          <p:nvPr/>
        </p:nvGrpSpPr>
        <p:grpSpPr>
          <a:xfrm>
            <a:off x="1204015" y="5336378"/>
            <a:ext cx="3733359" cy="1549490"/>
            <a:chOff x="0" y="-38100"/>
            <a:chExt cx="719710" cy="298708"/>
          </a:xfrm>
        </p:grpSpPr>
        <p:sp>
          <p:nvSpPr>
            <p:cNvPr id="229" name="Google Shape;229;p10"/>
            <p:cNvSpPr/>
            <p:nvPr/>
          </p:nvSpPr>
          <p:spPr>
            <a:xfrm>
              <a:off x="0" y="0"/>
              <a:ext cx="719710" cy="260608"/>
            </a:xfrm>
            <a:custGeom>
              <a:rect b="b" l="l" r="r" t="t"/>
              <a:pathLst>
                <a:path extrusionOk="0" h="260608" w="719710">
                  <a:moveTo>
                    <a:pt x="505435" y="0"/>
                  </a:moveTo>
                  <a:lnTo>
                    <a:pt x="24431" y="0"/>
                  </a:lnTo>
                  <a:cubicBezTo>
                    <a:pt x="17952" y="0"/>
                    <a:pt x="11737" y="2574"/>
                    <a:pt x="7156" y="7156"/>
                  </a:cubicBezTo>
                  <a:cubicBezTo>
                    <a:pt x="2574" y="11737"/>
                    <a:pt x="0" y="17952"/>
                    <a:pt x="0" y="24431"/>
                  </a:cubicBezTo>
                  <a:lnTo>
                    <a:pt x="0" y="236177"/>
                  </a:lnTo>
                  <a:cubicBezTo>
                    <a:pt x="0" y="249670"/>
                    <a:pt x="10938" y="260608"/>
                    <a:pt x="24431" y="260608"/>
                  </a:cubicBezTo>
                  <a:lnTo>
                    <a:pt x="505435" y="260608"/>
                  </a:lnTo>
                  <a:cubicBezTo>
                    <a:pt x="521387" y="260608"/>
                    <a:pt x="537004" y="256031"/>
                    <a:pt x="550432" y="247420"/>
                  </a:cubicBezTo>
                  <a:lnTo>
                    <a:pt x="712501" y="143492"/>
                  </a:lnTo>
                  <a:cubicBezTo>
                    <a:pt x="716993" y="140611"/>
                    <a:pt x="719710" y="135641"/>
                    <a:pt x="719710" y="130304"/>
                  </a:cubicBezTo>
                  <a:cubicBezTo>
                    <a:pt x="719710" y="124967"/>
                    <a:pt x="716993" y="119997"/>
                    <a:pt x="712501" y="117116"/>
                  </a:cubicBezTo>
                  <a:lnTo>
                    <a:pt x="550432" y="13188"/>
                  </a:lnTo>
                  <a:cubicBezTo>
                    <a:pt x="537004" y="4577"/>
                    <a:pt x="521387" y="0"/>
                    <a:pt x="505435" y="0"/>
                  </a:cubicBezTo>
                  <a:close/>
                </a:path>
              </a:pathLst>
            </a:custGeom>
            <a:solidFill>
              <a:srgbClr val="FFC09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 name="Google Shape;230;p10"/>
            <p:cNvSpPr txBox="1"/>
            <p:nvPr/>
          </p:nvSpPr>
          <p:spPr>
            <a:xfrm>
              <a:off x="0" y="-38100"/>
              <a:ext cx="618766" cy="298708"/>
            </a:xfrm>
            <a:prstGeom prst="rect">
              <a:avLst/>
            </a:prstGeom>
            <a:noFill/>
            <a:ln>
              <a:noFill/>
            </a:ln>
          </p:spPr>
          <p:txBody>
            <a:bodyPr anchorCtr="0" anchor="ctr" bIns="53375" lIns="53375" spcFirstLastPara="1" rIns="53375" wrap="square" tIns="53375">
              <a:noAutofit/>
            </a:bodyPr>
            <a:lstStyle/>
            <a:p>
              <a:pPr indent="0" lvl="0" marL="0" marR="0" rtl="0" algn="ctr">
                <a:lnSpc>
                  <a:spcPct val="94666"/>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1" name="Google Shape;231;p10"/>
          <p:cNvGrpSpPr/>
          <p:nvPr/>
        </p:nvGrpSpPr>
        <p:grpSpPr>
          <a:xfrm>
            <a:off x="4395622" y="5336378"/>
            <a:ext cx="3643774" cy="1549490"/>
            <a:chOff x="17270" y="-38100"/>
            <a:chExt cx="702440" cy="298708"/>
          </a:xfrm>
        </p:grpSpPr>
        <p:sp>
          <p:nvSpPr>
            <p:cNvPr id="232" name="Google Shape;232;p10"/>
            <p:cNvSpPr/>
            <p:nvPr/>
          </p:nvSpPr>
          <p:spPr>
            <a:xfrm>
              <a:off x="17270" y="0"/>
              <a:ext cx="702440" cy="260608"/>
            </a:xfrm>
            <a:custGeom>
              <a:rect b="b" l="l" r="r" t="t"/>
              <a:pathLst>
                <a:path extrusionOk="0" h="260608" w="702440">
                  <a:moveTo>
                    <a:pt x="7161" y="0"/>
                  </a:moveTo>
                  <a:lnTo>
                    <a:pt x="488165" y="0"/>
                  </a:lnTo>
                  <a:cubicBezTo>
                    <a:pt x="504117" y="0"/>
                    <a:pt x="519734" y="4577"/>
                    <a:pt x="533162" y="13188"/>
                  </a:cubicBezTo>
                  <a:lnTo>
                    <a:pt x="695231" y="117116"/>
                  </a:lnTo>
                  <a:cubicBezTo>
                    <a:pt x="699723" y="119997"/>
                    <a:pt x="702440" y="124967"/>
                    <a:pt x="702440" y="130304"/>
                  </a:cubicBezTo>
                  <a:cubicBezTo>
                    <a:pt x="702440" y="135641"/>
                    <a:pt x="699723" y="140611"/>
                    <a:pt x="695231" y="143492"/>
                  </a:cubicBezTo>
                  <a:lnTo>
                    <a:pt x="533162" y="247420"/>
                  </a:lnTo>
                  <a:cubicBezTo>
                    <a:pt x="519734" y="256031"/>
                    <a:pt x="504117" y="260608"/>
                    <a:pt x="488165" y="260608"/>
                  </a:cubicBezTo>
                  <a:lnTo>
                    <a:pt x="7161" y="260608"/>
                  </a:lnTo>
                  <a:cubicBezTo>
                    <a:pt x="3982" y="260608"/>
                    <a:pt x="1184" y="258512"/>
                    <a:pt x="290" y="255461"/>
                  </a:cubicBezTo>
                  <a:cubicBezTo>
                    <a:pt x="-604" y="252411"/>
                    <a:pt x="620" y="249136"/>
                    <a:pt x="3296" y="247420"/>
                  </a:cubicBezTo>
                  <a:lnTo>
                    <a:pt x="165364" y="143492"/>
                  </a:lnTo>
                  <a:cubicBezTo>
                    <a:pt x="169857" y="140611"/>
                    <a:pt x="172574" y="135641"/>
                    <a:pt x="172574" y="130304"/>
                  </a:cubicBezTo>
                  <a:cubicBezTo>
                    <a:pt x="172574" y="124967"/>
                    <a:pt x="169857" y="119997"/>
                    <a:pt x="165364" y="117116"/>
                  </a:cubicBezTo>
                  <a:lnTo>
                    <a:pt x="3296" y="13188"/>
                  </a:lnTo>
                  <a:cubicBezTo>
                    <a:pt x="620" y="11472"/>
                    <a:pt x="-604" y="8197"/>
                    <a:pt x="290" y="5147"/>
                  </a:cubicBezTo>
                  <a:cubicBezTo>
                    <a:pt x="1184" y="2096"/>
                    <a:pt x="3982" y="0"/>
                    <a:pt x="7161" y="0"/>
                  </a:cubicBezTo>
                  <a:close/>
                </a:path>
              </a:pathLst>
            </a:custGeom>
            <a:solidFill>
              <a:srgbClr val="FF9E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10"/>
            <p:cNvSpPr txBox="1"/>
            <p:nvPr/>
          </p:nvSpPr>
          <p:spPr>
            <a:xfrm>
              <a:off x="177800" y="-38100"/>
              <a:ext cx="479066" cy="298708"/>
            </a:xfrm>
            <a:prstGeom prst="rect">
              <a:avLst/>
            </a:prstGeom>
            <a:noFill/>
            <a:ln>
              <a:noFill/>
            </a:ln>
          </p:spPr>
          <p:txBody>
            <a:bodyPr anchorCtr="0" anchor="ctr" bIns="53375" lIns="53375" spcFirstLastPara="1" rIns="53375" wrap="square" tIns="53375">
              <a:noAutofit/>
            </a:bodyPr>
            <a:lstStyle/>
            <a:p>
              <a:pPr indent="0" lvl="0" marL="0" marR="0" rtl="0" algn="ctr">
                <a:lnSpc>
                  <a:spcPct val="94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34" name="Google Shape;234;p10"/>
          <p:cNvSpPr txBox="1"/>
          <p:nvPr/>
        </p:nvSpPr>
        <p:spPr>
          <a:xfrm>
            <a:off x="1240263" y="6024591"/>
            <a:ext cx="2672605" cy="43737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3329">
                <a:solidFill>
                  <a:srgbClr val="FFFFFF"/>
                </a:solidFill>
                <a:latin typeface="Montserrat"/>
                <a:ea typeface="Montserrat"/>
                <a:cs typeface="Montserrat"/>
                <a:sym typeface="Montserrat"/>
              </a:rPr>
              <a:t>FASE 1</a:t>
            </a:r>
            <a:endParaRPr/>
          </a:p>
        </p:txBody>
      </p:sp>
      <p:grpSp>
        <p:nvGrpSpPr>
          <p:cNvPr id="235" name="Google Shape;235;p10"/>
          <p:cNvGrpSpPr/>
          <p:nvPr/>
        </p:nvGrpSpPr>
        <p:grpSpPr>
          <a:xfrm>
            <a:off x="7498334" y="5336378"/>
            <a:ext cx="3643774" cy="1549490"/>
            <a:chOff x="17270" y="-38100"/>
            <a:chExt cx="702440" cy="298708"/>
          </a:xfrm>
        </p:grpSpPr>
        <p:sp>
          <p:nvSpPr>
            <p:cNvPr id="236" name="Google Shape;236;p10"/>
            <p:cNvSpPr/>
            <p:nvPr/>
          </p:nvSpPr>
          <p:spPr>
            <a:xfrm>
              <a:off x="17270" y="0"/>
              <a:ext cx="702440" cy="260608"/>
            </a:xfrm>
            <a:custGeom>
              <a:rect b="b" l="l" r="r" t="t"/>
              <a:pathLst>
                <a:path extrusionOk="0" h="260608" w="702440">
                  <a:moveTo>
                    <a:pt x="7161" y="0"/>
                  </a:moveTo>
                  <a:lnTo>
                    <a:pt x="488165" y="0"/>
                  </a:lnTo>
                  <a:cubicBezTo>
                    <a:pt x="504117" y="0"/>
                    <a:pt x="519734" y="4577"/>
                    <a:pt x="533162" y="13188"/>
                  </a:cubicBezTo>
                  <a:lnTo>
                    <a:pt x="695231" y="117116"/>
                  </a:lnTo>
                  <a:cubicBezTo>
                    <a:pt x="699723" y="119997"/>
                    <a:pt x="702440" y="124967"/>
                    <a:pt x="702440" y="130304"/>
                  </a:cubicBezTo>
                  <a:cubicBezTo>
                    <a:pt x="702440" y="135641"/>
                    <a:pt x="699723" y="140611"/>
                    <a:pt x="695231" y="143492"/>
                  </a:cubicBezTo>
                  <a:lnTo>
                    <a:pt x="533162" y="247420"/>
                  </a:lnTo>
                  <a:cubicBezTo>
                    <a:pt x="519734" y="256031"/>
                    <a:pt x="504117" y="260608"/>
                    <a:pt x="488165" y="260608"/>
                  </a:cubicBezTo>
                  <a:lnTo>
                    <a:pt x="7161" y="260608"/>
                  </a:lnTo>
                  <a:cubicBezTo>
                    <a:pt x="3982" y="260608"/>
                    <a:pt x="1184" y="258512"/>
                    <a:pt x="290" y="255461"/>
                  </a:cubicBezTo>
                  <a:cubicBezTo>
                    <a:pt x="-604" y="252411"/>
                    <a:pt x="620" y="249136"/>
                    <a:pt x="3296" y="247420"/>
                  </a:cubicBezTo>
                  <a:lnTo>
                    <a:pt x="165364" y="143492"/>
                  </a:lnTo>
                  <a:cubicBezTo>
                    <a:pt x="169857" y="140611"/>
                    <a:pt x="172574" y="135641"/>
                    <a:pt x="172574" y="130304"/>
                  </a:cubicBezTo>
                  <a:cubicBezTo>
                    <a:pt x="172574" y="124967"/>
                    <a:pt x="169857" y="119997"/>
                    <a:pt x="165364" y="117116"/>
                  </a:cubicBezTo>
                  <a:lnTo>
                    <a:pt x="3296" y="13188"/>
                  </a:lnTo>
                  <a:cubicBezTo>
                    <a:pt x="620" y="11472"/>
                    <a:pt x="-604" y="8197"/>
                    <a:pt x="290" y="5147"/>
                  </a:cubicBezTo>
                  <a:cubicBezTo>
                    <a:pt x="1184" y="2096"/>
                    <a:pt x="3982" y="0"/>
                    <a:pt x="7161" y="0"/>
                  </a:cubicBezTo>
                  <a:close/>
                </a:path>
              </a:pathLst>
            </a:custGeom>
            <a:solidFill>
              <a:srgbClr val="C2D8A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 name="Google Shape;237;p10"/>
            <p:cNvSpPr txBox="1"/>
            <p:nvPr/>
          </p:nvSpPr>
          <p:spPr>
            <a:xfrm>
              <a:off x="177800" y="-38100"/>
              <a:ext cx="479066" cy="298708"/>
            </a:xfrm>
            <a:prstGeom prst="rect">
              <a:avLst/>
            </a:prstGeom>
            <a:noFill/>
            <a:ln>
              <a:noFill/>
            </a:ln>
          </p:spPr>
          <p:txBody>
            <a:bodyPr anchorCtr="0" anchor="ctr" bIns="53375" lIns="53375" spcFirstLastPara="1" rIns="53375" wrap="square" tIns="53375">
              <a:noAutofit/>
            </a:bodyPr>
            <a:lstStyle/>
            <a:p>
              <a:pPr indent="0" lvl="0" marL="0" marR="0" rtl="0" algn="ctr">
                <a:lnSpc>
                  <a:spcPct val="94666"/>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8" name="Google Shape;238;p10"/>
          <p:cNvGrpSpPr/>
          <p:nvPr/>
        </p:nvGrpSpPr>
        <p:grpSpPr>
          <a:xfrm>
            <a:off x="10601160" y="5336378"/>
            <a:ext cx="3643774" cy="1549490"/>
            <a:chOff x="17270" y="-38100"/>
            <a:chExt cx="702440" cy="298708"/>
          </a:xfrm>
        </p:grpSpPr>
        <p:sp>
          <p:nvSpPr>
            <p:cNvPr id="239" name="Google Shape;239;p10"/>
            <p:cNvSpPr/>
            <p:nvPr/>
          </p:nvSpPr>
          <p:spPr>
            <a:xfrm>
              <a:off x="17270" y="0"/>
              <a:ext cx="702440" cy="260608"/>
            </a:xfrm>
            <a:custGeom>
              <a:rect b="b" l="l" r="r" t="t"/>
              <a:pathLst>
                <a:path extrusionOk="0" h="260608" w="702440">
                  <a:moveTo>
                    <a:pt x="7161" y="0"/>
                  </a:moveTo>
                  <a:lnTo>
                    <a:pt x="488165" y="0"/>
                  </a:lnTo>
                  <a:cubicBezTo>
                    <a:pt x="504117" y="0"/>
                    <a:pt x="519734" y="4577"/>
                    <a:pt x="533162" y="13188"/>
                  </a:cubicBezTo>
                  <a:lnTo>
                    <a:pt x="695231" y="117116"/>
                  </a:lnTo>
                  <a:cubicBezTo>
                    <a:pt x="699723" y="119997"/>
                    <a:pt x="702440" y="124967"/>
                    <a:pt x="702440" y="130304"/>
                  </a:cubicBezTo>
                  <a:cubicBezTo>
                    <a:pt x="702440" y="135641"/>
                    <a:pt x="699723" y="140611"/>
                    <a:pt x="695231" y="143492"/>
                  </a:cubicBezTo>
                  <a:lnTo>
                    <a:pt x="533162" y="247420"/>
                  </a:lnTo>
                  <a:cubicBezTo>
                    <a:pt x="519734" y="256031"/>
                    <a:pt x="504117" y="260608"/>
                    <a:pt x="488165" y="260608"/>
                  </a:cubicBezTo>
                  <a:lnTo>
                    <a:pt x="7161" y="260608"/>
                  </a:lnTo>
                  <a:cubicBezTo>
                    <a:pt x="3982" y="260608"/>
                    <a:pt x="1184" y="258512"/>
                    <a:pt x="290" y="255461"/>
                  </a:cubicBezTo>
                  <a:cubicBezTo>
                    <a:pt x="-604" y="252411"/>
                    <a:pt x="620" y="249136"/>
                    <a:pt x="3296" y="247420"/>
                  </a:cubicBezTo>
                  <a:lnTo>
                    <a:pt x="165364" y="143492"/>
                  </a:lnTo>
                  <a:cubicBezTo>
                    <a:pt x="169857" y="140611"/>
                    <a:pt x="172574" y="135641"/>
                    <a:pt x="172574" y="130304"/>
                  </a:cubicBezTo>
                  <a:cubicBezTo>
                    <a:pt x="172574" y="124967"/>
                    <a:pt x="169857" y="119997"/>
                    <a:pt x="165364" y="117116"/>
                  </a:cubicBezTo>
                  <a:lnTo>
                    <a:pt x="3296" y="13188"/>
                  </a:lnTo>
                  <a:cubicBezTo>
                    <a:pt x="620" y="11472"/>
                    <a:pt x="-604" y="8197"/>
                    <a:pt x="290" y="5147"/>
                  </a:cubicBezTo>
                  <a:cubicBezTo>
                    <a:pt x="1184" y="2096"/>
                    <a:pt x="3982" y="0"/>
                    <a:pt x="7161" y="0"/>
                  </a:cubicBezTo>
                  <a:close/>
                </a:path>
              </a:pathLst>
            </a:custGeom>
            <a:solidFill>
              <a:srgbClr val="ABBA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 name="Google Shape;240;p10"/>
            <p:cNvSpPr txBox="1"/>
            <p:nvPr/>
          </p:nvSpPr>
          <p:spPr>
            <a:xfrm>
              <a:off x="177800" y="-38100"/>
              <a:ext cx="479066" cy="298708"/>
            </a:xfrm>
            <a:prstGeom prst="rect">
              <a:avLst/>
            </a:prstGeom>
            <a:noFill/>
            <a:ln>
              <a:noFill/>
            </a:ln>
          </p:spPr>
          <p:txBody>
            <a:bodyPr anchorCtr="0" anchor="ctr" bIns="53375" lIns="53375" spcFirstLastPara="1" rIns="53375" wrap="square" tIns="53375">
              <a:noAutofit/>
            </a:bodyPr>
            <a:lstStyle/>
            <a:p>
              <a:pPr indent="0" lvl="0" marL="0" marR="0" rtl="0" algn="ctr">
                <a:lnSpc>
                  <a:spcPct val="94666"/>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1" name="Google Shape;241;p10"/>
          <p:cNvGrpSpPr/>
          <p:nvPr/>
        </p:nvGrpSpPr>
        <p:grpSpPr>
          <a:xfrm>
            <a:off x="13705133" y="5336378"/>
            <a:ext cx="3643774" cy="1549490"/>
            <a:chOff x="17270" y="-38100"/>
            <a:chExt cx="702440" cy="298708"/>
          </a:xfrm>
        </p:grpSpPr>
        <p:sp>
          <p:nvSpPr>
            <p:cNvPr id="242" name="Google Shape;242;p10"/>
            <p:cNvSpPr/>
            <p:nvPr/>
          </p:nvSpPr>
          <p:spPr>
            <a:xfrm>
              <a:off x="17270" y="0"/>
              <a:ext cx="702440" cy="260608"/>
            </a:xfrm>
            <a:custGeom>
              <a:rect b="b" l="l" r="r" t="t"/>
              <a:pathLst>
                <a:path extrusionOk="0" h="260608" w="702440">
                  <a:moveTo>
                    <a:pt x="7161" y="0"/>
                  </a:moveTo>
                  <a:lnTo>
                    <a:pt x="488165" y="0"/>
                  </a:lnTo>
                  <a:cubicBezTo>
                    <a:pt x="504117" y="0"/>
                    <a:pt x="519734" y="4577"/>
                    <a:pt x="533162" y="13188"/>
                  </a:cubicBezTo>
                  <a:lnTo>
                    <a:pt x="695231" y="117116"/>
                  </a:lnTo>
                  <a:cubicBezTo>
                    <a:pt x="699723" y="119997"/>
                    <a:pt x="702440" y="124967"/>
                    <a:pt x="702440" y="130304"/>
                  </a:cubicBezTo>
                  <a:cubicBezTo>
                    <a:pt x="702440" y="135641"/>
                    <a:pt x="699723" y="140611"/>
                    <a:pt x="695231" y="143492"/>
                  </a:cubicBezTo>
                  <a:lnTo>
                    <a:pt x="533162" y="247420"/>
                  </a:lnTo>
                  <a:cubicBezTo>
                    <a:pt x="519734" y="256031"/>
                    <a:pt x="504117" y="260608"/>
                    <a:pt x="488165" y="260608"/>
                  </a:cubicBezTo>
                  <a:lnTo>
                    <a:pt x="7161" y="260608"/>
                  </a:lnTo>
                  <a:cubicBezTo>
                    <a:pt x="3982" y="260608"/>
                    <a:pt x="1184" y="258512"/>
                    <a:pt x="290" y="255461"/>
                  </a:cubicBezTo>
                  <a:cubicBezTo>
                    <a:pt x="-604" y="252411"/>
                    <a:pt x="620" y="249136"/>
                    <a:pt x="3296" y="247420"/>
                  </a:cubicBezTo>
                  <a:lnTo>
                    <a:pt x="165364" y="143492"/>
                  </a:lnTo>
                  <a:cubicBezTo>
                    <a:pt x="169857" y="140611"/>
                    <a:pt x="172574" y="135641"/>
                    <a:pt x="172574" y="130304"/>
                  </a:cubicBezTo>
                  <a:cubicBezTo>
                    <a:pt x="172574" y="124967"/>
                    <a:pt x="169857" y="119997"/>
                    <a:pt x="165364" y="117116"/>
                  </a:cubicBezTo>
                  <a:lnTo>
                    <a:pt x="3296" y="13188"/>
                  </a:lnTo>
                  <a:cubicBezTo>
                    <a:pt x="620" y="11472"/>
                    <a:pt x="-604" y="8197"/>
                    <a:pt x="290" y="5147"/>
                  </a:cubicBezTo>
                  <a:cubicBezTo>
                    <a:pt x="1184" y="2096"/>
                    <a:pt x="3982" y="0"/>
                    <a:pt x="7161" y="0"/>
                  </a:cubicBezTo>
                  <a:close/>
                </a:path>
              </a:pathLst>
            </a:custGeom>
            <a:solidFill>
              <a:srgbClr val="E6B8F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 name="Google Shape;243;p10"/>
            <p:cNvSpPr txBox="1"/>
            <p:nvPr/>
          </p:nvSpPr>
          <p:spPr>
            <a:xfrm>
              <a:off x="177800" y="-38100"/>
              <a:ext cx="479066" cy="298708"/>
            </a:xfrm>
            <a:prstGeom prst="rect">
              <a:avLst/>
            </a:prstGeom>
            <a:noFill/>
            <a:ln>
              <a:noFill/>
            </a:ln>
          </p:spPr>
          <p:txBody>
            <a:bodyPr anchorCtr="0" anchor="ctr" bIns="53375" lIns="53375" spcFirstLastPara="1" rIns="53375" wrap="square" tIns="53375">
              <a:noAutofit/>
            </a:bodyPr>
            <a:lstStyle/>
            <a:p>
              <a:pPr indent="0" lvl="0" marL="0" marR="0" rtl="0" algn="ctr">
                <a:lnSpc>
                  <a:spcPct val="94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44" name="Google Shape;244;p10"/>
          <p:cNvSpPr txBox="1"/>
          <p:nvPr/>
        </p:nvSpPr>
        <p:spPr>
          <a:xfrm>
            <a:off x="5401984" y="6022933"/>
            <a:ext cx="2169858" cy="44069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3329">
                <a:solidFill>
                  <a:srgbClr val="FFFFFF"/>
                </a:solidFill>
                <a:latin typeface="Montserrat"/>
                <a:ea typeface="Montserrat"/>
                <a:cs typeface="Montserrat"/>
                <a:sym typeface="Montserrat"/>
              </a:rPr>
              <a:t>FASE 2</a:t>
            </a:r>
            <a:endParaRPr/>
          </a:p>
        </p:txBody>
      </p:sp>
      <p:sp>
        <p:nvSpPr>
          <p:cNvPr id="245" name="Google Shape;245;p10"/>
          <p:cNvSpPr txBox="1"/>
          <p:nvPr/>
        </p:nvSpPr>
        <p:spPr>
          <a:xfrm>
            <a:off x="8502914" y="6022933"/>
            <a:ext cx="2086600" cy="44069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3329">
                <a:solidFill>
                  <a:srgbClr val="FFFFFF"/>
                </a:solidFill>
                <a:latin typeface="Montserrat"/>
                <a:ea typeface="Montserrat"/>
                <a:cs typeface="Montserrat"/>
                <a:sym typeface="Montserrat"/>
              </a:rPr>
              <a:t>FASE 3</a:t>
            </a:r>
            <a:endParaRPr/>
          </a:p>
        </p:txBody>
      </p:sp>
      <p:sp>
        <p:nvSpPr>
          <p:cNvPr id="246" name="Google Shape;246;p10"/>
          <p:cNvSpPr txBox="1"/>
          <p:nvPr/>
        </p:nvSpPr>
        <p:spPr>
          <a:xfrm>
            <a:off x="11605626" y="6022933"/>
            <a:ext cx="2168982" cy="44069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3329">
                <a:solidFill>
                  <a:srgbClr val="FFFFFF"/>
                </a:solidFill>
                <a:latin typeface="Montserrat"/>
                <a:ea typeface="Montserrat"/>
                <a:cs typeface="Montserrat"/>
                <a:sym typeface="Montserrat"/>
              </a:rPr>
              <a:t>FASE 4</a:t>
            </a:r>
            <a:endParaRPr/>
          </a:p>
        </p:txBody>
      </p:sp>
      <p:sp>
        <p:nvSpPr>
          <p:cNvPr id="247" name="Google Shape;247;p10"/>
          <p:cNvSpPr txBox="1"/>
          <p:nvPr/>
        </p:nvSpPr>
        <p:spPr>
          <a:xfrm>
            <a:off x="14708452" y="6022933"/>
            <a:ext cx="2168043" cy="44069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3329">
                <a:solidFill>
                  <a:srgbClr val="FFFFFF"/>
                </a:solidFill>
                <a:latin typeface="Montserrat"/>
                <a:ea typeface="Montserrat"/>
                <a:cs typeface="Montserrat"/>
                <a:sym typeface="Montserrat"/>
              </a:rPr>
              <a:t>FASE 5</a:t>
            </a:r>
            <a:endParaRPr/>
          </a:p>
        </p:txBody>
      </p:sp>
      <p:sp>
        <p:nvSpPr>
          <p:cNvPr id="248" name="Google Shape;248;p10"/>
          <p:cNvSpPr/>
          <p:nvPr/>
        </p:nvSpPr>
        <p:spPr>
          <a:xfrm>
            <a:off x="1674703" y="3572172"/>
            <a:ext cx="1646296" cy="1646296"/>
          </a:xfrm>
          <a:custGeom>
            <a:rect b="b" l="l" r="r" t="t"/>
            <a:pathLst>
              <a:path extrusionOk="0" h="1646296" w="1646296">
                <a:moveTo>
                  <a:pt x="0" y="0"/>
                </a:moveTo>
                <a:lnTo>
                  <a:pt x="1646297" y="0"/>
                </a:lnTo>
                <a:lnTo>
                  <a:pt x="1646297" y="1646297"/>
                </a:lnTo>
                <a:lnTo>
                  <a:pt x="0" y="164629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 name="Google Shape;249;p10"/>
          <p:cNvSpPr/>
          <p:nvPr/>
        </p:nvSpPr>
        <p:spPr>
          <a:xfrm>
            <a:off x="5212377" y="7178112"/>
            <a:ext cx="1722762" cy="1921945"/>
          </a:xfrm>
          <a:custGeom>
            <a:rect b="b" l="l" r="r" t="t"/>
            <a:pathLst>
              <a:path extrusionOk="0" h="1921945" w="1722762">
                <a:moveTo>
                  <a:pt x="0" y="0"/>
                </a:moveTo>
                <a:lnTo>
                  <a:pt x="1722762" y="0"/>
                </a:lnTo>
                <a:lnTo>
                  <a:pt x="1722762" y="1921946"/>
                </a:lnTo>
                <a:lnTo>
                  <a:pt x="0" y="192194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 name="Google Shape;250;p10"/>
          <p:cNvSpPr/>
          <p:nvPr/>
        </p:nvSpPr>
        <p:spPr>
          <a:xfrm>
            <a:off x="8068857" y="3572172"/>
            <a:ext cx="2484490" cy="1729552"/>
          </a:xfrm>
          <a:custGeom>
            <a:rect b="b" l="l" r="r" t="t"/>
            <a:pathLst>
              <a:path extrusionOk="0" h="1729552" w="2484490">
                <a:moveTo>
                  <a:pt x="0" y="0"/>
                </a:moveTo>
                <a:lnTo>
                  <a:pt x="2484491" y="0"/>
                </a:lnTo>
                <a:lnTo>
                  <a:pt x="2484491" y="1729552"/>
                </a:lnTo>
                <a:lnTo>
                  <a:pt x="0" y="172955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 name="Google Shape;251;p10"/>
          <p:cNvSpPr/>
          <p:nvPr/>
        </p:nvSpPr>
        <p:spPr>
          <a:xfrm>
            <a:off x="11142773" y="7118158"/>
            <a:ext cx="1884292" cy="1853458"/>
          </a:xfrm>
          <a:custGeom>
            <a:rect b="b" l="l" r="r" t="t"/>
            <a:pathLst>
              <a:path extrusionOk="0" h="1853458" w="1884292">
                <a:moveTo>
                  <a:pt x="0" y="0"/>
                </a:moveTo>
                <a:lnTo>
                  <a:pt x="1884292" y="0"/>
                </a:lnTo>
                <a:lnTo>
                  <a:pt x="1884292" y="1853458"/>
                </a:lnTo>
                <a:lnTo>
                  <a:pt x="0" y="1853458"/>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10"/>
          <p:cNvSpPr/>
          <p:nvPr/>
        </p:nvSpPr>
        <p:spPr>
          <a:xfrm>
            <a:off x="14063258" y="3694469"/>
            <a:ext cx="2376319" cy="1607256"/>
          </a:xfrm>
          <a:custGeom>
            <a:rect b="b" l="l" r="r" t="t"/>
            <a:pathLst>
              <a:path extrusionOk="0" h="1607256" w="2376319">
                <a:moveTo>
                  <a:pt x="0" y="0"/>
                </a:moveTo>
                <a:lnTo>
                  <a:pt x="2376319" y="0"/>
                </a:lnTo>
                <a:lnTo>
                  <a:pt x="2376319" y="1607255"/>
                </a:lnTo>
                <a:lnTo>
                  <a:pt x="0" y="1607255"/>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 name="Google Shape;253;p10"/>
          <p:cNvSpPr txBox="1"/>
          <p:nvPr/>
        </p:nvSpPr>
        <p:spPr>
          <a:xfrm>
            <a:off x="4661495" y="3694469"/>
            <a:ext cx="2916789" cy="152400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lang="en-US" sz="2519">
                <a:solidFill>
                  <a:srgbClr val="000000"/>
                </a:solidFill>
                <a:latin typeface="Arial"/>
                <a:ea typeface="Arial"/>
                <a:cs typeface="Arial"/>
                <a:sym typeface="Arial"/>
              </a:rPr>
              <a:t>Planificar la investigación y organizar el trabajo</a:t>
            </a:r>
            <a:endParaRPr/>
          </a:p>
        </p:txBody>
      </p:sp>
      <p:sp>
        <p:nvSpPr>
          <p:cNvPr id="254" name="Google Shape;254;p10"/>
          <p:cNvSpPr txBox="1"/>
          <p:nvPr/>
        </p:nvSpPr>
        <p:spPr>
          <a:xfrm>
            <a:off x="1204015" y="7282887"/>
            <a:ext cx="2916789" cy="76200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lang="en-US" sz="2519">
                <a:solidFill>
                  <a:srgbClr val="000000"/>
                </a:solidFill>
                <a:latin typeface="Arial"/>
                <a:ea typeface="Arial"/>
                <a:cs typeface="Arial"/>
                <a:sym typeface="Arial"/>
              </a:rPr>
              <a:t>Analizar y discutir el problema </a:t>
            </a:r>
            <a:endParaRPr/>
          </a:p>
        </p:txBody>
      </p:sp>
      <p:sp>
        <p:nvSpPr>
          <p:cNvPr id="255" name="Google Shape;255;p10"/>
          <p:cNvSpPr txBox="1"/>
          <p:nvPr/>
        </p:nvSpPr>
        <p:spPr>
          <a:xfrm>
            <a:off x="7578284" y="7663887"/>
            <a:ext cx="2916789" cy="76200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lang="en-US" sz="2519">
                <a:solidFill>
                  <a:srgbClr val="000000"/>
                </a:solidFill>
                <a:latin typeface="Arial"/>
                <a:ea typeface="Arial"/>
                <a:cs typeface="Arial"/>
                <a:sym typeface="Arial"/>
              </a:rPr>
              <a:t>Investigar según lo planificado </a:t>
            </a:r>
            <a:endParaRPr/>
          </a:p>
        </p:txBody>
      </p:sp>
      <p:sp>
        <p:nvSpPr>
          <p:cNvPr id="256" name="Google Shape;256;p10"/>
          <p:cNvSpPr txBox="1"/>
          <p:nvPr/>
        </p:nvSpPr>
        <p:spPr>
          <a:xfrm>
            <a:off x="13340231" y="7282887"/>
            <a:ext cx="2916789" cy="114300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lang="en-US" sz="2519">
                <a:solidFill>
                  <a:srgbClr val="000000"/>
                </a:solidFill>
                <a:latin typeface="Arial"/>
                <a:ea typeface="Arial"/>
                <a:cs typeface="Arial"/>
                <a:sym typeface="Arial"/>
              </a:rPr>
              <a:t>Presentar y sustentar la propuesta</a:t>
            </a:r>
            <a:endParaRPr sz="2519">
              <a:solidFill>
                <a:srgbClr val="000000"/>
              </a:solidFill>
              <a:latin typeface="Arial"/>
              <a:ea typeface="Arial"/>
              <a:cs typeface="Arial"/>
              <a:sym typeface="Arial"/>
            </a:endParaRPr>
          </a:p>
        </p:txBody>
      </p:sp>
      <p:sp>
        <p:nvSpPr>
          <p:cNvPr id="257" name="Google Shape;257;p10"/>
          <p:cNvSpPr txBox="1"/>
          <p:nvPr/>
        </p:nvSpPr>
        <p:spPr>
          <a:xfrm>
            <a:off x="10423442" y="4075469"/>
            <a:ext cx="2916789" cy="769441"/>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lang="en-US" sz="2519">
                <a:solidFill>
                  <a:srgbClr val="000000"/>
                </a:solidFill>
                <a:latin typeface="Arial"/>
                <a:ea typeface="Arial"/>
                <a:cs typeface="Arial"/>
                <a:sym typeface="Arial"/>
              </a:rPr>
              <a:t>Diseño de la propuesta</a:t>
            </a:r>
            <a:endParaRPr sz="2519">
              <a:solidFill>
                <a:srgbClr val="000000"/>
              </a:solidFill>
              <a:latin typeface="Arial"/>
              <a:ea typeface="Arial"/>
              <a:cs typeface="Arial"/>
              <a:sym typeface="Arial"/>
            </a:endParaRPr>
          </a:p>
        </p:txBody>
      </p:sp>
      <p:sp>
        <p:nvSpPr>
          <p:cNvPr id="258" name="Google Shape;258;p10"/>
          <p:cNvSpPr txBox="1"/>
          <p:nvPr/>
        </p:nvSpPr>
        <p:spPr>
          <a:xfrm>
            <a:off x="2247900" y="796679"/>
            <a:ext cx="13792200"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800">
                <a:solidFill>
                  <a:schemeClr val="dk1"/>
                </a:solidFill>
                <a:latin typeface="ADLaM Display"/>
                <a:ea typeface="ADLaM Display"/>
                <a:cs typeface="ADLaM Display"/>
                <a:sym typeface="ADLaM Display"/>
              </a:rPr>
              <a:t>FASES DEL APRENDIZAJE BASADO EN PROBLEMAS</a:t>
            </a:r>
            <a:endParaRPr sz="4800">
              <a:solidFill>
                <a:schemeClr val="dk1"/>
              </a:solidFill>
              <a:latin typeface="ADLaM Display"/>
              <a:ea typeface="ADLaM Display"/>
              <a:cs typeface="ADLaM Display"/>
              <a:sym typeface="ADLaM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1"/>
          <p:cNvSpPr/>
          <p:nvPr/>
        </p:nvSpPr>
        <p:spPr>
          <a:xfrm rot="8646318">
            <a:off x="-4512408" y="-2869212"/>
            <a:ext cx="17142419" cy="6128415"/>
          </a:xfrm>
          <a:custGeom>
            <a:rect b="b" l="l" r="r" t="t"/>
            <a:pathLst>
              <a:path extrusionOk="0" h="6128415" w="17142419">
                <a:moveTo>
                  <a:pt x="0" y="0"/>
                </a:moveTo>
                <a:lnTo>
                  <a:pt x="17142419" y="0"/>
                </a:lnTo>
                <a:lnTo>
                  <a:pt x="17142419" y="6128415"/>
                </a:lnTo>
                <a:lnTo>
                  <a:pt x="0" y="612841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 name="Google Shape;264;p11"/>
          <p:cNvSpPr/>
          <p:nvPr/>
        </p:nvSpPr>
        <p:spPr>
          <a:xfrm>
            <a:off x="2303823" y="3664544"/>
            <a:ext cx="4263558" cy="5053787"/>
          </a:xfrm>
          <a:custGeom>
            <a:rect b="b" l="l" r="r" t="t"/>
            <a:pathLst>
              <a:path extrusionOk="0" h="5053787" w="4263558">
                <a:moveTo>
                  <a:pt x="0" y="0"/>
                </a:moveTo>
                <a:lnTo>
                  <a:pt x="4263558" y="0"/>
                </a:lnTo>
                <a:lnTo>
                  <a:pt x="4263558" y="5053787"/>
                </a:lnTo>
                <a:lnTo>
                  <a:pt x="0" y="505378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65" name="Google Shape;265;p11"/>
          <p:cNvGrpSpPr/>
          <p:nvPr/>
        </p:nvGrpSpPr>
        <p:grpSpPr>
          <a:xfrm>
            <a:off x="1655601" y="1842864"/>
            <a:ext cx="3791349" cy="1543050"/>
            <a:chOff x="0" y="0"/>
            <a:chExt cx="998545" cy="406400"/>
          </a:xfrm>
        </p:grpSpPr>
        <p:sp>
          <p:nvSpPr>
            <p:cNvPr id="266" name="Google Shape;266;p11"/>
            <p:cNvSpPr/>
            <p:nvPr/>
          </p:nvSpPr>
          <p:spPr>
            <a:xfrm>
              <a:off x="0" y="0"/>
              <a:ext cx="998545" cy="406400"/>
            </a:xfrm>
            <a:custGeom>
              <a:rect b="b" l="l" r="r" t="t"/>
              <a:pathLst>
                <a:path extrusionOk="0" h="406400" w="998545">
                  <a:moveTo>
                    <a:pt x="795345" y="0"/>
                  </a:moveTo>
                  <a:lnTo>
                    <a:pt x="0" y="0"/>
                  </a:lnTo>
                  <a:lnTo>
                    <a:pt x="0" y="406400"/>
                  </a:lnTo>
                  <a:lnTo>
                    <a:pt x="795345" y="406400"/>
                  </a:lnTo>
                  <a:lnTo>
                    <a:pt x="998545" y="203200"/>
                  </a:lnTo>
                  <a:lnTo>
                    <a:pt x="795345" y="0"/>
                  </a:lnTo>
                  <a:close/>
                </a:path>
              </a:pathLst>
            </a:custGeom>
            <a:solidFill>
              <a:srgbClr val="48C2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 name="Google Shape;267;p11"/>
            <p:cNvSpPr txBox="1"/>
            <p:nvPr/>
          </p:nvSpPr>
          <p:spPr>
            <a:xfrm>
              <a:off x="0" y="0"/>
              <a:ext cx="884245" cy="406400"/>
            </a:xfrm>
            <a:prstGeom prst="rect">
              <a:avLst/>
            </a:prstGeom>
            <a:noFill/>
            <a:ln>
              <a:noFill/>
            </a:ln>
          </p:spPr>
          <p:txBody>
            <a:bodyPr anchorCtr="0" anchor="ctr" bIns="50800" lIns="50800" spcFirstLastPara="1" rIns="50800" wrap="square" tIns="50800">
              <a:noAutofit/>
            </a:bodyPr>
            <a:lstStyle/>
            <a:p>
              <a:pPr indent="0" lvl="0" marL="0" marR="0" rtl="0" algn="ctr">
                <a:lnSpc>
                  <a:spcPct val="167944"/>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68" name="Google Shape;268;p11"/>
          <p:cNvSpPr txBox="1"/>
          <p:nvPr/>
        </p:nvSpPr>
        <p:spPr>
          <a:xfrm>
            <a:off x="2600417" y="2248964"/>
            <a:ext cx="2141284" cy="759425"/>
          </a:xfrm>
          <a:prstGeom prst="rect">
            <a:avLst/>
          </a:prstGeom>
          <a:noFill/>
          <a:ln>
            <a:noFill/>
          </a:ln>
        </p:spPr>
        <p:txBody>
          <a:bodyPr anchorCtr="0" anchor="t" bIns="0" lIns="0" spcFirstLastPara="1" rIns="0" wrap="square" tIns="0">
            <a:spAutoFit/>
          </a:bodyPr>
          <a:lstStyle/>
          <a:p>
            <a:pPr indent="0" lvl="0" marL="0" marR="0" rtl="0" algn="ctr">
              <a:lnSpc>
                <a:spcPct val="93002"/>
              </a:lnSpc>
              <a:spcBef>
                <a:spcPts val="0"/>
              </a:spcBef>
              <a:spcAft>
                <a:spcPts val="0"/>
              </a:spcAft>
              <a:buNone/>
            </a:pPr>
            <a:r>
              <a:rPr lang="en-US" sz="5202">
                <a:solidFill>
                  <a:srgbClr val="000000"/>
                </a:solidFill>
                <a:latin typeface="Oi"/>
                <a:ea typeface="Oi"/>
                <a:cs typeface="Oi"/>
                <a:sym typeface="Oi"/>
              </a:rPr>
              <a:t>Fase 1</a:t>
            </a:r>
            <a:endParaRPr/>
          </a:p>
        </p:txBody>
      </p:sp>
      <p:sp>
        <p:nvSpPr>
          <p:cNvPr id="269" name="Google Shape;269;p11"/>
          <p:cNvSpPr txBox="1"/>
          <p:nvPr/>
        </p:nvSpPr>
        <p:spPr>
          <a:xfrm>
            <a:off x="2689815" y="5066034"/>
            <a:ext cx="3491575" cy="2250809"/>
          </a:xfrm>
          <a:prstGeom prst="rect">
            <a:avLst/>
          </a:prstGeom>
          <a:noFill/>
          <a:ln>
            <a:noFill/>
          </a:ln>
        </p:spPr>
        <p:txBody>
          <a:bodyPr anchorCtr="0" anchor="t" bIns="0" lIns="0" spcFirstLastPara="1" rIns="0" wrap="square" tIns="0">
            <a:spAutoFit/>
          </a:bodyPr>
          <a:lstStyle/>
          <a:p>
            <a:pPr indent="0" lvl="0" marL="0" marR="0" rtl="0" algn="ctr">
              <a:lnSpc>
                <a:spcPct val="135636"/>
              </a:lnSpc>
              <a:spcBef>
                <a:spcPts val="0"/>
              </a:spcBef>
              <a:spcAft>
                <a:spcPts val="0"/>
              </a:spcAft>
              <a:buNone/>
            </a:pPr>
            <a:r>
              <a:rPr lang="en-US" sz="4400">
                <a:solidFill>
                  <a:srgbClr val="000000"/>
                </a:solidFill>
                <a:latin typeface="ADLaM Display"/>
                <a:ea typeface="ADLaM Display"/>
                <a:cs typeface="ADLaM Display"/>
                <a:sym typeface="ADLaM Display"/>
              </a:rPr>
              <a:t>Analizar y discutir el problema </a:t>
            </a:r>
            <a:endParaRPr sz="4400">
              <a:solidFill>
                <a:srgbClr val="000000"/>
              </a:solidFill>
              <a:latin typeface="ADLaM Display"/>
              <a:ea typeface="ADLaM Display"/>
              <a:cs typeface="ADLaM Display"/>
              <a:sym typeface="ADLaM Display"/>
            </a:endParaRPr>
          </a:p>
        </p:txBody>
      </p:sp>
      <p:sp>
        <p:nvSpPr>
          <p:cNvPr id="270" name="Google Shape;270;p11"/>
          <p:cNvSpPr txBox="1"/>
          <p:nvPr/>
        </p:nvSpPr>
        <p:spPr>
          <a:xfrm>
            <a:off x="8010369" y="395049"/>
            <a:ext cx="8534400" cy="42165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                                       </a:t>
            </a:r>
            <a:r>
              <a:rPr b="1" lang="en-US" sz="2400">
                <a:solidFill>
                  <a:schemeClr val="dk1"/>
                </a:solidFill>
                <a:latin typeface="Calibri"/>
                <a:ea typeface="Calibri"/>
                <a:cs typeface="Calibri"/>
                <a:sym typeface="Calibri"/>
              </a:rPr>
              <a:t>ACTIVIDADES DE APRENDIZAJE</a:t>
            </a:r>
            <a:endParaRPr/>
          </a:p>
          <a:p>
            <a:pPr indent="0" lvl="0" marL="0" marR="0" rtl="0" algn="l">
              <a:spcBef>
                <a:spcPts val="0"/>
              </a:spcBef>
              <a:spcAft>
                <a:spcPts val="0"/>
              </a:spcAft>
              <a:buNone/>
            </a:pPr>
            <a:r>
              <a:rPr b="1" lang="en-US" sz="2000" u="sng">
                <a:solidFill>
                  <a:schemeClr val="dk1"/>
                </a:solidFill>
                <a:latin typeface="Calibri"/>
                <a:ea typeface="Calibri"/>
                <a:cs typeface="Calibri"/>
                <a:sym typeface="Calibri"/>
              </a:rPr>
              <a:t>PREGUNTAS DE IDENTIFICACIÓN DEL PROBLEMA:</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¿De qué trata el problema planteado?</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¿Cómo nos afecta …?</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Los estudiantes:</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Definen qué datos matemáticos necesitan de los recibos de agua de los últimos 6 meses. </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Deben planificar cómo medirán el goteo de un caño</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Realizan investigaciones utilizando </a:t>
            </a:r>
            <a:r>
              <a:rPr lang="en-US" sz="2400">
                <a:solidFill>
                  <a:schemeClr val="dk1"/>
                </a:solidFill>
                <a:latin typeface="Calibri"/>
                <a:ea typeface="Calibri"/>
                <a:cs typeface="Calibri"/>
                <a:sym typeface="Calibri"/>
              </a:rPr>
              <a:t>libros</a:t>
            </a:r>
            <a:r>
              <a:rPr lang="en-US" sz="2000">
                <a:solidFill>
                  <a:schemeClr val="dk1"/>
                </a:solidFill>
                <a:latin typeface="Calibri"/>
                <a:ea typeface="Calibri"/>
                <a:cs typeface="Calibri"/>
                <a:sym typeface="Calibri"/>
              </a:rPr>
              <a:t>, internet, entrevistas con el personal de limpieza  de la escuela y otros recursos disponibles.</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 Elaborar un listado de preguntas de investigación</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Los estudiantes seleccionan y organizan los textos que van a leer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pic>
        <p:nvPicPr>
          <p:cNvPr id="271" name="Google Shape;271;p11"/>
          <p:cNvPicPr preferRelativeResize="0"/>
          <p:nvPr/>
        </p:nvPicPr>
        <p:blipFill rotWithShape="1">
          <a:blip r:embed="rId5">
            <a:alphaModFix/>
          </a:blip>
          <a:srcRect b="0" l="0" r="0" t="0"/>
          <a:stretch/>
        </p:blipFill>
        <p:spPr>
          <a:xfrm>
            <a:off x="8153400" y="4587934"/>
            <a:ext cx="8248338" cy="47370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2"/>
          <p:cNvSpPr/>
          <p:nvPr/>
        </p:nvSpPr>
        <p:spPr>
          <a:xfrm rot="8646318">
            <a:off x="-4512407" y="-2869212"/>
            <a:ext cx="17142419" cy="6128415"/>
          </a:xfrm>
          <a:custGeom>
            <a:rect b="b" l="l" r="r" t="t"/>
            <a:pathLst>
              <a:path extrusionOk="0" h="6128415" w="17142419">
                <a:moveTo>
                  <a:pt x="0" y="0"/>
                </a:moveTo>
                <a:lnTo>
                  <a:pt x="17142419" y="0"/>
                </a:lnTo>
                <a:lnTo>
                  <a:pt x="17142419" y="6128415"/>
                </a:lnTo>
                <a:lnTo>
                  <a:pt x="0" y="612841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 name="Google Shape;277;p12"/>
          <p:cNvSpPr/>
          <p:nvPr/>
        </p:nvSpPr>
        <p:spPr>
          <a:xfrm>
            <a:off x="2303824" y="3664546"/>
            <a:ext cx="4263558" cy="5053787"/>
          </a:xfrm>
          <a:custGeom>
            <a:rect b="b" l="l" r="r" t="t"/>
            <a:pathLst>
              <a:path extrusionOk="0" h="5053787" w="4263558">
                <a:moveTo>
                  <a:pt x="0" y="0"/>
                </a:moveTo>
                <a:lnTo>
                  <a:pt x="4263558" y="0"/>
                </a:lnTo>
                <a:lnTo>
                  <a:pt x="4263558" y="5053787"/>
                </a:lnTo>
                <a:lnTo>
                  <a:pt x="0" y="505378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78" name="Google Shape;278;p12"/>
          <p:cNvGrpSpPr/>
          <p:nvPr/>
        </p:nvGrpSpPr>
        <p:grpSpPr>
          <a:xfrm>
            <a:off x="1655601" y="1842864"/>
            <a:ext cx="3791349" cy="1543050"/>
            <a:chOff x="0" y="0"/>
            <a:chExt cx="998545" cy="406400"/>
          </a:xfrm>
        </p:grpSpPr>
        <p:sp>
          <p:nvSpPr>
            <p:cNvPr id="279" name="Google Shape;279;p12"/>
            <p:cNvSpPr/>
            <p:nvPr/>
          </p:nvSpPr>
          <p:spPr>
            <a:xfrm>
              <a:off x="0" y="0"/>
              <a:ext cx="998545" cy="406400"/>
            </a:xfrm>
            <a:custGeom>
              <a:rect b="b" l="l" r="r" t="t"/>
              <a:pathLst>
                <a:path extrusionOk="0" h="406400" w="998545">
                  <a:moveTo>
                    <a:pt x="795345" y="0"/>
                  </a:moveTo>
                  <a:lnTo>
                    <a:pt x="0" y="0"/>
                  </a:lnTo>
                  <a:lnTo>
                    <a:pt x="0" y="406400"/>
                  </a:lnTo>
                  <a:lnTo>
                    <a:pt x="795345" y="406400"/>
                  </a:lnTo>
                  <a:lnTo>
                    <a:pt x="998545" y="203200"/>
                  </a:lnTo>
                  <a:lnTo>
                    <a:pt x="795345" y="0"/>
                  </a:lnTo>
                  <a:close/>
                </a:path>
              </a:pathLst>
            </a:custGeom>
            <a:solidFill>
              <a:srgbClr val="CFB48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p12"/>
            <p:cNvSpPr txBox="1"/>
            <p:nvPr/>
          </p:nvSpPr>
          <p:spPr>
            <a:xfrm>
              <a:off x="0" y="0"/>
              <a:ext cx="884245" cy="406400"/>
            </a:xfrm>
            <a:prstGeom prst="rect">
              <a:avLst/>
            </a:prstGeom>
            <a:noFill/>
            <a:ln>
              <a:noFill/>
            </a:ln>
          </p:spPr>
          <p:txBody>
            <a:bodyPr anchorCtr="0" anchor="ctr" bIns="50800" lIns="50800" spcFirstLastPara="1" rIns="50800" wrap="square" tIns="50800">
              <a:noAutofit/>
            </a:bodyPr>
            <a:lstStyle/>
            <a:p>
              <a:pPr indent="0" lvl="0" marL="0" marR="0" rtl="0" algn="ctr">
                <a:lnSpc>
                  <a:spcPct val="167944"/>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1" name="Google Shape;281;p12"/>
          <p:cNvSpPr txBox="1"/>
          <p:nvPr/>
        </p:nvSpPr>
        <p:spPr>
          <a:xfrm>
            <a:off x="2600417" y="2248964"/>
            <a:ext cx="2141284" cy="759425"/>
          </a:xfrm>
          <a:prstGeom prst="rect">
            <a:avLst/>
          </a:prstGeom>
          <a:noFill/>
          <a:ln>
            <a:noFill/>
          </a:ln>
        </p:spPr>
        <p:txBody>
          <a:bodyPr anchorCtr="0" anchor="t" bIns="0" lIns="0" spcFirstLastPara="1" rIns="0" wrap="square" tIns="0">
            <a:spAutoFit/>
          </a:bodyPr>
          <a:lstStyle/>
          <a:p>
            <a:pPr indent="0" lvl="0" marL="0" marR="0" rtl="0" algn="ctr">
              <a:lnSpc>
                <a:spcPct val="93002"/>
              </a:lnSpc>
              <a:spcBef>
                <a:spcPts val="0"/>
              </a:spcBef>
              <a:spcAft>
                <a:spcPts val="0"/>
              </a:spcAft>
              <a:buNone/>
            </a:pPr>
            <a:r>
              <a:rPr lang="en-US" sz="5202">
                <a:solidFill>
                  <a:srgbClr val="000000"/>
                </a:solidFill>
                <a:latin typeface="Oi"/>
                <a:ea typeface="Oi"/>
                <a:cs typeface="Oi"/>
                <a:sym typeface="Oi"/>
              </a:rPr>
              <a:t>Fase 2</a:t>
            </a:r>
            <a:endParaRPr/>
          </a:p>
        </p:txBody>
      </p:sp>
      <p:sp>
        <p:nvSpPr>
          <p:cNvPr id="282" name="Google Shape;282;p12"/>
          <p:cNvSpPr txBox="1"/>
          <p:nvPr/>
        </p:nvSpPr>
        <p:spPr>
          <a:xfrm>
            <a:off x="2600417" y="4994142"/>
            <a:ext cx="3643975" cy="270843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4400">
                <a:solidFill>
                  <a:srgbClr val="000000"/>
                </a:solidFill>
                <a:latin typeface="ADLaM Display"/>
                <a:ea typeface="ADLaM Display"/>
                <a:cs typeface="ADLaM Display"/>
                <a:sym typeface="ADLaM Display"/>
              </a:rPr>
              <a:t>Planificar la investigación y organizar el trabajo</a:t>
            </a:r>
            <a:endParaRPr/>
          </a:p>
        </p:txBody>
      </p:sp>
      <p:sp>
        <p:nvSpPr>
          <p:cNvPr id="283" name="Google Shape;283;p12"/>
          <p:cNvSpPr txBox="1"/>
          <p:nvPr/>
        </p:nvSpPr>
        <p:spPr>
          <a:xfrm>
            <a:off x="8150641" y="2248964"/>
            <a:ext cx="9296400" cy="550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                   </a:t>
            </a:r>
            <a:r>
              <a:rPr lang="en-US" sz="2000">
                <a:solidFill>
                  <a:schemeClr val="dk1"/>
                </a:solidFill>
                <a:latin typeface="Calibri"/>
                <a:ea typeface="Calibri"/>
                <a:cs typeface="Calibri"/>
                <a:sym typeface="Calibri"/>
              </a:rPr>
              <a:t>         </a:t>
            </a:r>
            <a:r>
              <a:rPr b="1" lang="en-US" sz="2400">
                <a:solidFill>
                  <a:schemeClr val="dk1"/>
                </a:solidFill>
                <a:latin typeface="Calibri"/>
                <a:ea typeface="Calibri"/>
                <a:cs typeface="Calibri"/>
                <a:sym typeface="Calibri"/>
              </a:rPr>
              <a:t>ACTIVIDADES DE APRENDIZAJE</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Los estudiantes:</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 – Se organizan en grupos pequeños (4-5 estudiantes por grupo) para fomentar el trabajo en equipo y la colaboración. </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 Discuten e intercambian ideas, sobre el problema del desperdicio del agua </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 Proponen y elaboran una lista de preguntas sobre lo que necesitan investigar para entender mejor el problema y encontrar soluciones. Por ejemplo: </a:t>
            </a:r>
            <a:endParaRPr/>
          </a:p>
          <a:p>
            <a:pPr indent="-285750" lvl="0" marL="285750" marR="0" rtl="0" algn="l">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¿Qué cantidad de agua (en metros cúbicos) se consume mensualmente según los últimos tres recibos? </a:t>
            </a:r>
            <a:endParaRPr/>
          </a:p>
          <a:p>
            <a:pPr indent="-285750" lvl="0" marL="285750" marR="0" rtl="0" algn="l">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¿Cuál es la </a:t>
            </a:r>
            <a:r>
              <a:rPr lang="en-US" sz="2800">
                <a:solidFill>
                  <a:schemeClr val="dk1"/>
                </a:solidFill>
                <a:latin typeface="Calibri"/>
                <a:ea typeface="Calibri"/>
                <a:cs typeface="Calibri"/>
                <a:sym typeface="Calibri"/>
              </a:rPr>
              <a:t>diferencia</a:t>
            </a:r>
            <a:r>
              <a:rPr lang="en-US" sz="2000">
                <a:solidFill>
                  <a:schemeClr val="dk1"/>
                </a:solidFill>
                <a:latin typeface="Calibri"/>
                <a:ea typeface="Calibri"/>
                <a:cs typeface="Calibri"/>
                <a:sym typeface="Calibri"/>
              </a:rPr>
              <a:t> de consumo entre un mes "normal" y el último mes con incremento?</a:t>
            </a:r>
            <a:endParaRPr/>
          </a:p>
          <a:p>
            <a:pPr indent="-285750" lvl="0" marL="285750" marR="0" rtl="0" algn="just">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¿Cuántos litros de agua se pierden  en un caño que gotea constantemente?</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-Seleccionan fuentes para investigar sobre el ciclo del agua, propiedades y el impacto ambiental,  la disponibilidad de agua en su localidad. </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-Determinan los recursos</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-Estiman el tiempo y elaboran un cronograma de trabajo</a:t>
            </a:r>
            <a:endParaRPr sz="2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3"/>
          <p:cNvSpPr/>
          <p:nvPr/>
        </p:nvSpPr>
        <p:spPr>
          <a:xfrm rot="8646318">
            <a:off x="-4512407" y="-2869212"/>
            <a:ext cx="17142419" cy="6128415"/>
          </a:xfrm>
          <a:custGeom>
            <a:rect b="b" l="l" r="r" t="t"/>
            <a:pathLst>
              <a:path extrusionOk="0" h="6128415" w="17142419">
                <a:moveTo>
                  <a:pt x="0" y="0"/>
                </a:moveTo>
                <a:lnTo>
                  <a:pt x="17142419" y="0"/>
                </a:lnTo>
                <a:lnTo>
                  <a:pt x="17142419" y="6128415"/>
                </a:lnTo>
                <a:lnTo>
                  <a:pt x="0" y="612841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 name="Google Shape;289;p13"/>
          <p:cNvSpPr/>
          <p:nvPr/>
        </p:nvSpPr>
        <p:spPr>
          <a:xfrm>
            <a:off x="2303824" y="3664546"/>
            <a:ext cx="4263558" cy="5053787"/>
          </a:xfrm>
          <a:custGeom>
            <a:rect b="b" l="l" r="r" t="t"/>
            <a:pathLst>
              <a:path extrusionOk="0" h="5053787" w="4263558">
                <a:moveTo>
                  <a:pt x="0" y="0"/>
                </a:moveTo>
                <a:lnTo>
                  <a:pt x="4263558" y="0"/>
                </a:lnTo>
                <a:lnTo>
                  <a:pt x="4263558" y="5053787"/>
                </a:lnTo>
                <a:lnTo>
                  <a:pt x="0" y="505378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90" name="Google Shape;290;p13"/>
          <p:cNvGrpSpPr/>
          <p:nvPr/>
        </p:nvGrpSpPr>
        <p:grpSpPr>
          <a:xfrm>
            <a:off x="1655601" y="1842864"/>
            <a:ext cx="3791349" cy="1543050"/>
            <a:chOff x="0" y="0"/>
            <a:chExt cx="998545" cy="406400"/>
          </a:xfrm>
        </p:grpSpPr>
        <p:sp>
          <p:nvSpPr>
            <p:cNvPr id="291" name="Google Shape;291;p13"/>
            <p:cNvSpPr/>
            <p:nvPr/>
          </p:nvSpPr>
          <p:spPr>
            <a:xfrm>
              <a:off x="0" y="0"/>
              <a:ext cx="998545" cy="406400"/>
            </a:xfrm>
            <a:custGeom>
              <a:rect b="b" l="l" r="r" t="t"/>
              <a:pathLst>
                <a:path extrusionOk="0" h="406400" w="998545">
                  <a:moveTo>
                    <a:pt x="795345" y="0"/>
                  </a:moveTo>
                  <a:lnTo>
                    <a:pt x="0" y="0"/>
                  </a:lnTo>
                  <a:lnTo>
                    <a:pt x="0" y="406400"/>
                  </a:lnTo>
                  <a:lnTo>
                    <a:pt x="795345" y="406400"/>
                  </a:lnTo>
                  <a:lnTo>
                    <a:pt x="998545" y="203200"/>
                  </a:lnTo>
                  <a:lnTo>
                    <a:pt x="795345" y="0"/>
                  </a:lnTo>
                  <a:close/>
                </a:path>
              </a:pathLst>
            </a:custGeom>
            <a:solidFill>
              <a:srgbClr val="FFDB8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 name="Google Shape;292;p13"/>
            <p:cNvSpPr txBox="1"/>
            <p:nvPr/>
          </p:nvSpPr>
          <p:spPr>
            <a:xfrm>
              <a:off x="0" y="0"/>
              <a:ext cx="884245" cy="406400"/>
            </a:xfrm>
            <a:prstGeom prst="rect">
              <a:avLst/>
            </a:prstGeom>
            <a:noFill/>
            <a:ln>
              <a:noFill/>
            </a:ln>
          </p:spPr>
          <p:txBody>
            <a:bodyPr anchorCtr="0" anchor="ctr" bIns="50800" lIns="50800" spcFirstLastPara="1" rIns="50800" wrap="square" tIns="50800">
              <a:noAutofit/>
            </a:bodyPr>
            <a:lstStyle/>
            <a:p>
              <a:pPr indent="0" lvl="0" marL="0" marR="0" rtl="0" algn="ctr">
                <a:lnSpc>
                  <a:spcPct val="167944"/>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93" name="Google Shape;293;p13"/>
          <p:cNvSpPr txBox="1"/>
          <p:nvPr/>
        </p:nvSpPr>
        <p:spPr>
          <a:xfrm>
            <a:off x="2600417" y="2248964"/>
            <a:ext cx="2141284" cy="759425"/>
          </a:xfrm>
          <a:prstGeom prst="rect">
            <a:avLst/>
          </a:prstGeom>
          <a:noFill/>
          <a:ln>
            <a:noFill/>
          </a:ln>
        </p:spPr>
        <p:txBody>
          <a:bodyPr anchorCtr="0" anchor="t" bIns="0" lIns="0" spcFirstLastPara="1" rIns="0" wrap="square" tIns="0">
            <a:spAutoFit/>
          </a:bodyPr>
          <a:lstStyle/>
          <a:p>
            <a:pPr indent="0" lvl="0" marL="0" marR="0" rtl="0" algn="ctr">
              <a:lnSpc>
                <a:spcPct val="93002"/>
              </a:lnSpc>
              <a:spcBef>
                <a:spcPts val="0"/>
              </a:spcBef>
              <a:spcAft>
                <a:spcPts val="0"/>
              </a:spcAft>
              <a:buNone/>
            </a:pPr>
            <a:r>
              <a:rPr lang="en-US" sz="5202">
                <a:solidFill>
                  <a:srgbClr val="000000"/>
                </a:solidFill>
                <a:latin typeface="Oi"/>
                <a:ea typeface="Oi"/>
                <a:cs typeface="Oi"/>
                <a:sym typeface="Oi"/>
              </a:rPr>
              <a:t>Fase 3</a:t>
            </a:r>
            <a:endParaRPr/>
          </a:p>
        </p:txBody>
      </p:sp>
      <p:sp>
        <p:nvSpPr>
          <p:cNvPr id="294" name="Google Shape;294;p13"/>
          <p:cNvSpPr txBox="1"/>
          <p:nvPr/>
        </p:nvSpPr>
        <p:spPr>
          <a:xfrm>
            <a:off x="2680624" y="5201567"/>
            <a:ext cx="3509957" cy="203132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4400">
                <a:solidFill>
                  <a:srgbClr val="000000"/>
                </a:solidFill>
                <a:latin typeface="ADLaM Display"/>
                <a:ea typeface="ADLaM Display"/>
                <a:cs typeface="ADLaM Display"/>
                <a:sym typeface="ADLaM Display"/>
              </a:rPr>
              <a:t>Investigar según lo planificado </a:t>
            </a:r>
            <a:endParaRPr/>
          </a:p>
        </p:txBody>
      </p:sp>
      <p:sp>
        <p:nvSpPr>
          <p:cNvPr id="295" name="Google Shape;295;p13"/>
          <p:cNvSpPr txBox="1"/>
          <p:nvPr/>
        </p:nvSpPr>
        <p:spPr>
          <a:xfrm>
            <a:off x="7494992" y="1246638"/>
            <a:ext cx="9510818" cy="790985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ACTIVIDADES DE APRENDIZAJE</a:t>
            </a:r>
            <a:endParaRPr/>
          </a:p>
          <a:p>
            <a:pPr indent="0" lvl="0" marL="0" marR="0" rtl="0" algn="l">
              <a:spcBef>
                <a:spcPts val="0"/>
              </a:spcBef>
              <a:spcAft>
                <a:spcPts val="0"/>
              </a:spcAft>
              <a:buNone/>
            </a:pPr>
            <a:r>
              <a:rPr b="1" lang="en-US" sz="2400" u="sng">
                <a:solidFill>
                  <a:schemeClr val="dk1"/>
                </a:solidFill>
                <a:latin typeface="Calibri"/>
                <a:ea typeface="Calibri"/>
                <a:cs typeface="Calibri"/>
                <a:sym typeface="Calibri"/>
              </a:rPr>
              <a:t>Los estudiantes:</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Recolectar recibos de agua de meses anteriores para establecer un promedio de consumo.</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Realizar mediciones de campo: colocar recipientes bajo los caños que gotean para medir el volumen perdido en un tiempo determinado (caudal de fuga).</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Aplicar conversiones de unidades  y calcular porcentajes de ahorro potencial.</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a:t>
            </a:r>
            <a:r>
              <a:rPr lang="en-US" sz="2400">
                <a:solidFill>
                  <a:srgbClr val="000000"/>
                </a:solidFill>
                <a:latin typeface="Calibri"/>
                <a:ea typeface="Calibri"/>
                <a:cs typeface="Calibri"/>
                <a:sym typeface="Calibri"/>
              </a:rPr>
              <a:t>Plantear preguntas sobre los factores que generan el aumento del consumo de agua y el impacto que generan.</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Analizar la relación entre el ciclo del agua y la disponibilidad del recurso en su comunidad para entender la urgencia del problema.</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Evaluar científicamente el impacto del uso inadecuado en los servicios higiénicos y limpieza del patio.</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Leer y analizar críticamente los recibos y artículos científicos sobre tecnologías de ahorro de agua.</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Entrevistar al personal de limpieza o dirección para obtener datos sobre los hábitos de consumo detectados.</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Organizar la información recolectada en fichas de resumen o bases de datos.</a:t>
            </a:r>
            <a:endParaRPr sz="24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4"/>
          <p:cNvSpPr/>
          <p:nvPr/>
        </p:nvSpPr>
        <p:spPr>
          <a:xfrm rot="8646318">
            <a:off x="-4512407" y="-2869212"/>
            <a:ext cx="17142419" cy="6128415"/>
          </a:xfrm>
          <a:custGeom>
            <a:rect b="b" l="l" r="r" t="t"/>
            <a:pathLst>
              <a:path extrusionOk="0" h="6128415" w="17142419">
                <a:moveTo>
                  <a:pt x="0" y="0"/>
                </a:moveTo>
                <a:lnTo>
                  <a:pt x="17142419" y="0"/>
                </a:lnTo>
                <a:lnTo>
                  <a:pt x="17142419" y="6128415"/>
                </a:lnTo>
                <a:lnTo>
                  <a:pt x="0" y="612841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p14"/>
          <p:cNvSpPr/>
          <p:nvPr/>
        </p:nvSpPr>
        <p:spPr>
          <a:xfrm>
            <a:off x="2303824" y="3664546"/>
            <a:ext cx="4263558" cy="5053787"/>
          </a:xfrm>
          <a:custGeom>
            <a:rect b="b" l="l" r="r" t="t"/>
            <a:pathLst>
              <a:path extrusionOk="0" h="5053787" w="4263558">
                <a:moveTo>
                  <a:pt x="0" y="0"/>
                </a:moveTo>
                <a:lnTo>
                  <a:pt x="4263558" y="0"/>
                </a:lnTo>
                <a:lnTo>
                  <a:pt x="4263558" y="5053787"/>
                </a:lnTo>
                <a:lnTo>
                  <a:pt x="0" y="505378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02" name="Google Shape;302;p14"/>
          <p:cNvGrpSpPr/>
          <p:nvPr/>
        </p:nvGrpSpPr>
        <p:grpSpPr>
          <a:xfrm>
            <a:off x="1655601" y="1842864"/>
            <a:ext cx="3791349" cy="1543050"/>
            <a:chOff x="0" y="0"/>
            <a:chExt cx="998545" cy="406400"/>
          </a:xfrm>
        </p:grpSpPr>
        <p:sp>
          <p:nvSpPr>
            <p:cNvPr id="303" name="Google Shape;303;p14"/>
            <p:cNvSpPr/>
            <p:nvPr/>
          </p:nvSpPr>
          <p:spPr>
            <a:xfrm>
              <a:off x="0" y="0"/>
              <a:ext cx="998545" cy="406400"/>
            </a:xfrm>
            <a:custGeom>
              <a:rect b="b" l="l" r="r" t="t"/>
              <a:pathLst>
                <a:path extrusionOk="0" h="406400" w="998545">
                  <a:moveTo>
                    <a:pt x="795345" y="0"/>
                  </a:moveTo>
                  <a:lnTo>
                    <a:pt x="0" y="0"/>
                  </a:lnTo>
                  <a:lnTo>
                    <a:pt x="0" y="406400"/>
                  </a:lnTo>
                  <a:lnTo>
                    <a:pt x="795345" y="406400"/>
                  </a:lnTo>
                  <a:lnTo>
                    <a:pt x="998545" y="203200"/>
                  </a:lnTo>
                  <a:lnTo>
                    <a:pt x="795345" y="0"/>
                  </a:lnTo>
                  <a:close/>
                </a:path>
              </a:pathLst>
            </a:custGeom>
            <a:solidFill>
              <a:srgbClr val="92B7A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p14"/>
            <p:cNvSpPr txBox="1"/>
            <p:nvPr/>
          </p:nvSpPr>
          <p:spPr>
            <a:xfrm>
              <a:off x="0" y="0"/>
              <a:ext cx="884245" cy="406400"/>
            </a:xfrm>
            <a:prstGeom prst="rect">
              <a:avLst/>
            </a:prstGeom>
            <a:noFill/>
            <a:ln>
              <a:noFill/>
            </a:ln>
          </p:spPr>
          <p:txBody>
            <a:bodyPr anchorCtr="0" anchor="ctr" bIns="50800" lIns="50800" spcFirstLastPara="1" rIns="50800" wrap="square" tIns="50800">
              <a:noAutofit/>
            </a:bodyPr>
            <a:lstStyle/>
            <a:p>
              <a:pPr indent="0" lvl="0" marL="0" marR="0" rtl="0" algn="ctr">
                <a:lnSpc>
                  <a:spcPct val="167944"/>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05" name="Google Shape;305;p14"/>
          <p:cNvSpPr txBox="1"/>
          <p:nvPr/>
        </p:nvSpPr>
        <p:spPr>
          <a:xfrm>
            <a:off x="2600417" y="2248964"/>
            <a:ext cx="2141284" cy="759425"/>
          </a:xfrm>
          <a:prstGeom prst="rect">
            <a:avLst/>
          </a:prstGeom>
          <a:noFill/>
          <a:ln>
            <a:noFill/>
          </a:ln>
        </p:spPr>
        <p:txBody>
          <a:bodyPr anchorCtr="0" anchor="t" bIns="0" lIns="0" spcFirstLastPara="1" rIns="0" wrap="square" tIns="0">
            <a:spAutoFit/>
          </a:bodyPr>
          <a:lstStyle/>
          <a:p>
            <a:pPr indent="0" lvl="0" marL="0" marR="0" rtl="0" algn="ctr">
              <a:lnSpc>
                <a:spcPct val="93002"/>
              </a:lnSpc>
              <a:spcBef>
                <a:spcPts val="0"/>
              </a:spcBef>
              <a:spcAft>
                <a:spcPts val="0"/>
              </a:spcAft>
              <a:buNone/>
            </a:pPr>
            <a:r>
              <a:rPr lang="en-US" sz="5202">
                <a:solidFill>
                  <a:srgbClr val="000000"/>
                </a:solidFill>
                <a:latin typeface="Oi"/>
                <a:ea typeface="Oi"/>
                <a:cs typeface="Oi"/>
                <a:sym typeface="Oi"/>
              </a:rPr>
              <a:t>Fase 4</a:t>
            </a:r>
            <a:endParaRPr/>
          </a:p>
        </p:txBody>
      </p:sp>
      <p:sp>
        <p:nvSpPr>
          <p:cNvPr id="306" name="Google Shape;306;p14"/>
          <p:cNvSpPr txBox="1"/>
          <p:nvPr/>
        </p:nvSpPr>
        <p:spPr>
          <a:xfrm>
            <a:off x="2680624" y="5456622"/>
            <a:ext cx="3509957" cy="1481368"/>
          </a:xfrm>
          <a:prstGeom prst="rect">
            <a:avLst/>
          </a:prstGeom>
          <a:noFill/>
          <a:ln>
            <a:noFill/>
          </a:ln>
        </p:spPr>
        <p:txBody>
          <a:bodyPr anchorCtr="0" anchor="t" bIns="0" lIns="0" spcFirstLastPara="1" rIns="0" wrap="square" tIns="0">
            <a:spAutoFit/>
          </a:bodyPr>
          <a:lstStyle/>
          <a:p>
            <a:pPr indent="0" lvl="0" marL="0" marR="0" rtl="0" algn="ctr">
              <a:lnSpc>
                <a:spcPct val="135636"/>
              </a:lnSpc>
              <a:spcBef>
                <a:spcPts val="0"/>
              </a:spcBef>
              <a:spcAft>
                <a:spcPts val="0"/>
              </a:spcAft>
              <a:buNone/>
            </a:pPr>
            <a:r>
              <a:rPr lang="en-US" sz="4400">
                <a:solidFill>
                  <a:srgbClr val="000000"/>
                </a:solidFill>
                <a:latin typeface="ADLaM Display"/>
                <a:ea typeface="ADLaM Display"/>
                <a:cs typeface="ADLaM Display"/>
                <a:sym typeface="ADLaM Display"/>
              </a:rPr>
              <a:t>Diseño de la propuesta</a:t>
            </a:r>
            <a:endParaRPr sz="4400">
              <a:solidFill>
                <a:srgbClr val="000000"/>
              </a:solidFill>
              <a:latin typeface="ADLaM Display"/>
              <a:ea typeface="ADLaM Display"/>
              <a:cs typeface="ADLaM Display"/>
              <a:sym typeface="ADLaM Display"/>
            </a:endParaRPr>
          </a:p>
        </p:txBody>
      </p:sp>
      <p:sp>
        <p:nvSpPr>
          <p:cNvPr id="307" name="Google Shape;307;p14"/>
          <p:cNvSpPr txBox="1"/>
          <p:nvPr/>
        </p:nvSpPr>
        <p:spPr>
          <a:xfrm>
            <a:off x="8077200" y="1836649"/>
            <a:ext cx="9050592" cy="273921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ACTIVIDADES DE APRENDIZAJE</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En esta etapa, el objetivo es que los estudiantes utilicen su creatividad y el rigor científico para proponer "una alternativa de solución viable y sustentada".</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     </a:t>
            </a:r>
            <a:r>
              <a:rPr b="1" lang="en-US" sz="2400" u="sng">
                <a:solidFill>
                  <a:schemeClr val="dk1"/>
                </a:solidFill>
                <a:latin typeface="Calibri"/>
                <a:ea typeface="Calibri"/>
                <a:cs typeface="Calibri"/>
                <a:sym typeface="Calibri"/>
              </a:rPr>
              <a:t>Los estudiantes:</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Cada grupo presenta sus soluciones al resto de la clase. Discutiendo las ventajas y desventajas de cada propuesta</a:t>
            </a:r>
            <a:endParaRPr sz="2400">
              <a:solidFill>
                <a:schemeClr val="dk1"/>
              </a:solidFill>
              <a:latin typeface="Calibri"/>
              <a:ea typeface="Calibri"/>
              <a:cs typeface="Calibri"/>
              <a:sym typeface="Calibri"/>
            </a:endParaRPr>
          </a:p>
        </p:txBody>
      </p:sp>
      <p:pic>
        <p:nvPicPr>
          <p:cNvPr id="308" name="Google Shape;308;p14"/>
          <p:cNvPicPr preferRelativeResize="0"/>
          <p:nvPr/>
        </p:nvPicPr>
        <p:blipFill rotWithShape="1">
          <a:blip r:embed="rId5">
            <a:alphaModFix/>
          </a:blip>
          <a:srcRect b="0" l="0" r="0" t="0"/>
          <a:stretch/>
        </p:blipFill>
        <p:spPr>
          <a:xfrm>
            <a:off x="8223879" y="4991100"/>
            <a:ext cx="2829320" cy="2991267"/>
          </a:xfrm>
          <a:prstGeom prst="rect">
            <a:avLst/>
          </a:prstGeom>
          <a:noFill/>
          <a:ln>
            <a:noFill/>
          </a:ln>
        </p:spPr>
      </p:pic>
      <p:sp>
        <p:nvSpPr>
          <p:cNvPr id="309" name="Google Shape;309;p14"/>
          <p:cNvSpPr txBox="1"/>
          <p:nvPr/>
        </p:nvSpPr>
        <p:spPr>
          <a:xfrm>
            <a:off x="11277600" y="4868000"/>
            <a:ext cx="5181600" cy="132343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Elaborar un mapa de fugas</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Instalación de tecnologías ahorradoras</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Taller para explicar datos reales de desperdicio de agua en la I.E</a:t>
            </a:r>
            <a:endParaRPr sz="2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5"/>
          <p:cNvSpPr/>
          <p:nvPr/>
        </p:nvSpPr>
        <p:spPr>
          <a:xfrm rot="8646318">
            <a:off x="-4512407" y="-2869212"/>
            <a:ext cx="17142419" cy="6128415"/>
          </a:xfrm>
          <a:custGeom>
            <a:rect b="b" l="l" r="r" t="t"/>
            <a:pathLst>
              <a:path extrusionOk="0" h="6128415" w="17142419">
                <a:moveTo>
                  <a:pt x="0" y="0"/>
                </a:moveTo>
                <a:lnTo>
                  <a:pt x="17142419" y="0"/>
                </a:lnTo>
                <a:lnTo>
                  <a:pt x="17142419" y="6128415"/>
                </a:lnTo>
                <a:lnTo>
                  <a:pt x="0" y="612841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5" name="Google Shape;315;p15"/>
          <p:cNvSpPr/>
          <p:nvPr/>
        </p:nvSpPr>
        <p:spPr>
          <a:xfrm>
            <a:off x="2303824" y="3664546"/>
            <a:ext cx="4263558" cy="5053787"/>
          </a:xfrm>
          <a:custGeom>
            <a:rect b="b" l="l" r="r" t="t"/>
            <a:pathLst>
              <a:path extrusionOk="0" h="5053787" w="4263558">
                <a:moveTo>
                  <a:pt x="0" y="0"/>
                </a:moveTo>
                <a:lnTo>
                  <a:pt x="4263558" y="0"/>
                </a:lnTo>
                <a:lnTo>
                  <a:pt x="4263558" y="5053787"/>
                </a:lnTo>
                <a:lnTo>
                  <a:pt x="0" y="505378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16" name="Google Shape;316;p15"/>
          <p:cNvGrpSpPr/>
          <p:nvPr/>
        </p:nvGrpSpPr>
        <p:grpSpPr>
          <a:xfrm>
            <a:off x="1655601" y="1842864"/>
            <a:ext cx="3791349" cy="1543050"/>
            <a:chOff x="0" y="0"/>
            <a:chExt cx="998545" cy="406400"/>
          </a:xfrm>
        </p:grpSpPr>
        <p:sp>
          <p:nvSpPr>
            <p:cNvPr id="317" name="Google Shape;317;p15"/>
            <p:cNvSpPr/>
            <p:nvPr/>
          </p:nvSpPr>
          <p:spPr>
            <a:xfrm>
              <a:off x="0" y="0"/>
              <a:ext cx="998545" cy="406400"/>
            </a:xfrm>
            <a:custGeom>
              <a:rect b="b" l="l" r="r" t="t"/>
              <a:pathLst>
                <a:path extrusionOk="0" h="406400" w="998545">
                  <a:moveTo>
                    <a:pt x="795345" y="0"/>
                  </a:moveTo>
                  <a:lnTo>
                    <a:pt x="0" y="0"/>
                  </a:lnTo>
                  <a:lnTo>
                    <a:pt x="0" y="406400"/>
                  </a:lnTo>
                  <a:lnTo>
                    <a:pt x="795345" y="406400"/>
                  </a:lnTo>
                  <a:lnTo>
                    <a:pt x="998545" y="203200"/>
                  </a:lnTo>
                  <a:lnTo>
                    <a:pt x="795345" y="0"/>
                  </a:lnTo>
                  <a:close/>
                </a:path>
              </a:pathLst>
            </a:custGeom>
            <a:solidFill>
              <a:srgbClr val="FBC7A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8" name="Google Shape;318;p15"/>
            <p:cNvSpPr txBox="1"/>
            <p:nvPr/>
          </p:nvSpPr>
          <p:spPr>
            <a:xfrm>
              <a:off x="0" y="0"/>
              <a:ext cx="884245" cy="406400"/>
            </a:xfrm>
            <a:prstGeom prst="rect">
              <a:avLst/>
            </a:prstGeom>
            <a:noFill/>
            <a:ln>
              <a:noFill/>
            </a:ln>
          </p:spPr>
          <p:txBody>
            <a:bodyPr anchorCtr="0" anchor="ctr" bIns="50800" lIns="50800" spcFirstLastPara="1" rIns="50800" wrap="square" tIns="50800">
              <a:noAutofit/>
            </a:bodyPr>
            <a:lstStyle/>
            <a:p>
              <a:pPr indent="0" lvl="0" marL="0" marR="0" rtl="0" algn="ctr">
                <a:lnSpc>
                  <a:spcPct val="167944"/>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19" name="Google Shape;319;p15"/>
          <p:cNvSpPr txBox="1"/>
          <p:nvPr/>
        </p:nvSpPr>
        <p:spPr>
          <a:xfrm>
            <a:off x="2600417" y="2248964"/>
            <a:ext cx="2141284" cy="759425"/>
          </a:xfrm>
          <a:prstGeom prst="rect">
            <a:avLst/>
          </a:prstGeom>
          <a:noFill/>
          <a:ln>
            <a:noFill/>
          </a:ln>
        </p:spPr>
        <p:txBody>
          <a:bodyPr anchorCtr="0" anchor="t" bIns="0" lIns="0" spcFirstLastPara="1" rIns="0" wrap="square" tIns="0">
            <a:spAutoFit/>
          </a:bodyPr>
          <a:lstStyle/>
          <a:p>
            <a:pPr indent="0" lvl="0" marL="0" marR="0" rtl="0" algn="ctr">
              <a:lnSpc>
                <a:spcPct val="93002"/>
              </a:lnSpc>
              <a:spcBef>
                <a:spcPts val="0"/>
              </a:spcBef>
              <a:spcAft>
                <a:spcPts val="0"/>
              </a:spcAft>
              <a:buNone/>
            </a:pPr>
            <a:r>
              <a:rPr lang="en-US" sz="5202">
                <a:solidFill>
                  <a:srgbClr val="000000"/>
                </a:solidFill>
                <a:latin typeface="Oi"/>
                <a:ea typeface="Oi"/>
                <a:cs typeface="Oi"/>
                <a:sym typeface="Oi"/>
              </a:rPr>
              <a:t>Fase 5</a:t>
            </a:r>
            <a:endParaRPr/>
          </a:p>
        </p:txBody>
      </p:sp>
      <p:sp>
        <p:nvSpPr>
          <p:cNvPr id="320" name="Google Shape;320;p15"/>
          <p:cNvSpPr txBox="1"/>
          <p:nvPr/>
        </p:nvSpPr>
        <p:spPr>
          <a:xfrm>
            <a:off x="2680624" y="5201567"/>
            <a:ext cx="3509957" cy="203132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4400">
                <a:solidFill>
                  <a:srgbClr val="000000"/>
                </a:solidFill>
                <a:latin typeface="ADLaM Display"/>
                <a:ea typeface="ADLaM Display"/>
                <a:cs typeface="ADLaM Display"/>
                <a:sym typeface="ADLaM Display"/>
              </a:rPr>
              <a:t>Presentar y sustentar la propuesta</a:t>
            </a:r>
            <a:endParaRPr sz="4400">
              <a:solidFill>
                <a:srgbClr val="000000"/>
              </a:solidFill>
              <a:latin typeface="ADLaM Display"/>
              <a:ea typeface="ADLaM Display"/>
              <a:cs typeface="ADLaM Display"/>
              <a:sym typeface="ADLaM Display"/>
            </a:endParaRPr>
          </a:p>
        </p:txBody>
      </p:sp>
      <p:sp>
        <p:nvSpPr>
          <p:cNvPr id="321" name="Google Shape;321;p15"/>
          <p:cNvSpPr txBox="1"/>
          <p:nvPr/>
        </p:nvSpPr>
        <p:spPr>
          <a:xfrm>
            <a:off x="7620000" y="2107375"/>
            <a:ext cx="9012399" cy="369331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ACTIVIDADES DE APRENDIZAJE</a:t>
            </a:r>
            <a:endParaRPr/>
          </a:p>
          <a:p>
            <a:pPr indent="0" lvl="0" marL="0" marR="0" rtl="0" algn="ctr">
              <a:spcBef>
                <a:spcPts val="0"/>
              </a:spcBef>
              <a:spcAft>
                <a:spcPts val="0"/>
              </a:spcAft>
              <a:buNone/>
            </a:pPr>
            <a:r>
              <a:t/>
            </a:r>
            <a:endParaRPr b="1" sz="24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El alumno presenta la estrategia elaborada frente a sus compañeros</a:t>
            </a:r>
            <a:endParaRPr/>
          </a:p>
          <a:p>
            <a:pPr indent="-342900" lvl="0" marL="342900" marR="0" rtl="0" algn="just">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El alumnado revisará el proceso seguido, cómo ha investigado sobre el consumo de agua, cómo ha aplicado cálculos matemáticos y cómo ha colaborado en la elaboración de las estrategias, a fin de realizar un consumo de agua más responsable.</a:t>
            </a:r>
            <a:endParaRPr/>
          </a:p>
          <a:p>
            <a:pPr indent="-342900" lvl="0" marL="342900" marR="0" rtl="0" algn="just">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Explican los procesos que siguieron para buscar las soluciones </a:t>
            </a:r>
            <a:endParaRPr/>
          </a:p>
          <a:p>
            <a:pPr indent="0" lvl="0" marL="0" marR="0" rtl="0" algn="just">
              <a:spcBef>
                <a:spcPts val="0"/>
              </a:spcBef>
              <a:spcAft>
                <a:spcPts val="0"/>
              </a:spcAft>
              <a:buNone/>
            </a:pPr>
            <a:r>
              <a:rPr lang="en-US" sz="2400">
                <a:solidFill>
                  <a:schemeClr val="dk1"/>
                </a:solidFill>
                <a:latin typeface="Calibri"/>
                <a:ea typeface="Calibri"/>
                <a:cs typeface="Calibri"/>
                <a:sym typeface="Calibri"/>
              </a:rPr>
              <a:t>     al problema propuesto.</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2" name="Google Shape;322;p15"/>
          <p:cNvSpPr txBox="1"/>
          <p:nvPr/>
        </p:nvSpPr>
        <p:spPr>
          <a:xfrm>
            <a:off x="7620000" y="5143500"/>
            <a:ext cx="9906000" cy="1969770"/>
          </a:xfrm>
          <a:prstGeom prst="rect">
            <a:avLst/>
          </a:prstGeom>
          <a:noFill/>
          <a:ln>
            <a:noFill/>
          </a:ln>
        </p:spPr>
        <p:txBody>
          <a:bodyPr anchorCtr="0" anchor="t" bIns="45700" lIns="91425" spcFirstLastPara="1" rIns="91425" wrap="square" tIns="45700">
            <a:spAutoFit/>
          </a:bodyPr>
          <a:lstStyle/>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Comentan lo que les resultó más beneficioso y lo más complejo.</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Explican lo que han aprendido y el impacto de sus esfuerzos.</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Recogen y evalúan los aportes del docente y de sus compañeros</a:t>
            </a:r>
            <a:r>
              <a:rPr lang="en-US" sz="3200">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500"/>
                                        <p:tgtEl>
                                          <p:spTgt spid="3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16"/>
          <p:cNvSpPr/>
          <p:nvPr/>
        </p:nvSpPr>
        <p:spPr>
          <a:xfrm>
            <a:off x="762000" y="838200"/>
            <a:ext cx="16764000" cy="8610600"/>
          </a:xfrm>
          <a:prstGeom prst="rect">
            <a:avLst/>
          </a:prstGeom>
          <a:solidFill>
            <a:srgbClr val="D6E3BC"/>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8" name="Google Shape;328;p16"/>
          <p:cNvSpPr txBox="1"/>
          <p:nvPr/>
        </p:nvSpPr>
        <p:spPr>
          <a:xfrm>
            <a:off x="4038600" y="3314700"/>
            <a:ext cx="11811000" cy="264687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600">
                <a:solidFill>
                  <a:srgbClr val="3F3F3F"/>
                </a:solidFill>
                <a:latin typeface="Limelight"/>
                <a:ea typeface="Limelight"/>
                <a:cs typeface="Limelight"/>
                <a:sym typeface="Limelight"/>
              </a:rPr>
              <a:t>GRACIAS</a:t>
            </a:r>
            <a:endParaRPr b="1" sz="16600">
              <a:solidFill>
                <a:schemeClr val="accent4"/>
              </a:solidFill>
              <a:latin typeface="Limelight"/>
              <a:ea typeface="Limelight"/>
              <a:cs typeface="Limelight"/>
              <a:sym typeface="Lime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EFE6"/>
        </a:solidFill>
      </p:bgPr>
    </p:bg>
    <p:spTree>
      <p:nvGrpSpPr>
        <p:cNvPr id="112" name="Shape 112"/>
        <p:cNvGrpSpPr/>
        <p:nvPr/>
      </p:nvGrpSpPr>
      <p:grpSpPr>
        <a:xfrm>
          <a:off x="0" y="0"/>
          <a:ext cx="0" cy="0"/>
          <a:chOff x="0" y="0"/>
          <a:chExt cx="0" cy="0"/>
        </a:xfrm>
      </p:grpSpPr>
      <p:grpSp>
        <p:nvGrpSpPr>
          <p:cNvPr id="113" name="Google Shape;113;p2"/>
          <p:cNvGrpSpPr/>
          <p:nvPr/>
        </p:nvGrpSpPr>
        <p:grpSpPr>
          <a:xfrm>
            <a:off x="706776" y="-1368198"/>
            <a:ext cx="16874448" cy="11132903"/>
            <a:chOff x="0" y="-85725"/>
            <a:chExt cx="765177" cy="504825"/>
          </a:xfrm>
        </p:grpSpPr>
        <p:sp>
          <p:nvSpPr>
            <p:cNvPr id="114" name="Google Shape;114;p2"/>
            <p:cNvSpPr/>
            <p:nvPr/>
          </p:nvSpPr>
          <p:spPr>
            <a:xfrm>
              <a:off x="0" y="0"/>
              <a:ext cx="765177" cy="419100"/>
            </a:xfrm>
            <a:custGeom>
              <a:rect b="b" l="l" r="r" t="t"/>
              <a:pathLst>
                <a:path extrusionOk="0" h="419100" w="765177">
                  <a:moveTo>
                    <a:pt x="8961" y="0"/>
                  </a:moveTo>
                  <a:lnTo>
                    <a:pt x="756216" y="0"/>
                  </a:lnTo>
                  <a:cubicBezTo>
                    <a:pt x="758593" y="0"/>
                    <a:pt x="760872" y="944"/>
                    <a:pt x="762553" y="2625"/>
                  </a:cubicBezTo>
                  <a:cubicBezTo>
                    <a:pt x="764233" y="4305"/>
                    <a:pt x="765177" y="6584"/>
                    <a:pt x="765177" y="8961"/>
                  </a:cubicBezTo>
                  <a:lnTo>
                    <a:pt x="765177" y="410139"/>
                  </a:lnTo>
                  <a:cubicBezTo>
                    <a:pt x="765177" y="412516"/>
                    <a:pt x="764233" y="414795"/>
                    <a:pt x="762553" y="416475"/>
                  </a:cubicBezTo>
                  <a:cubicBezTo>
                    <a:pt x="760872" y="418156"/>
                    <a:pt x="758593" y="419100"/>
                    <a:pt x="756216" y="419100"/>
                  </a:cubicBezTo>
                  <a:lnTo>
                    <a:pt x="8961" y="419100"/>
                  </a:lnTo>
                  <a:cubicBezTo>
                    <a:pt x="6584" y="419100"/>
                    <a:pt x="4305" y="418156"/>
                    <a:pt x="2625" y="416475"/>
                  </a:cubicBezTo>
                  <a:cubicBezTo>
                    <a:pt x="944" y="414795"/>
                    <a:pt x="0" y="412516"/>
                    <a:pt x="0" y="410139"/>
                  </a:cubicBezTo>
                  <a:lnTo>
                    <a:pt x="0" y="8961"/>
                  </a:lnTo>
                  <a:cubicBezTo>
                    <a:pt x="0" y="6584"/>
                    <a:pt x="944" y="4305"/>
                    <a:pt x="2625" y="2625"/>
                  </a:cubicBezTo>
                  <a:cubicBezTo>
                    <a:pt x="4305" y="944"/>
                    <a:pt x="6584" y="0"/>
                    <a:pt x="8961" y="0"/>
                  </a:cubicBezTo>
                  <a:close/>
                </a:path>
              </a:pathLst>
            </a:custGeom>
            <a:solidFill>
              <a:srgbClr val="FF97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 name="Google Shape;115;p2"/>
            <p:cNvSpPr txBox="1"/>
            <p:nvPr/>
          </p:nvSpPr>
          <p:spPr>
            <a:xfrm>
              <a:off x="0" y="-85725"/>
              <a:ext cx="765177" cy="504825"/>
            </a:xfrm>
            <a:prstGeom prst="rect">
              <a:avLst/>
            </a:prstGeom>
            <a:noFill/>
            <a:ln>
              <a:noFill/>
            </a:ln>
          </p:spPr>
          <p:txBody>
            <a:bodyPr anchorCtr="0" anchor="ctr" bIns="50800" lIns="50800" spcFirstLastPara="1" rIns="50800" wrap="square" tIns="50800">
              <a:noAutofit/>
            </a:bodyPr>
            <a:lstStyle/>
            <a:p>
              <a:pPr indent="0" lvl="0" marL="0" marR="0" rtl="0" algn="ctr">
                <a:lnSpc>
                  <a:spcPct val="1973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6" name="Google Shape;116;p2"/>
          <p:cNvSpPr/>
          <p:nvPr/>
        </p:nvSpPr>
        <p:spPr>
          <a:xfrm>
            <a:off x="4848993" y="2937514"/>
            <a:ext cx="7828194" cy="355827"/>
          </a:xfrm>
          <a:custGeom>
            <a:rect b="b" l="l" r="r" t="t"/>
            <a:pathLst>
              <a:path extrusionOk="0" h="355827" w="7828194">
                <a:moveTo>
                  <a:pt x="0" y="0"/>
                </a:moveTo>
                <a:lnTo>
                  <a:pt x="7828195" y="0"/>
                </a:lnTo>
                <a:lnTo>
                  <a:pt x="7828195" y="355827"/>
                </a:lnTo>
                <a:lnTo>
                  <a:pt x="0" y="35582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 name="Google Shape;117;p2"/>
          <p:cNvSpPr/>
          <p:nvPr/>
        </p:nvSpPr>
        <p:spPr>
          <a:xfrm>
            <a:off x="1392705" y="880114"/>
            <a:ext cx="3220530" cy="3298495"/>
          </a:xfrm>
          <a:custGeom>
            <a:rect b="b" l="l" r="r" t="t"/>
            <a:pathLst>
              <a:path extrusionOk="0" h="3298495" w="3220530">
                <a:moveTo>
                  <a:pt x="0" y="0"/>
                </a:moveTo>
                <a:lnTo>
                  <a:pt x="3220531" y="0"/>
                </a:lnTo>
                <a:lnTo>
                  <a:pt x="3220531" y="3298494"/>
                </a:lnTo>
                <a:lnTo>
                  <a:pt x="0" y="329849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 name="Google Shape;118;p2"/>
          <p:cNvSpPr/>
          <p:nvPr/>
        </p:nvSpPr>
        <p:spPr>
          <a:xfrm>
            <a:off x="5971960" y="1144669"/>
            <a:ext cx="7828194" cy="2362691"/>
          </a:xfrm>
          <a:custGeom>
            <a:rect b="b" l="l" r="r" t="t"/>
            <a:pathLst>
              <a:path extrusionOk="0" h="2362691" w="7828194">
                <a:moveTo>
                  <a:pt x="0" y="0"/>
                </a:moveTo>
                <a:lnTo>
                  <a:pt x="7828194" y="0"/>
                </a:lnTo>
                <a:lnTo>
                  <a:pt x="7828194" y="2362692"/>
                </a:lnTo>
                <a:lnTo>
                  <a:pt x="0" y="236269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 name="Google Shape;119;p2"/>
          <p:cNvSpPr/>
          <p:nvPr/>
        </p:nvSpPr>
        <p:spPr>
          <a:xfrm>
            <a:off x="4610574" y="4137347"/>
            <a:ext cx="2459275" cy="318879"/>
          </a:xfrm>
          <a:custGeom>
            <a:rect b="b" l="l" r="r" t="t"/>
            <a:pathLst>
              <a:path extrusionOk="0" h="342636" w="2642494">
                <a:moveTo>
                  <a:pt x="716280" y="177892"/>
                </a:moveTo>
                <a:cubicBezTo>
                  <a:pt x="720090" y="191862"/>
                  <a:pt x="716280" y="232502"/>
                  <a:pt x="716280" y="232502"/>
                </a:cubicBezTo>
                <a:cubicBezTo>
                  <a:pt x="708660" y="254092"/>
                  <a:pt x="697230" y="271872"/>
                  <a:pt x="680720" y="285842"/>
                </a:cubicBezTo>
                <a:cubicBezTo>
                  <a:pt x="652780" y="309972"/>
                  <a:pt x="623570" y="321402"/>
                  <a:pt x="572770" y="336642"/>
                </a:cubicBezTo>
                <a:cubicBezTo>
                  <a:pt x="528320" y="349342"/>
                  <a:pt x="487680" y="337912"/>
                  <a:pt x="487680" y="337912"/>
                </a:cubicBezTo>
                <a:lnTo>
                  <a:pt x="487680" y="92"/>
                </a:lnTo>
                <a:cubicBezTo>
                  <a:pt x="487680" y="92"/>
                  <a:pt x="533400" y="-2448"/>
                  <a:pt x="591820" y="19142"/>
                </a:cubicBezTo>
                <a:cubicBezTo>
                  <a:pt x="626110" y="31842"/>
                  <a:pt x="668020" y="39462"/>
                  <a:pt x="694690" y="83912"/>
                </a:cubicBezTo>
                <a:cubicBezTo>
                  <a:pt x="721360" y="123282"/>
                  <a:pt x="712470" y="163922"/>
                  <a:pt x="716280" y="177892"/>
                </a:cubicBezTo>
                <a:close/>
                <a:moveTo>
                  <a:pt x="1186180" y="78832"/>
                </a:moveTo>
                <a:cubicBezTo>
                  <a:pt x="1158240" y="34382"/>
                  <a:pt x="1117600" y="26762"/>
                  <a:pt x="1083310" y="14062"/>
                </a:cubicBezTo>
                <a:cubicBezTo>
                  <a:pt x="1024890" y="-7528"/>
                  <a:pt x="979170" y="14062"/>
                  <a:pt x="979170" y="14062"/>
                </a:cubicBezTo>
                <a:lnTo>
                  <a:pt x="990600" y="331562"/>
                </a:lnTo>
                <a:cubicBezTo>
                  <a:pt x="990600" y="331562"/>
                  <a:pt x="1018540" y="344262"/>
                  <a:pt x="1064260" y="330292"/>
                </a:cubicBezTo>
                <a:cubicBezTo>
                  <a:pt x="1115060" y="315052"/>
                  <a:pt x="1144270" y="303622"/>
                  <a:pt x="1172210" y="279492"/>
                </a:cubicBezTo>
                <a:cubicBezTo>
                  <a:pt x="1187450" y="265522"/>
                  <a:pt x="1188720" y="247742"/>
                  <a:pt x="1196340" y="226152"/>
                </a:cubicBezTo>
                <a:cubicBezTo>
                  <a:pt x="1196340" y="226152"/>
                  <a:pt x="1200150" y="181702"/>
                  <a:pt x="1196340" y="166462"/>
                </a:cubicBezTo>
                <a:cubicBezTo>
                  <a:pt x="1191260" y="153762"/>
                  <a:pt x="1210310" y="118202"/>
                  <a:pt x="1186180" y="78832"/>
                </a:cubicBezTo>
                <a:close/>
                <a:moveTo>
                  <a:pt x="1666240" y="90262"/>
                </a:moveTo>
                <a:cubicBezTo>
                  <a:pt x="1639570" y="45812"/>
                  <a:pt x="1609090" y="38192"/>
                  <a:pt x="1574800" y="25492"/>
                </a:cubicBezTo>
                <a:cubicBezTo>
                  <a:pt x="1516380" y="3902"/>
                  <a:pt x="1470660" y="6442"/>
                  <a:pt x="1470660" y="6442"/>
                </a:cubicBezTo>
                <a:lnTo>
                  <a:pt x="1459230" y="334102"/>
                </a:lnTo>
                <a:cubicBezTo>
                  <a:pt x="1459230" y="334102"/>
                  <a:pt x="1515110" y="341722"/>
                  <a:pt x="1560830" y="327752"/>
                </a:cubicBezTo>
                <a:cubicBezTo>
                  <a:pt x="1611630" y="312512"/>
                  <a:pt x="1635760" y="315052"/>
                  <a:pt x="1663700" y="290922"/>
                </a:cubicBezTo>
                <a:cubicBezTo>
                  <a:pt x="1678940" y="276952"/>
                  <a:pt x="1680210" y="259172"/>
                  <a:pt x="1687830" y="237582"/>
                </a:cubicBezTo>
                <a:cubicBezTo>
                  <a:pt x="1687830" y="237582"/>
                  <a:pt x="1691640" y="198212"/>
                  <a:pt x="1687830" y="182972"/>
                </a:cubicBezTo>
                <a:cubicBezTo>
                  <a:pt x="1684020" y="167732"/>
                  <a:pt x="1689100" y="129632"/>
                  <a:pt x="1666240" y="90262"/>
                </a:cubicBezTo>
                <a:close/>
                <a:moveTo>
                  <a:pt x="2162810" y="175352"/>
                </a:moveTo>
                <a:cubicBezTo>
                  <a:pt x="2166620" y="161382"/>
                  <a:pt x="2162810" y="115662"/>
                  <a:pt x="2162810" y="115662"/>
                </a:cubicBezTo>
                <a:cubicBezTo>
                  <a:pt x="2155190" y="94072"/>
                  <a:pt x="2155190" y="76292"/>
                  <a:pt x="2138680" y="62322"/>
                </a:cubicBezTo>
                <a:cubicBezTo>
                  <a:pt x="2110740" y="38192"/>
                  <a:pt x="2081530" y="26762"/>
                  <a:pt x="2030730" y="11522"/>
                </a:cubicBezTo>
                <a:cubicBezTo>
                  <a:pt x="1986280" y="-2448"/>
                  <a:pt x="1957070" y="10252"/>
                  <a:pt x="1957070" y="10252"/>
                </a:cubicBezTo>
                <a:lnTo>
                  <a:pt x="1945640" y="327752"/>
                </a:lnTo>
                <a:cubicBezTo>
                  <a:pt x="1945640" y="327752"/>
                  <a:pt x="1991360" y="349342"/>
                  <a:pt x="2049780" y="327752"/>
                </a:cubicBezTo>
                <a:cubicBezTo>
                  <a:pt x="2084070" y="315052"/>
                  <a:pt x="2125980" y="307432"/>
                  <a:pt x="2152650" y="262982"/>
                </a:cubicBezTo>
                <a:cubicBezTo>
                  <a:pt x="2178050" y="226152"/>
                  <a:pt x="2159000" y="189322"/>
                  <a:pt x="2162810" y="175352"/>
                </a:cubicBezTo>
                <a:close/>
                <a:moveTo>
                  <a:pt x="2641600" y="128362"/>
                </a:moveTo>
                <a:cubicBezTo>
                  <a:pt x="2633980" y="108042"/>
                  <a:pt x="2633980" y="91532"/>
                  <a:pt x="2618740" y="78832"/>
                </a:cubicBezTo>
                <a:cubicBezTo>
                  <a:pt x="2592070" y="55972"/>
                  <a:pt x="2570480" y="58512"/>
                  <a:pt x="2522220" y="44542"/>
                </a:cubicBezTo>
                <a:cubicBezTo>
                  <a:pt x="2480310" y="31842"/>
                  <a:pt x="2426970" y="39462"/>
                  <a:pt x="2426970" y="39462"/>
                </a:cubicBezTo>
                <a:lnTo>
                  <a:pt x="2437130" y="341722"/>
                </a:lnTo>
                <a:cubicBezTo>
                  <a:pt x="2437130" y="341722"/>
                  <a:pt x="2480310" y="344262"/>
                  <a:pt x="2536190" y="323942"/>
                </a:cubicBezTo>
                <a:cubicBezTo>
                  <a:pt x="2569210" y="312512"/>
                  <a:pt x="2597150" y="304892"/>
                  <a:pt x="2622550" y="264252"/>
                </a:cubicBezTo>
                <a:cubicBezTo>
                  <a:pt x="2645410" y="228692"/>
                  <a:pt x="2637790" y="190592"/>
                  <a:pt x="2641600" y="176622"/>
                </a:cubicBezTo>
                <a:cubicBezTo>
                  <a:pt x="2644140" y="165192"/>
                  <a:pt x="2640330" y="128362"/>
                  <a:pt x="2641600" y="128362"/>
                </a:cubicBezTo>
                <a:close/>
                <a:moveTo>
                  <a:pt x="209550" y="78832"/>
                </a:moveTo>
                <a:cubicBezTo>
                  <a:pt x="181610" y="34382"/>
                  <a:pt x="142240" y="19142"/>
                  <a:pt x="105410" y="14062"/>
                </a:cubicBezTo>
                <a:cubicBezTo>
                  <a:pt x="39370" y="5172"/>
                  <a:pt x="0" y="5172"/>
                  <a:pt x="0" y="5172"/>
                </a:cubicBezTo>
                <a:lnTo>
                  <a:pt x="11430" y="332832"/>
                </a:lnTo>
                <a:cubicBezTo>
                  <a:pt x="11430" y="332832"/>
                  <a:pt x="40640" y="345532"/>
                  <a:pt x="85090" y="331562"/>
                </a:cubicBezTo>
                <a:cubicBezTo>
                  <a:pt x="137160" y="316322"/>
                  <a:pt x="166370" y="304892"/>
                  <a:pt x="194310" y="280762"/>
                </a:cubicBezTo>
                <a:cubicBezTo>
                  <a:pt x="210820" y="266792"/>
                  <a:pt x="210820" y="249012"/>
                  <a:pt x="218440" y="227422"/>
                </a:cubicBezTo>
                <a:cubicBezTo>
                  <a:pt x="218440" y="227422"/>
                  <a:pt x="233680" y="182972"/>
                  <a:pt x="229870" y="169002"/>
                </a:cubicBezTo>
                <a:cubicBezTo>
                  <a:pt x="224790" y="153762"/>
                  <a:pt x="233680" y="116932"/>
                  <a:pt x="209550" y="78832"/>
                </a:cubicBezTo>
                <a:close/>
              </a:path>
            </a:pathLst>
          </a:custGeom>
          <a:solidFill>
            <a:srgbClr val="3BC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 name="Google Shape;120;p2"/>
          <p:cNvSpPr/>
          <p:nvPr/>
        </p:nvSpPr>
        <p:spPr>
          <a:xfrm>
            <a:off x="4621628" y="7667925"/>
            <a:ext cx="2585557" cy="337739"/>
          </a:xfrm>
          <a:custGeom>
            <a:rect b="b" l="l" r="r" t="t"/>
            <a:pathLst>
              <a:path extrusionOk="0" h="416560" w="3188970">
                <a:moveTo>
                  <a:pt x="281940" y="152400"/>
                </a:moveTo>
                <a:lnTo>
                  <a:pt x="347980" y="208280"/>
                </a:lnTo>
                <a:lnTo>
                  <a:pt x="254000" y="313690"/>
                </a:lnTo>
                <a:lnTo>
                  <a:pt x="190500" y="415290"/>
                </a:lnTo>
                <a:lnTo>
                  <a:pt x="120650" y="349250"/>
                </a:lnTo>
                <a:lnTo>
                  <a:pt x="54610" y="273050"/>
                </a:lnTo>
                <a:lnTo>
                  <a:pt x="0" y="217170"/>
                </a:lnTo>
                <a:lnTo>
                  <a:pt x="80010" y="109220"/>
                </a:lnTo>
                <a:lnTo>
                  <a:pt x="147320" y="0"/>
                </a:lnTo>
                <a:lnTo>
                  <a:pt x="203200" y="55880"/>
                </a:lnTo>
                <a:lnTo>
                  <a:pt x="281940" y="152400"/>
                </a:lnTo>
                <a:close/>
                <a:moveTo>
                  <a:pt x="938530" y="66040"/>
                </a:moveTo>
                <a:lnTo>
                  <a:pt x="868680" y="0"/>
                </a:lnTo>
                <a:lnTo>
                  <a:pt x="805180" y="101600"/>
                </a:lnTo>
                <a:lnTo>
                  <a:pt x="711200" y="207010"/>
                </a:lnTo>
                <a:lnTo>
                  <a:pt x="775970" y="262890"/>
                </a:lnTo>
                <a:lnTo>
                  <a:pt x="854710" y="359410"/>
                </a:lnTo>
                <a:lnTo>
                  <a:pt x="910590" y="415290"/>
                </a:lnTo>
                <a:lnTo>
                  <a:pt x="977900" y="306070"/>
                </a:lnTo>
                <a:lnTo>
                  <a:pt x="1057910" y="198120"/>
                </a:lnTo>
                <a:lnTo>
                  <a:pt x="1004570" y="142240"/>
                </a:lnTo>
                <a:lnTo>
                  <a:pt x="938530" y="66040"/>
                </a:lnTo>
                <a:close/>
                <a:moveTo>
                  <a:pt x="2359660" y="66040"/>
                </a:moveTo>
                <a:lnTo>
                  <a:pt x="2289810" y="0"/>
                </a:lnTo>
                <a:lnTo>
                  <a:pt x="2226310" y="101600"/>
                </a:lnTo>
                <a:lnTo>
                  <a:pt x="2132330" y="207010"/>
                </a:lnTo>
                <a:lnTo>
                  <a:pt x="2198370" y="262890"/>
                </a:lnTo>
                <a:lnTo>
                  <a:pt x="2277110" y="359410"/>
                </a:lnTo>
                <a:lnTo>
                  <a:pt x="2332990" y="415290"/>
                </a:lnTo>
                <a:lnTo>
                  <a:pt x="2400300" y="306070"/>
                </a:lnTo>
                <a:lnTo>
                  <a:pt x="2480310" y="198120"/>
                </a:lnTo>
                <a:lnTo>
                  <a:pt x="2426970" y="142240"/>
                </a:lnTo>
                <a:lnTo>
                  <a:pt x="2359660" y="66040"/>
                </a:lnTo>
                <a:close/>
                <a:moveTo>
                  <a:pt x="1624330" y="55880"/>
                </a:moveTo>
                <a:lnTo>
                  <a:pt x="1568450" y="0"/>
                </a:lnTo>
                <a:lnTo>
                  <a:pt x="1501140" y="109220"/>
                </a:lnTo>
                <a:lnTo>
                  <a:pt x="1421130" y="217170"/>
                </a:lnTo>
                <a:lnTo>
                  <a:pt x="1474470" y="273050"/>
                </a:lnTo>
                <a:lnTo>
                  <a:pt x="1540510" y="350520"/>
                </a:lnTo>
                <a:lnTo>
                  <a:pt x="1610360" y="416560"/>
                </a:lnTo>
                <a:lnTo>
                  <a:pt x="1673860" y="314960"/>
                </a:lnTo>
                <a:lnTo>
                  <a:pt x="1767840" y="209550"/>
                </a:lnTo>
                <a:lnTo>
                  <a:pt x="1703070" y="153670"/>
                </a:lnTo>
                <a:lnTo>
                  <a:pt x="1624330" y="55880"/>
                </a:lnTo>
                <a:close/>
                <a:moveTo>
                  <a:pt x="3135630" y="143510"/>
                </a:moveTo>
                <a:lnTo>
                  <a:pt x="3069590" y="66040"/>
                </a:lnTo>
                <a:lnTo>
                  <a:pt x="2999740" y="0"/>
                </a:lnTo>
                <a:lnTo>
                  <a:pt x="2936240" y="101600"/>
                </a:lnTo>
                <a:lnTo>
                  <a:pt x="2842260" y="207010"/>
                </a:lnTo>
                <a:lnTo>
                  <a:pt x="2907030" y="262890"/>
                </a:lnTo>
                <a:lnTo>
                  <a:pt x="2985770" y="359410"/>
                </a:lnTo>
                <a:lnTo>
                  <a:pt x="3041650" y="415290"/>
                </a:lnTo>
                <a:lnTo>
                  <a:pt x="3108960" y="306070"/>
                </a:lnTo>
                <a:lnTo>
                  <a:pt x="3188970" y="198120"/>
                </a:lnTo>
                <a:lnTo>
                  <a:pt x="3135630" y="143510"/>
                </a:lnTo>
                <a:close/>
              </a:path>
            </a:pathLst>
          </a:custGeom>
          <a:solidFill>
            <a:srgbClr val="65C00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 name="Google Shape;121;p2"/>
          <p:cNvSpPr txBox="1"/>
          <p:nvPr/>
        </p:nvSpPr>
        <p:spPr>
          <a:xfrm>
            <a:off x="4613236" y="4902270"/>
            <a:ext cx="9021902" cy="2612195"/>
          </a:xfrm>
          <a:prstGeom prst="rect">
            <a:avLst/>
          </a:prstGeom>
          <a:noFill/>
          <a:ln>
            <a:noFill/>
          </a:ln>
        </p:spPr>
        <p:txBody>
          <a:bodyPr anchorCtr="0" anchor="t" bIns="0" lIns="0" spcFirstLastPara="1" rIns="0" wrap="square" tIns="0">
            <a:spAutoFit/>
          </a:bodyPr>
          <a:lstStyle/>
          <a:p>
            <a:pPr indent="0" lvl="0" marL="0" marR="0" rtl="0" algn="just">
              <a:lnSpc>
                <a:spcPct val="139979"/>
              </a:lnSpc>
              <a:spcBef>
                <a:spcPts val="0"/>
              </a:spcBef>
              <a:spcAft>
                <a:spcPts val="0"/>
              </a:spcAft>
              <a:buNone/>
            </a:pPr>
            <a:r>
              <a:rPr b="1" lang="en-US" sz="2974">
                <a:solidFill>
                  <a:srgbClr val="231F20"/>
                </a:solidFill>
                <a:latin typeface="Arial"/>
                <a:ea typeface="Arial"/>
                <a:cs typeface="Arial"/>
                <a:sym typeface="Arial"/>
              </a:rPr>
              <a:t>Brindar orientaciones a los docentes en la ruta a seguir  en la aplicación del Aprendizaje basado en problemas como metodología para desarrollar el pensamiento crítico y la autonomía de los estudiantes.</a:t>
            </a:r>
            <a:endParaRPr/>
          </a:p>
        </p:txBody>
      </p:sp>
      <p:sp>
        <p:nvSpPr>
          <p:cNvPr id="122" name="Google Shape;122;p2"/>
          <p:cNvSpPr txBox="1"/>
          <p:nvPr/>
        </p:nvSpPr>
        <p:spPr>
          <a:xfrm>
            <a:off x="4314911" y="1485283"/>
            <a:ext cx="10723229" cy="139571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7300">
                <a:solidFill>
                  <a:srgbClr val="231F20"/>
                </a:solidFill>
                <a:latin typeface="Arial"/>
                <a:ea typeface="Arial"/>
                <a:cs typeface="Arial"/>
                <a:sym typeface="Arial"/>
              </a:rPr>
              <a:t>PROPÓSITO</a:t>
            </a:r>
            <a:endParaRPr/>
          </a:p>
        </p:txBody>
      </p:sp>
      <p:sp>
        <p:nvSpPr>
          <p:cNvPr id="123" name="Google Shape;123;p2"/>
          <p:cNvSpPr/>
          <p:nvPr/>
        </p:nvSpPr>
        <p:spPr>
          <a:xfrm>
            <a:off x="11210515" y="7671113"/>
            <a:ext cx="2459275" cy="318879"/>
          </a:xfrm>
          <a:custGeom>
            <a:rect b="b" l="l" r="r" t="t"/>
            <a:pathLst>
              <a:path extrusionOk="0" h="342636" w="2642494">
                <a:moveTo>
                  <a:pt x="716280" y="177892"/>
                </a:moveTo>
                <a:cubicBezTo>
                  <a:pt x="720090" y="191862"/>
                  <a:pt x="716280" y="232502"/>
                  <a:pt x="716280" y="232502"/>
                </a:cubicBezTo>
                <a:cubicBezTo>
                  <a:pt x="708660" y="254092"/>
                  <a:pt x="697230" y="271872"/>
                  <a:pt x="680720" y="285842"/>
                </a:cubicBezTo>
                <a:cubicBezTo>
                  <a:pt x="652780" y="309972"/>
                  <a:pt x="623570" y="321402"/>
                  <a:pt x="572770" y="336642"/>
                </a:cubicBezTo>
                <a:cubicBezTo>
                  <a:pt x="528320" y="349342"/>
                  <a:pt x="487680" y="337912"/>
                  <a:pt x="487680" y="337912"/>
                </a:cubicBezTo>
                <a:lnTo>
                  <a:pt x="487680" y="92"/>
                </a:lnTo>
                <a:cubicBezTo>
                  <a:pt x="487680" y="92"/>
                  <a:pt x="533400" y="-2448"/>
                  <a:pt x="591820" y="19142"/>
                </a:cubicBezTo>
                <a:cubicBezTo>
                  <a:pt x="626110" y="31842"/>
                  <a:pt x="668020" y="39462"/>
                  <a:pt x="694690" y="83912"/>
                </a:cubicBezTo>
                <a:cubicBezTo>
                  <a:pt x="721360" y="123282"/>
                  <a:pt x="712470" y="163922"/>
                  <a:pt x="716280" y="177892"/>
                </a:cubicBezTo>
                <a:close/>
                <a:moveTo>
                  <a:pt x="1186180" y="78832"/>
                </a:moveTo>
                <a:cubicBezTo>
                  <a:pt x="1158240" y="34382"/>
                  <a:pt x="1117600" y="26762"/>
                  <a:pt x="1083310" y="14062"/>
                </a:cubicBezTo>
                <a:cubicBezTo>
                  <a:pt x="1024890" y="-7528"/>
                  <a:pt x="979170" y="14062"/>
                  <a:pt x="979170" y="14062"/>
                </a:cubicBezTo>
                <a:lnTo>
                  <a:pt x="990600" y="331562"/>
                </a:lnTo>
                <a:cubicBezTo>
                  <a:pt x="990600" y="331562"/>
                  <a:pt x="1018540" y="344262"/>
                  <a:pt x="1064260" y="330292"/>
                </a:cubicBezTo>
                <a:cubicBezTo>
                  <a:pt x="1115060" y="315052"/>
                  <a:pt x="1144270" y="303622"/>
                  <a:pt x="1172210" y="279492"/>
                </a:cubicBezTo>
                <a:cubicBezTo>
                  <a:pt x="1187450" y="265522"/>
                  <a:pt x="1188720" y="247742"/>
                  <a:pt x="1196340" y="226152"/>
                </a:cubicBezTo>
                <a:cubicBezTo>
                  <a:pt x="1196340" y="226152"/>
                  <a:pt x="1200150" y="181702"/>
                  <a:pt x="1196340" y="166462"/>
                </a:cubicBezTo>
                <a:cubicBezTo>
                  <a:pt x="1191260" y="153762"/>
                  <a:pt x="1210310" y="118202"/>
                  <a:pt x="1186180" y="78832"/>
                </a:cubicBezTo>
                <a:close/>
                <a:moveTo>
                  <a:pt x="1666240" y="90262"/>
                </a:moveTo>
                <a:cubicBezTo>
                  <a:pt x="1639570" y="45812"/>
                  <a:pt x="1609090" y="38192"/>
                  <a:pt x="1574800" y="25492"/>
                </a:cubicBezTo>
                <a:cubicBezTo>
                  <a:pt x="1516380" y="3902"/>
                  <a:pt x="1470660" y="6442"/>
                  <a:pt x="1470660" y="6442"/>
                </a:cubicBezTo>
                <a:lnTo>
                  <a:pt x="1459230" y="334102"/>
                </a:lnTo>
                <a:cubicBezTo>
                  <a:pt x="1459230" y="334102"/>
                  <a:pt x="1515110" y="341722"/>
                  <a:pt x="1560830" y="327752"/>
                </a:cubicBezTo>
                <a:cubicBezTo>
                  <a:pt x="1611630" y="312512"/>
                  <a:pt x="1635760" y="315052"/>
                  <a:pt x="1663700" y="290922"/>
                </a:cubicBezTo>
                <a:cubicBezTo>
                  <a:pt x="1678940" y="276952"/>
                  <a:pt x="1680210" y="259172"/>
                  <a:pt x="1687830" y="237582"/>
                </a:cubicBezTo>
                <a:cubicBezTo>
                  <a:pt x="1687830" y="237582"/>
                  <a:pt x="1691640" y="198212"/>
                  <a:pt x="1687830" y="182972"/>
                </a:cubicBezTo>
                <a:cubicBezTo>
                  <a:pt x="1684020" y="167732"/>
                  <a:pt x="1689100" y="129632"/>
                  <a:pt x="1666240" y="90262"/>
                </a:cubicBezTo>
                <a:close/>
                <a:moveTo>
                  <a:pt x="2162810" y="175352"/>
                </a:moveTo>
                <a:cubicBezTo>
                  <a:pt x="2166620" y="161382"/>
                  <a:pt x="2162810" y="115662"/>
                  <a:pt x="2162810" y="115662"/>
                </a:cubicBezTo>
                <a:cubicBezTo>
                  <a:pt x="2155190" y="94072"/>
                  <a:pt x="2155190" y="76292"/>
                  <a:pt x="2138680" y="62322"/>
                </a:cubicBezTo>
                <a:cubicBezTo>
                  <a:pt x="2110740" y="38192"/>
                  <a:pt x="2081530" y="26762"/>
                  <a:pt x="2030730" y="11522"/>
                </a:cubicBezTo>
                <a:cubicBezTo>
                  <a:pt x="1986280" y="-2448"/>
                  <a:pt x="1957070" y="10252"/>
                  <a:pt x="1957070" y="10252"/>
                </a:cubicBezTo>
                <a:lnTo>
                  <a:pt x="1945640" y="327752"/>
                </a:lnTo>
                <a:cubicBezTo>
                  <a:pt x="1945640" y="327752"/>
                  <a:pt x="1991360" y="349342"/>
                  <a:pt x="2049780" y="327752"/>
                </a:cubicBezTo>
                <a:cubicBezTo>
                  <a:pt x="2084070" y="315052"/>
                  <a:pt x="2125980" y="307432"/>
                  <a:pt x="2152650" y="262982"/>
                </a:cubicBezTo>
                <a:cubicBezTo>
                  <a:pt x="2178050" y="226152"/>
                  <a:pt x="2159000" y="189322"/>
                  <a:pt x="2162810" y="175352"/>
                </a:cubicBezTo>
                <a:close/>
                <a:moveTo>
                  <a:pt x="2641600" y="128362"/>
                </a:moveTo>
                <a:cubicBezTo>
                  <a:pt x="2633980" y="108042"/>
                  <a:pt x="2633980" y="91532"/>
                  <a:pt x="2618740" y="78832"/>
                </a:cubicBezTo>
                <a:cubicBezTo>
                  <a:pt x="2592070" y="55972"/>
                  <a:pt x="2570480" y="58512"/>
                  <a:pt x="2522220" y="44542"/>
                </a:cubicBezTo>
                <a:cubicBezTo>
                  <a:pt x="2480310" y="31842"/>
                  <a:pt x="2426970" y="39462"/>
                  <a:pt x="2426970" y="39462"/>
                </a:cubicBezTo>
                <a:lnTo>
                  <a:pt x="2437130" y="341722"/>
                </a:lnTo>
                <a:cubicBezTo>
                  <a:pt x="2437130" y="341722"/>
                  <a:pt x="2480310" y="344262"/>
                  <a:pt x="2536190" y="323942"/>
                </a:cubicBezTo>
                <a:cubicBezTo>
                  <a:pt x="2569210" y="312512"/>
                  <a:pt x="2597150" y="304892"/>
                  <a:pt x="2622550" y="264252"/>
                </a:cubicBezTo>
                <a:cubicBezTo>
                  <a:pt x="2645410" y="228692"/>
                  <a:pt x="2637790" y="190592"/>
                  <a:pt x="2641600" y="176622"/>
                </a:cubicBezTo>
                <a:cubicBezTo>
                  <a:pt x="2644140" y="165192"/>
                  <a:pt x="2640330" y="128362"/>
                  <a:pt x="2641600" y="128362"/>
                </a:cubicBezTo>
                <a:close/>
                <a:moveTo>
                  <a:pt x="209550" y="78832"/>
                </a:moveTo>
                <a:cubicBezTo>
                  <a:pt x="181610" y="34382"/>
                  <a:pt x="142240" y="19142"/>
                  <a:pt x="105410" y="14062"/>
                </a:cubicBezTo>
                <a:cubicBezTo>
                  <a:pt x="39370" y="5172"/>
                  <a:pt x="0" y="5172"/>
                  <a:pt x="0" y="5172"/>
                </a:cubicBezTo>
                <a:lnTo>
                  <a:pt x="11430" y="332832"/>
                </a:lnTo>
                <a:cubicBezTo>
                  <a:pt x="11430" y="332832"/>
                  <a:pt x="40640" y="345532"/>
                  <a:pt x="85090" y="331562"/>
                </a:cubicBezTo>
                <a:cubicBezTo>
                  <a:pt x="137160" y="316322"/>
                  <a:pt x="166370" y="304892"/>
                  <a:pt x="194310" y="280762"/>
                </a:cubicBezTo>
                <a:cubicBezTo>
                  <a:pt x="210820" y="266792"/>
                  <a:pt x="210820" y="249012"/>
                  <a:pt x="218440" y="227422"/>
                </a:cubicBezTo>
                <a:cubicBezTo>
                  <a:pt x="218440" y="227422"/>
                  <a:pt x="233680" y="182972"/>
                  <a:pt x="229870" y="169002"/>
                </a:cubicBezTo>
                <a:cubicBezTo>
                  <a:pt x="224790" y="153762"/>
                  <a:pt x="233680" y="116932"/>
                  <a:pt x="209550" y="78832"/>
                </a:cubicBezTo>
                <a:close/>
              </a:path>
            </a:pathLst>
          </a:custGeom>
          <a:solidFill>
            <a:srgbClr val="3BC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 name="Google Shape;124;p2"/>
          <p:cNvSpPr/>
          <p:nvPr/>
        </p:nvSpPr>
        <p:spPr>
          <a:xfrm>
            <a:off x="10907483" y="4352626"/>
            <a:ext cx="2585557" cy="337739"/>
          </a:xfrm>
          <a:custGeom>
            <a:rect b="b" l="l" r="r" t="t"/>
            <a:pathLst>
              <a:path extrusionOk="0" h="416560" w="3188970">
                <a:moveTo>
                  <a:pt x="281940" y="152400"/>
                </a:moveTo>
                <a:lnTo>
                  <a:pt x="347980" y="208280"/>
                </a:lnTo>
                <a:lnTo>
                  <a:pt x="254000" y="313690"/>
                </a:lnTo>
                <a:lnTo>
                  <a:pt x="190500" y="415290"/>
                </a:lnTo>
                <a:lnTo>
                  <a:pt x="120650" y="349250"/>
                </a:lnTo>
                <a:lnTo>
                  <a:pt x="54610" y="273050"/>
                </a:lnTo>
                <a:lnTo>
                  <a:pt x="0" y="217170"/>
                </a:lnTo>
                <a:lnTo>
                  <a:pt x="80010" y="109220"/>
                </a:lnTo>
                <a:lnTo>
                  <a:pt x="147320" y="0"/>
                </a:lnTo>
                <a:lnTo>
                  <a:pt x="203200" y="55880"/>
                </a:lnTo>
                <a:lnTo>
                  <a:pt x="281940" y="152400"/>
                </a:lnTo>
                <a:close/>
                <a:moveTo>
                  <a:pt x="938530" y="66040"/>
                </a:moveTo>
                <a:lnTo>
                  <a:pt x="868680" y="0"/>
                </a:lnTo>
                <a:lnTo>
                  <a:pt x="805180" y="101600"/>
                </a:lnTo>
                <a:lnTo>
                  <a:pt x="711200" y="207010"/>
                </a:lnTo>
                <a:lnTo>
                  <a:pt x="775970" y="262890"/>
                </a:lnTo>
                <a:lnTo>
                  <a:pt x="854710" y="359410"/>
                </a:lnTo>
                <a:lnTo>
                  <a:pt x="910590" y="415290"/>
                </a:lnTo>
                <a:lnTo>
                  <a:pt x="977900" y="306070"/>
                </a:lnTo>
                <a:lnTo>
                  <a:pt x="1057910" y="198120"/>
                </a:lnTo>
                <a:lnTo>
                  <a:pt x="1004570" y="142240"/>
                </a:lnTo>
                <a:lnTo>
                  <a:pt x="938530" y="66040"/>
                </a:lnTo>
                <a:close/>
                <a:moveTo>
                  <a:pt x="2359660" y="66040"/>
                </a:moveTo>
                <a:lnTo>
                  <a:pt x="2289810" y="0"/>
                </a:lnTo>
                <a:lnTo>
                  <a:pt x="2226310" y="101600"/>
                </a:lnTo>
                <a:lnTo>
                  <a:pt x="2132330" y="207010"/>
                </a:lnTo>
                <a:lnTo>
                  <a:pt x="2198370" y="262890"/>
                </a:lnTo>
                <a:lnTo>
                  <a:pt x="2277110" y="359410"/>
                </a:lnTo>
                <a:lnTo>
                  <a:pt x="2332990" y="415290"/>
                </a:lnTo>
                <a:lnTo>
                  <a:pt x="2400300" y="306070"/>
                </a:lnTo>
                <a:lnTo>
                  <a:pt x="2480310" y="198120"/>
                </a:lnTo>
                <a:lnTo>
                  <a:pt x="2426970" y="142240"/>
                </a:lnTo>
                <a:lnTo>
                  <a:pt x="2359660" y="66040"/>
                </a:lnTo>
                <a:close/>
                <a:moveTo>
                  <a:pt x="1624330" y="55880"/>
                </a:moveTo>
                <a:lnTo>
                  <a:pt x="1568450" y="0"/>
                </a:lnTo>
                <a:lnTo>
                  <a:pt x="1501140" y="109220"/>
                </a:lnTo>
                <a:lnTo>
                  <a:pt x="1421130" y="217170"/>
                </a:lnTo>
                <a:lnTo>
                  <a:pt x="1474470" y="273050"/>
                </a:lnTo>
                <a:lnTo>
                  <a:pt x="1540510" y="350520"/>
                </a:lnTo>
                <a:lnTo>
                  <a:pt x="1610360" y="416560"/>
                </a:lnTo>
                <a:lnTo>
                  <a:pt x="1673860" y="314960"/>
                </a:lnTo>
                <a:lnTo>
                  <a:pt x="1767840" y="209550"/>
                </a:lnTo>
                <a:lnTo>
                  <a:pt x="1703070" y="153670"/>
                </a:lnTo>
                <a:lnTo>
                  <a:pt x="1624330" y="55880"/>
                </a:lnTo>
                <a:close/>
                <a:moveTo>
                  <a:pt x="3135630" y="143510"/>
                </a:moveTo>
                <a:lnTo>
                  <a:pt x="3069590" y="66040"/>
                </a:lnTo>
                <a:lnTo>
                  <a:pt x="2999740" y="0"/>
                </a:lnTo>
                <a:lnTo>
                  <a:pt x="2936240" y="101600"/>
                </a:lnTo>
                <a:lnTo>
                  <a:pt x="2842260" y="207010"/>
                </a:lnTo>
                <a:lnTo>
                  <a:pt x="2907030" y="262890"/>
                </a:lnTo>
                <a:lnTo>
                  <a:pt x="2985770" y="359410"/>
                </a:lnTo>
                <a:lnTo>
                  <a:pt x="3041650" y="415290"/>
                </a:lnTo>
                <a:lnTo>
                  <a:pt x="3108960" y="306070"/>
                </a:lnTo>
                <a:lnTo>
                  <a:pt x="3188970" y="198120"/>
                </a:lnTo>
                <a:lnTo>
                  <a:pt x="3135630" y="143510"/>
                </a:lnTo>
                <a:close/>
              </a:path>
            </a:pathLst>
          </a:custGeom>
          <a:solidFill>
            <a:srgbClr val="65C00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75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EFE6"/>
        </a:solidFill>
      </p:bgPr>
    </p:bg>
    <p:spTree>
      <p:nvGrpSpPr>
        <p:cNvPr id="128" name="Shape 128"/>
        <p:cNvGrpSpPr/>
        <p:nvPr/>
      </p:nvGrpSpPr>
      <p:grpSpPr>
        <a:xfrm>
          <a:off x="0" y="0"/>
          <a:ext cx="0" cy="0"/>
          <a:chOff x="0" y="0"/>
          <a:chExt cx="0" cy="0"/>
        </a:xfrm>
      </p:grpSpPr>
      <p:grpSp>
        <p:nvGrpSpPr>
          <p:cNvPr id="129" name="Google Shape;129;p3"/>
          <p:cNvGrpSpPr/>
          <p:nvPr/>
        </p:nvGrpSpPr>
        <p:grpSpPr>
          <a:xfrm>
            <a:off x="567339" y="405266"/>
            <a:ext cx="17458123" cy="2533934"/>
            <a:chOff x="0" y="-38100"/>
            <a:chExt cx="4012245" cy="582351"/>
          </a:xfrm>
        </p:grpSpPr>
        <p:sp>
          <p:nvSpPr>
            <p:cNvPr id="130" name="Google Shape;130;p3"/>
            <p:cNvSpPr/>
            <p:nvPr/>
          </p:nvSpPr>
          <p:spPr>
            <a:xfrm>
              <a:off x="0" y="0"/>
              <a:ext cx="4012245" cy="544251"/>
            </a:xfrm>
            <a:custGeom>
              <a:rect b="b" l="l" r="r" t="t"/>
              <a:pathLst>
                <a:path extrusionOk="0" h="544251" w="4012245">
                  <a:moveTo>
                    <a:pt x="0" y="0"/>
                  </a:moveTo>
                  <a:lnTo>
                    <a:pt x="4012245" y="0"/>
                  </a:lnTo>
                  <a:lnTo>
                    <a:pt x="4012245" y="544251"/>
                  </a:lnTo>
                  <a:lnTo>
                    <a:pt x="0" y="544251"/>
                  </a:lnTo>
                  <a:close/>
                </a:path>
              </a:pathLst>
            </a:custGeom>
            <a:solidFill>
              <a:srgbClr val="91D9C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 name="Google Shape;131;p3"/>
            <p:cNvSpPr txBox="1"/>
            <p:nvPr/>
          </p:nvSpPr>
          <p:spPr>
            <a:xfrm>
              <a:off x="0" y="-38100"/>
              <a:ext cx="4012245" cy="582351"/>
            </a:xfrm>
            <a:prstGeom prst="rect">
              <a:avLst/>
            </a:prstGeom>
            <a:noFill/>
            <a:ln>
              <a:noFill/>
            </a:ln>
          </p:spPr>
          <p:txBody>
            <a:bodyPr anchorCtr="0" anchor="ctr" bIns="50800" lIns="50800" spcFirstLastPara="1" rIns="50800" wrap="square" tIns="50800">
              <a:noAutofit/>
            </a:bodyPr>
            <a:lstStyle/>
            <a:p>
              <a:pPr indent="0" lvl="0" marL="0" marR="0" rtl="0" algn="ctr">
                <a:lnSpc>
                  <a:spcPct val="94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2" name="Google Shape;132;p3"/>
          <p:cNvSpPr/>
          <p:nvPr/>
        </p:nvSpPr>
        <p:spPr>
          <a:xfrm>
            <a:off x="742232" y="4501296"/>
            <a:ext cx="4091579" cy="4114800"/>
          </a:xfrm>
          <a:custGeom>
            <a:rect b="b" l="l" r="r" t="t"/>
            <a:pathLst>
              <a:path extrusionOk="0" h="4114800" w="4091579">
                <a:moveTo>
                  <a:pt x="0" y="0"/>
                </a:moveTo>
                <a:lnTo>
                  <a:pt x="4091578" y="0"/>
                </a:lnTo>
                <a:lnTo>
                  <a:pt x="4091578"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 name="Google Shape;133;p3"/>
          <p:cNvSpPr/>
          <p:nvPr/>
        </p:nvSpPr>
        <p:spPr>
          <a:xfrm>
            <a:off x="1321518" y="4501296"/>
            <a:ext cx="3273059" cy="3930530"/>
          </a:xfrm>
          <a:custGeom>
            <a:rect b="b" l="l" r="r" t="t"/>
            <a:pathLst>
              <a:path extrusionOk="0" h="3930530" w="3273059">
                <a:moveTo>
                  <a:pt x="0" y="0"/>
                </a:moveTo>
                <a:lnTo>
                  <a:pt x="3273059" y="0"/>
                </a:lnTo>
                <a:lnTo>
                  <a:pt x="3273059" y="3930530"/>
                </a:lnTo>
                <a:lnTo>
                  <a:pt x="0" y="3930530"/>
                </a:lnTo>
                <a:lnTo>
                  <a:pt x="0" y="0"/>
                </a:lnTo>
                <a:close/>
              </a:path>
            </a:pathLst>
          </a:custGeom>
          <a:blipFill rotWithShape="1">
            <a:blip r:embed="rId4">
              <a:alphaModFix amt="83000"/>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 name="Google Shape;134;p3"/>
          <p:cNvSpPr txBox="1"/>
          <p:nvPr/>
        </p:nvSpPr>
        <p:spPr>
          <a:xfrm>
            <a:off x="1888927" y="1013880"/>
            <a:ext cx="14814947" cy="183826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lang="en-US" sz="5199">
                <a:solidFill>
                  <a:srgbClr val="000000"/>
                </a:solidFill>
                <a:latin typeface="Arial"/>
                <a:ea typeface="Arial"/>
                <a:cs typeface="Arial"/>
                <a:sym typeface="Arial"/>
              </a:rPr>
              <a:t>¿Qué es el aprendizaje basado en problemas ?</a:t>
            </a:r>
            <a:endParaRPr/>
          </a:p>
          <a:p>
            <a:pPr indent="0" lvl="0" marL="0" marR="0" rtl="0" algn="ctr">
              <a:lnSpc>
                <a:spcPct val="140007"/>
              </a:lnSpc>
              <a:spcBef>
                <a:spcPts val="0"/>
              </a:spcBef>
              <a:spcAft>
                <a:spcPts val="0"/>
              </a:spcAft>
              <a:buNone/>
            </a:pPr>
            <a:r>
              <a:t/>
            </a:r>
            <a:endParaRPr sz="5199">
              <a:solidFill>
                <a:srgbClr val="000000"/>
              </a:solidFill>
              <a:latin typeface="Arial"/>
              <a:ea typeface="Arial"/>
              <a:cs typeface="Arial"/>
              <a:sym typeface="Arial"/>
            </a:endParaRPr>
          </a:p>
        </p:txBody>
      </p:sp>
      <p:sp>
        <p:nvSpPr>
          <p:cNvPr id="135" name="Google Shape;135;p3"/>
          <p:cNvSpPr txBox="1"/>
          <p:nvPr/>
        </p:nvSpPr>
        <p:spPr>
          <a:xfrm>
            <a:off x="5741591" y="4259505"/>
            <a:ext cx="11213889" cy="373442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lang="en-US" sz="2985">
                <a:solidFill>
                  <a:srgbClr val="000000"/>
                </a:solidFill>
                <a:latin typeface="Open Sans"/>
                <a:ea typeface="Open Sans"/>
                <a:cs typeface="Open Sans"/>
                <a:sym typeface="Open Sans"/>
              </a:rPr>
              <a:t> Es una metodología en la que se invierte el proceso tradicional del enseñanza-aprendizaje (Lombardi, 2019). Asimismo, Castillo (2022) manifiesta que, en lugar de iniciar con la adquisición de conocimientos y destrezas para luego aplicarlos a la solución del problema, se debe iniciar con un problema, y son los estudiantes, con la guía del docente, quienes determinan qué y cuánto necesitan aprender para poder resolverlo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4"/>
          <p:cNvSpPr/>
          <p:nvPr/>
        </p:nvSpPr>
        <p:spPr>
          <a:xfrm>
            <a:off x="4392823" y="0"/>
            <a:ext cx="9800336" cy="3210455"/>
          </a:xfrm>
          <a:custGeom>
            <a:rect b="b" l="l" r="r" t="t"/>
            <a:pathLst>
              <a:path extrusionOk="0" h="3210455" w="9800336">
                <a:moveTo>
                  <a:pt x="0" y="0"/>
                </a:moveTo>
                <a:lnTo>
                  <a:pt x="9800335" y="0"/>
                </a:lnTo>
                <a:lnTo>
                  <a:pt x="9800335" y="3210455"/>
                </a:lnTo>
                <a:lnTo>
                  <a:pt x="0" y="3210455"/>
                </a:lnTo>
                <a:lnTo>
                  <a:pt x="0" y="0"/>
                </a:lnTo>
                <a:close/>
              </a:path>
            </a:pathLst>
          </a:custGeom>
          <a:blipFill rotWithShape="1">
            <a:blip r:embed="rId3">
              <a:alphaModFix amt="46000"/>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41" name="Google Shape;141;p4"/>
          <p:cNvGrpSpPr/>
          <p:nvPr/>
        </p:nvGrpSpPr>
        <p:grpSpPr>
          <a:xfrm>
            <a:off x="9970842" y="7047185"/>
            <a:ext cx="5849522" cy="1169904"/>
            <a:chOff x="0" y="0"/>
            <a:chExt cx="7799362" cy="1559872"/>
          </a:xfrm>
        </p:grpSpPr>
        <p:sp>
          <p:nvSpPr>
            <p:cNvPr id="142" name="Google Shape;142;p4"/>
            <p:cNvSpPr/>
            <p:nvPr/>
          </p:nvSpPr>
          <p:spPr>
            <a:xfrm>
              <a:off x="0" y="0"/>
              <a:ext cx="7799362" cy="1559872"/>
            </a:xfrm>
            <a:custGeom>
              <a:rect b="b" l="l" r="r" t="t"/>
              <a:pathLst>
                <a:path extrusionOk="0" h="1559872" w="7799362">
                  <a:moveTo>
                    <a:pt x="0" y="0"/>
                  </a:moveTo>
                  <a:lnTo>
                    <a:pt x="7799362" y="0"/>
                  </a:lnTo>
                  <a:lnTo>
                    <a:pt x="7799362" y="1559872"/>
                  </a:lnTo>
                  <a:lnTo>
                    <a:pt x="0" y="155987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4"/>
            <p:cNvSpPr txBox="1"/>
            <p:nvPr/>
          </p:nvSpPr>
          <p:spPr>
            <a:xfrm>
              <a:off x="1899143" y="72996"/>
              <a:ext cx="5194808" cy="692521"/>
            </a:xfrm>
            <a:prstGeom prst="rect">
              <a:avLst/>
            </a:prstGeom>
            <a:noFill/>
            <a:ln>
              <a:noFill/>
            </a:ln>
          </p:spPr>
          <p:txBody>
            <a:bodyPr anchorCtr="0" anchor="t" bIns="0" lIns="0" spcFirstLastPara="1" rIns="0" wrap="square" tIns="0">
              <a:spAutoFit/>
            </a:bodyPr>
            <a:lstStyle/>
            <a:p>
              <a:pPr indent="0" lvl="0" marL="0" marR="0" rtl="0" algn="ctr">
                <a:lnSpc>
                  <a:spcPct val="148024"/>
                </a:lnSpc>
                <a:spcBef>
                  <a:spcPts val="0"/>
                </a:spcBef>
                <a:spcAft>
                  <a:spcPts val="0"/>
                </a:spcAft>
                <a:buNone/>
              </a:pPr>
              <a:r>
                <a:rPr b="1" lang="en-US" sz="2911">
                  <a:solidFill>
                    <a:srgbClr val="231F20"/>
                  </a:solidFill>
                  <a:latin typeface="Poppins Medium"/>
                  <a:ea typeface="Poppins Medium"/>
                  <a:cs typeface="Poppins Medium"/>
                  <a:sym typeface="Poppins Medium"/>
                </a:rPr>
                <a:t>Ciencia y Tecnología</a:t>
              </a:r>
              <a:endParaRPr/>
            </a:p>
          </p:txBody>
        </p:sp>
      </p:grpSp>
      <p:grpSp>
        <p:nvGrpSpPr>
          <p:cNvPr id="144" name="Google Shape;144;p4"/>
          <p:cNvGrpSpPr/>
          <p:nvPr/>
        </p:nvGrpSpPr>
        <p:grpSpPr>
          <a:xfrm>
            <a:off x="10532809" y="4773324"/>
            <a:ext cx="7249689" cy="1668458"/>
            <a:chOff x="0" y="0"/>
            <a:chExt cx="9666252" cy="2224611"/>
          </a:xfrm>
        </p:grpSpPr>
        <p:sp>
          <p:nvSpPr>
            <p:cNvPr id="145" name="Google Shape;145;p4"/>
            <p:cNvSpPr/>
            <p:nvPr/>
          </p:nvSpPr>
          <p:spPr>
            <a:xfrm>
              <a:off x="0" y="0"/>
              <a:ext cx="9666252" cy="2224611"/>
            </a:xfrm>
            <a:custGeom>
              <a:rect b="b" l="l" r="r" t="t"/>
              <a:pathLst>
                <a:path extrusionOk="0" h="2224611" w="9666252">
                  <a:moveTo>
                    <a:pt x="0" y="0"/>
                  </a:moveTo>
                  <a:lnTo>
                    <a:pt x="9666252" y="0"/>
                  </a:lnTo>
                  <a:lnTo>
                    <a:pt x="9666252" y="2224611"/>
                  </a:lnTo>
                  <a:lnTo>
                    <a:pt x="0" y="2224611"/>
                  </a:lnTo>
                  <a:lnTo>
                    <a:pt x="0" y="0"/>
                  </a:lnTo>
                  <a:close/>
                </a:path>
              </a:pathLst>
            </a:custGeom>
            <a:blipFill rotWithShape="1">
              <a:blip r:embed="rId5">
                <a:alphaModFix/>
              </a:blip>
              <a:stretch>
                <a:fillRect b="-166" l="0" r="0" t="-16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 name="Google Shape;146;p4"/>
            <p:cNvSpPr txBox="1"/>
            <p:nvPr/>
          </p:nvSpPr>
          <p:spPr>
            <a:xfrm>
              <a:off x="528386" y="361905"/>
              <a:ext cx="8156819" cy="1405551"/>
            </a:xfrm>
            <a:prstGeom prst="rect">
              <a:avLst/>
            </a:prstGeom>
            <a:noFill/>
            <a:ln>
              <a:noFill/>
            </a:ln>
          </p:spPr>
          <p:txBody>
            <a:bodyPr anchorCtr="0" anchor="t" bIns="0" lIns="0" spcFirstLastPara="1" rIns="0" wrap="square" tIns="0">
              <a:spAutoFit/>
            </a:bodyPr>
            <a:lstStyle/>
            <a:p>
              <a:pPr indent="0" lvl="0" marL="0" marR="0" rtl="0" algn="ctr">
                <a:lnSpc>
                  <a:spcPct val="148000"/>
                </a:lnSpc>
                <a:spcBef>
                  <a:spcPts val="0"/>
                </a:spcBef>
                <a:spcAft>
                  <a:spcPts val="0"/>
                </a:spcAft>
                <a:buNone/>
              </a:pPr>
              <a:r>
                <a:rPr b="1" lang="en-US" sz="2900">
                  <a:solidFill>
                    <a:srgbClr val="231F20"/>
                  </a:solidFill>
                  <a:latin typeface="Poppins Medium"/>
                  <a:ea typeface="Poppins Medium"/>
                  <a:cs typeface="Poppins Medium"/>
                  <a:sym typeface="Poppins Medium"/>
                </a:rPr>
                <a:t>Desarrollo Personal Ciudadanía y Cívica</a:t>
              </a:r>
              <a:endParaRPr b="1" sz="2900">
                <a:solidFill>
                  <a:srgbClr val="231F20"/>
                </a:solidFill>
                <a:latin typeface="Poppins Medium"/>
                <a:ea typeface="Poppins Medium"/>
                <a:cs typeface="Poppins Medium"/>
                <a:sym typeface="Poppins Medium"/>
              </a:endParaRPr>
            </a:p>
          </p:txBody>
        </p:sp>
      </p:grpSp>
      <p:grpSp>
        <p:nvGrpSpPr>
          <p:cNvPr id="147" name="Google Shape;147;p4"/>
          <p:cNvGrpSpPr/>
          <p:nvPr/>
        </p:nvGrpSpPr>
        <p:grpSpPr>
          <a:xfrm>
            <a:off x="1028700" y="5006121"/>
            <a:ext cx="6014321" cy="1202864"/>
            <a:chOff x="0" y="0"/>
            <a:chExt cx="8019094" cy="1603819"/>
          </a:xfrm>
        </p:grpSpPr>
        <p:sp>
          <p:nvSpPr>
            <p:cNvPr id="148" name="Google Shape;148;p4"/>
            <p:cNvSpPr/>
            <p:nvPr/>
          </p:nvSpPr>
          <p:spPr>
            <a:xfrm>
              <a:off x="0" y="0"/>
              <a:ext cx="8019094" cy="1603819"/>
            </a:xfrm>
            <a:custGeom>
              <a:rect b="b" l="l" r="r" t="t"/>
              <a:pathLst>
                <a:path extrusionOk="0" h="1603819" w="8019094">
                  <a:moveTo>
                    <a:pt x="0" y="0"/>
                  </a:moveTo>
                  <a:lnTo>
                    <a:pt x="8019094" y="0"/>
                  </a:lnTo>
                  <a:lnTo>
                    <a:pt x="8019094" y="1603819"/>
                  </a:lnTo>
                  <a:lnTo>
                    <a:pt x="0" y="1603819"/>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4"/>
            <p:cNvSpPr txBox="1"/>
            <p:nvPr/>
          </p:nvSpPr>
          <p:spPr>
            <a:xfrm>
              <a:off x="2061325" y="394982"/>
              <a:ext cx="4537458" cy="709079"/>
            </a:xfrm>
            <a:prstGeom prst="rect">
              <a:avLst/>
            </a:prstGeom>
            <a:noFill/>
            <a:ln>
              <a:noFill/>
            </a:ln>
          </p:spPr>
          <p:txBody>
            <a:bodyPr anchorCtr="0" anchor="t" bIns="0" lIns="0" spcFirstLastPara="1" rIns="0" wrap="square" tIns="0">
              <a:spAutoFit/>
            </a:bodyPr>
            <a:lstStyle/>
            <a:p>
              <a:pPr indent="0" lvl="0" marL="0" marR="0" rtl="0" algn="ctr">
                <a:lnSpc>
                  <a:spcPct val="148012"/>
                </a:lnSpc>
                <a:spcBef>
                  <a:spcPts val="0"/>
                </a:spcBef>
                <a:spcAft>
                  <a:spcPts val="0"/>
                </a:spcAft>
                <a:buNone/>
              </a:pPr>
              <a:r>
                <a:rPr b="1" lang="en-US" sz="2993">
                  <a:solidFill>
                    <a:srgbClr val="231F20"/>
                  </a:solidFill>
                  <a:latin typeface="Poppins Medium"/>
                  <a:ea typeface="Poppins Medium"/>
                  <a:cs typeface="Poppins Medium"/>
                  <a:sym typeface="Poppins Medium"/>
                </a:rPr>
                <a:t>Matemática</a:t>
              </a:r>
              <a:endParaRPr/>
            </a:p>
          </p:txBody>
        </p:sp>
      </p:grpSp>
      <p:grpSp>
        <p:nvGrpSpPr>
          <p:cNvPr id="150" name="Google Shape;150;p4"/>
          <p:cNvGrpSpPr/>
          <p:nvPr/>
        </p:nvGrpSpPr>
        <p:grpSpPr>
          <a:xfrm>
            <a:off x="2965560" y="6969205"/>
            <a:ext cx="5659841" cy="1209948"/>
            <a:chOff x="0" y="-103973"/>
            <a:chExt cx="7546455" cy="1613264"/>
          </a:xfrm>
        </p:grpSpPr>
        <p:sp>
          <p:nvSpPr>
            <p:cNvPr id="151" name="Google Shape;151;p4"/>
            <p:cNvSpPr/>
            <p:nvPr/>
          </p:nvSpPr>
          <p:spPr>
            <a:xfrm>
              <a:off x="0" y="0"/>
              <a:ext cx="7546455" cy="1509291"/>
            </a:xfrm>
            <a:custGeom>
              <a:rect b="b" l="l" r="r" t="t"/>
              <a:pathLst>
                <a:path extrusionOk="0" h="1509291" w="7546455">
                  <a:moveTo>
                    <a:pt x="0" y="0"/>
                  </a:moveTo>
                  <a:lnTo>
                    <a:pt x="7546455" y="0"/>
                  </a:lnTo>
                  <a:lnTo>
                    <a:pt x="7546455" y="1509291"/>
                  </a:lnTo>
                  <a:lnTo>
                    <a:pt x="0" y="1509291"/>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 name="Google Shape;152;p4"/>
            <p:cNvSpPr txBox="1"/>
            <p:nvPr/>
          </p:nvSpPr>
          <p:spPr>
            <a:xfrm>
              <a:off x="1307799" y="-103973"/>
              <a:ext cx="5666280" cy="1424114"/>
            </a:xfrm>
            <a:prstGeom prst="rect">
              <a:avLst/>
            </a:prstGeom>
            <a:noFill/>
            <a:ln>
              <a:noFill/>
            </a:ln>
          </p:spPr>
          <p:txBody>
            <a:bodyPr anchorCtr="0" anchor="t" bIns="0" lIns="0" spcFirstLastPara="1" rIns="0" wrap="square" tIns="0">
              <a:spAutoFit/>
            </a:bodyPr>
            <a:lstStyle/>
            <a:p>
              <a:pPr indent="0" lvl="0" marL="0" marR="0" rtl="0" algn="ctr">
                <a:lnSpc>
                  <a:spcPct val="148009"/>
                </a:lnSpc>
                <a:spcBef>
                  <a:spcPts val="0"/>
                </a:spcBef>
                <a:spcAft>
                  <a:spcPts val="0"/>
                </a:spcAft>
                <a:buNone/>
              </a:pPr>
              <a:r>
                <a:rPr b="1" lang="en-US" sz="2914">
                  <a:solidFill>
                    <a:srgbClr val="231F20"/>
                  </a:solidFill>
                  <a:latin typeface="Poppins Medium"/>
                  <a:ea typeface="Poppins Medium"/>
                  <a:cs typeface="Poppins Medium"/>
                  <a:sym typeface="Poppins Medium"/>
                </a:rPr>
                <a:t>Educación para el trabajo</a:t>
              </a:r>
              <a:endParaRPr/>
            </a:p>
          </p:txBody>
        </p:sp>
      </p:grpSp>
      <p:grpSp>
        <p:nvGrpSpPr>
          <p:cNvPr id="153" name="Google Shape;153;p4"/>
          <p:cNvGrpSpPr/>
          <p:nvPr/>
        </p:nvGrpSpPr>
        <p:grpSpPr>
          <a:xfrm>
            <a:off x="6368133" y="3595119"/>
            <a:ext cx="5849716" cy="1178204"/>
            <a:chOff x="0" y="-11015"/>
            <a:chExt cx="7799621" cy="1570939"/>
          </a:xfrm>
        </p:grpSpPr>
        <p:sp>
          <p:nvSpPr>
            <p:cNvPr id="154" name="Google Shape;154;p4"/>
            <p:cNvSpPr/>
            <p:nvPr/>
          </p:nvSpPr>
          <p:spPr>
            <a:xfrm>
              <a:off x="0" y="0"/>
              <a:ext cx="7799621" cy="1559924"/>
            </a:xfrm>
            <a:custGeom>
              <a:rect b="b" l="l" r="r" t="t"/>
              <a:pathLst>
                <a:path extrusionOk="0" h="1559924" w="7799621">
                  <a:moveTo>
                    <a:pt x="0" y="0"/>
                  </a:moveTo>
                  <a:lnTo>
                    <a:pt x="7799621" y="0"/>
                  </a:lnTo>
                  <a:lnTo>
                    <a:pt x="7799621" y="1559924"/>
                  </a:lnTo>
                  <a:lnTo>
                    <a:pt x="0" y="1559924"/>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 name="Google Shape;155;p4"/>
            <p:cNvSpPr txBox="1"/>
            <p:nvPr/>
          </p:nvSpPr>
          <p:spPr>
            <a:xfrm>
              <a:off x="2019729" y="-11015"/>
              <a:ext cx="4061558" cy="1426032"/>
            </a:xfrm>
            <a:prstGeom prst="rect">
              <a:avLst/>
            </a:prstGeom>
            <a:noFill/>
            <a:ln>
              <a:noFill/>
            </a:ln>
          </p:spPr>
          <p:txBody>
            <a:bodyPr anchorCtr="0" anchor="t" bIns="0" lIns="0" spcFirstLastPara="1" rIns="0" wrap="square" tIns="0">
              <a:spAutoFit/>
            </a:bodyPr>
            <a:lstStyle/>
            <a:p>
              <a:pPr indent="0" lvl="0" marL="0" marR="0" rtl="0" algn="ctr">
                <a:lnSpc>
                  <a:spcPct val="148024"/>
                </a:lnSpc>
                <a:spcBef>
                  <a:spcPts val="0"/>
                </a:spcBef>
                <a:spcAft>
                  <a:spcPts val="0"/>
                </a:spcAft>
                <a:buNone/>
              </a:pPr>
              <a:r>
                <a:rPr b="1" lang="en-US" sz="2911">
                  <a:solidFill>
                    <a:srgbClr val="231F20"/>
                  </a:solidFill>
                  <a:latin typeface="Poppins Medium"/>
                  <a:ea typeface="Poppins Medium"/>
                  <a:cs typeface="Poppins Medium"/>
                  <a:sym typeface="Poppins Medium"/>
                </a:rPr>
                <a:t>Ciencias Sociales</a:t>
              </a:r>
              <a:endParaRPr b="1" sz="2911">
                <a:solidFill>
                  <a:srgbClr val="231F20"/>
                </a:solidFill>
                <a:latin typeface="Poppins Medium"/>
                <a:ea typeface="Poppins Medium"/>
                <a:cs typeface="Poppins Medium"/>
                <a:sym typeface="Poppins Medium"/>
              </a:endParaRPr>
            </a:p>
          </p:txBody>
        </p:sp>
      </p:grpSp>
      <p:sp>
        <p:nvSpPr>
          <p:cNvPr id="156" name="Google Shape;156;p4"/>
          <p:cNvSpPr txBox="1"/>
          <p:nvPr/>
        </p:nvSpPr>
        <p:spPr>
          <a:xfrm>
            <a:off x="3294676" y="871145"/>
            <a:ext cx="11996629" cy="1896884"/>
          </a:xfrm>
          <a:prstGeom prst="rect">
            <a:avLst/>
          </a:prstGeom>
          <a:noFill/>
          <a:ln>
            <a:noFill/>
          </a:ln>
        </p:spPr>
        <p:txBody>
          <a:bodyPr anchorCtr="0" anchor="t" bIns="0" lIns="0" spcFirstLastPara="1" rIns="0" wrap="square" tIns="0">
            <a:spAutoFit/>
          </a:bodyPr>
          <a:lstStyle/>
          <a:p>
            <a:pPr indent="0" lvl="0" marL="0" marR="0" rtl="0" algn="ctr">
              <a:lnSpc>
                <a:spcPct val="104000"/>
              </a:lnSpc>
              <a:spcBef>
                <a:spcPts val="0"/>
              </a:spcBef>
              <a:spcAft>
                <a:spcPts val="0"/>
              </a:spcAft>
              <a:buNone/>
            </a:pPr>
            <a:r>
              <a:rPr lang="en-US" sz="7100">
                <a:solidFill>
                  <a:srgbClr val="231F20"/>
                </a:solidFill>
                <a:latin typeface="Arial"/>
                <a:ea typeface="Arial"/>
                <a:cs typeface="Arial"/>
                <a:sym typeface="Arial"/>
              </a:rPr>
              <a:t>¿En qué áreas puede utilizarse esta metodología?</a:t>
            </a:r>
            <a:endParaRPr/>
          </a:p>
        </p:txBody>
      </p:sp>
      <p:sp>
        <p:nvSpPr>
          <p:cNvPr id="157" name="Google Shape;157;p4"/>
          <p:cNvSpPr/>
          <p:nvPr/>
        </p:nvSpPr>
        <p:spPr>
          <a:xfrm rot="9564750">
            <a:off x="-11199892" y="-316937"/>
            <a:ext cx="19733662" cy="7054784"/>
          </a:xfrm>
          <a:custGeom>
            <a:rect b="b" l="l" r="r" t="t"/>
            <a:pathLst>
              <a:path extrusionOk="0" h="7054784" w="19733662">
                <a:moveTo>
                  <a:pt x="0" y="0"/>
                </a:moveTo>
                <a:lnTo>
                  <a:pt x="19733661" y="0"/>
                </a:lnTo>
                <a:lnTo>
                  <a:pt x="19733661" y="7054784"/>
                </a:lnTo>
                <a:lnTo>
                  <a:pt x="0" y="7054784"/>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 name="Google Shape;158;p4"/>
          <p:cNvSpPr/>
          <p:nvPr/>
        </p:nvSpPr>
        <p:spPr>
          <a:xfrm rot="-626993">
            <a:off x="11863817" y="6363221"/>
            <a:ext cx="18124088" cy="6479361"/>
          </a:xfrm>
          <a:custGeom>
            <a:rect b="b" l="l" r="r" t="t"/>
            <a:pathLst>
              <a:path extrusionOk="0" h="6479361" w="18124088">
                <a:moveTo>
                  <a:pt x="0" y="0"/>
                </a:moveTo>
                <a:lnTo>
                  <a:pt x="18124088" y="0"/>
                </a:lnTo>
                <a:lnTo>
                  <a:pt x="18124088" y="6479361"/>
                </a:lnTo>
                <a:lnTo>
                  <a:pt x="0" y="6479361"/>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par>
                                <p:cTn fill="hold" nodeType="withEffect" presetClass="entr" presetID="23" presetSubtype="16">
                                  <p:stCondLst>
                                    <p:cond delay="0"/>
                                  </p:stCondLst>
                                  <p:childTnLst>
                                    <p:set>
                                      <p:cBhvr>
                                        <p:cTn dur="1" fill="hold">
                                          <p:stCondLst>
                                            <p:cond delay="0"/>
                                          </p:stCondLst>
                                        </p:cTn>
                                        <p:tgtEl>
                                          <p:spTgt spid="153"/>
                                        </p:tgtEl>
                                        <p:attrNameLst>
                                          <p:attrName>style.visibility</p:attrName>
                                        </p:attrNameLst>
                                      </p:cBhvr>
                                      <p:to>
                                        <p:strVal val="visible"/>
                                      </p:to>
                                    </p:set>
                                    <p:anim calcmode="lin" valueType="num">
                                      <p:cBhvr additive="base">
                                        <p:cTn dur="500"/>
                                        <p:tgtEl>
                                          <p:spTgt spid="153"/>
                                        </p:tgtEl>
                                        <p:attrNameLst>
                                          <p:attrName>ppt_w</p:attrName>
                                        </p:attrNameLst>
                                      </p:cBhvr>
                                      <p:tavLst>
                                        <p:tav fmla="" tm="0">
                                          <p:val>
                                            <p:strVal val="0"/>
                                          </p:val>
                                        </p:tav>
                                        <p:tav fmla="" tm="100000">
                                          <p:val>
                                            <p:strVal val="#ppt_w"/>
                                          </p:val>
                                        </p:tav>
                                      </p:tavLst>
                                    </p:anim>
                                    <p:anim calcmode="lin" valueType="num">
                                      <p:cBhvr additive="base">
                                        <p:cTn dur="500"/>
                                        <p:tgtEl>
                                          <p:spTgt spid="15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500"/>
                                        <p:tgtEl>
                                          <p:spTgt spid="147"/>
                                        </p:tgtEl>
                                        <p:attrNameLst>
                                          <p:attrName>ppt_w</p:attrName>
                                        </p:attrNameLst>
                                      </p:cBhvr>
                                      <p:tavLst>
                                        <p:tav fmla="" tm="0">
                                          <p:val>
                                            <p:strVal val="0"/>
                                          </p:val>
                                        </p:tav>
                                        <p:tav fmla="" tm="100000">
                                          <p:val>
                                            <p:strVal val="#ppt_w"/>
                                          </p:val>
                                        </p:tav>
                                      </p:tavLst>
                                    </p:anim>
                                    <p:anim calcmode="lin" valueType="num">
                                      <p:cBhvr additive="base">
                                        <p:cTn dur="500"/>
                                        <p:tgtEl>
                                          <p:spTgt spid="14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500"/>
                                        <p:tgtEl>
                                          <p:spTgt spid="144"/>
                                        </p:tgtEl>
                                        <p:attrNameLst>
                                          <p:attrName>ppt_w</p:attrName>
                                        </p:attrNameLst>
                                      </p:cBhvr>
                                      <p:tavLst>
                                        <p:tav fmla="" tm="0">
                                          <p:val>
                                            <p:strVal val="0"/>
                                          </p:val>
                                        </p:tav>
                                        <p:tav fmla="" tm="100000">
                                          <p:val>
                                            <p:strVal val="#ppt_w"/>
                                          </p:val>
                                        </p:tav>
                                      </p:tavLst>
                                    </p:anim>
                                    <p:anim calcmode="lin" valueType="num">
                                      <p:cBhvr additive="base">
                                        <p:cTn dur="500"/>
                                        <p:tgtEl>
                                          <p:spTgt spid="14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500"/>
                                        <p:tgtEl>
                                          <p:spTgt spid="150"/>
                                        </p:tgtEl>
                                        <p:attrNameLst>
                                          <p:attrName>ppt_w</p:attrName>
                                        </p:attrNameLst>
                                      </p:cBhvr>
                                      <p:tavLst>
                                        <p:tav fmla="" tm="0">
                                          <p:val>
                                            <p:strVal val="0"/>
                                          </p:val>
                                        </p:tav>
                                        <p:tav fmla="" tm="100000">
                                          <p:val>
                                            <p:strVal val="#ppt_w"/>
                                          </p:val>
                                        </p:tav>
                                      </p:tavLst>
                                    </p:anim>
                                    <p:anim calcmode="lin" valueType="num">
                                      <p:cBhvr additive="base">
                                        <p:cTn dur="500"/>
                                        <p:tgtEl>
                                          <p:spTgt spid="15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500"/>
                                        <p:tgtEl>
                                          <p:spTgt spid="141"/>
                                        </p:tgtEl>
                                        <p:attrNameLst>
                                          <p:attrName>ppt_w</p:attrName>
                                        </p:attrNameLst>
                                      </p:cBhvr>
                                      <p:tavLst>
                                        <p:tav fmla="" tm="0">
                                          <p:val>
                                            <p:strVal val="0"/>
                                          </p:val>
                                        </p:tav>
                                        <p:tav fmla="" tm="100000">
                                          <p:val>
                                            <p:strVal val="#ppt_w"/>
                                          </p:val>
                                        </p:tav>
                                      </p:tavLst>
                                    </p:anim>
                                    <p:anim calcmode="lin" valueType="num">
                                      <p:cBhvr additive="base">
                                        <p:cTn dur="500"/>
                                        <p:tgtEl>
                                          <p:spTgt spid="14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6FB"/>
        </a:solidFill>
      </p:bgPr>
    </p:bg>
    <p:spTree>
      <p:nvGrpSpPr>
        <p:cNvPr id="162" name="Shape 162"/>
        <p:cNvGrpSpPr/>
        <p:nvPr/>
      </p:nvGrpSpPr>
      <p:grpSpPr>
        <a:xfrm>
          <a:off x="0" y="0"/>
          <a:ext cx="0" cy="0"/>
          <a:chOff x="0" y="0"/>
          <a:chExt cx="0" cy="0"/>
        </a:xfrm>
      </p:grpSpPr>
      <p:sp>
        <p:nvSpPr>
          <p:cNvPr id="163" name="Google Shape;163;p5"/>
          <p:cNvSpPr/>
          <p:nvPr/>
        </p:nvSpPr>
        <p:spPr>
          <a:xfrm rot="8646318">
            <a:off x="-4402737" y="-2523519"/>
            <a:ext cx="17142419" cy="6128415"/>
          </a:xfrm>
          <a:custGeom>
            <a:rect b="b" l="l" r="r" t="t"/>
            <a:pathLst>
              <a:path extrusionOk="0" h="6128415" w="17142419">
                <a:moveTo>
                  <a:pt x="0" y="0"/>
                </a:moveTo>
                <a:lnTo>
                  <a:pt x="17142419" y="0"/>
                </a:lnTo>
                <a:lnTo>
                  <a:pt x="17142419" y="6128414"/>
                </a:lnTo>
                <a:lnTo>
                  <a:pt x="0" y="6128414"/>
                </a:lnTo>
                <a:lnTo>
                  <a:pt x="0" y="0"/>
                </a:lnTo>
                <a:close/>
              </a:path>
            </a:pathLst>
          </a:custGeom>
          <a:blipFill rotWithShape="1">
            <a:blip r:embed="rId3">
              <a:alphaModFix amt="81000"/>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 name="Google Shape;164;p5"/>
          <p:cNvSpPr/>
          <p:nvPr/>
        </p:nvSpPr>
        <p:spPr>
          <a:xfrm>
            <a:off x="15679331" y="2657509"/>
            <a:ext cx="2478686" cy="6430554"/>
          </a:xfrm>
          <a:custGeom>
            <a:rect b="b" l="l" r="r" t="t"/>
            <a:pathLst>
              <a:path extrusionOk="0" h="6430554" w="2478686">
                <a:moveTo>
                  <a:pt x="0" y="0"/>
                </a:moveTo>
                <a:lnTo>
                  <a:pt x="2478686" y="0"/>
                </a:lnTo>
                <a:lnTo>
                  <a:pt x="2478686" y="6430554"/>
                </a:lnTo>
                <a:lnTo>
                  <a:pt x="0" y="6430554"/>
                </a:lnTo>
                <a:lnTo>
                  <a:pt x="0" y="0"/>
                </a:lnTo>
                <a:close/>
              </a:path>
            </a:pathLst>
          </a:custGeom>
          <a:blipFill rotWithShape="1">
            <a:blip r:embed="rId4">
              <a:alphaModFix amt="80000"/>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 name="Google Shape;165;p5"/>
          <p:cNvSpPr txBox="1"/>
          <p:nvPr/>
        </p:nvSpPr>
        <p:spPr>
          <a:xfrm>
            <a:off x="2419298" y="1133475"/>
            <a:ext cx="13364246" cy="1057107"/>
          </a:xfrm>
          <a:prstGeom prst="rect">
            <a:avLst/>
          </a:prstGeom>
          <a:noFill/>
          <a:ln>
            <a:noFill/>
          </a:ln>
        </p:spPr>
        <p:txBody>
          <a:bodyPr anchorCtr="0" anchor="t" bIns="0" lIns="0" spcFirstLastPara="1" rIns="0" wrap="square" tIns="0">
            <a:spAutoFit/>
          </a:bodyPr>
          <a:lstStyle/>
          <a:p>
            <a:pPr indent="0" lvl="0" marL="0" marR="0" rtl="0" algn="ctr">
              <a:lnSpc>
                <a:spcPct val="103992"/>
              </a:lnSpc>
              <a:spcBef>
                <a:spcPts val="0"/>
              </a:spcBef>
              <a:spcAft>
                <a:spcPts val="0"/>
              </a:spcAft>
              <a:buNone/>
            </a:pPr>
            <a:r>
              <a:rPr lang="en-US" sz="7664">
                <a:solidFill>
                  <a:srgbClr val="FFFFFF"/>
                </a:solidFill>
                <a:latin typeface="Arial"/>
                <a:ea typeface="Arial"/>
                <a:cs typeface="Arial"/>
                <a:sym typeface="Arial"/>
              </a:rPr>
              <a:t>¿Qué debe hacer el maestro?</a:t>
            </a:r>
            <a:endParaRPr/>
          </a:p>
        </p:txBody>
      </p:sp>
      <p:sp>
        <p:nvSpPr>
          <p:cNvPr id="166" name="Google Shape;166;p5"/>
          <p:cNvSpPr txBox="1"/>
          <p:nvPr/>
        </p:nvSpPr>
        <p:spPr>
          <a:xfrm>
            <a:off x="1028700" y="3054495"/>
            <a:ext cx="14650631" cy="2089005"/>
          </a:xfrm>
          <a:prstGeom prst="rect">
            <a:avLst/>
          </a:prstGeom>
          <a:noFill/>
          <a:ln>
            <a:noFill/>
          </a:ln>
        </p:spPr>
        <p:txBody>
          <a:bodyPr anchorCtr="0" anchor="t" bIns="0" lIns="0" spcFirstLastPara="1" rIns="0" wrap="square" tIns="0">
            <a:spAutoFit/>
          </a:bodyPr>
          <a:lstStyle/>
          <a:p>
            <a:pPr indent="-432417" lvl="1" marL="864832" marR="0" rtl="0" algn="just">
              <a:lnSpc>
                <a:spcPct val="140000"/>
              </a:lnSpc>
              <a:spcBef>
                <a:spcPts val="0"/>
              </a:spcBef>
              <a:spcAft>
                <a:spcPts val="0"/>
              </a:spcAft>
              <a:buClr>
                <a:srgbClr val="231F20"/>
              </a:buClr>
              <a:buSzPts val="4005"/>
              <a:buFont typeface="Arial"/>
              <a:buChar char="•"/>
            </a:pPr>
            <a:r>
              <a:rPr b="0" i="0" lang="en-US" sz="4005" u="none" cap="none" strike="noStrike">
                <a:solidFill>
                  <a:srgbClr val="231F20"/>
                </a:solidFill>
                <a:latin typeface="Arial"/>
                <a:ea typeface="Arial"/>
                <a:cs typeface="Arial"/>
                <a:sym typeface="Arial"/>
              </a:rPr>
              <a:t>Buscar un hecho de la vida real o hipotético donde sea indispensable movilizar competencias.También podemos inspirarnos en fuentes biliográficas,revistas, periódicos o internet.</a:t>
            </a:r>
            <a:endParaRPr/>
          </a:p>
        </p:txBody>
      </p:sp>
      <p:sp>
        <p:nvSpPr>
          <p:cNvPr id="167" name="Google Shape;167;p5"/>
          <p:cNvSpPr txBox="1"/>
          <p:nvPr/>
        </p:nvSpPr>
        <p:spPr>
          <a:xfrm>
            <a:off x="1028700" y="5370821"/>
            <a:ext cx="14650631" cy="1467473"/>
          </a:xfrm>
          <a:prstGeom prst="rect">
            <a:avLst/>
          </a:prstGeom>
          <a:noFill/>
          <a:ln>
            <a:noFill/>
          </a:ln>
        </p:spPr>
        <p:txBody>
          <a:bodyPr anchorCtr="0" anchor="t" bIns="0" lIns="0" spcFirstLastPara="1" rIns="0" wrap="square" tIns="0">
            <a:spAutoFit/>
          </a:bodyPr>
          <a:lstStyle/>
          <a:p>
            <a:pPr indent="-431836" lvl="1" marL="863672" marR="0" rtl="0" algn="just">
              <a:lnSpc>
                <a:spcPct val="148000"/>
              </a:lnSpc>
              <a:spcBef>
                <a:spcPts val="0"/>
              </a:spcBef>
              <a:spcAft>
                <a:spcPts val="0"/>
              </a:spcAft>
              <a:buClr>
                <a:srgbClr val="000000"/>
              </a:buClr>
              <a:buSzPts val="4000"/>
              <a:buFont typeface="Arial"/>
              <a:buChar char="•"/>
            </a:pPr>
            <a:r>
              <a:rPr b="0" i="0" lang="en-US" sz="4000" u="none" cap="none" strike="noStrike">
                <a:solidFill>
                  <a:srgbClr val="000000"/>
                </a:solidFill>
                <a:latin typeface="Arial"/>
                <a:ea typeface="Arial"/>
                <a:cs typeface="Arial"/>
                <a:sym typeface="Arial"/>
              </a:rPr>
              <a:t>A partir del hecho formular un problema cuya resolución requiera informarse, investigar, reflexionar  y movilizar saberes previos.</a:t>
            </a:r>
            <a:endParaRPr/>
          </a:p>
        </p:txBody>
      </p:sp>
      <p:sp>
        <p:nvSpPr>
          <p:cNvPr id="168" name="Google Shape;168;p5"/>
          <p:cNvSpPr txBox="1"/>
          <p:nvPr/>
        </p:nvSpPr>
        <p:spPr>
          <a:xfrm>
            <a:off x="1028700" y="7086830"/>
            <a:ext cx="13617773" cy="1427699"/>
          </a:xfrm>
          <a:prstGeom prst="rect">
            <a:avLst/>
          </a:prstGeom>
          <a:noFill/>
          <a:ln>
            <a:noFill/>
          </a:ln>
        </p:spPr>
        <p:txBody>
          <a:bodyPr anchorCtr="0" anchor="t" bIns="0" lIns="0" spcFirstLastPara="1" rIns="0" wrap="square" tIns="0">
            <a:spAutoFit/>
          </a:bodyPr>
          <a:lstStyle/>
          <a:p>
            <a:pPr indent="-571500" lvl="1" marL="1003336" marR="0" rtl="0" algn="l">
              <a:lnSpc>
                <a:spcPct val="148000"/>
              </a:lnSpc>
              <a:spcBef>
                <a:spcPts val="0"/>
              </a:spcBef>
              <a:spcAft>
                <a:spcPts val="0"/>
              </a:spcAft>
              <a:buClr>
                <a:srgbClr val="000000"/>
              </a:buClr>
              <a:buSzPts val="4000"/>
              <a:buFont typeface="Arial"/>
              <a:buChar char="•"/>
            </a:pPr>
            <a:r>
              <a:rPr b="0" i="0" lang="en-US" sz="4000" u="none" cap="none" strike="noStrike">
                <a:solidFill>
                  <a:srgbClr val="000000"/>
                </a:solidFill>
                <a:latin typeface="Arial"/>
                <a:ea typeface="Arial"/>
                <a:cs typeface="Arial"/>
                <a:sym typeface="Arial"/>
              </a:rPr>
              <a:t>Asegurarse que las fuentes de información  sean accesibles para los alumnos.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par>
                                <p:cTn fill="hold" nodeType="withEffect" presetClass="entr" presetID="2" presetSubtype="8">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500"/>
                                        <p:tgtEl>
                                          <p:spTgt spid="16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500"/>
                                        <p:tgtEl>
                                          <p:spTgt spid="16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500"/>
                                        <p:tgtEl>
                                          <p:spTgt spid="16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F6"/>
        </a:solidFill>
      </p:bgPr>
    </p:bg>
    <p:spTree>
      <p:nvGrpSpPr>
        <p:cNvPr id="172" name="Shape 172"/>
        <p:cNvGrpSpPr/>
        <p:nvPr/>
      </p:nvGrpSpPr>
      <p:grpSpPr>
        <a:xfrm>
          <a:off x="0" y="0"/>
          <a:ext cx="0" cy="0"/>
          <a:chOff x="0" y="0"/>
          <a:chExt cx="0" cy="0"/>
        </a:xfrm>
      </p:grpSpPr>
      <p:sp>
        <p:nvSpPr>
          <p:cNvPr id="173" name="Google Shape;173;p6"/>
          <p:cNvSpPr/>
          <p:nvPr/>
        </p:nvSpPr>
        <p:spPr>
          <a:xfrm rot="-586984">
            <a:off x="7412387" y="7322361"/>
            <a:ext cx="13221743" cy="4726773"/>
          </a:xfrm>
          <a:custGeom>
            <a:rect b="b" l="l" r="r" t="t"/>
            <a:pathLst>
              <a:path extrusionOk="0" h="4726773" w="13221743">
                <a:moveTo>
                  <a:pt x="0" y="0"/>
                </a:moveTo>
                <a:lnTo>
                  <a:pt x="13221743" y="0"/>
                </a:lnTo>
                <a:lnTo>
                  <a:pt x="13221743" y="4726773"/>
                </a:lnTo>
                <a:lnTo>
                  <a:pt x="0" y="472677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p6"/>
          <p:cNvSpPr/>
          <p:nvPr/>
        </p:nvSpPr>
        <p:spPr>
          <a:xfrm>
            <a:off x="4800138" y="659677"/>
            <a:ext cx="7559325" cy="1511865"/>
          </a:xfrm>
          <a:custGeom>
            <a:rect b="b" l="l" r="r" t="t"/>
            <a:pathLst>
              <a:path extrusionOk="0" h="1511865" w="7559325">
                <a:moveTo>
                  <a:pt x="0" y="0"/>
                </a:moveTo>
                <a:lnTo>
                  <a:pt x="7559325" y="0"/>
                </a:lnTo>
                <a:lnTo>
                  <a:pt x="7559325" y="1511865"/>
                </a:lnTo>
                <a:lnTo>
                  <a:pt x="0" y="1511865"/>
                </a:lnTo>
                <a:lnTo>
                  <a:pt x="0" y="0"/>
                </a:lnTo>
                <a:close/>
              </a:path>
            </a:pathLst>
          </a:custGeom>
          <a:blipFill rotWithShape="1">
            <a:blip r:embed="rId4">
              <a:alphaModFix amt="68000"/>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Google Shape;175;p6"/>
          <p:cNvSpPr/>
          <p:nvPr/>
        </p:nvSpPr>
        <p:spPr>
          <a:xfrm>
            <a:off x="14772369" y="6400772"/>
            <a:ext cx="3929634" cy="4114800"/>
          </a:xfrm>
          <a:custGeom>
            <a:rect b="b" l="l" r="r" t="t"/>
            <a:pathLst>
              <a:path extrusionOk="0" h="4114800" w="3929634">
                <a:moveTo>
                  <a:pt x="0" y="0"/>
                </a:moveTo>
                <a:lnTo>
                  <a:pt x="3929634" y="0"/>
                </a:lnTo>
                <a:lnTo>
                  <a:pt x="3929634"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 name="Google Shape;176;p6"/>
          <p:cNvSpPr/>
          <p:nvPr/>
        </p:nvSpPr>
        <p:spPr>
          <a:xfrm>
            <a:off x="4343400" y="102085"/>
            <a:ext cx="7315200" cy="2566970"/>
          </a:xfrm>
          <a:custGeom>
            <a:rect b="b" l="l" r="r" t="t"/>
            <a:pathLst>
              <a:path extrusionOk="0" h="2566970" w="7315200">
                <a:moveTo>
                  <a:pt x="0" y="0"/>
                </a:moveTo>
                <a:lnTo>
                  <a:pt x="7315200" y="0"/>
                </a:lnTo>
                <a:lnTo>
                  <a:pt x="7315200" y="2566970"/>
                </a:lnTo>
                <a:lnTo>
                  <a:pt x="0" y="256697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6"/>
          <p:cNvSpPr txBox="1"/>
          <p:nvPr/>
        </p:nvSpPr>
        <p:spPr>
          <a:xfrm>
            <a:off x="6182953" y="771525"/>
            <a:ext cx="4793694" cy="1228091"/>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lang="en-US" sz="6399">
                <a:solidFill>
                  <a:srgbClr val="000000"/>
                </a:solidFill>
                <a:latin typeface="Arial"/>
                <a:ea typeface="Arial"/>
                <a:cs typeface="Arial"/>
                <a:sym typeface="Arial"/>
              </a:rPr>
              <a:t>PROBLEMA</a:t>
            </a:r>
            <a:endParaRPr/>
          </a:p>
        </p:txBody>
      </p:sp>
      <p:sp>
        <p:nvSpPr>
          <p:cNvPr id="178" name="Google Shape;178;p6"/>
          <p:cNvSpPr txBox="1"/>
          <p:nvPr/>
        </p:nvSpPr>
        <p:spPr>
          <a:xfrm>
            <a:off x="9139238" y="4652327"/>
            <a:ext cx="9525" cy="887095"/>
          </a:xfrm>
          <a:prstGeom prst="rect">
            <a:avLst/>
          </a:prstGeom>
          <a:noFill/>
          <a:ln>
            <a:noFill/>
          </a:ln>
        </p:spPr>
        <p:txBody>
          <a:bodyPr anchorCtr="0" anchor="t" bIns="0" lIns="0" spcFirstLastPara="1" rIns="0" wrap="square" tIns="0">
            <a:spAutoFit/>
          </a:bodyPr>
          <a:lstStyle/>
          <a:p>
            <a:pPr indent="0" lvl="0" marL="0" marR="0" rtl="0" algn="ctr">
              <a:lnSpc>
                <a:spcPct val="404388"/>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6"/>
          <p:cNvSpPr txBox="1"/>
          <p:nvPr/>
        </p:nvSpPr>
        <p:spPr>
          <a:xfrm>
            <a:off x="1963603" y="2669055"/>
            <a:ext cx="14773583" cy="6263639"/>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lang="en-US" sz="2400">
                <a:solidFill>
                  <a:srgbClr val="000000"/>
                </a:solidFill>
                <a:latin typeface="Arial"/>
                <a:ea typeface="Arial"/>
                <a:cs typeface="Arial"/>
                <a:sym typeface="Arial"/>
              </a:rPr>
              <a:t>En los últimos meses, la institución educativa Santa Magdalena ha recibido facturas de agua con un incremento significativo en el consumo. Además, se han identificado caños que gotean, uso inadecuado del agua en los servicios higiénicos y durante la limpieza del patio.</a:t>
            </a:r>
            <a:endParaRPr/>
          </a:p>
          <a:p>
            <a:pPr indent="0" lvl="0" marL="0" marR="0" rtl="0" algn="just">
              <a:lnSpc>
                <a:spcPct val="140000"/>
              </a:lnSpc>
              <a:spcBef>
                <a:spcPts val="0"/>
              </a:spcBef>
              <a:spcAft>
                <a:spcPts val="0"/>
              </a:spcAft>
              <a:buNone/>
            </a:pPr>
            <a:r>
              <a:rPr lang="en-US" sz="2400">
                <a:solidFill>
                  <a:srgbClr val="000000"/>
                </a:solidFill>
                <a:latin typeface="Arial"/>
                <a:ea typeface="Arial"/>
                <a:cs typeface="Arial"/>
                <a:sym typeface="Arial"/>
              </a:rPr>
              <a:t>La dirección de la Institución está preocupada porque el último mes llegó un documento de corte del servicio y además se ha observado que este problema no solo origina que cada mes se genere mayores gastos económicos, sino que también contribuye al desperdicio de un recurso natural vital.</a:t>
            </a:r>
            <a:endParaRPr/>
          </a:p>
          <a:p>
            <a:pPr indent="0" lvl="0" marL="0" marR="0" rtl="0" algn="just">
              <a:lnSpc>
                <a:spcPct val="140000"/>
              </a:lnSpc>
              <a:spcBef>
                <a:spcPts val="0"/>
              </a:spcBef>
              <a:spcAft>
                <a:spcPts val="0"/>
              </a:spcAft>
              <a:buNone/>
            </a:pPr>
            <a:r>
              <a:rPr lang="en-US" sz="2400">
                <a:solidFill>
                  <a:srgbClr val="000000"/>
                </a:solidFill>
                <a:latin typeface="Arial"/>
                <a:ea typeface="Arial"/>
                <a:cs typeface="Arial"/>
                <a:sym typeface="Arial"/>
              </a:rPr>
              <a:t>Ante esta situación, se ha solicitado a los estudiantes de segundo grado de secundaria que analicen el problema y propongan una alternativa de solución viable y sustentada científicamente.</a:t>
            </a:r>
            <a:endParaRPr/>
          </a:p>
          <a:p>
            <a:pPr indent="0" lvl="0" marL="0" marR="0" rtl="0" algn="just">
              <a:lnSpc>
                <a:spcPct val="140000"/>
              </a:lnSpc>
              <a:spcBef>
                <a:spcPts val="0"/>
              </a:spcBef>
              <a:spcAft>
                <a:spcPts val="0"/>
              </a:spcAft>
              <a:buNone/>
            </a:pPr>
            <a:r>
              <a:t/>
            </a:r>
            <a:endParaRPr sz="2400">
              <a:solidFill>
                <a:srgbClr val="000000"/>
              </a:solidFill>
              <a:latin typeface="Arial"/>
              <a:ea typeface="Arial"/>
              <a:cs typeface="Arial"/>
              <a:sym typeface="Arial"/>
            </a:endParaRPr>
          </a:p>
          <a:p>
            <a:pPr indent="0" lvl="0" marL="0" marR="0" rtl="0" algn="just">
              <a:lnSpc>
                <a:spcPct val="140000"/>
              </a:lnSpc>
              <a:spcBef>
                <a:spcPts val="0"/>
              </a:spcBef>
              <a:spcAft>
                <a:spcPts val="0"/>
              </a:spcAft>
              <a:buNone/>
            </a:pPr>
            <a:r>
              <a:rPr b="1" lang="en-US" sz="2400">
                <a:solidFill>
                  <a:srgbClr val="000000"/>
                </a:solidFill>
                <a:latin typeface="Arial"/>
                <a:ea typeface="Arial"/>
                <a:cs typeface="Arial"/>
                <a:sym typeface="Arial"/>
              </a:rPr>
              <a:t>¿Cómo podemos diseñar una estrategia sostenible que reduzca el consumo y desperdicio de agua en nuestra institución educativa a partir del análisis de datos reales y evidencia científica?</a:t>
            </a:r>
            <a:endParaRPr/>
          </a:p>
          <a:p>
            <a:pPr indent="0" lvl="0" marL="0" marR="0" rtl="0" algn="just">
              <a:lnSpc>
                <a:spcPct val="140000"/>
              </a:lnSpc>
              <a:spcBef>
                <a:spcPts val="0"/>
              </a:spcBef>
              <a:spcAft>
                <a:spcPts val="0"/>
              </a:spcAft>
              <a:buNone/>
            </a:pPr>
            <a:r>
              <a:t/>
            </a:r>
            <a:endParaRPr b="1" sz="2400">
              <a:solidFill>
                <a:srgbClr val="000000"/>
              </a:solidFill>
              <a:latin typeface="Arial"/>
              <a:ea typeface="Arial"/>
              <a:cs typeface="Arial"/>
              <a:sym typeface="Arial"/>
            </a:endParaRPr>
          </a:p>
        </p:txBody>
      </p:sp>
      <p:sp>
        <p:nvSpPr>
          <p:cNvPr id="180" name="Google Shape;180;p6"/>
          <p:cNvSpPr/>
          <p:nvPr/>
        </p:nvSpPr>
        <p:spPr>
          <a:xfrm rot="5205384">
            <a:off x="12981691" y="7977321"/>
            <a:ext cx="3929634" cy="4114800"/>
          </a:xfrm>
          <a:custGeom>
            <a:rect b="b" l="l" r="r" t="t"/>
            <a:pathLst>
              <a:path extrusionOk="0" h="4114800" w="3929634">
                <a:moveTo>
                  <a:pt x="0" y="0"/>
                </a:moveTo>
                <a:lnTo>
                  <a:pt x="3929634" y="0"/>
                </a:lnTo>
                <a:lnTo>
                  <a:pt x="3929634"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EFE6"/>
        </a:solidFill>
      </p:bgPr>
    </p:bg>
    <p:spTree>
      <p:nvGrpSpPr>
        <p:cNvPr id="184" name="Shape 184"/>
        <p:cNvGrpSpPr/>
        <p:nvPr/>
      </p:nvGrpSpPr>
      <p:grpSpPr>
        <a:xfrm>
          <a:off x="0" y="0"/>
          <a:ext cx="0" cy="0"/>
          <a:chOff x="0" y="0"/>
          <a:chExt cx="0" cy="0"/>
        </a:xfrm>
      </p:grpSpPr>
      <p:grpSp>
        <p:nvGrpSpPr>
          <p:cNvPr id="185" name="Google Shape;185;p7"/>
          <p:cNvGrpSpPr/>
          <p:nvPr/>
        </p:nvGrpSpPr>
        <p:grpSpPr>
          <a:xfrm>
            <a:off x="598034" y="-1368198"/>
            <a:ext cx="17091932" cy="11132903"/>
            <a:chOff x="0" y="-85725"/>
            <a:chExt cx="775039" cy="504825"/>
          </a:xfrm>
        </p:grpSpPr>
        <p:sp>
          <p:nvSpPr>
            <p:cNvPr id="186" name="Google Shape;186;p7"/>
            <p:cNvSpPr/>
            <p:nvPr/>
          </p:nvSpPr>
          <p:spPr>
            <a:xfrm>
              <a:off x="0" y="0"/>
              <a:ext cx="775039" cy="419100"/>
            </a:xfrm>
            <a:custGeom>
              <a:rect b="b" l="l" r="r" t="t"/>
              <a:pathLst>
                <a:path extrusionOk="0" h="419100" w="775039">
                  <a:moveTo>
                    <a:pt x="8847" y="0"/>
                  </a:moveTo>
                  <a:lnTo>
                    <a:pt x="766192" y="0"/>
                  </a:lnTo>
                  <a:cubicBezTo>
                    <a:pt x="771078" y="0"/>
                    <a:pt x="775039" y="3961"/>
                    <a:pt x="775039" y="8847"/>
                  </a:cubicBezTo>
                  <a:lnTo>
                    <a:pt x="775039" y="410253"/>
                  </a:lnTo>
                  <a:cubicBezTo>
                    <a:pt x="775039" y="412599"/>
                    <a:pt x="774107" y="414850"/>
                    <a:pt x="772448" y="416509"/>
                  </a:cubicBezTo>
                  <a:cubicBezTo>
                    <a:pt x="770789" y="418168"/>
                    <a:pt x="768539" y="419100"/>
                    <a:pt x="766192" y="419100"/>
                  </a:cubicBezTo>
                  <a:lnTo>
                    <a:pt x="8847" y="419100"/>
                  </a:lnTo>
                  <a:cubicBezTo>
                    <a:pt x="6501" y="419100"/>
                    <a:pt x="4250" y="418168"/>
                    <a:pt x="2591" y="416509"/>
                  </a:cubicBezTo>
                  <a:cubicBezTo>
                    <a:pt x="932" y="414850"/>
                    <a:pt x="0" y="412599"/>
                    <a:pt x="0" y="410253"/>
                  </a:cubicBezTo>
                  <a:lnTo>
                    <a:pt x="0" y="8847"/>
                  </a:lnTo>
                  <a:cubicBezTo>
                    <a:pt x="0" y="6501"/>
                    <a:pt x="932" y="4250"/>
                    <a:pt x="2591" y="2591"/>
                  </a:cubicBezTo>
                  <a:cubicBezTo>
                    <a:pt x="4250" y="932"/>
                    <a:pt x="6501" y="0"/>
                    <a:pt x="8847" y="0"/>
                  </a:cubicBezTo>
                  <a:close/>
                </a:path>
              </a:pathLst>
            </a:custGeom>
            <a:solidFill>
              <a:srgbClr val="FFEEA5">
                <a:alpha val="3568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 name="Google Shape;187;p7"/>
            <p:cNvSpPr txBox="1"/>
            <p:nvPr/>
          </p:nvSpPr>
          <p:spPr>
            <a:xfrm>
              <a:off x="0" y="-85725"/>
              <a:ext cx="775039" cy="504825"/>
            </a:xfrm>
            <a:prstGeom prst="rect">
              <a:avLst/>
            </a:prstGeom>
            <a:noFill/>
            <a:ln>
              <a:noFill/>
            </a:ln>
          </p:spPr>
          <p:txBody>
            <a:bodyPr anchorCtr="0" anchor="ctr" bIns="50800" lIns="50800" spcFirstLastPara="1" rIns="50800" wrap="square" tIns="50800">
              <a:noAutofit/>
            </a:bodyPr>
            <a:lstStyle/>
            <a:p>
              <a:pPr indent="0" lvl="0" marL="0" marR="0" rtl="0" algn="ctr">
                <a:lnSpc>
                  <a:spcPct val="1973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8" name="Google Shape;188;p7"/>
          <p:cNvSpPr/>
          <p:nvPr/>
        </p:nvSpPr>
        <p:spPr>
          <a:xfrm>
            <a:off x="1695562" y="3589381"/>
            <a:ext cx="7770203" cy="1554041"/>
          </a:xfrm>
          <a:custGeom>
            <a:rect b="b" l="l" r="r" t="t"/>
            <a:pathLst>
              <a:path extrusionOk="0" h="1554041" w="7770203">
                <a:moveTo>
                  <a:pt x="0" y="0"/>
                </a:moveTo>
                <a:lnTo>
                  <a:pt x="7770203" y="0"/>
                </a:lnTo>
                <a:lnTo>
                  <a:pt x="7770203" y="1554040"/>
                </a:lnTo>
                <a:lnTo>
                  <a:pt x="0" y="155404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 name="Google Shape;189;p7"/>
          <p:cNvSpPr txBox="1"/>
          <p:nvPr/>
        </p:nvSpPr>
        <p:spPr>
          <a:xfrm>
            <a:off x="2305336" y="1027565"/>
            <a:ext cx="14329782" cy="2076897"/>
          </a:xfrm>
          <a:prstGeom prst="rect">
            <a:avLst/>
          </a:prstGeom>
          <a:noFill/>
          <a:ln>
            <a:noFill/>
          </a:ln>
        </p:spPr>
        <p:txBody>
          <a:bodyPr anchorCtr="0" anchor="t" bIns="0" lIns="0" spcFirstLastPara="1" rIns="0" wrap="square" tIns="0">
            <a:spAutoFit/>
          </a:bodyPr>
          <a:lstStyle/>
          <a:p>
            <a:pPr indent="0" lvl="0" marL="0" marR="0" rtl="0" algn="ctr">
              <a:lnSpc>
                <a:spcPct val="140015"/>
              </a:lnSpc>
              <a:spcBef>
                <a:spcPts val="0"/>
              </a:spcBef>
              <a:spcAft>
                <a:spcPts val="0"/>
              </a:spcAft>
              <a:buNone/>
            </a:pPr>
            <a:r>
              <a:rPr lang="en-US" sz="3821">
                <a:solidFill>
                  <a:srgbClr val="000000"/>
                </a:solidFill>
                <a:latin typeface="Arial"/>
                <a:ea typeface="Arial"/>
                <a:cs typeface="Arial"/>
                <a:sym typeface="Arial"/>
              </a:rPr>
              <a:t>¿Qué competencias van a requerir demostrar los estudiantes para resolver el problema?</a:t>
            </a:r>
            <a:endParaRPr/>
          </a:p>
          <a:p>
            <a:pPr indent="0" lvl="0" marL="0" marR="0" rtl="0" algn="ctr">
              <a:lnSpc>
                <a:spcPct val="140015"/>
              </a:lnSpc>
              <a:spcBef>
                <a:spcPts val="0"/>
              </a:spcBef>
              <a:spcAft>
                <a:spcPts val="0"/>
              </a:spcAft>
              <a:buNone/>
            </a:pPr>
            <a:r>
              <a:t/>
            </a:r>
            <a:endParaRPr sz="3821">
              <a:solidFill>
                <a:srgbClr val="000000"/>
              </a:solidFill>
              <a:latin typeface="Arial"/>
              <a:ea typeface="Arial"/>
              <a:cs typeface="Arial"/>
              <a:sym typeface="Arial"/>
            </a:endParaRPr>
          </a:p>
        </p:txBody>
      </p:sp>
      <p:sp>
        <p:nvSpPr>
          <p:cNvPr id="190" name="Google Shape;190;p7"/>
          <p:cNvSpPr/>
          <p:nvPr/>
        </p:nvSpPr>
        <p:spPr>
          <a:xfrm>
            <a:off x="9465765" y="3553658"/>
            <a:ext cx="7793535" cy="1558707"/>
          </a:xfrm>
          <a:custGeom>
            <a:rect b="b" l="l" r="r" t="t"/>
            <a:pathLst>
              <a:path extrusionOk="0" h="1558707" w="7793535">
                <a:moveTo>
                  <a:pt x="0" y="0"/>
                </a:moveTo>
                <a:lnTo>
                  <a:pt x="7793535" y="0"/>
                </a:lnTo>
                <a:lnTo>
                  <a:pt x="7793535" y="1558707"/>
                </a:lnTo>
                <a:lnTo>
                  <a:pt x="0" y="155870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7"/>
          <p:cNvSpPr/>
          <p:nvPr/>
        </p:nvSpPr>
        <p:spPr>
          <a:xfrm>
            <a:off x="1511112" y="6281501"/>
            <a:ext cx="7632888" cy="1526578"/>
          </a:xfrm>
          <a:custGeom>
            <a:rect b="b" l="l" r="r" t="t"/>
            <a:pathLst>
              <a:path extrusionOk="0" h="1526578" w="7632888">
                <a:moveTo>
                  <a:pt x="0" y="0"/>
                </a:moveTo>
                <a:lnTo>
                  <a:pt x="7632888" y="0"/>
                </a:lnTo>
                <a:lnTo>
                  <a:pt x="7632888" y="1526578"/>
                </a:lnTo>
                <a:lnTo>
                  <a:pt x="0" y="152657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7"/>
          <p:cNvSpPr/>
          <p:nvPr/>
        </p:nvSpPr>
        <p:spPr>
          <a:xfrm>
            <a:off x="9655655" y="6112752"/>
            <a:ext cx="7829046" cy="1565809"/>
          </a:xfrm>
          <a:custGeom>
            <a:rect b="b" l="l" r="r" t="t"/>
            <a:pathLst>
              <a:path extrusionOk="0" h="1565809" w="7829046">
                <a:moveTo>
                  <a:pt x="0" y="0"/>
                </a:moveTo>
                <a:lnTo>
                  <a:pt x="7829046" y="0"/>
                </a:lnTo>
                <a:lnTo>
                  <a:pt x="7829046" y="1565809"/>
                </a:lnTo>
                <a:lnTo>
                  <a:pt x="0" y="156580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7"/>
          <p:cNvSpPr txBox="1"/>
          <p:nvPr/>
        </p:nvSpPr>
        <p:spPr>
          <a:xfrm>
            <a:off x="2305336" y="3752436"/>
            <a:ext cx="6838664" cy="1765874"/>
          </a:xfrm>
          <a:prstGeom prst="rect">
            <a:avLst/>
          </a:prstGeom>
          <a:noFill/>
          <a:ln>
            <a:noFill/>
          </a:ln>
        </p:spPr>
        <p:txBody>
          <a:bodyPr anchorCtr="0" anchor="t" bIns="0" lIns="0" spcFirstLastPara="1" rIns="0" wrap="square" tIns="0">
            <a:spAutoFit/>
          </a:bodyPr>
          <a:lstStyle/>
          <a:p>
            <a:pPr indent="-331518" lvl="1" marL="663036" marR="0" rtl="0" algn="l">
              <a:lnSpc>
                <a:spcPct val="139986"/>
              </a:lnSpc>
              <a:spcBef>
                <a:spcPts val="0"/>
              </a:spcBef>
              <a:spcAft>
                <a:spcPts val="0"/>
              </a:spcAft>
              <a:buClr>
                <a:srgbClr val="000000"/>
              </a:buClr>
              <a:buSzPts val="3071"/>
              <a:buFont typeface="Arial"/>
              <a:buChar char="•"/>
            </a:pPr>
            <a:r>
              <a:rPr b="0" i="0" lang="en-US" sz="3071" u="none" cap="none" strike="noStrike">
                <a:solidFill>
                  <a:srgbClr val="000000"/>
                </a:solidFill>
                <a:latin typeface="Arial"/>
                <a:ea typeface="Arial"/>
                <a:cs typeface="Arial"/>
                <a:sym typeface="Arial"/>
              </a:rPr>
              <a:t>Explica el mundo físico basándose en conocimientos científicos.</a:t>
            </a:r>
            <a:endParaRPr/>
          </a:p>
          <a:p>
            <a:pPr indent="0" lvl="0" marL="0" marR="0" rtl="0" algn="l">
              <a:lnSpc>
                <a:spcPct val="186649"/>
              </a:lnSpc>
              <a:spcBef>
                <a:spcPts val="0"/>
              </a:spcBef>
              <a:spcAft>
                <a:spcPts val="0"/>
              </a:spcAft>
              <a:buNone/>
            </a:pPr>
            <a:r>
              <a:t/>
            </a:r>
            <a:endParaRPr sz="3071">
              <a:solidFill>
                <a:srgbClr val="000000"/>
              </a:solidFill>
              <a:latin typeface="Arial"/>
              <a:ea typeface="Arial"/>
              <a:cs typeface="Arial"/>
              <a:sym typeface="Arial"/>
            </a:endParaRPr>
          </a:p>
        </p:txBody>
      </p:sp>
      <p:sp>
        <p:nvSpPr>
          <p:cNvPr id="194" name="Google Shape;194;p7"/>
          <p:cNvSpPr txBox="1"/>
          <p:nvPr/>
        </p:nvSpPr>
        <p:spPr>
          <a:xfrm>
            <a:off x="10242863" y="3707495"/>
            <a:ext cx="6687243" cy="1569969"/>
          </a:xfrm>
          <a:prstGeom prst="rect">
            <a:avLst/>
          </a:prstGeom>
          <a:noFill/>
          <a:ln>
            <a:noFill/>
          </a:ln>
        </p:spPr>
        <p:txBody>
          <a:bodyPr anchorCtr="0" anchor="t" bIns="0" lIns="0" spcFirstLastPara="1" rIns="0" wrap="square" tIns="0">
            <a:spAutoFit/>
          </a:bodyPr>
          <a:lstStyle/>
          <a:p>
            <a:pPr indent="-324175" lvl="1" marL="648351" marR="0" rtl="0" algn="l">
              <a:lnSpc>
                <a:spcPct val="139993"/>
              </a:lnSpc>
              <a:spcBef>
                <a:spcPts val="0"/>
              </a:spcBef>
              <a:spcAft>
                <a:spcPts val="0"/>
              </a:spcAft>
              <a:buClr>
                <a:srgbClr val="000000"/>
              </a:buClr>
              <a:buSzPts val="3003"/>
              <a:buFont typeface="Arial"/>
              <a:buChar char="•"/>
            </a:pPr>
            <a:r>
              <a:rPr b="0" i="0" lang="en-US" sz="3003" u="none" cap="none" strike="noStrike">
                <a:solidFill>
                  <a:srgbClr val="000000"/>
                </a:solidFill>
                <a:latin typeface="Arial"/>
                <a:ea typeface="Arial"/>
                <a:cs typeface="Arial"/>
                <a:sym typeface="Arial"/>
              </a:rPr>
              <a:t>Lee diversos tipos de textos en su lengua materna.</a:t>
            </a:r>
            <a:endParaRPr/>
          </a:p>
          <a:p>
            <a:pPr indent="0" lvl="0" marL="0" marR="0" rtl="0" algn="l">
              <a:lnSpc>
                <a:spcPct val="139993"/>
              </a:lnSpc>
              <a:spcBef>
                <a:spcPts val="0"/>
              </a:spcBef>
              <a:spcAft>
                <a:spcPts val="0"/>
              </a:spcAft>
              <a:buNone/>
            </a:pPr>
            <a:r>
              <a:t/>
            </a:r>
            <a:endParaRPr sz="3003">
              <a:solidFill>
                <a:srgbClr val="000000"/>
              </a:solidFill>
              <a:latin typeface="Arial"/>
              <a:ea typeface="Arial"/>
              <a:cs typeface="Arial"/>
              <a:sym typeface="Arial"/>
            </a:endParaRPr>
          </a:p>
        </p:txBody>
      </p:sp>
      <p:sp>
        <p:nvSpPr>
          <p:cNvPr id="195" name="Google Shape;195;p7"/>
          <p:cNvSpPr txBox="1"/>
          <p:nvPr/>
        </p:nvSpPr>
        <p:spPr>
          <a:xfrm>
            <a:off x="2718431" y="6375113"/>
            <a:ext cx="6012474" cy="1047750"/>
          </a:xfrm>
          <a:prstGeom prst="rect">
            <a:avLst/>
          </a:prstGeom>
          <a:noFill/>
          <a:ln>
            <a:noFill/>
          </a:ln>
        </p:spPr>
        <p:txBody>
          <a:bodyPr anchorCtr="0" anchor="t" bIns="0" lIns="0" spcFirstLastPara="1" rIns="0" wrap="square" tIns="0">
            <a:spAutoFit/>
          </a:bodyPr>
          <a:lstStyle/>
          <a:p>
            <a:pPr indent="-323850" lvl="1" marL="647700" marR="0" rtl="0" algn="l">
              <a:lnSpc>
                <a:spcPct val="140000"/>
              </a:lnSpc>
              <a:spcBef>
                <a:spcPts val="0"/>
              </a:spcBef>
              <a:spcAft>
                <a:spcPts val="0"/>
              </a:spcAft>
              <a:buClr>
                <a:srgbClr val="000000"/>
              </a:buClr>
              <a:buSzPts val="3000"/>
              <a:buFont typeface="Arial"/>
              <a:buChar char="•"/>
            </a:pPr>
            <a:r>
              <a:rPr b="0" i="0" lang="en-US" sz="3000" u="none" cap="none" strike="noStrike">
                <a:solidFill>
                  <a:srgbClr val="000000"/>
                </a:solidFill>
                <a:latin typeface="Arial"/>
                <a:ea typeface="Arial"/>
                <a:cs typeface="Arial"/>
                <a:sym typeface="Arial"/>
              </a:rPr>
              <a:t>Resuelve problemas de cantidad.</a:t>
            </a:r>
            <a:endParaRPr/>
          </a:p>
        </p:txBody>
      </p:sp>
      <p:sp>
        <p:nvSpPr>
          <p:cNvPr id="196" name="Google Shape;196;p7"/>
          <p:cNvSpPr txBox="1"/>
          <p:nvPr/>
        </p:nvSpPr>
        <p:spPr>
          <a:xfrm>
            <a:off x="10090785" y="6375113"/>
            <a:ext cx="7435899" cy="1569595"/>
          </a:xfrm>
          <a:prstGeom prst="rect">
            <a:avLst/>
          </a:prstGeom>
          <a:noFill/>
          <a:ln>
            <a:noFill/>
          </a:ln>
        </p:spPr>
        <p:txBody>
          <a:bodyPr anchorCtr="0" anchor="t" bIns="0" lIns="0" spcFirstLastPara="1" rIns="0" wrap="square" tIns="0">
            <a:spAutoFit/>
          </a:bodyPr>
          <a:lstStyle/>
          <a:p>
            <a:pPr indent="-324095" lvl="1" marL="648191" marR="0" rtl="0" algn="l">
              <a:lnSpc>
                <a:spcPct val="140006"/>
              </a:lnSpc>
              <a:spcBef>
                <a:spcPts val="0"/>
              </a:spcBef>
              <a:spcAft>
                <a:spcPts val="0"/>
              </a:spcAft>
              <a:buClr>
                <a:srgbClr val="000000"/>
              </a:buClr>
              <a:buSzPts val="3002"/>
              <a:buFont typeface="Arial"/>
              <a:buChar char="•"/>
            </a:pPr>
            <a:r>
              <a:rPr b="0" i="0" lang="en-US" sz="3002" u="none" cap="none" strike="noStrike">
                <a:solidFill>
                  <a:srgbClr val="000000"/>
                </a:solidFill>
                <a:latin typeface="Arial"/>
                <a:ea typeface="Arial"/>
                <a:cs typeface="Arial"/>
                <a:sym typeface="Arial"/>
              </a:rPr>
              <a:t>Indaga mediante métodos científicos para construir conocimientos.</a:t>
            </a:r>
            <a:endParaRPr/>
          </a:p>
          <a:p>
            <a:pPr indent="0" lvl="0" marL="0" marR="0" rtl="0" algn="l">
              <a:lnSpc>
                <a:spcPct val="140006"/>
              </a:lnSpc>
              <a:spcBef>
                <a:spcPts val="0"/>
              </a:spcBef>
              <a:spcAft>
                <a:spcPts val="0"/>
              </a:spcAft>
              <a:buNone/>
            </a:pPr>
            <a:r>
              <a:t/>
            </a:r>
            <a:endParaRPr sz="3002">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750"/>
                                        <p:tgtEl>
                                          <p:spTgt spid="189"/>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EFE6"/>
        </a:solidFill>
      </p:bgPr>
    </p:bg>
    <p:spTree>
      <p:nvGrpSpPr>
        <p:cNvPr id="200" name="Shape 200"/>
        <p:cNvGrpSpPr/>
        <p:nvPr/>
      </p:nvGrpSpPr>
      <p:grpSpPr>
        <a:xfrm>
          <a:off x="0" y="0"/>
          <a:ext cx="0" cy="0"/>
          <a:chOff x="0" y="0"/>
          <a:chExt cx="0" cy="0"/>
        </a:xfrm>
      </p:grpSpPr>
      <p:grpSp>
        <p:nvGrpSpPr>
          <p:cNvPr id="201" name="Google Shape;201;p8"/>
          <p:cNvGrpSpPr/>
          <p:nvPr/>
        </p:nvGrpSpPr>
        <p:grpSpPr>
          <a:xfrm>
            <a:off x="228225" y="229440"/>
            <a:ext cx="2607634" cy="9769263"/>
            <a:chOff x="0" y="0"/>
            <a:chExt cx="686784" cy="2572975"/>
          </a:xfrm>
        </p:grpSpPr>
        <p:sp>
          <p:nvSpPr>
            <p:cNvPr id="202" name="Google Shape;202;p8"/>
            <p:cNvSpPr/>
            <p:nvPr/>
          </p:nvSpPr>
          <p:spPr>
            <a:xfrm>
              <a:off x="0" y="0"/>
              <a:ext cx="686784" cy="2572975"/>
            </a:xfrm>
            <a:custGeom>
              <a:rect b="b" l="l" r="r" t="t"/>
              <a:pathLst>
                <a:path extrusionOk="0" h="2572975" w="686784">
                  <a:moveTo>
                    <a:pt x="0" y="0"/>
                  </a:moveTo>
                  <a:lnTo>
                    <a:pt x="686784" y="0"/>
                  </a:lnTo>
                  <a:lnTo>
                    <a:pt x="686784" y="2572975"/>
                  </a:lnTo>
                  <a:lnTo>
                    <a:pt x="0" y="2572975"/>
                  </a:lnTo>
                  <a:close/>
                </a:path>
              </a:pathLst>
            </a:custGeom>
            <a:solidFill>
              <a:srgbClr val="FFEEA5">
                <a:alpha val="40784"/>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8"/>
            <p:cNvSpPr txBox="1"/>
            <p:nvPr/>
          </p:nvSpPr>
          <p:spPr>
            <a:xfrm>
              <a:off x="0" y="0"/>
              <a:ext cx="686784" cy="2572975"/>
            </a:xfrm>
            <a:prstGeom prst="rect">
              <a:avLst/>
            </a:prstGeom>
            <a:noFill/>
            <a:ln>
              <a:noFill/>
            </a:ln>
          </p:spPr>
          <p:txBody>
            <a:bodyPr anchorCtr="0" anchor="ctr" bIns="50800" lIns="50800" spcFirstLastPara="1" rIns="50800" wrap="square" tIns="50800">
              <a:noAutofit/>
            </a:bodyPr>
            <a:lstStyle/>
            <a:p>
              <a:pPr indent="0" lvl="0" marL="0" marR="0" rtl="0" algn="ctr">
                <a:lnSpc>
                  <a:spcPct val="167944"/>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04" name="Google Shape;204;p8"/>
          <p:cNvSpPr txBox="1"/>
          <p:nvPr/>
        </p:nvSpPr>
        <p:spPr>
          <a:xfrm>
            <a:off x="544342" y="304807"/>
            <a:ext cx="353867" cy="969389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4600">
                <a:solidFill>
                  <a:srgbClr val="48C2C5"/>
                </a:solidFill>
                <a:latin typeface="Arial"/>
                <a:ea typeface="Arial"/>
                <a:cs typeface="Arial"/>
                <a:sym typeface="Arial"/>
              </a:rPr>
              <a:t>COMPETENCIAS </a:t>
            </a:r>
            <a:endParaRPr/>
          </a:p>
        </p:txBody>
      </p:sp>
      <p:sp>
        <p:nvSpPr>
          <p:cNvPr id="205" name="Google Shape;205;p8"/>
          <p:cNvSpPr txBox="1"/>
          <p:nvPr/>
        </p:nvSpPr>
        <p:spPr>
          <a:xfrm>
            <a:off x="2124214" y="-104775"/>
            <a:ext cx="294551" cy="99294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4700">
                <a:solidFill>
                  <a:srgbClr val="F461A3"/>
                </a:solidFill>
                <a:latin typeface="Arial"/>
                <a:ea typeface="Arial"/>
                <a:cs typeface="Arial"/>
                <a:sym typeface="Arial"/>
              </a:rPr>
              <a:t> DESARROLLAR</a:t>
            </a:r>
            <a:endParaRPr/>
          </a:p>
        </p:txBody>
      </p:sp>
      <p:sp>
        <p:nvSpPr>
          <p:cNvPr id="206" name="Google Shape;206;p8"/>
          <p:cNvSpPr txBox="1"/>
          <p:nvPr/>
        </p:nvSpPr>
        <p:spPr>
          <a:xfrm>
            <a:off x="1274239" y="4302760"/>
            <a:ext cx="321707" cy="89662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lang="en-US" sz="5199">
                <a:solidFill>
                  <a:srgbClr val="7E7CD4"/>
                </a:solidFill>
                <a:latin typeface="Arial"/>
                <a:ea typeface="Arial"/>
                <a:cs typeface="Arial"/>
                <a:sym typeface="Arial"/>
              </a:rPr>
              <a:t>A</a:t>
            </a:r>
            <a:endParaRPr/>
          </a:p>
        </p:txBody>
      </p:sp>
      <p:sp>
        <p:nvSpPr>
          <p:cNvPr id="207" name="Google Shape;207;p8"/>
          <p:cNvSpPr txBox="1"/>
          <p:nvPr/>
        </p:nvSpPr>
        <p:spPr>
          <a:xfrm>
            <a:off x="3207335" y="755650"/>
            <a:ext cx="12548867" cy="2147063"/>
          </a:xfrm>
          <a:prstGeom prst="rect">
            <a:avLst/>
          </a:prstGeom>
          <a:noFill/>
          <a:ln>
            <a:noFill/>
          </a:ln>
        </p:spPr>
        <p:txBody>
          <a:bodyPr anchorCtr="0" anchor="t" bIns="0" lIns="0" spcFirstLastPara="1" rIns="0" wrap="square" tIns="0">
            <a:spAutoFit/>
          </a:bodyPr>
          <a:lstStyle/>
          <a:p>
            <a:pPr indent="0" lvl="0" marL="0" marR="0" rtl="0" algn="just">
              <a:lnSpc>
                <a:spcPct val="140016"/>
              </a:lnSpc>
              <a:spcBef>
                <a:spcPts val="0"/>
              </a:spcBef>
              <a:spcAft>
                <a:spcPts val="0"/>
              </a:spcAft>
              <a:buNone/>
            </a:pPr>
            <a:r>
              <a:rPr b="1" lang="en-US" sz="2399">
                <a:solidFill>
                  <a:srgbClr val="7E7CD4"/>
                </a:solidFill>
                <a:latin typeface="Arial"/>
                <a:ea typeface="Arial"/>
                <a:cs typeface="Arial"/>
                <a:sym typeface="Arial"/>
              </a:rPr>
              <a:t>Matemática :</a:t>
            </a:r>
            <a:r>
              <a:rPr lang="en-US" sz="2399">
                <a:solidFill>
                  <a:srgbClr val="7E7CD4"/>
                </a:solidFill>
                <a:latin typeface="Arial"/>
                <a:ea typeface="Arial"/>
                <a:cs typeface="Arial"/>
                <a:sym typeface="Arial"/>
              </a:rPr>
              <a:t> </a:t>
            </a:r>
            <a:endParaRPr/>
          </a:p>
          <a:p>
            <a:pPr indent="0" lvl="0" marL="0" marR="0" rtl="0" algn="l">
              <a:lnSpc>
                <a:spcPct val="140016"/>
              </a:lnSpc>
              <a:spcBef>
                <a:spcPts val="0"/>
              </a:spcBef>
              <a:spcAft>
                <a:spcPts val="0"/>
              </a:spcAft>
              <a:buNone/>
            </a:pPr>
            <a:r>
              <a:rPr lang="en-US" sz="2399">
                <a:solidFill>
                  <a:srgbClr val="000000"/>
                </a:solidFill>
                <a:latin typeface="Arial"/>
                <a:ea typeface="Arial"/>
                <a:cs typeface="Arial"/>
                <a:sym typeface="Arial"/>
              </a:rPr>
              <a:t>      </a:t>
            </a:r>
            <a:r>
              <a:rPr b="1" lang="en-US" sz="2399">
                <a:solidFill>
                  <a:srgbClr val="000000"/>
                </a:solidFill>
                <a:latin typeface="Arial"/>
                <a:ea typeface="Arial"/>
                <a:cs typeface="Arial"/>
                <a:sym typeface="Arial"/>
              </a:rPr>
              <a:t>Resolve problemas de cantidad.</a:t>
            </a:r>
            <a:endParaRPr/>
          </a:p>
          <a:p>
            <a:pPr indent="-259079" lvl="1" marL="518158" marR="0" rtl="0" algn="l">
              <a:lnSpc>
                <a:spcPct val="140016"/>
              </a:lnSpc>
              <a:spcBef>
                <a:spcPts val="0"/>
              </a:spcBef>
              <a:spcAft>
                <a:spcPts val="0"/>
              </a:spcAft>
              <a:buClr>
                <a:srgbClr val="000000"/>
              </a:buClr>
              <a:buSzPts val="2399"/>
              <a:buFont typeface="Arial"/>
              <a:buChar char="•"/>
            </a:pPr>
            <a:r>
              <a:rPr b="0" i="0" lang="en-US" sz="2399" u="none" cap="none" strike="noStrike">
                <a:solidFill>
                  <a:srgbClr val="000000"/>
                </a:solidFill>
                <a:latin typeface="Arial"/>
                <a:ea typeface="Arial"/>
                <a:cs typeface="Arial"/>
                <a:sym typeface="Arial"/>
              </a:rPr>
              <a:t>Calculan el consumo de agua de la institución, calculen el desperdicio por fugas y proyecten el ahorro aplicando porcentajes y conversiones de unidades.</a:t>
            </a:r>
            <a:endParaRPr/>
          </a:p>
          <a:p>
            <a:pPr indent="0" lvl="0" marL="0" marR="0" rtl="0" algn="just">
              <a:lnSpc>
                <a:spcPct val="140016"/>
              </a:lnSpc>
              <a:spcBef>
                <a:spcPts val="0"/>
              </a:spcBef>
              <a:spcAft>
                <a:spcPts val="0"/>
              </a:spcAft>
              <a:buNone/>
            </a:pPr>
            <a:r>
              <a:t/>
            </a:r>
            <a:endParaRPr sz="2399">
              <a:solidFill>
                <a:srgbClr val="000000"/>
              </a:solidFill>
              <a:latin typeface="Arial"/>
              <a:ea typeface="Arial"/>
              <a:cs typeface="Arial"/>
              <a:sym typeface="Arial"/>
            </a:endParaRPr>
          </a:p>
        </p:txBody>
      </p:sp>
      <p:sp>
        <p:nvSpPr>
          <p:cNvPr id="208" name="Google Shape;208;p8"/>
          <p:cNvSpPr txBox="1"/>
          <p:nvPr/>
        </p:nvSpPr>
        <p:spPr>
          <a:xfrm>
            <a:off x="3207335" y="3031645"/>
            <a:ext cx="14658467" cy="2583143"/>
          </a:xfrm>
          <a:prstGeom prst="rect">
            <a:avLst/>
          </a:prstGeom>
          <a:noFill/>
          <a:ln>
            <a:noFill/>
          </a:ln>
        </p:spPr>
        <p:txBody>
          <a:bodyPr anchorCtr="0" anchor="t" bIns="0" lIns="0" spcFirstLastPara="1" rIns="0" wrap="square" tIns="0">
            <a:spAutoFit/>
          </a:bodyPr>
          <a:lstStyle/>
          <a:p>
            <a:pPr indent="0" lvl="0" marL="0" marR="0" rtl="0" algn="just">
              <a:lnSpc>
                <a:spcPct val="139958"/>
              </a:lnSpc>
              <a:spcBef>
                <a:spcPts val="0"/>
              </a:spcBef>
              <a:spcAft>
                <a:spcPts val="0"/>
              </a:spcAft>
              <a:buNone/>
            </a:pPr>
            <a:r>
              <a:rPr b="1" lang="en-US" sz="2400">
                <a:solidFill>
                  <a:srgbClr val="7E7CD4"/>
                </a:solidFill>
                <a:latin typeface="Arial"/>
                <a:ea typeface="Arial"/>
                <a:cs typeface="Arial"/>
                <a:sym typeface="Arial"/>
              </a:rPr>
              <a:t>Ciencia y tecnología :</a:t>
            </a:r>
            <a:endParaRPr/>
          </a:p>
          <a:p>
            <a:pPr indent="0" lvl="0" marL="0" marR="0" rtl="0" algn="just">
              <a:lnSpc>
                <a:spcPct val="139958"/>
              </a:lnSpc>
              <a:spcBef>
                <a:spcPts val="0"/>
              </a:spcBef>
              <a:spcAft>
                <a:spcPts val="0"/>
              </a:spcAft>
              <a:buNone/>
            </a:pPr>
            <a:r>
              <a:rPr lang="en-US" sz="2400">
                <a:solidFill>
                  <a:srgbClr val="000000"/>
                </a:solidFill>
                <a:latin typeface="Arial"/>
                <a:ea typeface="Arial"/>
                <a:cs typeface="Arial"/>
                <a:sym typeface="Arial"/>
              </a:rPr>
              <a:t>      </a:t>
            </a:r>
            <a:endParaRPr/>
          </a:p>
          <a:p>
            <a:pPr indent="0" lvl="0" marL="0" marR="0" rtl="0" algn="just">
              <a:lnSpc>
                <a:spcPct val="139958"/>
              </a:lnSpc>
              <a:spcBef>
                <a:spcPts val="0"/>
              </a:spcBef>
              <a:spcAft>
                <a:spcPts val="0"/>
              </a:spcAft>
              <a:buNone/>
            </a:pPr>
            <a:r>
              <a:t/>
            </a:r>
            <a:endParaRPr sz="2400">
              <a:solidFill>
                <a:srgbClr val="000000"/>
              </a:solidFill>
              <a:latin typeface="Arial"/>
              <a:ea typeface="Arial"/>
              <a:cs typeface="Arial"/>
              <a:sym typeface="Arial"/>
            </a:endParaRPr>
          </a:p>
          <a:p>
            <a:pPr indent="-259079" lvl="1" marL="518160" marR="0" rtl="0" algn="l">
              <a:lnSpc>
                <a:spcPct val="139958"/>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Establecer relaciones entre el ciclo del agua y la disponibilidad de agua en la comunidad.</a:t>
            </a:r>
            <a:endParaRPr/>
          </a:p>
          <a:p>
            <a:pPr indent="-259079" lvl="1" marL="518160" marR="0" rtl="0" algn="l">
              <a:lnSpc>
                <a:spcPct val="139958"/>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Debatir sobre las consecuencias ambientales y económicas del desperdicio del agua.</a:t>
            </a:r>
            <a:endParaRPr/>
          </a:p>
          <a:p>
            <a:pPr indent="0" lvl="0" marL="0" marR="0" rtl="0" algn="just">
              <a:lnSpc>
                <a:spcPct val="139958"/>
              </a:lnSpc>
              <a:spcBef>
                <a:spcPts val="0"/>
              </a:spcBef>
              <a:spcAft>
                <a:spcPts val="0"/>
              </a:spcAft>
              <a:buNone/>
            </a:pPr>
            <a:r>
              <a:t/>
            </a:r>
            <a:endParaRPr sz="2400">
              <a:solidFill>
                <a:srgbClr val="000000"/>
              </a:solidFill>
              <a:latin typeface="Arial"/>
              <a:ea typeface="Arial"/>
              <a:cs typeface="Arial"/>
              <a:sym typeface="Arial"/>
            </a:endParaRPr>
          </a:p>
        </p:txBody>
      </p:sp>
      <p:sp>
        <p:nvSpPr>
          <p:cNvPr id="209" name="Google Shape;209;p8"/>
          <p:cNvSpPr txBox="1"/>
          <p:nvPr/>
        </p:nvSpPr>
        <p:spPr>
          <a:xfrm>
            <a:off x="3207335" y="5723410"/>
            <a:ext cx="14658467" cy="2147126"/>
          </a:xfrm>
          <a:prstGeom prst="rect">
            <a:avLst/>
          </a:prstGeom>
          <a:noFill/>
          <a:ln>
            <a:noFill/>
          </a:ln>
        </p:spPr>
        <p:txBody>
          <a:bodyPr anchorCtr="0" anchor="t" bIns="0" lIns="0" spcFirstLastPara="1" rIns="0" wrap="square" tIns="0">
            <a:spAutoFit/>
          </a:bodyPr>
          <a:lstStyle/>
          <a:p>
            <a:pPr indent="0" lvl="0" marL="0" marR="0" rtl="0" algn="just">
              <a:lnSpc>
                <a:spcPct val="139958"/>
              </a:lnSpc>
              <a:spcBef>
                <a:spcPts val="0"/>
              </a:spcBef>
              <a:spcAft>
                <a:spcPts val="0"/>
              </a:spcAft>
              <a:buNone/>
            </a:pPr>
            <a:r>
              <a:rPr b="1" lang="en-US" sz="2400">
                <a:solidFill>
                  <a:srgbClr val="7E7CD4"/>
                </a:solidFill>
                <a:latin typeface="Arial"/>
                <a:ea typeface="Arial"/>
                <a:cs typeface="Arial"/>
                <a:sym typeface="Arial"/>
              </a:rPr>
              <a:t>Ciencia y tecnología :</a:t>
            </a:r>
            <a:endParaRPr/>
          </a:p>
          <a:p>
            <a:pPr indent="0" lvl="0" marL="0" marR="0" rtl="0" algn="l">
              <a:lnSpc>
                <a:spcPct val="139958"/>
              </a:lnSpc>
              <a:spcBef>
                <a:spcPts val="0"/>
              </a:spcBef>
              <a:spcAft>
                <a:spcPts val="0"/>
              </a:spcAft>
              <a:buNone/>
            </a:pPr>
            <a:r>
              <a:rPr lang="en-US" sz="2400">
                <a:solidFill>
                  <a:srgbClr val="000000"/>
                </a:solidFill>
                <a:latin typeface="Arial"/>
                <a:ea typeface="Arial"/>
                <a:cs typeface="Arial"/>
                <a:sym typeface="Arial"/>
              </a:rPr>
              <a:t>      </a:t>
            </a:r>
            <a:r>
              <a:rPr b="1" lang="en-US" sz="2400">
                <a:solidFill>
                  <a:srgbClr val="000000"/>
                </a:solidFill>
                <a:latin typeface="Arial"/>
                <a:ea typeface="Arial"/>
                <a:cs typeface="Arial"/>
                <a:sym typeface="Arial"/>
              </a:rPr>
              <a:t>Indaga mediante métodos científicos para construir conocimientos.</a:t>
            </a:r>
            <a:endParaRPr/>
          </a:p>
          <a:p>
            <a:pPr indent="-259079" lvl="1" marL="518160" marR="0" rtl="0" algn="l">
              <a:lnSpc>
                <a:spcPct val="139958"/>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Plantear preguntas sobre los factores que generan el aumento del consumo de agua y el impacto que genera.</a:t>
            </a:r>
            <a:endParaRPr/>
          </a:p>
          <a:p>
            <a:pPr indent="0" lvl="0" marL="0" marR="0" rtl="0" algn="just">
              <a:lnSpc>
                <a:spcPct val="139958"/>
              </a:lnSpc>
              <a:spcBef>
                <a:spcPts val="0"/>
              </a:spcBef>
              <a:spcAft>
                <a:spcPts val="0"/>
              </a:spcAft>
              <a:buNone/>
            </a:pPr>
            <a:r>
              <a:t/>
            </a:r>
            <a:endParaRPr sz="2400">
              <a:solidFill>
                <a:srgbClr val="000000"/>
              </a:solidFill>
              <a:latin typeface="Arial"/>
              <a:ea typeface="Arial"/>
              <a:cs typeface="Arial"/>
              <a:sym typeface="Arial"/>
            </a:endParaRPr>
          </a:p>
        </p:txBody>
      </p:sp>
      <p:sp>
        <p:nvSpPr>
          <p:cNvPr id="210" name="Google Shape;210;p8"/>
          <p:cNvSpPr txBox="1"/>
          <p:nvPr/>
        </p:nvSpPr>
        <p:spPr>
          <a:xfrm>
            <a:off x="3207335" y="7757950"/>
            <a:ext cx="14658467" cy="2253615"/>
          </a:xfrm>
          <a:prstGeom prst="rect">
            <a:avLst/>
          </a:prstGeom>
          <a:noFill/>
          <a:ln>
            <a:noFill/>
          </a:ln>
        </p:spPr>
        <p:txBody>
          <a:bodyPr anchorCtr="0" anchor="t" bIns="0" lIns="0" spcFirstLastPara="1" rIns="0" wrap="square" tIns="0">
            <a:spAutoFit/>
          </a:bodyPr>
          <a:lstStyle/>
          <a:p>
            <a:pPr indent="0" lvl="0" marL="0" marR="0" rtl="0" algn="just">
              <a:lnSpc>
                <a:spcPct val="139958"/>
              </a:lnSpc>
              <a:spcBef>
                <a:spcPts val="0"/>
              </a:spcBef>
              <a:spcAft>
                <a:spcPts val="0"/>
              </a:spcAft>
              <a:buNone/>
            </a:pPr>
            <a:r>
              <a:rPr b="1" lang="en-US" sz="2400">
                <a:solidFill>
                  <a:srgbClr val="7E7CD4"/>
                </a:solidFill>
                <a:latin typeface="Arial"/>
                <a:ea typeface="Arial"/>
                <a:cs typeface="Arial"/>
                <a:sym typeface="Arial"/>
              </a:rPr>
              <a:t>Comunicación :</a:t>
            </a:r>
            <a:endParaRPr/>
          </a:p>
          <a:p>
            <a:pPr indent="0" lvl="0" marL="0" marR="0" rtl="0" algn="l">
              <a:lnSpc>
                <a:spcPct val="139958"/>
              </a:lnSpc>
              <a:spcBef>
                <a:spcPts val="0"/>
              </a:spcBef>
              <a:spcAft>
                <a:spcPts val="0"/>
              </a:spcAft>
              <a:buNone/>
            </a:pPr>
            <a:r>
              <a:rPr lang="en-US" sz="2400">
                <a:solidFill>
                  <a:srgbClr val="000000"/>
                </a:solidFill>
                <a:latin typeface="Arial"/>
                <a:ea typeface="Arial"/>
                <a:cs typeface="Arial"/>
                <a:sym typeface="Arial"/>
              </a:rPr>
              <a:t>      </a:t>
            </a:r>
            <a:r>
              <a:rPr b="1" lang="en-US" sz="2400">
                <a:solidFill>
                  <a:srgbClr val="000000"/>
                </a:solidFill>
                <a:latin typeface="Arial"/>
                <a:ea typeface="Arial"/>
                <a:cs typeface="Arial"/>
                <a:sym typeface="Arial"/>
              </a:rPr>
              <a:t>Lee diversos tipos de textos escritos en lengua materna.</a:t>
            </a:r>
            <a:endParaRPr/>
          </a:p>
          <a:p>
            <a:pPr indent="-259079" lvl="1" marL="518160" marR="0" rtl="0" algn="l">
              <a:lnSpc>
                <a:spcPct val="139958"/>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Los estudiantes leerán recibos de luz, artículos científicos, etc.</a:t>
            </a:r>
            <a:endParaRPr/>
          </a:p>
          <a:p>
            <a:pPr indent="0" lvl="0" marL="0" marR="0" rtl="0" algn="ctr">
              <a:lnSpc>
                <a:spcPct val="198291"/>
              </a:lnSpc>
              <a:spcBef>
                <a:spcPts val="0"/>
              </a:spcBef>
              <a:spcAft>
                <a:spcPts val="0"/>
              </a:spcAft>
              <a:buNone/>
            </a:pPr>
            <a:r>
              <a:t/>
            </a:r>
            <a:endParaRPr sz="2400">
              <a:solidFill>
                <a:srgbClr val="000000"/>
              </a:solidFill>
              <a:latin typeface="Arial"/>
              <a:ea typeface="Arial"/>
              <a:cs typeface="Arial"/>
              <a:sym typeface="Arial"/>
            </a:endParaRPr>
          </a:p>
          <a:p>
            <a:pPr indent="0" lvl="0" marL="0" marR="0" rtl="0" algn="ctr">
              <a:lnSpc>
                <a:spcPct val="139958"/>
              </a:lnSpc>
              <a:spcBef>
                <a:spcPts val="0"/>
              </a:spcBef>
              <a:spcAft>
                <a:spcPts val="0"/>
              </a:spcAft>
              <a:buNone/>
            </a:pPr>
            <a:r>
              <a:t/>
            </a:r>
            <a:endParaRPr sz="2400">
              <a:solidFill>
                <a:srgbClr val="000000"/>
              </a:solidFill>
              <a:latin typeface="Arial"/>
              <a:ea typeface="Arial"/>
              <a:cs typeface="Arial"/>
              <a:sym typeface="Arial"/>
            </a:endParaRPr>
          </a:p>
        </p:txBody>
      </p:sp>
      <p:sp>
        <p:nvSpPr>
          <p:cNvPr id="211" name="Google Shape;211;p8"/>
          <p:cNvSpPr txBox="1"/>
          <p:nvPr/>
        </p:nvSpPr>
        <p:spPr>
          <a:xfrm>
            <a:off x="3762482" y="3481225"/>
            <a:ext cx="12918591" cy="8153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1" lang="en-US" sz="2400">
                <a:solidFill>
                  <a:srgbClr val="000000"/>
                </a:solidFill>
                <a:latin typeface="Arial"/>
                <a:ea typeface="Arial"/>
                <a:cs typeface="Arial"/>
                <a:sym typeface="Arial"/>
              </a:rPr>
              <a:t>Explica el mundo físico basándose en conocimientos sobre los seres vivos materia y energía, biodiversidad, tierra y universo.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207"/>
                                        </p:tgtEl>
                                        <p:attrNameLst>
                                          <p:attrName>style.visibility</p:attrName>
                                        </p:attrNameLst>
                                      </p:cBhvr>
                                      <p:to>
                                        <p:strVal val="visible"/>
                                      </p:to>
                                    </p:set>
                                    <p:anim calcmode="lin" valueType="num">
                                      <p:cBhvr additive="base">
                                        <p:cTn dur="500"/>
                                        <p:tgtEl>
                                          <p:spTgt spid="207"/>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2">
                                  <p:stCondLst>
                                    <p:cond delay="0"/>
                                  </p:stCondLst>
                                  <p:childTnLst>
                                    <p:set>
                                      <p:cBhvr>
                                        <p:cTn dur="1" fill="hold">
                                          <p:stCondLst>
                                            <p:cond delay="0"/>
                                          </p:stCondLst>
                                        </p:cTn>
                                        <p:tgtEl>
                                          <p:spTgt spid="208"/>
                                        </p:tgtEl>
                                        <p:attrNameLst>
                                          <p:attrName>style.visibility</p:attrName>
                                        </p:attrNameLst>
                                      </p:cBhvr>
                                      <p:to>
                                        <p:strVal val="visible"/>
                                      </p:to>
                                    </p:set>
                                    <p:anim calcmode="lin" valueType="num">
                                      <p:cBhvr additive="base">
                                        <p:cTn dur="500"/>
                                        <p:tgtEl>
                                          <p:spTgt spid="20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11"/>
                                        </p:tgtEl>
                                        <p:attrNameLst>
                                          <p:attrName>style.visibility</p:attrName>
                                        </p:attrNameLst>
                                      </p:cBhvr>
                                      <p:to>
                                        <p:strVal val="visible"/>
                                      </p:to>
                                    </p:set>
                                    <p:anim calcmode="lin" valueType="num">
                                      <p:cBhvr additive="base">
                                        <p:cTn dur="500"/>
                                        <p:tgtEl>
                                          <p:spTgt spid="211"/>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209"/>
                                        </p:tgtEl>
                                        <p:attrNameLst>
                                          <p:attrName>style.visibility</p:attrName>
                                        </p:attrNameLst>
                                      </p:cBhvr>
                                      <p:to>
                                        <p:strVal val="visible"/>
                                      </p:to>
                                    </p:set>
                                    <p:anim calcmode="lin" valueType="num">
                                      <p:cBhvr additive="base">
                                        <p:cTn dur="500"/>
                                        <p:tgtEl>
                                          <p:spTgt spid="209"/>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2">
                                  <p:stCondLst>
                                    <p:cond delay="0"/>
                                  </p:stCondLst>
                                  <p:childTnLst>
                                    <p:set>
                                      <p:cBhvr>
                                        <p:cTn dur="1" fill="hold">
                                          <p:stCondLst>
                                            <p:cond delay="0"/>
                                          </p:stCondLst>
                                        </p:cTn>
                                        <p:tgtEl>
                                          <p:spTgt spid="210"/>
                                        </p:tgtEl>
                                        <p:attrNameLst>
                                          <p:attrName>style.visibility</p:attrName>
                                        </p:attrNameLst>
                                      </p:cBhvr>
                                      <p:to>
                                        <p:strVal val="visible"/>
                                      </p:to>
                                    </p:set>
                                    <p:anim calcmode="lin" valueType="num">
                                      <p:cBhvr additive="base">
                                        <p:cTn dur="500"/>
                                        <p:tgtEl>
                                          <p:spTgt spid="21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AE5F1"/>
        </a:solidFill>
      </p:bgPr>
    </p:bg>
    <p:spTree>
      <p:nvGrpSpPr>
        <p:cNvPr id="215" name="Shape 215"/>
        <p:cNvGrpSpPr/>
        <p:nvPr/>
      </p:nvGrpSpPr>
      <p:grpSpPr>
        <a:xfrm>
          <a:off x="0" y="0"/>
          <a:ext cx="0" cy="0"/>
          <a:chOff x="0" y="0"/>
          <a:chExt cx="0" cy="0"/>
        </a:xfrm>
      </p:grpSpPr>
      <p:grpSp>
        <p:nvGrpSpPr>
          <p:cNvPr id="216" name="Google Shape;216;p9"/>
          <p:cNvGrpSpPr/>
          <p:nvPr/>
        </p:nvGrpSpPr>
        <p:grpSpPr>
          <a:xfrm>
            <a:off x="414939" y="3123983"/>
            <a:ext cx="17458123" cy="3338626"/>
            <a:chOff x="0" y="-38100"/>
            <a:chExt cx="4012245" cy="767287"/>
          </a:xfrm>
        </p:grpSpPr>
        <p:sp>
          <p:nvSpPr>
            <p:cNvPr id="217" name="Google Shape;217;p9"/>
            <p:cNvSpPr/>
            <p:nvPr/>
          </p:nvSpPr>
          <p:spPr>
            <a:xfrm>
              <a:off x="0" y="0"/>
              <a:ext cx="4012245" cy="729187"/>
            </a:xfrm>
            <a:custGeom>
              <a:rect b="b" l="l" r="r" t="t"/>
              <a:pathLst>
                <a:path extrusionOk="0" h="729187" w="4012245">
                  <a:moveTo>
                    <a:pt x="0" y="0"/>
                  </a:moveTo>
                  <a:lnTo>
                    <a:pt x="4012245" y="0"/>
                  </a:lnTo>
                  <a:lnTo>
                    <a:pt x="4012245" y="729187"/>
                  </a:lnTo>
                  <a:lnTo>
                    <a:pt x="0" y="729187"/>
                  </a:lnTo>
                  <a:close/>
                </a:path>
              </a:pathLst>
            </a:custGeom>
            <a:solidFill>
              <a:srgbClr val="91D9C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9"/>
            <p:cNvSpPr txBox="1"/>
            <p:nvPr/>
          </p:nvSpPr>
          <p:spPr>
            <a:xfrm>
              <a:off x="0" y="-38100"/>
              <a:ext cx="4012245" cy="767287"/>
            </a:xfrm>
            <a:prstGeom prst="rect">
              <a:avLst/>
            </a:prstGeom>
            <a:noFill/>
            <a:ln>
              <a:noFill/>
            </a:ln>
          </p:spPr>
          <p:txBody>
            <a:bodyPr anchorCtr="0" anchor="ctr" bIns="50800" lIns="50800" spcFirstLastPara="1" rIns="50800" wrap="square" tIns="50800">
              <a:noAutofit/>
            </a:bodyPr>
            <a:lstStyle/>
            <a:p>
              <a:pPr indent="0" lvl="0" marL="0" marR="0" rtl="0" algn="ctr">
                <a:lnSpc>
                  <a:spcPct val="94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19" name="Google Shape;219;p9"/>
          <p:cNvSpPr txBox="1"/>
          <p:nvPr/>
        </p:nvSpPr>
        <p:spPr>
          <a:xfrm>
            <a:off x="0" y="4340181"/>
            <a:ext cx="18288000" cy="2246401"/>
          </a:xfrm>
          <a:prstGeom prst="rect">
            <a:avLst/>
          </a:prstGeom>
          <a:noFill/>
          <a:ln>
            <a:noFill/>
          </a:ln>
        </p:spPr>
        <p:txBody>
          <a:bodyPr anchorCtr="0" anchor="t" bIns="0" lIns="0" spcFirstLastPara="1" rIns="0" wrap="square" tIns="0">
            <a:spAutoFit/>
          </a:bodyPr>
          <a:lstStyle/>
          <a:p>
            <a:pPr indent="0" lvl="0" marL="0" marR="0" rtl="0" algn="ctr">
              <a:lnSpc>
                <a:spcPct val="139985"/>
              </a:lnSpc>
              <a:spcBef>
                <a:spcPts val="0"/>
              </a:spcBef>
              <a:spcAft>
                <a:spcPts val="0"/>
              </a:spcAft>
              <a:buNone/>
            </a:pPr>
            <a:r>
              <a:rPr lang="en-US" sz="4184">
                <a:solidFill>
                  <a:srgbClr val="000000"/>
                </a:solidFill>
                <a:latin typeface="Poppins"/>
                <a:ea typeface="Poppins"/>
                <a:cs typeface="Poppins"/>
                <a:sym typeface="Poppins"/>
              </a:rPr>
              <a:t>Elaboración de estrategias para la solución de la situación planteada.</a:t>
            </a:r>
            <a:endParaRPr/>
          </a:p>
          <a:p>
            <a:pPr indent="0" lvl="0" marL="0" marR="0" rtl="0" algn="ctr">
              <a:lnSpc>
                <a:spcPct val="139985"/>
              </a:lnSpc>
              <a:spcBef>
                <a:spcPts val="0"/>
              </a:spcBef>
              <a:spcAft>
                <a:spcPts val="0"/>
              </a:spcAft>
              <a:buNone/>
            </a:pPr>
            <a:r>
              <a:t/>
            </a:r>
            <a:endParaRPr sz="4184">
              <a:solidFill>
                <a:srgbClr val="000000"/>
              </a:solidFill>
              <a:latin typeface="Poppins"/>
              <a:ea typeface="Poppins"/>
              <a:cs typeface="Poppins"/>
              <a:sym typeface="Poppins"/>
            </a:endParaRPr>
          </a:p>
        </p:txBody>
      </p:sp>
      <p:sp>
        <p:nvSpPr>
          <p:cNvPr id="220" name="Google Shape;220;p9"/>
          <p:cNvSpPr txBox="1"/>
          <p:nvPr/>
        </p:nvSpPr>
        <p:spPr>
          <a:xfrm>
            <a:off x="-6544565" y="3313460"/>
            <a:ext cx="17458123" cy="79819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4200">
                <a:solidFill>
                  <a:srgbClr val="000000"/>
                </a:solidFill>
                <a:latin typeface="Arial"/>
                <a:ea typeface="Arial"/>
                <a:cs typeface="Arial"/>
                <a:sym typeface="Arial"/>
              </a:rPr>
              <a:t>Producto: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75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Dhanna</dc:creator>
</cp:coreProperties>
</file>