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3" r:id="rId5"/>
    <p:sldId id="275" r:id="rId6"/>
    <p:sldId id="276" r:id="rId7"/>
    <p:sldId id="277" r:id="rId8"/>
    <p:sldId id="282" r:id="rId9"/>
    <p:sldId id="278" r:id="rId10"/>
    <p:sldId id="271" r:id="rId11"/>
    <p:sldId id="279" r:id="rId12"/>
    <p:sldId id="280" r:id="rId13"/>
    <p:sldId id="283" r:id="rId14"/>
    <p:sldId id="281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99CCFF"/>
    <a:srgbClr val="FFFF66"/>
    <a:srgbClr val="FFCCFF"/>
    <a:srgbClr val="FFCCCC"/>
    <a:srgbClr val="FF9900"/>
    <a:srgbClr val="FF99FF"/>
    <a:srgbClr val="CCECFF"/>
    <a:srgbClr val="CC99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45065-86C4-4423-9240-B3CB6CF06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53A7E8-3A6E-4409-B6FE-181064078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89F950-1F51-4614-9A2B-95228DE9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343-0440-46A0-91F5-4CA4AC30E712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B46FDF-A111-4754-826F-B2C0F5FB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7B12EA-7134-4DE4-B7F5-166A19A6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CB11-8A31-4928-94D0-C7794890F8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88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41B46-6141-49FA-A5AD-4855D7DF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BC4374-3F87-4F80-B2DE-9A9287758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9672EA-0EDE-4D80-87F9-8ED03800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343-0440-46A0-91F5-4CA4AC30E712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1B791-F2BC-4884-8B58-47044E4F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1964D9-241A-4380-8EAE-4FE359DF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CB11-8A31-4928-94D0-C7794890F8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246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B95AB3-12A4-443C-A0E9-0D8A760BD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BA758E-9FA4-437F-86F1-2627DD717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8ACE1-FEE4-4918-AF1F-E45BAB97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343-0440-46A0-91F5-4CA4AC30E712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8CAA31-EBE1-462D-A246-B9ED2934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42C4D6-9E25-44A1-B043-3D4371AC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CB11-8A31-4928-94D0-C7794890F8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25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CB981-8782-4235-B4CE-18F09BBF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E37A6-14FD-4965-86D6-59D8E699D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F5EF3A-E065-40A4-AB64-44C643CE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343-0440-46A0-91F5-4CA4AC30E712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04C21F-6E61-40CC-8E27-E4AA0881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D32827-7CF4-4D91-B82D-E61FA642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CB11-8A31-4928-94D0-C7794890F8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577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5F32A-A1A4-4335-9003-150700A0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837B18-4331-4E80-B06B-B4AB0BBE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C48CB-F75C-407C-B7D3-B02DEA27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343-0440-46A0-91F5-4CA4AC30E712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6843AE-BA1B-4940-A7C0-EA7A0A11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46E6F5-0025-4386-9623-1A49116B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CB11-8A31-4928-94D0-C7794890F8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501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27FBE-1C58-4CE8-BA95-4BC5AC4F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8EBFD-BA8C-44D4-BF9A-CC81D1AC4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B30C88-63D7-490D-9E7E-444E5B080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C76F60-FD1A-4B7F-BAAD-15E390B47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343-0440-46A0-91F5-4CA4AC30E712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FEDEC9-C029-4C87-B84E-2E1A8A34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337F95-9257-4B43-8F28-DDE7536E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CB11-8A31-4928-94D0-C7794890F8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057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3EE62-53FB-4C2F-8A4C-677F7268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63A78-8136-4321-A116-85F8FD641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6BBDA0-E89A-4C95-918A-6691B6291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FE05F7-C445-43F7-9A42-4DDAE8E47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980C3D-6A3B-4BFD-BB4F-C00C2AC44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56289E-C11E-4B18-ABB4-8D3BF9C3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343-0440-46A0-91F5-4CA4AC30E712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9963D6-D38B-49AA-8318-997AB6B1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9019B2-6EED-49DC-85A9-095460A7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CB11-8A31-4928-94D0-C7794890F8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392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93864-8AAA-4C79-A1C5-CC789242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1C9936-A8DF-400A-ADDA-DDDD8C74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343-0440-46A0-91F5-4CA4AC30E712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A63DD1-05F6-437B-B665-F17A70C4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E76A9F-DD53-4FAA-887C-F1E9D7C9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CB11-8A31-4928-94D0-C7794890F8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782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936909B-0D28-4A3A-B191-1A70ADD7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343-0440-46A0-91F5-4CA4AC30E712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C5283E-8EE8-4B10-B9D7-96897155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FB0777-42DD-47CC-834F-105CA695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CB11-8A31-4928-94D0-C7794890F8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657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25B8B-0635-4265-8323-3FA4AC31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8181D7-5033-4D2A-86DA-8381376AC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A622A9-ED03-47EB-9EBD-E4575FE47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4D7318-99CD-418D-B5EA-512A769E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343-0440-46A0-91F5-4CA4AC30E712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82DA32-1F6E-4C1E-A15B-74681622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A15F12-C68A-43DD-8C5E-D2AD8AA1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CB11-8A31-4928-94D0-C7794890F8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69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12E99-38BF-4373-BBF9-0C87CBD6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E50906-4A36-4F32-93C6-D4A0C27A3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1D6FF3-8F5C-4A33-8B7E-13F0A4EA5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2921D8-7576-4561-AB68-96578208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343-0440-46A0-91F5-4CA4AC30E712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6455F3-63A7-4FD7-BA53-F0F489F4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6BDAC6-ABF7-48F1-804D-D70FDA5E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CB11-8A31-4928-94D0-C7794890F8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439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37F76D-7AEC-4E42-A719-505936C7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D6AD8A-B8D5-4E9A-85F6-F1CC5EC4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3E4BF-4C65-45B1-84DC-7026A1F5E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B343-0440-46A0-91F5-4CA4AC30E712}" type="datetimeFigureOut">
              <a:rPr lang="es-PE" smtClean="0"/>
              <a:t>10/03/2026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8959F6-6AFE-4389-8C73-44FF09BE5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0EAF0D-06E1-411E-ABA8-4129B2BAF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CB11-8A31-4928-94D0-C7794890F8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794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ágrima 5">
            <a:extLst>
              <a:ext uri="{FF2B5EF4-FFF2-40B4-BE49-F238E27FC236}">
                <a16:creationId xmlns:a16="http://schemas.microsoft.com/office/drawing/2014/main" id="{C2015366-CCC1-4597-B6F0-150837CC784F}"/>
              </a:ext>
            </a:extLst>
          </p:cNvPr>
          <p:cNvSpPr/>
          <p:nvPr/>
        </p:nvSpPr>
        <p:spPr>
          <a:xfrm rot="16200000">
            <a:off x="140375" y="-126326"/>
            <a:ext cx="3429000" cy="3681651"/>
          </a:xfrm>
          <a:prstGeom prst="teardrop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Lágrima 8">
            <a:extLst>
              <a:ext uri="{FF2B5EF4-FFF2-40B4-BE49-F238E27FC236}">
                <a16:creationId xmlns:a16="http://schemas.microsoft.com/office/drawing/2014/main" id="{D2FBE040-F17E-4C56-A3C3-6CBF257F1A5F}"/>
              </a:ext>
            </a:extLst>
          </p:cNvPr>
          <p:cNvSpPr/>
          <p:nvPr/>
        </p:nvSpPr>
        <p:spPr>
          <a:xfrm rot="5400000">
            <a:off x="8113804" y="2660506"/>
            <a:ext cx="3895187" cy="4233104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Pensando que el niño está aburrido, frustrado y harto de hacer su tarea. |  Foto Premium">
            <a:extLst>
              <a:ext uri="{FF2B5EF4-FFF2-40B4-BE49-F238E27FC236}">
                <a16:creationId xmlns:a16="http://schemas.microsoft.com/office/drawing/2014/main" id="{9C442DFE-017B-4B8F-863C-A6F8E574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480">
            <a:off x="510251" y="381089"/>
            <a:ext cx="2736100" cy="2736100"/>
          </a:xfrm>
          <a:prstGeom prst="pen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tilización de IA aplicada a la metodología de Aprendizaje por Problemas ( ABP) - educahistoria">
            <a:extLst>
              <a:ext uri="{FF2B5EF4-FFF2-40B4-BE49-F238E27FC236}">
                <a16:creationId xmlns:a16="http://schemas.microsoft.com/office/drawing/2014/main" id="{2FA95F75-450B-4843-B0EF-94C3B91E1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5"/>
          <a:stretch/>
        </p:blipFill>
        <p:spPr bwMode="auto">
          <a:xfrm>
            <a:off x="8256879" y="3239753"/>
            <a:ext cx="3932747" cy="3229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0F7A0F9-A64D-43C1-977A-BC088E2F00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24" t="3365" r="6039"/>
          <a:stretch/>
        </p:blipFill>
        <p:spPr>
          <a:xfrm>
            <a:off x="9529395" y="1599150"/>
            <a:ext cx="767669" cy="1139514"/>
          </a:xfrm>
          <a:prstGeom prst="flowChartMagneticDisk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1074922-B19F-4B1F-B1D6-FDAB0BF0AA2A}"/>
              </a:ext>
            </a:extLst>
          </p:cNvPr>
          <p:cNvSpPr/>
          <p:nvPr/>
        </p:nvSpPr>
        <p:spPr>
          <a:xfrm>
            <a:off x="336430" y="2624811"/>
            <a:ext cx="7381079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APRENDIZAJE BASADO EN PROYECTOS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55FD7CB-0477-4B6A-ABCE-EF1BFFA49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37" y="257227"/>
            <a:ext cx="1714320" cy="71702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789D576-2427-4C9B-9114-CD9C53E935F6}"/>
              </a:ext>
            </a:extLst>
          </p:cNvPr>
          <p:cNvSpPr/>
          <p:nvPr/>
        </p:nvSpPr>
        <p:spPr>
          <a:xfrm>
            <a:off x="0" y="5569717"/>
            <a:ext cx="3373128" cy="48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Área de Gestión Pedagógica</a:t>
            </a:r>
            <a:endParaRPr lang="es-P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1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CEA7EF5-29FE-4A55-9426-DD0BBD74B6D0}"/>
              </a:ext>
            </a:extLst>
          </p:cNvPr>
          <p:cNvSpPr/>
          <p:nvPr/>
        </p:nvSpPr>
        <p:spPr>
          <a:xfrm>
            <a:off x="647698" y="1229876"/>
            <a:ext cx="2319339" cy="7188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Script MT Bold" panose="03040602040607080904" pitchFamily="66" charset="0"/>
              </a:rPr>
              <a:t>Se comunica oralmente en su lengua materna</a:t>
            </a:r>
            <a:endParaRPr lang="es-PE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E9369ED-4F85-464C-8ECC-5F2AA54B0737}"/>
              </a:ext>
            </a:extLst>
          </p:cNvPr>
          <p:cNvSpPr/>
          <p:nvPr/>
        </p:nvSpPr>
        <p:spPr>
          <a:xfrm>
            <a:off x="447673" y="2930522"/>
            <a:ext cx="2590802" cy="788465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Script MT Bold" panose="03040602040607080904" pitchFamily="66" charset="0"/>
              </a:rPr>
              <a:t>Lee diversos tipos de textos en su lengua materna</a:t>
            </a:r>
            <a:endParaRPr lang="es-PE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D82E71A-1E8E-40B1-822D-3495BC3DF033}"/>
              </a:ext>
            </a:extLst>
          </p:cNvPr>
          <p:cNvSpPr/>
          <p:nvPr/>
        </p:nvSpPr>
        <p:spPr>
          <a:xfrm>
            <a:off x="576261" y="4963585"/>
            <a:ext cx="2462214" cy="7884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Script MT Bold" panose="03040602040607080904" pitchFamily="66" charset="0"/>
              </a:rPr>
              <a:t>Escribe diversos tipos de textos en su lengua materna</a:t>
            </a:r>
            <a:endParaRPr lang="es-PE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5D2A2F-A9BF-486C-88E2-6CE2806288E0}"/>
              </a:ext>
            </a:extLst>
          </p:cNvPr>
          <p:cNvSpPr txBox="1"/>
          <p:nvPr/>
        </p:nvSpPr>
        <p:spPr>
          <a:xfrm>
            <a:off x="3693459" y="476829"/>
            <a:ext cx="60511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Reconocer información clara y directa cuando escuchan explicaciones,</a:t>
            </a:r>
            <a:r>
              <a:rPr lang="es-PE" sz="1400" b="1" dirty="0"/>
              <a:t> </a:t>
            </a:r>
            <a:r>
              <a:rPr lang="es-PE" sz="1400" dirty="0"/>
              <a:t>relatos o exposiciones.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/>
              <a:t> </a:t>
            </a:r>
            <a:r>
              <a:rPr lang="es-ES" sz="1400" dirty="0"/>
              <a:t>Interpretar el tema, el propósito y los hechos presentados en un texto oral.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Organizar sus ideas para explicar un tema de manera clara.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Utilizar palabras relacionadas con el tema del proyecto.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Utilizar gestos, tono de voz y movimientos para apoyar su mensaje.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Analizar lo que escuchan y relacionarlo con sus experiencias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A adaptar su forma de hablar según la situación o el público.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Interactuar con otros mediante preguntas y comentarios relevantes.</a:t>
            </a:r>
            <a:endParaRPr lang="es-PE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63082-41E7-41E0-ADF7-62FA2D5C4555}"/>
              </a:ext>
            </a:extLst>
          </p:cNvPr>
          <p:cNvSpPr txBox="1"/>
          <p:nvPr/>
        </p:nvSpPr>
        <p:spPr>
          <a:xfrm>
            <a:off x="3765176" y="2898710"/>
            <a:ext cx="64187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A localizar información clara y específica dentro de un texto.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Diferenciar la información importante de aquella que es secundaria o semejante.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A deducir información que no aparece directamente en el texto.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Comprender el mensaje general del texto y su propósito.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A analizar la información del texto y relacionarla con sus experiencias.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A identificar algunos recursos utilizados en los textos para transmitir información.</a:t>
            </a:r>
            <a:endParaRPr lang="es-PE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530B6F8-5D0C-4FCD-8DA9-3EA5EF071BC0}"/>
              </a:ext>
            </a:extLst>
          </p:cNvPr>
          <p:cNvSpPr txBox="1"/>
          <p:nvPr/>
        </p:nvSpPr>
        <p:spPr>
          <a:xfrm>
            <a:off x="3693459" y="4674261"/>
            <a:ext cx="669663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Adaptar lo que escriben según para quién escriben y con qué propósito.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A ordenar sus ideas de manera clara y coherente.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Utilizar conectores que permitan relacionar las ideas dentro del texto.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Emplear palabras adecuadas al tema del proyecto.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Aplicar normas ortográficas básicas para que el texto sea claro y comprensible.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Revisar lo que escriben para mejorar la coherencia y la cohesión de sus textos.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Explicar por qué utilizan determinados recursos en su texto.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56867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831CC3D-DD6A-45CD-AC70-183CD2DD301F}"/>
              </a:ext>
            </a:extLst>
          </p:cNvPr>
          <p:cNvSpPr/>
          <p:nvPr/>
        </p:nvSpPr>
        <p:spPr>
          <a:xfrm>
            <a:off x="641739" y="1284601"/>
            <a:ext cx="2693132" cy="7616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chemeClr val="bg1"/>
                </a:solidFill>
                <a:latin typeface="Script MT Bold" panose="03040602040607080904" pitchFamily="66" charset="0"/>
              </a:rPr>
              <a:t>Gestiona su aprendizaje de manera autónoma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123EF6C-4A12-4ED0-A9DB-D527CCF597C2}"/>
              </a:ext>
            </a:extLst>
          </p:cNvPr>
          <p:cNvSpPr/>
          <p:nvPr/>
        </p:nvSpPr>
        <p:spPr>
          <a:xfrm>
            <a:off x="725467" y="5287098"/>
            <a:ext cx="2713609" cy="4958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cript MT Bold" panose="03040602040607080904" pitchFamily="66" charset="0"/>
              </a:rPr>
              <a:t>Construye su identidad</a:t>
            </a:r>
            <a:endParaRPr lang="es-PE" dirty="0">
              <a:latin typeface="Script MT Bold" panose="030406020406070809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FB141B-6C4E-4D8E-A9A4-7029B02C41E9}"/>
              </a:ext>
            </a:extLst>
          </p:cNvPr>
          <p:cNvSpPr txBox="1"/>
          <p:nvPr/>
        </p:nvSpPr>
        <p:spPr>
          <a:xfrm>
            <a:off x="3792070" y="4860312"/>
            <a:ext cx="78261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Reconocer sus fortalezas, habilidades e intereses al participar en las diferentes actividades del proyecto.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Comprenderán que forman parte de una comunidad educativa y que sus acciones pueden contribuir al bienestar de todos.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Reconocer sus emociones y manejar sus reacciones durante el trabajo en equipo.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Evaluar si una acción es adecuada o no y explicar por qué.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Colaborar, apoyarse y mantener relaciones positivas con sus compañeros.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Identificar situaciones que afectan su bienestar o el de otros y a buscar ayuda cuando sea necesario.</a:t>
            </a:r>
            <a:endParaRPr lang="es-PE" sz="14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7CAD11B-B046-4DC0-881D-192C94313FF4}"/>
              </a:ext>
            </a:extLst>
          </p:cNvPr>
          <p:cNvSpPr/>
          <p:nvPr/>
        </p:nvSpPr>
        <p:spPr>
          <a:xfrm>
            <a:off x="725467" y="2838938"/>
            <a:ext cx="2696853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chemeClr val="bg1"/>
                </a:solidFill>
                <a:latin typeface="Script MT Bold" panose="03040602040607080904" pitchFamily="66" charset="0"/>
              </a:rPr>
              <a:t>Convive y participa democráticamente en búsqueda del bien común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31F21A-2218-4929-A57B-F91AE30FBEF5}"/>
              </a:ext>
            </a:extLst>
          </p:cNvPr>
          <p:cNvSpPr txBox="1"/>
          <p:nvPr/>
        </p:nvSpPr>
        <p:spPr>
          <a:xfrm>
            <a:off x="3859304" y="2773679"/>
            <a:ext cx="78261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Trabajo en equipo existen diferentes ideas y puntos de vista y que es importante escucharlos y respetarlos.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Establecer acuerdos para trabajar de manera organizada y respetuosa durante el proyecto.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Resolver desacuerdos conversando y buscando soluciones justas.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Comprenderán que la escasez de agua y el deterioro del jardín es un problema que afecta a toda la comunidad escolar.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dirty="0"/>
              <a:t>Participar activamente en la mejora de su escuela y su comunidad</a:t>
            </a:r>
            <a:r>
              <a:rPr lang="es-ES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Analizar un problema, expresar opiniones y tomar decisiones en grupo</a:t>
            </a:r>
            <a:endParaRPr lang="es-PE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49F31A-D9D4-4E1A-B76B-5BA8A9DB447E}"/>
              </a:ext>
            </a:extLst>
          </p:cNvPr>
          <p:cNvSpPr txBox="1"/>
          <p:nvPr/>
        </p:nvSpPr>
        <p:spPr>
          <a:xfrm>
            <a:off x="3792070" y="703294"/>
            <a:ext cx="56925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Identificar qué necesitan saber o aprender para resolver un problema.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Definir metas claras sobre lo que quieren lograr durante el proyecto</a:t>
            </a:r>
            <a:r>
              <a:rPr lang="es-E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Organizar su trabajo para lograr la meta planteada.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/>
              <a:t>Seguir pasos o procedimientos para completar una tarea</a:t>
            </a:r>
            <a:r>
              <a:rPr lang="es-PE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Evaluar su avance durante el desarrollo del proyecto.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Comparar su trabajo con el de sus compañeros para mejorar su aprendizaje.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A modificar sus estrategias o su trabajo cuando identifican dificultades.</a:t>
            </a:r>
            <a:endParaRPr lang="es-PE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FF4E971-4D5A-4474-874D-828FA6EC7FD8}"/>
              </a:ext>
            </a:extLst>
          </p:cNvPr>
          <p:cNvSpPr txBox="1"/>
          <p:nvPr/>
        </p:nvSpPr>
        <p:spPr>
          <a:xfrm>
            <a:off x="9709538" y="969059"/>
            <a:ext cx="20969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Planifican, reflexionan y evalúan su propio aprendizaje durante el proyecto.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358121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B777817-C54B-46E6-94C5-7C12F235D5BE}"/>
              </a:ext>
            </a:extLst>
          </p:cNvPr>
          <p:cNvSpPr/>
          <p:nvPr/>
        </p:nvSpPr>
        <p:spPr>
          <a:xfrm>
            <a:off x="558719" y="4928030"/>
            <a:ext cx="2856834" cy="9005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cript MT Bold" panose="03040602040607080904" pitchFamily="66" charset="0"/>
              </a:rPr>
              <a:t>Resuelve problemas de gestión de datos e incertidumbre</a:t>
            </a:r>
            <a:endParaRPr lang="es-PE" dirty="0">
              <a:latin typeface="Script MT Bold" panose="030406020406070809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327C49B-77F1-4087-B786-A913C18C1C05}"/>
              </a:ext>
            </a:extLst>
          </p:cNvPr>
          <p:cNvSpPr/>
          <p:nvPr/>
        </p:nvSpPr>
        <p:spPr>
          <a:xfrm>
            <a:off x="4105836" y="4746176"/>
            <a:ext cx="7306235" cy="1447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Recolección de datos mediante encuestas o entrevistas: frecuencia de riego, cantidad de agua que se usa, forma de riego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Registro de datos en tablas de frecuencia.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Representación de datos en pictogramas y gráficos de barras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Interpretación de gráficos y tablas.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Elaboración de conclusiones y toma de decisiones</a:t>
            </a:r>
            <a:endParaRPr lang="es-PE" sz="140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D9CDDB-7BA9-4445-8E50-D915EDF46BAF}"/>
              </a:ext>
            </a:extLst>
          </p:cNvPr>
          <p:cNvSpPr/>
          <p:nvPr/>
        </p:nvSpPr>
        <p:spPr>
          <a:xfrm>
            <a:off x="641607" y="3147771"/>
            <a:ext cx="3033922" cy="900558"/>
          </a:xfrm>
          <a:prstGeom prst="round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cript MT Bold" panose="03040602040607080904" pitchFamily="66" charset="0"/>
              </a:rPr>
              <a:t>Diseña y construye soluciones tecnológicas para resolver problemas de su entorno</a:t>
            </a:r>
            <a:endParaRPr lang="es-PE" dirty="0">
              <a:latin typeface="Script MT Bold" panose="03040602040607080904" pitchFamily="66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A972DC8-E6AC-4B78-B0FF-1C2B622B298F}"/>
              </a:ext>
            </a:extLst>
          </p:cNvPr>
          <p:cNvSpPr/>
          <p:nvPr/>
        </p:nvSpPr>
        <p:spPr>
          <a:xfrm>
            <a:off x="704168" y="1029412"/>
            <a:ext cx="2971361" cy="85899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chemeClr val="bg1"/>
                </a:solidFill>
                <a:latin typeface="Script MT Bold" panose="03040602040607080904" pitchFamily="66" charset="0"/>
              </a:rPr>
              <a:t>Indaga mediante métodos científicos para construir conocimientos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DE98915-3F7A-4DC3-9952-D7C93FB750DB}"/>
              </a:ext>
            </a:extLst>
          </p:cNvPr>
          <p:cNvSpPr txBox="1"/>
          <p:nvPr/>
        </p:nvSpPr>
        <p:spPr>
          <a:xfrm>
            <a:off x="4105836" y="2594710"/>
            <a:ext cx="7010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Analizar un problema del entorno y reconocer sus posibles causas.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Proponer diferentes soluciones tecnológicas basadas en conocimientos científicos.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Representar su solución mediante esquemas o dibujos.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Organizar los pasos necesarios para construir su solución tecnológica.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Construir una solución tecnológica para resolver el problema.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Probar si su solución funciona correctamente.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Mejorar su diseño cuando identifiquen fallas o dificultades.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Explicar cómo funciona su solución tecnológica y qué beneficios tiene.</a:t>
            </a:r>
            <a:endParaRPr lang="es-PE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53C5FD-7943-4478-9F9E-7C8F7529BF10}"/>
              </a:ext>
            </a:extLst>
          </p:cNvPr>
          <p:cNvSpPr txBox="1"/>
          <p:nvPr/>
        </p:nvSpPr>
        <p:spPr>
          <a:xfrm>
            <a:off x="4240306" y="658688"/>
            <a:ext cx="6096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Observar un hecho o fenómeno natural para identificar un problema.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Plantear posibles causas que expliquen el fenómeno observado.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Formular preguntas que orienten la investigación.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Planificar cómo obtener información para responder sus preguntas.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Registrar información de manera organizada.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Analizar los datos obtenidos para encontrar relaciones entre las variables.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Explicar lo que investigaron y lo que descubrieron.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48408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echa: circular 14">
            <a:extLst>
              <a:ext uri="{FF2B5EF4-FFF2-40B4-BE49-F238E27FC236}">
                <a16:creationId xmlns:a16="http://schemas.microsoft.com/office/drawing/2014/main" id="{99F5A74E-6563-474B-AC18-33C58944C67B}"/>
              </a:ext>
            </a:extLst>
          </p:cNvPr>
          <p:cNvSpPr/>
          <p:nvPr/>
        </p:nvSpPr>
        <p:spPr>
          <a:xfrm flipV="1">
            <a:off x="7624764" y="1457326"/>
            <a:ext cx="3071811" cy="3271835"/>
          </a:xfrm>
          <a:prstGeom prst="circularArrow">
            <a:avLst/>
          </a:prstGeom>
          <a:solidFill>
            <a:srgbClr val="FF99FF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4" name="Flecha: circular 13">
            <a:extLst>
              <a:ext uri="{FF2B5EF4-FFF2-40B4-BE49-F238E27FC236}">
                <a16:creationId xmlns:a16="http://schemas.microsoft.com/office/drawing/2014/main" id="{424937C6-A956-4246-9B14-00FD9D10E283}"/>
              </a:ext>
            </a:extLst>
          </p:cNvPr>
          <p:cNvSpPr/>
          <p:nvPr/>
        </p:nvSpPr>
        <p:spPr>
          <a:xfrm>
            <a:off x="5438776" y="1962149"/>
            <a:ext cx="2981325" cy="3438525"/>
          </a:xfrm>
          <a:prstGeom prst="circularArrow">
            <a:avLst/>
          </a:prstGeom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3" name="Flecha: circular 12">
            <a:extLst>
              <a:ext uri="{FF2B5EF4-FFF2-40B4-BE49-F238E27FC236}">
                <a16:creationId xmlns:a16="http://schemas.microsoft.com/office/drawing/2014/main" id="{EC74505F-120B-4AAB-A58C-2E8B76163B50}"/>
              </a:ext>
            </a:extLst>
          </p:cNvPr>
          <p:cNvSpPr/>
          <p:nvPr/>
        </p:nvSpPr>
        <p:spPr>
          <a:xfrm flipV="1">
            <a:off x="3252788" y="1757361"/>
            <a:ext cx="2981325" cy="3086100"/>
          </a:xfrm>
          <a:prstGeom prst="circularArrow">
            <a:avLst/>
          </a:prstGeom>
          <a:solidFill>
            <a:srgbClr val="FFC000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Flecha: circular 9">
            <a:extLst>
              <a:ext uri="{FF2B5EF4-FFF2-40B4-BE49-F238E27FC236}">
                <a16:creationId xmlns:a16="http://schemas.microsoft.com/office/drawing/2014/main" id="{3BD58203-2D2E-4765-9388-49AD3A0934B1}"/>
              </a:ext>
            </a:extLst>
          </p:cNvPr>
          <p:cNvSpPr/>
          <p:nvPr/>
        </p:nvSpPr>
        <p:spPr>
          <a:xfrm>
            <a:off x="1066800" y="2057400"/>
            <a:ext cx="2981325" cy="3438525"/>
          </a:xfrm>
          <a:prstGeom prst="circularArrow">
            <a:avLst/>
          </a:prstGeom>
          <a:solidFill>
            <a:srgbClr val="99CCFF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2B0C90-DFFC-4785-AE2E-69C321996573}"/>
              </a:ext>
            </a:extLst>
          </p:cNvPr>
          <p:cNvSpPr txBox="1"/>
          <p:nvPr/>
        </p:nvSpPr>
        <p:spPr>
          <a:xfrm>
            <a:off x="2164556" y="244139"/>
            <a:ext cx="813911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FF99CC"/>
                </a:solidFill>
                <a:latin typeface="Script MT Bold" panose="03040602040607080904" pitchFamily="66" charset="0"/>
              </a:rPr>
              <a:t>Fases del aprendizaje basado en proyectos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88AB2DB-C324-42FF-A617-F4826A5896DF}"/>
              </a:ext>
            </a:extLst>
          </p:cNvPr>
          <p:cNvSpPr/>
          <p:nvPr/>
        </p:nvSpPr>
        <p:spPr>
          <a:xfrm>
            <a:off x="1862137" y="2981322"/>
            <a:ext cx="1285874" cy="70008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EL DESAFÍO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CF501F5-F374-4C51-A0DD-66B8DC74264D}"/>
              </a:ext>
            </a:extLst>
          </p:cNvPr>
          <p:cNvSpPr/>
          <p:nvPr/>
        </p:nvSpPr>
        <p:spPr>
          <a:xfrm>
            <a:off x="3876081" y="2838448"/>
            <a:ext cx="1734739" cy="700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>
                <a:solidFill>
                  <a:srgbClr val="0070C0"/>
                </a:solidFill>
                <a:latin typeface="Bodoni MT" panose="02070603080606020203" pitchFamily="18" charset="0"/>
              </a:rPr>
              <a:t>INVESTIGACIÓN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43DE3D6-8156-4BBA-9910-72A058D3442A}"/>
              </a:ext>
            </a:extLst>
          </p:cNvPr>
          <p:cNvSpPr/>
          <p:nvPr/>
        </p:nvSpPr>
        <p:spPr>
          <a:xfrm>
            <a:off x="6170415" y="2981322"/>
            <a:ext cx="1525786" cy="8667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Bodoni MT" panose="02070603080606020203" pitchFamily="18" charset="0"/>
              </a:rPr>
              <a:t>ELABORACIÓN DEL PRODUCTO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968CC00-F670-4827-875E-14D4A5021391}"/>
              </a:ext>
            </a:extLst>
          </p:cNvPr>
          <p:cNvSpPr/>
          <p:nvPr/>
        </p:nvSpPr>
        <p:spPr>
          <a:xfrm>
            <a:off x="8326339" y="2950366"/>
            <a:ext cx="1668660" cy="70008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0070C0"/>
                </a:solidFill>
                <a:latin typeface="Bodoni MT" panose="02070603080606020203" pitchFamily="18" charset="0"/>
              </a:rPr>
              <a:t>COMUNICACIÓN DEL RESULTADO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591F9BF-A4DF-4BD0-8658-3BD4A16ABA80}"/>
              </a:ext>
            </a:extLst>
          </p:cNvPr>
          <p:cNvSpPr/>
          <p:nvPr/>
        </p:nvSpPr>
        <p:spPr>
          <a:xfrm>
            <a:off x="1996603" y="2371630"/>
            <a:ext cx="1121717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/>
                </a:solidFill>
              </a:rPr>
              <a:t>PRIMERA FASE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1E55F0D-A1E8-483F-9F50-9A0627C54D23}"/>
              </a:ext>
            </a:extLst>
          </p:cNvPr>
          <p:cNvSpPr/>
          <p:nvPr/>
        </p:nvSpPr>
        <p:spPr>
          <a:xfrm>
            <a:off x="4152902" y="4276336"/>
            <a:ext cx="1121717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1200" b="1" dirty="0">
                <a:ln w="0"/>
                <a:solidFill>
                  <a:schemeClr val="accent1">
                    <a:lumMod val="75000"/>
                  </a:schemeClr>
                </a:solidFill>
              </a:rPr>
              <a:t>SEGUNDA </a:t>
            </a:r>
            <a:r>
              <a:rPr lang="es-ES" sz="1200" b="1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 FASE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AD754B2-E944-4FB1-8138-32324B387D8A}"/>
              </a:ext>
            </a:extLst>
          </p:cNvPr>
          <p:cNvSpPr/>
          <p:nvPr/>
        </p:nvSpPr>
        <p:spPr>
          <a:xfrm>
            <a:off x="6368580" y="2233130"/>
            <a:ext cx="1121717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sz="1200" b="1" dirty="0">
                <a:ln w="0"/>
                <a:solidFill>
                  <a:schemeClr val="bg1"/>
                </a:solidFill>
              </a:rPr>
              <a:t>TERCERA </a:t>
            </a:r>
            <a:r>
              <a:rPr lang="es-ES" sz="1200" b="1" cap="none" spc="0" dirty="0">
                <a:ln w="0"/>
                <a:solidFill>
                  <a:schemeClr val="bg1"/>
                </a:solidFill>
              </a:rPr>
              <a:t> FASE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CAD159C-D7C3-4FCB-8A8A-09F9D4215C91}"/>
              </a:ext>
            </a:extLst>
          </p:cNvPr>
          <p:cNvSpPr/>
          <p:nvPr/>
        </p:nvSpPr>
        <p:spPr>
          <a:xfrm>
            <a:off x="8646691" y="4137836"/>
            <a:ext cx="1121717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1200" b="1" dirty="0">
                <a:ln w="0"/>
                <a:solidFill>
                  <a:schemeClr val="accent1">
                    <a:lumMod val="75000"/>
                  </a:schemeClr>
                </a:solidFill>
              </a:rPr>
              <a:t>CUARTA </a:t>
            </a:r>
            <a:r>
              <a:rPr lang="es-ES" sz="1200" b="1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 FASE</a:t>
            </a:r>
          </a:p>
        </p:txBody>
      </p:sp>
      <p:pic>
        <p:nvPicPr>
          <p:cNvPr id="3074" name="Picture 2" descr="ABP en aulas con ratios altas: Organización y Estrategias">
            <a:extLst>
              <a:ext uri="{FF2B5EF4-FFF2-40B4-BE49-F238E27FC236}">
                <a16:creationId xmlns:a16="http://schemas.microsoft.com/office/drawing/2014/main" id="{DB8A2B38-F678-41F6-B24C-36751D178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95" y="4402136"/>
            <a:ext cx="2090735" cy="139382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17CD400-8D65-4EEA-AD28-EFA155190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70" t="9792" r="14690" b="3095"/>
          <a:stretch/>
        </p:blipFill>
        <p:spPr>
          <a:xfrm>
            <a:off x="3954512" y="1191996"/>
            <a:ext cx="1762125" cy="1578895"/>
          </a:xfrm>
          <a:prstGeom prst="round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A6D43B3-C6F9-4AA0-9CC6-A50B38022C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4" t="15420" b="7154"/>
          <a:stretch/>
        </p:blipFill>
        <p:spPr>
          <a:xfrm>
            <a:off x="1044735" y="3952189"/>
            <a:ext cx="2507979" cy="2025516"/>
          </a:xfrm>
          <a:prstGeom prst="ellipse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EABEB1D-486A-4D18-AF1C-D37475D91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816" y="1165302"/>
            <a:ext cx="1896294" cy="15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2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 descr="Bombilla y equipo con relleno sólido">
            <a:extLst>
              <a:ext uri="{FF2B5EF4-FFF2-40B4-BE49-F238E27FC236}">
                <a16:creationId xmlns:a16="http://schemas.microsoft.com/office/drawing/2014/main" id="{B19F27BB-7FB6-4ECC-8B74-7C09F0EF6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90550" y="2343150"/>
            <a:ext cx="1924050" cy="192405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C3486E3-443C-4E5A-95FB-DC113EFBDD7D}"/>
              </a:ext>
            </a:extLst>
          </p:cNvPr>
          <p:cNvSpPr/>
          <p:nvPr/>
        </p:nvSpPr>
        <p:spPr>
          <a:xfrm>
            <a:off x="2916191" y="1095374"/>
            <a:ext cx="3649755" cy="49244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400" b="1" kern="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ACTIVIDADES DEL DOCENTE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-Presenta la situación significativa mediante imágenes, videos o una visita al jardín de la escuela.</a:t>
            </a:r>
            <a:endParaRPr lang="es-PE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-Formula preguntas generadoras sobre el problema( escasez de agua).</a:t>
            </a:r>
            <a:endParaRPr lang="es-PE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Plantea el reto del proyecto.</a:t>
            </a:r>
            <a:endParaRPr lang="es-PE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-Motiva la participación y organiza equipos de trabajo.</a:t>
            </a:r>
          </a:p>
          <a:p>
            <a:pPr algn="just"/>
            <a:r>
              <a:rPr lang="es-PE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-Promueve acuerdos de convivencia</a:t>
            </a:r>
            <a:endParaRPr lang="es-P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11C5708-D981-4254-BE32-F01DC586E248}"/>
              </a:ext>
            </a:extLst>
          </p:cNvPr>
          <p:cNvSpPr/>
          <p:nvPr/>
        </p:nvSpPr>
        <p:spPr>
          <a:xfrm>
            <a:off x="7951694" y="1095374"/>
            <a:ext cx="3649756" cy="5210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400" b="1" kern="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ACTIVIDADES DEL ESTUDIANTE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Observan el estado del jardín de la escuela.</a:t>
            </a:r>
            <a:endParaRPr lang="es-PE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Expresan ideas y opiniones sobre el problema.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Comparten experiencias sobre el cuidado del agua.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Participan en el diálogo respetando opiniones.</a:t>
            </a:r>
            <a:endParaRPr lang="es-PE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 Identifican posibles causas de que las plantas se sequen.</a:t>
            </a:r>
            <a:endParaRPr lang="es-PE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Formulan preguntas de investigación sobre el problema.</a:t>
            </a:r>
            <a:br>
              <a:rPr lang="es-ES" dirty="0"/>
            </a:br>
            <a:r>
              <a:rPr lang="es-ES" dirty="0"/>
              <a:t>-</a:t>
            </a:r>
            <a:endParaRPr lang="es-P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Gráfico 10" descr="Transferencia con relleno sólido">
            <a:extLst>
              <a:ext uri="{FF2B5EF4-FFF2-40B4-BE49-F238E27FC236}">
                <a16:creationId xmlns:a16="http://schemas.microsoft.com/office/drawing/2014/main" id="{4A87240C-0F7B-45A7-8F99-BE23B7DB9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1620" y="2971800"/>
            <a:ext cx="914400" cy="914400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A63B133-18B8-4314-9AF0-8ED616BE6FA9}"/>
              </a:ext>
            </a:extLst>
          </p:cNvPr>
          <p:cNvSpPr/>
          <p:nvPr/>
        </p:nvSpPr>
        <p:spPr>
          <a:xfrm>
            <a:off x="981077" y="4691061"/>
            <a:ext cx="1285874" cy="700089"/>
          </a:xfrm>
          <a:prstGeom prst="roundRect">
            <a:avLst/>
          </a:prstGeom>
          <a:solidFill>
            <a:srgbClr val="CCECFF"/>
          </a:solidFill>
          <a:ln>
            <a:solidFill>
              <a:srgbClr val="FF99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EL DESAFÍO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82F2606-851A-4ED2-9F64-F5626ED615D0}"/>
              </a:ext>
            </a:extLst>
          </p:cNvPr>
          <p:cNvSpPr/>
          <p:nvPr/>
        </p:nvSpPr>
        <p:spPr>
          <a:xfrm>
            <a:off x="821532" y="1219200"/>
            <a:ext cx="1924049" cy="70008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PRIMERA FASE</a:t>
            </a:r>
          </a:p>
        </p:txBody>
      </p:sp>
    </p:spTree>
    <p:extLst>
      <p:ext uri="{BB962C8B-B14F-4D97-AF65-F5344CB8AC3E}">
        <p14:creationId xmlns:p14="http://schemas.microsoft.com/office/powerpoint/2010/main" val="366979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4174400-CA62-40D4-B3C5-C7480CDDD5DA}"/>
              </a:ext>
            </a:extLst>
          </p:cNvPr>
          <p:cNvSpPr/>
          <p:nvPr/>
        </p:nvSpPr>
        <p:spPr>
          <a:xfrm>
            <a:off x="545746" y="4248152"/>
            <a:ext cx="1734739" cy="700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304800">
              <a:schemeClr val="accent5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>
                <a:solidFill>
                  <a:srgbClr val="0070C0"/>
                </a:solidFill>
                <a:latin typeface="Bodoni MT" panose="02070603080606020203" pitchFamily="18" charset="0"/>
              </a:rPr>
              <a:t>INVESTIGACIÓN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F273187-CDB1-4352-8AD2-A886037935E0}"/>
              </a:ext>
            </a:extLst>
          </p:cNvPr>
          <p:cNvSpPr/>
          <p:nvPr/>
        </p:nvSpPr>
        <p:spPr>
          <a:xfrm>
            <a:off x="485181" y="1638575"/>
            <a:ext cx="1734739" cy="700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>
                <a:solidFill>
                  <a:srgbClr val="0070C0"/>
                </a:solidFill>
                <a:latin typeface="Bodoni MT" panose="02070603080606020203" pitchFamily="18" charset="0"/>
              </a:rPr>
              <a:t>SEGUNDA FASE</a:t>
            </a:r>
          </a:p>
        </p:txBody>
      </p:sp>
      <p:pic>
        <p:nvPicPr>
          <p:cNvPr id="12" name="Gráfico 11" descr="Investigación con relleno sólido">
            <a:extLst>
              <a:ext uri="{FF2B5EF4-FFF2-40B4-BE49-F238E27FC236}">
                <a16:creationId xmlns:a16="http://schemas.microsoft.com/office/drawing/2014/main" id="{5619E838-BABF-4CEB-80C8-8102D720D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366547">
            <a:off x="1461177" y="2836208"/>
            <a:ext cx="914400" cy="914400"/>
          </a:xfrm>
          <a:prstGeom prst="rect">
            <a:avLst/>
          </a:prstGeom>
        </p:spPr>
      </p:pic>
      <p:pic>
        <p:nvPicPr>
          <p:cNvPr id="14" name="Gráfico 13" descr="Cabeza con engranajes con relleno sólido">
            <a:extLst>
              <a:ext uri="{FF2B5EF4-FFF2-40B4-BE49-F238E27FC236}">
                <a16:creationId xmlns:a16="http://schemas.microsoft.com/office/drawing/2014/main" id="{3CC1B81C-A96C-499C-9FD6-F4880B3DE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499" y="2647950"/>
            <a:ext cx="1142721" cy="1142721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FE2AF77-188B-4778-A121-10243258B947}"/>
              </a:ext>
            </a:extLst>
          </p:cNvPr>
          <p:cNvSpPr/>
          <p:nvPr/>
        </p:nvSpPr>
        <p:spPr>
          <a:xfrm>
            <a:off x="2741236" y="600075"/>
            <a:ext cx="3969967" cy="601027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ACTIVIDADES DEL DOCENTE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Orienta la búsqueda de información en textos, videos o entrevistas.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Propone preguntas de indagación.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Promueve la lectura de textos informativos.</a:t>
            </a:r>
            <a:endParaRPr lang="es-PE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Propone actividades de observación y recolección de datos.</a:t>
            </a:r>
            <a:endParaRPr lang="es-PE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Guía el registro y análisis de información.</a:t>
            </a:r>
            <a:endParaRPr lang="es-PE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Promueve la reflexión sobre los resultados.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265EB22-8653-425A-B2D6-6C2DD9A08EF0}"/>
              </a:ext>
            </a:extLst>
          </p:cNvPr>
          <p:cNvSpPr/>
          <p:nvPr/>
        </p:nvSpPr>
        <p:spPr>
          <a:xfrm>
            <a:off x="7831873" y="600075"/>
            <a:ext cx="3969967" cy="58483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ACTIVIDADES DEL ESTUDIANTE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Investigan qué necesitan las plantas para vivir.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s-PE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Leen textos sobre el cuidado de las plantas y el uso del agua.</a:t>
            </a:r>
            <a:endParaRPr lang="es-PE" sz="1800" kern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Aplican encuestas o realizan observaciones.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Registran información en tablas.</a:t>
            </a:r>
            <a:endParaRPr lang="es-ES" sz="1800" kern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Organizan datos en tablas.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Elaboran gráficos para interpretar la información.</a:t>
            </a:r>
            <a:endParaRPr lang="es-PE" sz="1800" kern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Analizan datos mediante gráficos.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Elaboran conclusiones sobre el problema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</a:rPr>
            </a:br>
            <a:endParaRPr lang="es-P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Gráfico 16" descr="Transferencia con relleno sólido">
            <a:extLst>
              <a:ext uri="{FF2B5EF4-FFF2-40B4-BE49-F238E27FC236}">
                <a16:creationId xmlns:a16="http://schemas.microsoft.com/office/drawing/2014/main" id="{858DF5B8-B43E-4897-BEA5-A7ADC5859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996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0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A974C65-AD46-4EFA-8B51-2873724A15DA}"/>
              </a:ext>
            </a:extLst>
          </p:cNvPr>
          <p:cNvSpPr/>
          <p:nvPr/>
        </p:nvSpPr>
        <p:spPr>
          <a:xfrm>
            <a:off x="96853" y="4179105"/>
            <a:ext cx="1525786" cy="8667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Bodoni MT" panose="02070603080606020203" pitchFamily="18" charset="0"/>
              </a:rPr>
              <a:t>ELABORACIÓN DEL PRODUCTO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D17F9BB-20A8-49C5-96B8-4484DF236BCE}"/>
              </a:ext>
            </a:extLst>
          </p:cNvPr>
          <p:cNvSpPr/>
          <p:nvPr/>
        </p:nvSpPr>
        <p:spPr>
          <a:xfrm>
            <a:off x="96853" y="1545418"/>
            <a:ext cx="1525786" cy="5619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Bodoni MT" panose="02070603080606020203" pitchFamily="18" charset="0"/>
              </a:rPr>
              <a:t>TERCERA 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Bodoni MT" panose="02070603080606020203" pitchFamily="18" charset="0"/>
              </a:rPr>
              <a:t>FASE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D2E84C-42A2-40D3-9B12-62FAA2EFA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8" t="9030" r="10760" b="9782"/>
          <a:stretch/>
        </p:blipFill>
        <p:spPr>
          <a:xfrm>
            <a:off x="96853" y="2496368"/>
            <a:ext cx="1446197" cy="1479065"/>
          </a:xfrm>
          <a:prstGeom prst="round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C58F6BD-6135-4468-9E43-597D0A348EF4}"/>
              </a:ext>
            </a:extLst>
          </p:cNvPr>
          <p:cNvSpPr/>
          <p:nvPr/>
        </p:nvSpPr>
        <p:spPr>
          <a:xfrm>
            <a:off x="2042965" y="414793"/>
            <a:ext cx="4464907" cy="6276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PE" sz="1400" b="1" kern="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DISEÑO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s-PE" sz="1400" kern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Promueve la lluvia de ideas para proponer soluciones.</a:t>
            </a:r>
            <a:endParaRPr lang="es-PE" sz="14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kern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-Orienta la selección de la solución más viable.</a:t>
            </a:r>
            <a:r>
              <a:rPr lang="es-ES" sz="1400" dirty="0"/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Orienta la reflexión sobre la información obtenida.</a:t>
            </a:r>
            <a:br>
              <a:rPr lang="es-ES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- Facilita el debate y la toma de decisiones.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- Orienta el diseño del prototipo.</a:t>
            </a:r>
            <a:endParaRPr lang="es-PE" sz="14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kern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-Guía la elaboración de esquemas o bocetos del prototipo.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Apoya la planificación del proceso de construcción.</a:t>
            </a:r>
            <a:endParaRPr lang="es-PE" sz="14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PE" sz="1400" kern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-Facilita materiales necesarios.</a:t>
            </a:r>
          </a:p>
          <a:p>
            <a:pPr algn="just"/>
            <a:r>
              <a:rPr lang="es-PE" sz="1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ELABORACIÓN</a:t>
            </a:r>
          </a:p>
          <a:p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-Orienta el proceso de construcción del prototipo.</a:t>
            </a:r>
            <a:br>
              <a:rPr lang="es-ES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- Supervisa el uso adecuado de materiales y herramientas.</a:t>
            </a:r>
            <a:br>
              <a:rPr lang="es-ES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- Brinda retroalimentación durante la construcción.</a:t>
            </a:r>
            <a:br>
              <a:rPr lang="es-ES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- Promueve el trabajo colaborativo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EVALUACIÓN Y MEJORA</a:t>
            </a:r>
          </a:p>
          <a:p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- Promueve la prueba del prototipo en el jardín.</a:t>
            </a:r>
            <a:br>
              <a:rPr lang="es-ES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- Formula preguntas para evaluar el funcionamiento de la solución.</a:t>
            </a:r>
            <a:br>
              <a:rPr lang="es-ES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- Orienta la identificación de mejoras posibles</a:t>
            </a:r>
            <a:r>
              <a:rPr lang="es-ES" dirty="0"/>
              <a:t>.</a:t>
            </a:r>
            <a:endParaRPr lang="es-P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E7A7020-2E0B-4905-A1F0-6CE7A4EF76E5}"/>
              </a:ext>
            </a:extLst>
          </p:cNvPr>
          <p:cNvSpPr/>
          <p:nvPr/>
        </p:nvSpPr>
        <p:spPr>
          <a:xfrm>
            <a:off x="7351438" y="381000"/>
            <a:ext cx="4352490" cy="6095999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DISEÑO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s-PE" dirty="0"/>
              <a:t> </a:t>
            </a:r>
            <a:r>
              <a:rPr lang="es-PE" sz="1400" dirty="0"/>
              <a:t>Analizan los datos obtenidos.</a:t>
            </a:r>
            <a:endParaRPr lang="es-PE" sz="1400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Proponen diferentes soluciones para cuidar las plantas.</a:t>
            </a:r>
            <a:endParaRPr lang="es-PE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Discuten cuál solución sería más adecuada usando argumentos.( seleccionan)</a:t>
            </a:r>
            <a:endParaRPr lang="es-PE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Diseñan el sistema de riego mediante dibujos o esquemas.</a:t>
            </a:r>
            <a:endParaRPr lang="es-PE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PE" sz="14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-Identifican materiales y pasos para construirlo.</a:t>
            </a:r>
          </a:p>
          <a:p>
            <a:pPr algn="just"/>
            <a:endParaRPr lang="es-PE" sz="1400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PE" sz="14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ELABORACIÓN</a:t>
            </a:r>
          </a:p>
          <a:p>
            <a:r>
              <a:rPr lang="es-ES" sz="1400" dirty="0">
                <a:solidFill>
                  <a:schemeClr val="bg1"/>
                </a:solidFill>
              </a:rPr>
              <a:t>-Construyen el sistema de riego ecológico.</a:t>
            </a:r>
          </a:p>
          <a:p>
            <a:r>
              <a:rPr lang="es-ES" sz="1400" dirty="0">
                <a:solidFill>
                  <a:schemeClr val="bg1"/>
                </a:solidFill>
              </a:rPr>
              <a:t>-Siguen los pasos del diseño elaborado.</a:t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- Colaboran con su equipo en la elaboración del prototipo.</a:t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- Registran el proceso de construcción.</a:t>
            </a:r>
          </a:p>
          <a:p>
            <a:endParaRPr lang="es-ES" sz="1400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rgbClr val="FF0000"/>
                </a:solidFill>
              </a:rPr>
              <a:t>EVALUACIÓN Y MEJORA</a:t>
            </a:r>
          </a:p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s-ES" sz="1400" dirty="0">
                <a:solidFill>
                  <a:schemeClr val="bg1"/>
                </a:solidFill>
              </a:rPr>
              <a:t>Observan el funcionamiento del sistema de riego.</a:t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- Identifican dificultades o fallas.</a:t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- Proponen ajustes o mejoras al prototipo.</a:t>
            </a:r>
            <a:endParaRPr lang="es-PE" sz="1400" b="1" dirty="0">
              <a:solidFill>
                <a:schemeClr val="bg1"/>
              </a:solidFill>
            </a:endParaRPr>
          </a:p>
        </p:txBody>
      </p:sp>
      <p:pic>
        <p:nvPicPr>
          <p:cNvPr id="8" name="Gráfico 7" descr="Transferencia con relleno sólido">
            <a:extLst>
              <a:ext uri="{FF2B5EF4-FFF2-40B4-BE49-F238E27FC236}">
                <a16:creationId xmlns:a16="http://schemas.microsoft.com/office/drawing/2014/main" id="{C383F0C6-F1C5-4DD9-A6F6-4BE5DDFAA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835" y="2864425"/>
            <a:ext cx="599640" cy="59964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1A757B5-0017-4B42-B713-B34128832EAA}"/>
              </a:ext>
            </a:extLst>
          </p:cNvPr>
          <p:cNvSpPr txBox="1"/>
          <p:nvPr/>
        </p:nvSpPr>
        <p:spPr>
          <a:xfrm>
            <a:off x="2786414" y="426812"/>
            <a:ext cx="285136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ACTIVIDADES DEL DOCENTE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B9FEFEB-C7ED-4E16-B110-1FAF03E63C14}"/>
              </a:ext>
            </a:extLst>
          </p:cNvPr>
          <p:cNvSpPr txBox="1"/>
          <p:nvPr/>
        </p:nvSpPr>
        <p:spPr>
          <a:xfrm>
            <a:off x="7952667" y="426812"/>
            <a:ext cx="341807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ACTIVIDADES DEL ESTUDIANTE</a:t>
            </a:r>
          </a:p>
        </p:txBody>
      </p:sp>
    </p:spTree>
    <p:extLst>
      <p:ext uri="{BB962C8B-B14F-4D97-AF65-F5344CB8AC3E}">
        <p14:creationId xmlns:p14="http://schemas.microsoft.com/office/powerpoint/2010/main" val="113388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CDCD5C6-0E0B-4F60-9258-74D708839781}"/>
              </a:ext>
            </a:extLst>
          </p:cNvPr>
          <p:cNvSpPr/>
          <p:nvPr/>
        </p:nvSpPr>
        <p:spPr>
          <a:xfrm>
            <a:off x="903562" y="4506382"/>
            <a:ext cx="1668660" cy="70008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0070C0"/>
                </a:solidFill>
                <a:latin typeface="Bodoni MT" panose="02070603080606020203" pitchFamily="18" charset="0"/>
              </a:rPr>
              <a:t>COMUNICACIÓN DEL RESULTADO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DFD48A4-C233-446E-AD7C-3601E1A0655B}"/>
              </a:ext>
            </a:extLst>
          </p:cNvPr>
          <p:cNvSpPr/>
          <p:nvPr/>
        </p:nvSpPr>
        <p:spPr>
          <a:xfrm>
            <a:off x="792729" y="1873195"/>
            <a:ext cx="1668660" cy="70008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0070C0"/>
                </a:solidFill>
                <a:latin typeface="Bodoni MT" panose="02070603080606020203" pitchFamily="18" charset="0"/>
              </a:rPr>
              <a:t>CUARTA FASE</a:t>
            </a:r>
          </a:p>
        </p:txBody>
      </p:sp>
      <p:pic>
        <p:nvPicPr>
          <p:cNvPr id="6" name="Gráfico 5" descr="Persona confundida con relleno sólido">
            <a:extLst>
              <a:ext uri="{FF2B5EF4-FFF2-40B4-BE49-F238E27FC236}">
                <a16:creationId xmlns:a16="http://schemas.microsoft.com/office/drawing/2014/main" id="{F108FE2A-DC98-4582-A4EA-DA969733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3919" y="3018692"/>
            <a:ext cx="914400" cy="914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AC50D12-BD1D-4FAA-92D2-9CAD9193F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62" y="3002189"/>
            <a:ext cx="1075288" cy="1075288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8075D0F-F31F-457F-9552-B5764637E29D}"/>
              </a:ext>
            </a:extLst>
          </p:cNvPr>
          <p:cNvSpPr/>
          <p:nvPr/>
        </p:nvSpPr>
        <p:spPr>
          <a:xfrm>
            <a:off x="3238500" y="1337221"/>
            <a:ext cx="3388669" cy="45771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PE" sz="1800" kern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PE" kern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-Organiza una presentación o feria de proyectos.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-Orienta la elaboración de textos y materiales de difusión</a:t>
            </a:r>
            <a:r>
              <a:rPr lang="es-ES" dirty="0"/>
              <a:t>.</a:t>
            </a:r>
            <a:endParaRPr lang="es-PE" sz="1800" kern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-Retroalimenta el trabajo realizado por los estudiantes.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-Promueve la reflexión sobre el proceso de aprendizaje.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PE" sz="2400" b="1" kern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Gráfico 10" descr="Transferencia con relleno sólido">
            <a:extLst>
              <a:ext uri="{FF2B5EF4-FFF2-40B4-BE49-F238E27FC236}">
                <a16:creationId xmlns:a16="http://schemas.microsoft.com/office/drawing/2014/main" id="{638A6A19-D615-48B9-856F-62BAFD684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8266" y="2971800"/>
            <a:ext cx="914400" cy="914400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3125224-56DF-41F1-AF68-E8EFDFA4BFDC}"/>
              </a:ext>
            </a:extLst>
          </p:cNvPr>
          <p:cNvSpPr/>
          <p:nvPr/>
        </p:nvSpPr>
        <p:spPr>
          <a:xfrm>
            <a:off x="7682667" y="1137816"/>
            <a:ext cx="3880684" cy="5148684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PE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-Elaboran afiches o instructivos sobre el sistema de riego.</a:t>
            </a:r>
            <a:endParaRPr lang="es-PE" sz="1800" kern="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Presentan el prototipo construido.</a:t>
            </a:r>
            <a:endParaRPr lang="es-PE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-Explican el proceso de investigación y diseño, </a:t>
            </a:r>
            <a:r>
              <a:rPr lang="es-ES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tilizando gestos y recursos visuales en su exposición.</a:t>
            </a:r>
            <a:endParaRPr lang="es-PE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-Comparten conclusiones y aprendizajes.</a:t>
            </a:r>
            <a:endParaRPr lang="es-PE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PE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-Responden preguntas de sus compañeros o docentes.</a:t>
            </a:r>
          </a:p>
          <a:p>
            <a:pPr algn="just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- Reflexionan sobre su aprendizaje y participación en el proyecto.</a:t>
            </a:r>
            <a:endParaRPr lang="es-PE" sz="1800" kern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EEA84B-E5E3-41EC-9DF4-03BE02EFD71B}"/>
              </a:ext>
            </a:extLst>
          </p:cNvPr>
          <p:cNvSpPr txBox="1"/>
          <p:nvPr/>
        </p:nvSpPr>
        <p:spPr>
          <a:xfrm>
            <a:off x="3487807" y="1407684"/>
            <a:ext cx="2850390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ACTIVIDADES DEL DOCENTE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84A2BDB-B93D-43E9-B0D3-05CF56D3D535}"/>
              </a:ext>
            </a:extLst>
          </p:cNvPr>
          <p:cNvSpPr txBox="1"/>
          <p:nvPr/>
        </p:nvSpPr>
        <p:spPr>
          <a:xfrm>
            <a:off x="8089289" y="1137817"/>
            <a:ext cx="2898315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ACTIVIDADES DEL ESTUDIANTE</a:t>
            </a:r>
          </a:p>
        </p:txBody>
      </p:sp>
    </p:spTree>
    <p:extLst>
      <p:ext uri="{BB962C8B-B14F-4D97-AF65-F5344CB8AC3E}">
        <p14:creationId xmlns:p14="http://schemas.microsoft.com/office/powerpoint/2010/main" val="4238233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B09728-4C24-4C7C-9725-0F65ABBD1554}"/>
              </a:ext>
            </a:extLst>
          </p:cNvPr>
          <p:cNvSpPr/>
          <p:nvPr/>
        </p:nvSpPr>
        <p:spPr>
          <a:xfrm>
            <a:off x="415578" y="228763"/>
            <a:ext cx="2381410" cy="44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EVALUACIÓN – IV ciclo</a:t>
            </a:r>
            <a:endParaRPr lang="es-PE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1B0D6675-17BB-40A2-98E9-D9181760D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17589"/>
              </p:ext>
            </p:extLst>
          </p:nvPr>
        </p:nvGraphicFramePr>
        <p:xfrm>
          <a:off x="770965" y="845163"/>
          <a:ext cx="10838329" cy="547037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272989">
                  <a:extLst>
                    <a:ext uri="{9D8B030D-6E8A-4147-A177-3AD203B41FA5}">
                      <a16:colId xmlns:a16="http://schemas.microsoft.com/office/drawing/2014/main" val="3551903830"/>
                    </a:ext>
                  </a:extLst>
                </a:gridCol>
                <a:gridCol w="1927411">
                  <a:extLst>
                    <a:ext uri="{9D8B030D-6E8A-4147-A177-3AD203B41FA5}">
                      <a16:colId xmlns:a16="http://schemas.microsoft.com/office/drawing/2014/main" val="2073875859"/>
                    </a:ext>
                  </a:extLst>
                </a:gridCol>
                <a:gridCol w="2958353">
                  <a:extLst>
                    <a:ext uri="{9D8B030D-6E8A-4147-A177-3AD203B41FA5}">
                      <a16:colId xmlns:a16="http://schemas.microsoft.com/office/drawing/2014/main" val="1449644484"/>
                    </a:ext>
                  </a:extLst>
                </a:gridCol>
                <a:gridCol w="2169459">
                  <a:extLst>
                    <a:ext uri="{9D8B030D-6E8A-4147-A177-3AD203B41FA5}">
                      <a16:colId xmlns:a16="http://schemas.microsoft.com/office/drawing/2014/main" val="2082555580"/>
                    </a:ext>
                  </a:extLst>
                </a:gridCol>
                <a:gridCol w="2510117">
                  <a:extLst>
                    <a:ext uri="{9D8B030D-6E8A-4147-A177-3AD203B41FA5}">
                      <a16:colId xmlns:a16="http://schemas.microsoft.com/office/drawing/2014/main" val="859882270"/>
                    </a:ext>
                  </a:extLst>
                </a:gridCol>
              </a:tblGrid>
              <a:tr h="364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effectLst/>
                        </a:rPr>
                        <a:t>CAPACIDAD</a:t>
                      </a:r>
                      <a:endParaRPr lang="es-PE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effectLst/>
                        </a:rPr>
                        <a:t>INICIO</a:t>
                      </a:r>
                      <a:endParaRPr lang="es-PE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effectLst/>
                        </a:rPr>
                        <a:t>PROCESO</a:t>
                      </a:r>
                      <a:endParaRPr lang="es-PE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effectLst/>
                        </a:rPr>
                        <a:t>LOGRO ESPERADO</a:t>
                      </a:r>
                      <a:endParaRPr lang="es-PE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effectLst/>
                        </a:rPr>
                        <a:t>LOGRO DESTACADO</a:t>
                      </a:r>
                      <a:endParaRPr lang="es-PE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extLst>
                  <a:ext uri="{0D108BD9-81ED-4DB2-BD59-A6C34878D82A}">
                    <a16:rowId xmlns:a16="http://schemas.microsoft.com/office/drawing/2014/main" val="2538647109"/>
                  </a:ext>
                </a:extLst>
              </a:tr>
              <a:tr h="7879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Determina una alternativa de solución tecnológica.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Establecer las causas de un problema tecnológico.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Propone alternativas de solución.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100" dirty="0">
                          <a:solidFill>
                            <a:schemeClr val="tx1"/>
                          </a:solidFill>
                          <a:effectLst/>
                        </a:rPr>
                        <a:t>Identifica algunas causas que generan el problema tecnológico.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100" dirty="0">
                          <a:solidFill>
                            <a:schemeClr val="tx1"/>
                          </a:solidFill>
                          <a:effectLst/>
                        </a:rPr>
                        <a:t>Propone al menos una alternativa de solución tecnológica considerando algunas ideas o conocimientos científicos 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Establecer las posibles causas que generan problemas tecnológicos.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1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ropone alternativas de solución con conocimientos científicos.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Identificar las causas que generan problemas tecnológicos.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Propone alternativas de solución con base en conocimientos científicos.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extLst>
                  <a:ext uri="{0D108BD9-81ED-4DB2-BD59-A6C34878D82A}">
                    <a16:rowId xmlns:a16="http://schemas.microsoft.com/office/drawing/2014/main" val="230501983"/>
                  </a:ext>
                </a:extLst>
              </a:tr>
              <a:tr h="9909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50" kern="0">
                          <a:solidFill>
                            <a:schemeClr val="tx1"/>
                          </a:solidFill>
                          <a:effectLst/>
                        </a:rPr>
                        <a:t>Diseña la alternativa de solución tecnológica</a:t>
                      </a:r>
                      <a:endParaRPr lang="es-PE" sz="105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 Representa una, incluyendo sus partes a través de esquemas o dibujos. 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Escribe la secuencia de pasos para implementarla. 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Representa la alternativa de solución mediante esquemas o dibujos que muestran algunas de sus partes o etapas. 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Describe algunas características de forma, estructura o funcionamiento de la solución. 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Explica de manera general la secuencia de pasos para implementarla.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Representa una de ellas, incluyendo las partes o etapas, a través de esquemas o dibujos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Establece características de forma, estructura y función.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Explica una secuencia de pasos para implementarla.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 Representa una de ellas incluyendo sus partes o etapas, a través de esquemas o dibujos estructurados. 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Establece características de forma, estructura y función.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Explica el procedimiento, los recursos de implementación. 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extLst>
                  <a:ext uri="{0D108BD9-81ED-4DB2-BD59-A6C34878D82A}">
                    <a16:rowId xmlns:a16="http://schemas.microsoft.com/office/drawing/2014/main" val="3681011580"/>
                  </a:ext>
                </a:extLst>
              </a:tr>
              <a:tr h="89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Implementa y valida la alternativa de solución tecnológica.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 Usa herramientas y materiales seleccionados.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Realiza ajustes en el proceso de construcción de la solución tecnológica.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Utiliza herramientas y materiales básicos para construir la solución tecnológica con orientación.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Comprueba si la solución tecnológica funciona y realiza algunos ajustes.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Usa herramientas y materiales.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Verifica el funcionamiento de la solución tecnológica y realiza ajustes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Ejecuta usando herramientas y materiales seleccionados. 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Verifica el funcionamiento de la solución tecnológica detectando imprecisiones y realiza ajustes para mejorarlo. 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Explica el procedimiento, conocimiento científico aplicado y limitaciones de la solución tecnológica.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extLst>
                  <a:ext uri="{0D108BD9-81ED-4DB2-BD59-A6C34878D82A}">
                    <a16:rowId xmlns:a16="http://schemas.microsoft.com/office/drawing/2014/main" val="3988043314"/>
                  </a:ext>
                </a:extLst>
              </a:tr>
              <a:tr h="1420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Evalúa y comunica el funcionamiento y los impactos de su alternativa de solución tecnológica.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100" dirty="0">
                          <a:solidFill>
                            <a:schemeClr val="tx1"/>
                          </a:solidFill>
                          <a:effectLst/>
                        </a:rPr>
                        <a:t>Describe el procedimiento y beneficios de la solución tecnológica.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100" dirty="0">
                          <a:solidFill>
                            <a:schemeClr val="tx1"/>
                          </a:solidFill>
                          <a:effectLst/>
                        </a:rPr>
                        <a:t>Evalúa su funcionamiento según los requerimientos establecidos y propone mejoras</a:t>
                      </a: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>
                          <a:solidFill>
                            <a:schemeClr val="tx1"/>
                          </a:solidFill>
                          <a:effectLst/>
                        </a:rPr>
                        <a:t>Explica de manera sencilla el procedimiento seguido. </a:t>
                      </a:r>
                      <a:endParaRPr lang="es-PE" sz="105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>
                          <a:solidFill>
                            <a:schemeClr val="tx1"/>
                          </a:solidFill>
                          <a:effectLst/>
                        </a:rPr>
                        <a:t>Describe algunos beneficios de la solución tecnológica.</a:t>
                      </a:r>
                      <a:endParaRPr lang="es-PE" sz="105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>
                          <a:solidFill>
                            <a:schemeClr val="tx1"/>
                          </a:solidFill>
                          <a:effectLst/>
                        </a:rPr>
                        <a:t>Evalúa su funcionamiento considerando algunos de los requerimientos establecidos.</a:t>
                      </a:r>
                      <a:endParaRPr lang="es-PE" sz="105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>
                          <a:solidFill>
                            <a:schemeClr val="tx1"/>
                          </a:solidFill>
                          <a:effectLst/>
                        </a:rPr>
                        <a:t>Propone posibles mejoras.</a:t>
                      </a:r>
                      <a:endParaRPr lang="es-PE" sz="105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Explica el procedimiento, conocimiento científico aplicado y beneficios de la solución tecnológica.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Evalúa su funcionamiento considerando los requerimientos establecidos.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Propone mejoras para la solución tecnológica.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Evalúa su funcionamiento a través de pruebas considerando los requerimientos establecidos.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 Propone mejoras.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050" kern="0" dirty="0">
                          <a:solidFill>
                            <a:schemeClr val="tx1"/>
                          </a:solidFill>
                          <a:effectLst/>
                        </a:rPr>
                        <a:t> Infiere impactos de la solución tecnológica</a:t>
                      </a:r>
                      <a:endParaRPr lang="es-PE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4" marR="18564" marT="0" marB="0"/>
                </a:tc>
                <a:extLst>
                  <a:ext uri="{0D108BD9-81ED-4DB2-BD59-A6C34878D82A}">
                    <a16:rowId xmlns:a16="http://schemas.microsoft.com/office/drawing/2014/main" val="658528206"/>
                  </a:ext>
                </a:extLst>
              </a:tr>
            </a:tbl>
          </a:graphicData>
        </a:graphic>
      </p:graphicFrame>
      <p:sp>
        <p:nvSpPr>
          <p:cNvPr id="4" name="Cuadro de texto 1">
            <a:extLst>
              <a:ext uri="{FF2B5EF4-FFF2-40B4-BE49-F238E27FC236}">
                <a16:creationId xmlns:a16="http://schemas.microsoft.com/office/drawing/2014/main" id="{2B1BF66F-5964-4431-93F8-C8BDC2E4CCD3}"/>
              </a:ext>
            </a:extLst>
          </p:cNvPr>
          <p:cNvSpPr txBox="1"/>
          <p:nvPr/>
        </p:nvSpPr>
        <p:spPr>
          <a:xfrm>
            <a:off x="3698613" y="105953"/>
            <a:ext cx="4579620" cy="43434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RÚBRICA DE EVALUACIÓN PARA EL PRODUCTO</a:t>
            </a:r>
            <a:endParaRPr lang="es-PE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54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3225EF-4B65-4CB1-8ADF-51575F544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1" t="30684" b="28127"/>
          <a:stretch/>
        </p:blipFill>
        <p:spPr>
          <a:xfrm>
            <a:off x="2474258" y="2043953"/>
            <a:ext cx="7449670" cy="277009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6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B09728-4C24-4C7C-9725-0F65ABBD1554}"/>
              </a:ext>
            </a:extLst>
          </p:cNvPr>
          <p:cNvSpPr/>
          <p:nvPr/>
        </p:nvSpPr>
        <p:spPr>
          <a:xfrm>
            <a:off x="1436709" y="947427"/>
            <a:ext cx="2620805" cy="609600"/>
          </a:xfrm>
          <a:prstGeom prst="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33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PROPÓSITO</a:t>
            </a:r>
            <a:endParaRPr lang="es-PE" sz="3200" b="1" dirty="0">
              <a:solidFill>
                <a:srgbClr val="FF33C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Ilustración de Stock 3d Target | Adobe Stock">
            <a:extLst>
              <a:ext uri="{FF2B5EF4-FFF2-40B4-BE49-F238E27FC236}">
                <a16:creationId xmlns:a16="http://schemas.microsoft.com/office/drawing/2014/main" id="{88E9BBCD-2C2C-466B-A619-EC6BA87BF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4444" r="5556" b="8056"/>
          <a:stretch/>
        </p:blipFill>
        <p:spPr bwMode="auto">
          <a:xfrm rot="13626270">
            <a:off x="1002960" y="2692432"/>
            <a:ext cx="1874656" cy="193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CDA588C-8F46-41CC-8107-11B3EF73A650}"/>
              </a:ext>
            </a:extLst>
          </p:cNvPr>
          <p:cNvSpPr/>
          <p:nvPr/>
        </p:nvSpPr>
        <p:spPr>
          <a:xfrm>
            <a:off x="3451411" y="2179673"/>
            <a:ext cx="7539318" cy="237439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>
                <a:solidFill>
                  <a:schemeClr val="accent5">
                    <a:lumMod val="75000"/>
                  </a:schemeClr>
                </a:solidFill>
              </a:rPr>
              <a:t>Brindar orientaciones  a los docentes y directivos sobre una ruta metodológica para implementar el “Aprendizaje basado en problemas” con el fin de promover prácticas pedagógicas innovadoras centradas en el estudiante y el desarrollo de competencias del Currículo Nacional. </a:t>
            </a:r>
            <a:endParaRPr lang="es-P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8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B09728-4C24-4C7C-9725-0F65ABBD1554}"/>
              </a:ext>
            </a:extLst>
          </p:cNvPr>
          <p:cNvSpPr/>
          <p:nvPr/>
        </p:nvSpPr>
        <p:spPr>
          <a:xfrm>
            <a:off x="864988" y="4900687"/>
            <a:ext cx="3897513" cy="6608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rgbClr val="FF33CC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latin typeface="Cooper Black" panose="0208090404030B020404" pitchFamily="18" charset="0"/>
              </a:rPr>
              <a:t>APRENDIZAJE BASADO EN PROYECTOS</a:t>
            </a:r>
            <a:endParaRPr lang="es-PE" sz="2200" b="1" dirty="0">
              <a:latin typeface="Cooper Black" panose="0208090404030B0204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9ECA77-54BC-4C19-A99D-1698D2AB7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88" y="2010640"/>
            <a:ext cx="3678438" cy="26155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3BE48A0-D3D2-47DA-A1EB-A7B9C2BEEF6E}"/>
              </a:ext>
            </a:extLst>
          </p:cNvPr>
          <p:cNvSpPr txBox="1"/>
          <p:nvPr/>
        </p:nvSpPr>
        <p:spPr>
          <a:xfrm>
            <a:off x="5324475" y="849769"/>
            <a:ext cx="6207485" cy="1912383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PE" sz="2000" dirty="0"/>
              <a:t>E</a:t>
            </a:r>
            <a:r>
              <a:rPr lang="es-PE" sz="2000" dirty="0">
                <a:solidFill>
                  <a:srgbClr val="3D3E41"/>
                </a:solidFill>
                <a:latin typeface="Arial" panose="020B0604020202020204" pitchFamily="34" charset="0"/>
              </a:rPr>
              <a:t>s una </a:t>
            </a:r>
            <a:r>
              <a:rPr lang="es-ES" sz="2000" dirty="0">
                <a:solidFill>
                  <a:srgbClr val="3D3E41"/>
                </a:solidFill>
                <a:latin typeface="Arial" panose="020B0604020202020204" pitchFamily="34" charset="0"/>
              </a:rPr>
              <a:t>metodología activa en la que </a:t>
            </a:r>
            <a:r>
              <a:rPr lang="es-PE" sz="2000" dirty="0">
                <a:solidFill>
                  <a:srgbClr val="3D3E41"/>
                </a:solidFill>
                <a:latin typeface="Arial" panose="020B0604020202020204" pitchFamily="34" charset="0"/>
              </a:rPr>
              <a:t>los estudiantes, organizados </a:t>
            </a:r>
            <a:r>
              <a:rPr lang="es-ES" sz="2000" dirty="0">
                <a:solidFill>
                  <a:srgbClr val="3D3E41"/>
                </a:solidFill>
                <a:latin typeface="Arial" panose="020B0604020202020204" pitchFamily="34" charset="0"/>
              </a:rPr>
              <a:t>en grupos, se enfrentan a la </a:t>
            </a:r>
            <a:r>
              <a:rPr lang="es-PE" sz="2000" dirty="0">
                <a:solidFill>
                  <a:srgbClr val="3D3E41"/>
                </a:solidFill>
                <a:latin typeface="Arial" panose="020B0604020202020204" pitchFamily="34" charset="0"/>
              </a:rPr>
              <a:t>resolución de un problema real mediante la investigación y al planteamiento de preguntas, a las cuales ofrecen una solución a </a:t>
            </a:r>
            <a:r>
              <a:rPr lang="es-ES" sz="2000" dirty="0">
                <a:solidFill>
                  <a:srgbClr val="3D3E41"/>
                </a:solidFill>
                <a:latin typeface="Arial" panose="020B0604020202020204" pitchFamily="34" charset="0"/>
              </a:rPr>
              <a:t>través de la creación de un </a:t>
            </a:r>
            <a:r>
              <a:rPr lang="es-PE" sz="2000" b="1" dirty="0">
                <a:solidFill>
                  <a:srgbClr val="3D3E41"/>
                </a:solidFill>
                <a:latin typeface="Arial" panose="020B0604020202020204" pitchFamily="34" charset="0"/>
              </a:rPr>
              <a:t>producto</a:t>
            </a:r>
            <a:r>
              <a:rPr lang="es-PE" sz="2000" dirty="0">
                <a:solidFill>
                  <a:srgbClr val="3D3E41"/>
                </a:solidFill>
                <a:latin typeface="Arial" panose="020B0604020202020204" pitchFamily="34" charset="0"/>
              </a:rPr>
              <a:t>.</a:t>
            </a:r>
            <a:endParaRPr lang="es-PE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43387B-CF84-47D4-A183-F76C79B0B59E}"/>
              </a:ext>
            </a:extLst>
          </p:cNvPr>
          <p:cNvSpPr txBox="1"/>
          <p:nvPr/>
        </p:nvSpPr>
        <p:spPr>
          <a:xfrm>
            <a:off x="5324475" y="3720078"/>
            <a:ext cx="6134100" cy="283154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rgbClr val="363537"/>
                </a:solidFill>
                <a:latin typeface="Arial" panose="020B0604020202020204" pitchFamily="34" charset="0"/>
              </a:rPr>
              <a:t>John Dewey (1859-1952)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3D3E41"/>
                </a:solidFill>
                <a:latin typeface="Arial" panose="020B0604020202020204" pitchFamily="34" charset="0"/>
              </a:rPr>
              <a:t>Consideraba poco efectivo que solo se enfocara</a:t>
            </a:r>
            <a:r>
              <a:rPr lang="es-ES" sz="1600" dirty="0">
                <a:solidFill>
                  <a:srgbClr val="3D3E41"/>
                </a:solidFill>
                <a:latin typeface="Arial" panose="020B0604020202020204" pitchFamily="34" charset="0"/>
              </a:rPr>
              <a:t> en la memoria y la trasmisión de conocimientos.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3D3E41"/>
                </a:solidFill>
                <a:latin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363537"/>
                </a:solidFill>
                <a:latin typeface="Arial" panose="020B0604020202020204" pitchFamily="34" charset="0"/>
              </a:rPr>
              <a:t>Propuso el </a:t>
            </a:r>
            <a:r>
              <a:rPr lang="es-ES" sz="1600" b="1" dirty="0">
                <a:solidFill>
                  <a:srgbClr val="363537"/>
                </a:solidFill>
                <a:latin typeface="Arial" panose="020B0604020202020204" pitchFamily="34" charset="0"/>
              </a:rPr>
              <a:t>camino inverso,</a:t>
            </a:r>
            <a:r>
              <a:rPr lang="es-ES" sz="1600" b="1" dirty="0">
                <a:solidFill>
                  <a:srgbClr val="3D3E41"/>
                </a:solidFill>
                <a:latin typeface="Arial" panose="020B0604020202020204" pitchFamily="34" charset="0"/>
              </a:rPr>
              <a:t> es decir, una ruta básicamente inductiva, capaz de </a:t>
            </a:r>
            <a:r>
              <a:rPr lang="es-ES" sz="1600" dirty="0">
                <a:solidFill>
                  <a:srgbClr val="3D3E41"/>
                </a:solidFill>
                <a:latin typeface="Arial" panose="020B0604020202020204" pitchFamily="34" charset="0"/>
              </a:rPr>
              <a:t>propiciar la reflexión.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3D3E41"/>
                </a:solidFill>
                <a:latin typeface="Arial" panose="020B0604020202020204" pitchFamily="34" charset="0"/>
              </a:rPr>
              <a:t> Aprender a partir de experiencias no supone partir de una exposición de ideas, sino de la presentación de un </a:t>
            </a:r>
            <a:r>
              <a:rPr lang="es-ES" sz="1600" b="1" i="1" dirty="0">
                <a:solidFill>
                  <a:srgbClr val="3D3E41"/>
                </a:solidFill>
              </a:rPr>
              <a:t>problema.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1800" b="1" i="1" dirty="0">
                <a:solidFill>
                  <a:srgbClr val="363537"/>
                </a:solidFill>
              </a:rPr>
              <a:t> </a:t>
            </a:r>
            <a:r>
              <a:rPr lang="es-PE" sz="1600" dirty="0">
                <a:solidFill>
                  <a:srgbClr val="363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PE" sz="1600" b="1" i="1" dirty="0">
                <a:solidFill>
                  <a:srgbClr val="363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363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 se activa cuando afronta </a:t>
            </a:r>
            <a:r>
              <a:rPr lang="es-ES" sz="1600" dirty="0">
                <a:solidFill>
                  <a:srgbClr val="363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problema; por eso, resalta la importancia del pensamiento y la investigación sobre los resultados del proceso, lo que deriva en un aprendizaje motivado por el interés.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C5E46FF2-3E44-4A19-8451-EB7E260B46DF}"/>
              </a:ext>
            </a:extLst>
          </p:cNvPr>
          <p:cNvSpPr/>
          <p:nvPr/>
        </p:nvSpPr>
        <p:spPr>
          <a:xfrm>
            <a:off x="7898011" y="2962276"/>
            <a:ext cx="855464" cy="647700"/>
          </a:xfrm>
          <a:prstGeom prst="downArrow">
            <a:avLst/>
          </a:prstGeom>
          <a:solidFill>
            <a:srgbClr val="00B0F0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50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6CCB50-8903-4F4F-B136-ACE82C045FC6}"/>
              </a:ext>
            </a:extLst>
          </p:cNvPr>
          <p:cNvSpPr txBox="1"/>
          <p:nvPr/>
        </p:nvSpPr>
        <p:spPr>
          <a:xfrm>
            <a:off x="2433637" y="292477"/>
            <a:ext cx="8639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FF99CC"/>
                </a:solidFill>
                <a:latin typeface="Script MT Bold" panose="03040602040607080904" pitchFamily="66" charset="0"/>
              </a:rPr>
              <a:t>¿Qué competencias se articulan  desde el aprendizaje basado en proyectos?</a:t>
            </a:r>
          </a:p>
        </p:txBody>
      </p:sp>
      <p:pic>
        <p:nvPicPr>
          <p:cNvPr id="9" name="Gráfico 8" descr="Piezas de rompecabezas con relleno sólido">
            <a:extLst>
              <a:ext uri="{FF2B5EF4-FFF2-40B4-BE49-F238E27FC236}">
                <a16:creationId xmlns:a16="http://schemas.microsoft.com/office/drawing/2014/main" id="{4B5D9A4C-8E17-45F2-ACD9-3ED4763F0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036" y="338137"/>
            <a:ext cx="1533526" cy="1533526"/>
          </a:xfrm>
          <a:prstGeom prst="rect">
            <a:avLst/>
          </a:prstGeom>
        </p:spPr>
      </p:pic>
      <p:pic>
        <p:nvPicPr>
          <p:cNvPr id="13" name="Gráfico 12" descr="Diagrama de Venn con relleno sólido">
            <a:extLst>
              <a:ext uri="{FF2B5EF4-FFF2-40B4-BE49-F238E27FC236}">
                <a16:creationId xmlns:a16="http://schemas.microsoft.com/office/drawing/2014/main" id="{74968378-B311-4FC3-AA05-A6C440049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589" y="2089413"/>
            <a:ext cx="2850237" cy="285023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4C1AB2C-662D-4950-B683-EBD4ABCD04DE}"/>
              </a:ext>
            </a:extLst>
          </p:cNvPr>
          <p:cNvSpPr txBox="1"/>
          <p:nvPr/>
        </p:nvSpPr>
        <p:spPr>
          <a:xfrm>
            <a:off x="2881312" y="1549019"/>
            <a:ext cx="7743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D3E41"/>
                </a:solidFill>
                <a:latin typeface="Arial" panose="020B0604020202020204" pitchFamily="34" charset="0"/>
              </a:rPr>
              <a:t>I</a:t>
            </a:r>
            <a:r>
              <a:rPr lang="es-ES" sz="1800" dirty="0">
                <a:solidFill>
                  <a:srgbClr val="3D3E41"/>
                </a:solidFill>
                <a:latin typeface="Arial" panose="020B0604020202020204" pitchFamily="34" charset="0"/>
              </a:rPr>
              <a:t>ndependientemente de la naturaleza del problema y producto propuesto</a:t>
            </a:r>
            <a:endParaRPr lang="es-PE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3A8C488-D2B2-4F6B-8ADF-A8E6AEFC0E29}"/>
              </a:ext>
            </a:extLst>
          </p:cNvPr>
          <p:cNvSpPr/>
          <p:nvPr/>
        </p:nvSpPr>
        <p:spPr>
          <a:xfrm>
            <a:off x="1493045" y="2353037"/>
            <a:ext cx="3609979" cy="904875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Script MT Bold" panose="03040602040607080904" pitchFamily="66" charset="0"/>
              </a:rPr>
              <a:t>Competencias comunicativas: </a:t>
            </a:r>
          </a:p>
          <a:p>
            <a:pPr algn="ctr"/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Script MT Bold" panose="03040602040607080904" pitchFamily="66" charset="0"/>
              </a:rPr>
              <a:t>Se comunica…/ Lee.../ Escribe …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ACFCB7CB-F587-4D36-B9A5-0ED4BBEB071A}"/>
              </a:ext>
            </a:extLst>
          </p:cNvPr>
          <p:cNvSpPr/>
          <p:nvPr/>
        </p:nvSpPr>
        <p:spPr>
          <a:xfrm>
            <a:off x="1568175" y="3852966"/>
            <a:ext cx="3482075" cy="904875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Script MT Bold" panose="03040602040607080904" pitchFamily="66" charset="0"/>
              </a:rPr>
              <a:t>Indaga mediante métodos científicos para construir conocimientos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EFD5DFE1-05C3-4DBE-AA53-80BE5326AC97}"/>
              </a:ext>
            </a:extLst>
          </p:cNvPr>
          <p:cNvSpPr/>
          <p:nvPr/>
        </p:nvSpPr>
        <p:spPr>
          <a:xfrm>
            <a:off x="7751535" y="2353037"/>
            <a:ext cx="2660985" cy="904875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Script MT Bold" panose="03040602040607080904" pitchFamily="66" charset="0"/>
              </a:rPr>
              <a:t>Construye su identidad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A748DFEB-7458-4853-BF01-52EE6F02288E}"/>
              </a:ext>
            </a:extLst>
          </p:cNvPr>
          <p:cNvSpPr/>
          <p:nvPr/>
        </p:nvSpPr>
        <p:spPr>
          <a:xfrm>
            <a:off x="7527941" y="3762583"/>
            <a:ext cx="3387267" cy="904875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Script MT Bold" panose="03040602040607080904" pitchFamily="66" charset="0"/>
              </a:rPr>
              <a:t>Convive y participa democráticamente en búsqueda del bien común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810D8E28-200D-4626-A327-25DC2A631980}"/>
              </a:ext>
            </a:extLst>
          </p:cNvPr>
          <p:cNvSpPr/>
          <p:nvPr/>
        </p:nvSpPr>
        <p:spPr>
          <a:xfrm>
            <a:off x="3800756" y="5134750"/>
            <a:ext cx="5281271" cy="631656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Script MT Bold" panose="03040602040607080904" pitchFamily="66" charset="0"/>
              </a:rPr>
              <a:t>Gestiona su aprendizaje de manera autónoma</a:t>
            </a:r>
          </a:p>
        </p:txBody>
      </p:sp>
      <p:pic>
        <p:nvPicPr>
          <p:cNvPr id="34" name="Gráfico 33" descr="Atrás con relleno sólido">
            <a:extLst>
              <a:ext uri="{FF2B5EF4-FFF2-40B4-BE49-F238E27FC236}">
                <a16:creationId xmlns:a16="http://schemas.microsoft.com/office/drawing/2014/main" id="{6F3D8FC1-DD51-4B3B-ADA9-6ECE442CB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568252">
            <a:off x="-405929" y="3450932"/>
            <a:ext cx="2431563" cy="1792630"/>
          </a:xfrm>
          <a:prstGeom prst="rect">
            <a:avLst/>
          </a:prstGeom>
        </p:spPr>
      </p:pic>
      <p:sp>
        <p:nvSpPr>
          <p:cNvPr id="35" name="Lágrima 34">
            <a:extLst>
              <a:ext uri="{FF2B5EF4-FFF2-40B4-BE49-F238E27FC236}">
                <a16:creationId xmlns:a16="http://schemas.microsoft.com/office/drawing/2014/main" id="{8602968F-D012-4057-8A6E-EF49278CB9CF}"/>
              </a:ext>
            </a:extLst>
          </p:cNvPr>
          <p:cNvSpPr/>
          <p:nvPr/>
        </p:nvSpPr>
        <p:spPr>
          <a:xfrm>
            <a:off x="36198" y="5548249"/>
            <a:ext cx="2061202" cy="120539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Otras competencias  indispensables</a:t>
            </a:r>
          </a:p>
          <a:p>
            <a:pPr algn="ctr"/>
            <a:r>
              <a:rPr lang="es-PE" sz="1600" b="1" dirty="0"/>
              <a:t>producto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9FD83EF1-955E-4339-81F8-05A0C12ECA08}"/>
              </a:ext>
            </a:extLst>
          </p:cNvPr>
          <p:cNvSpPr/>
          <p:nvPr/>
        </p:nvSpPr>
        <p:spPr>
          <a:xfrm>
            <a:off x="5959039" y="3445928"/>
            <a:ext cx="817335" cy="45254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accent1">
                    <a:lumMod val="50000"/>
                  </a:schemeClr>
                </a:solidFill>
              </a:rPr>
              <a:t>ABP</a:t>
            </a:r>
          </a:p>
        </p:txBody>
      </p:sp>
    </p:spTree>
    <p:extLst>
      <p:ext uri="{BB962C8B-B14F-4D97-AF65-F5344CB8AC3E}">
        <p14:creationId xmlns:p14="http://schemas.microsoft.com/office/powerpoint/2010/main" val="296030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6CCB50-8903-4F4F-B136-ACE82C045FC6}"/>
              </a:ext>
            </a:extLst>
          </p:cNvPr>
          <p:cNvSpPr txBox="1"/>
          <p:nvPr/>
        </p:nvSpPr>
        <p:spPr>
          <a:xfrm>
            <a:off x="2538412" y="129986"/>
            <a:ext cx="8639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F99CC"/>
                </a:solidFill>
                <a:latin typeface="Script MT Bold" panose="03040602040607080904" pitchFamily="66" charset="0"/>
              </a:rPr>
              <a:t>¿Qué funciones cumple el docente 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78AB27-1F98-4DF8-8B89-08BA85E39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09" y="2525528"/>
            <a:ext cx="2412904" cy="245485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6DB8187-B090-4737-8264-B26B45D7A03A}"/>
              </a:ext>
            </a:extLst>
          </p:cNvPr>
          <p:cNvSpPr txBox="1"/>
          <p:nvPr/>
        </p:nvSpPr>
        <p:spPr>
          <a:xfrm>
            <a:off x="3248025" y="1754445"/>
            <a:ext cx="1714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Planificador y</a:t>
            </a:r>
          </a:p>
          <a:p>
            <a:r>
              <a:rPr lang="es-PE" sz="1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organizador</a:t>
            </a:r>
            <a:endParaRPr lang="es-P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BACF0A-470B-48CF-B74D-A3B88C47443A}"/>
              </a:ext>
            </a:extLst>
          </p:cNvPr>
          <p:cNvSpPr txBox="1"/>
          <p:nvPr/>
        </p:nvSpPr>
        <p:spPr>
          <a:xfrm>
            <a:off x="3165193" y="2821600"/>
            <a:ext cx="241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rgbClr val="FF9900"/>
                </a:solidFill>
                <a:latin typeface="Book Antiqua" panose="02040602050305030304" pitchFamily="18" charset="0"/>
              </a:rPr>
              <a:t>Seguimiento del</a:t>
            </a:r>
          </a:p>
          <a:p>
            <a:r>
              <a:rPr lang="es-PE" sz="1800" b="1" dirty="0">
                <a:solidFill>
                  <a:srgbClr val="FF9900"/>
                </a:solidFill>
                <a:latin typeface="Book Antiqua" panose="02040602050305030304" pitchFamily="18" charset="0"/>
              </a:rPr>
              <a:t>nivel de actividad</a:t>
            </a:r>
            <a:endParaRPr lang="es-PE" b="1" dirty="0">
              <a:solidFill>
                <a:srgbClr val="FF99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E0B6FB1-2346-42B6-84C0-06374E12CD33}"/>
              </a:ext>
            </a:extLst>
          </p:cNvPr>
          <p:cNvSpPr txBox="1"/>
          <p:nvPr/>
        </p:nvSpPr>
        <p:spPr>
          <a:xfrm>
            <a:off x="3222343" y="3800475"/>
            <a:ext cx="2085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1800" b="1" dirty="0">
                <a:solidFill>
                  <a:srgbClr val="00B0F0"/>
                </a:solidFill>
                <a:latin typeface="Book Antiqua" panose="02040602050305030304" pitchFamily="18" charset="0"/>
              </a:rPr>
              <a:t>Facilitador y</a:t>
            </a:r>
          </a:p>
          <a:p>
            <a:pPr algn="just"/>
            <a:r>
              <a:rPr lang="es-PE" sz="1800" b="1" dirty="0">
                <a:solidFill>
                  <a:srgbClr val="00B0F0"/>
                </a:solidFill>
                <a:latin typeface="Book Antiqua" panose="02040602050305030304" pitchFamily="18" charset="0"/>
              </a:rPr>
              <a:t>dinamizador del </a:t>
            </a:r>
          </a:p>
          <a:p>
            <a:pPr algn="just"/>
            <a:r>
              <a:rPr lang="es-PE" sz="1800" b="1" dirty="0">
                <a:solidFill>
                  <a:srgbClr val="00B0F0"/>
                </a:solidFill>
                <a:latin typeface="Book Antiqua" panose="02040602050305030304" pitchFamily="18" charset="0"/>
              </a:rPr>
              <a:t>aprendizaje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16FE58B-769A-42A1-BB62-1E6B500179E7}"/>
              </a:ext>
            </a:extLst>
          </p:cNvPr>
          <p:cNvSpPr txBox="1"/>
          <p:nvPr/>
        </p:nvSpPr>
        <p:spPr>
          <a:xfrm>
            <a:off x="3062287" y="5148595"/>
            <a:ext cx="2085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rgbClr val="669900"/>
                </a:solidFill>
                <a:latin typeface="Book Antiqua" panose="02040602050305030304" pitchFamily="18" charset="0"/>
              </a:rPr>
              <a:t>Evaluación de las </a:t>
            </a:r>
          </a:p>
          <a:p>
            <a:r>
              <a:rPr lang="es-PE" sz="1800" b="1" dirty="0">
                <a:solidFill>
                  <a:srgbClr val="669900"/>
                </a:solidFill>
                <a:latin typeface="Book Antiqua" panose="02040602050305030304" pitchFamily="18" charset="0"/>
              </a:rPr>
              <a:t>actividades</a:t>
            </a:r>
            <a:endParaRPr lang="es-PE" b="1" dirty="0">
              <a:solidFill>
                <a:srgbClr val="669900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F2EF4DB-EB86-4078-BA9E-C96B3F2F107A}"/>
              </a:ext>
            </a:extLst>
          </p:cNvPr>
          <p:cNvSpPr/>
          <p:nvPr/>
        </p:nvSpPr>
        <p:spPr>
          <a:xfrm>
            <a:off x="6029324" y="1324854"/>
            <a:ext cx="5148264" cy="1200673"/>
          </a:xfrm>
          <a:prstGeom prst="roundRect">
            <a:avLst/>
          </a:prstGeom>
          <a:pattFill prst="pct90">
            <a:fgClr>
              <a:srgbClr val="CCECFF"/>
            </a:fgClr>
            <a:bgClr>
              <a:schemeClr val="bg1"/>
            </a:bgClr>
          </a:patt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chemeClr val="accent1">
                    <a:lumMod val="50000"/>
                  </a:schemeClr>
                </a:solidFill>
              </a:rPr>
              <a:t>Conocer la metodología.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chemeClr val="accent1">
                    <a:lumMod val="50000"/>
                  </a:schemeClr>
                </a:solidFill>
              </a:rPr>
              <a:t>Respetar las características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chemeClr val="accent1">
                    <a:lumMod val="50000"/>
                  </a:schemeClr>
                </a:solidFill>
              </a:rPr>
              <a:t>Planifica las actividades pedagógicas.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chemeClr val="accent1">
                    <a:lumMod val="50000"/>
                  </a:schemeClr>
                </a:solidFill>
              </a:rPr>
              <a:t>Considera las  necesidades de aprendizaje, contexto sociocultural.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E4F3730-2C6C-4A08-867E-A4BEFCD9759F}"/>
              </a:ext>
            </a:extLst>
          </p:cNvPr>
          <p:cNvSpPr/>
          <p:nvPr/>
        </p:nvSpPr>
        <p:spPr>
          <a:xfrm>
            <a:off x="6029324" y="2779095"/>
            <a:ext cx="5148264" cy="707886"/>
          </a:xfrm>
          <a:prstGeom prst="roundRect">
            <a:avLst/>
          </a:prstGeom>
          <a:pattFill prst="pct80">
            <a:fgClr>
              <a:srgbClr val="FFC000"/>
            </a:fgClr>
            <a:bgClr>
              <a:schemeClr val="bg1"/>
            </a:bgClr>
          </a:patt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Seguimiento al desarrollo de las actividades  (individual y grupal)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574A8A-E0DE-4159-8F98-EFAEF7BC120D}"/>
              </a:ext>
            </a:extLst>
          </p:cNvPr>
          <p:cNvSpPr/>
          <p:nvPr/>
        </p:nvSpPr>
        <p:spPr>
          <a:xfrm>
            <a:off x="6029324" y="3800475"/>
            <a:ext cx="5148264" cy="993001"/>
          </a:xfrm>
          <a:prstGeom prst="roundRect">
            <a:avLst/>
          </a:prstGeom>
          <a:pattFill prst="pct75">
            <a:fgClr>
              <a:srgbClr val="99CCFF"/>
            </a:fgClr>
            <a:bgClr>
              <a:schemeClr val="bg1"/>
            </a:bgClr>
          </a:patt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Proporciona información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Fomenta la colaboración y el trabajo en equipo.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Fomenta el aprendizaje autónomo. </a:t>
            </a:r>
          </a:p>
          <a:p>
            <a:pPr algn="just"/>
            <a:endParaRPr lang="es-P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9D0121FE-B9F9-4DB0-BB71-FEBA99A5E3DF}"/>
              </a:ext>
            </a:extLst>
          </p:cNvPr>
          <p:cNvSpPr/>
          <p:nvPr/>
        </p:nvSpPr>
        <p:spPr>
          <a:xfrm>
            <a:off x="6029324" y="4980385"/>
            <a:ext cx="5148264" cy="957332"/>
          </a:xfrm>
          <a:prstGeom prst="roundRect">
            <a:avLst>
              <a:gd name="adj" fmla="val 16667"/>
            </a:avLst>
          </a:prstGeom>
          <a:pattFill prst="lgCheck">
            <a:fgClr>
              <a:srgbClr val="CCFF99"/>
            </a:fgClr>
            <a:bgClr>
              <a:schemeClr val="bg1"/>
            </a:bgClr>
          </a:patt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Media el aprendizaje.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Retroalimenta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Evalúa</a:t>
            </a:r>
          </a:p>
          <a:p>
            <a:pPr algn="just"/>
            <a:endParaRPr lang="es-P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276761A0-CFF9-4F48-94FB-E0FE44E01C93}"/>
              </a:ext>
            </a:extLst>
          </p:cNvPr>
          <p:cNvSpPr/>
          <p:nvPr/>
        </p:nvSpPr>
        <p:spPr>
          <a:xfrm>
            <a:off x="5337737" y="1954959"/>
            <a:ext cx="50482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99480EA0-D206-4338-8811-EA0EFA10C01E}"/>
              </a:ext>
            </a:extLst>
          </p:cNvPr>
          <p:cNvSpPr/>
          <p:nvPr/>
        </p:nvSpPr>
        <p:spPr>
          <a:xfrm>
            <a:off x="5337737" y="2925115"/>
            <a:ext cx="504825" cy="32316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D9515B9A-CC7F-4AA4-B1B2-65F8B99F0D1C}"/>
              </a:ext>
            </a:extLst>
          </p:cNvPr>
          <p:cNvSpPr/>
          <p:nvPr/>
        </p:nvSpPr>
        <p:spPr>
          <a:xfrm>
            <a:off x="5337737" y="4114922"/>
            <a:ext cx="504825" cy="32316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C1240DBE-CBD7-4169-9E1A-20BBBFC9E6E9}"/>
              </a:ext>
            </a:extLst>
          </p:cNvPr>
          <p:cNvSpPr/>
          <p:nvPr/>
        </p:nvSpPr>
        <p:spPr>
          <a:xfrm>
            <a:off x="5267325" y="5304729"/>
            <a:ext cx="504825" cy="32316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94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6CCB50-8903-4F4F-B136-ACE82C045FC6}"/>
              </a:ext>
            </a:extLst>
          </p:cNvPr>
          <p:cNvSpPr txBox="1"/>
          <p:nvPr/>
        </p:nvSpPr>
        <p:spPr>
          <a:xfrm>
            <a:off x="1561259" y="2522992"/>
            <a:ext cx="8639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F99CC"/>
                </a:solidFill>
                <a:latin typeface="Arial Black" panose="020B0A0402010202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75378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6CCB50-8903-4F4F-B136-ACE82C045FC6}"/>
              </a:ext>
            </a:extLst>
          </p:cNvPr>
          <p:cNvSpPr txBox="1"/>
          <p:nvPr/>
        </p:nvSpPr>
        <p:spPr>
          <a:xfrm>
            <a:off x="2538412" y="443180"/>
            <a:ext cx="5786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F99CC"/>
                </a:solidFill>
                <a:latin typeface="Engravers MT" panose="02090707080505020304" pitchFamily="18" charset="0"/>
              </a:rPr>
              <a:t>PROBLEMA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263AE2C-0006-417B-B38D-94C5A3341736}"/>
              </a:ext>
            </a:extLst>
          </p:cNvPr>
          <p:cNvSpPr txBox="1">
            <a:spLocks/>
          </p:cNvSpPr>
          <p:nvPr/>
        </p:nvSpPr>
        <p:spPr>
          <a:xfrm>
            <a:off x="1264584" y="1253330"/>
            <a:ext cx="9525000" cy="4880769"/>
          </a:xfrm>
          <a:custGeom>
            <a:avLst/>
            <a:gdLst>
              <a:gd name="connsiteX0" fmla="*/ 0 w 9525000"/>
              <a:gd name="connsiteY0" fmla="*/ 0 h 4880769"/>
              <a:gd name="connsiteX1" fmla="*/ 9525000 w 9525000"/>
              <a:gd name="connsiteY1" fmla="*/ 0 h 4880769"/>
              <a:gd name="connsiteX2" fmla="*/ 9525000 w 9525000"/>
              <a:gd name="connsiteY2" fmla="*/ 4880769 h 4880769"/>
              <a:gd name="connsiteX3" fmla="*/ 0 w 9525000"/>
              <a:gd name="connsiteY3" fmla="*/ 4880769 h 4880769"/>
              <a:gd name="connsiteX4" fmla="*/ 0 w 9525000"/>
              <a:gd name="connsiteY4" fmla="*/ 0 h 488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4880769" fill="none" extrusionOk="0">
                <a:moveTo>
                  <a:pt x="0" y="0"/>
                </a:moveTo>
                <a:cubicBezTo>
                  <a:pt x="3218798" y="-49533"/>
                  <a:pt x="8521720" y="-14809"/>
                  <a:pt x="9525000" y="0"/>
                </a:cubicBezTo>
                <a:cubicBezTo>
                  <a:pt x="9612639" y="1979959"/>
                  <a:pt x="9452321" y="3007274"/>
                  <a:pt x="9525000" y="4880769"/>
                </a:cubicBezTo>
                <a:cubicBezTo>
                  <a:pt x="5027674" y="4832538"/>
                  <a:pt x="2981270" y="4965224"/>
                  <a:pt x="0" y="4880769"/>
                </a:cubicBezTo>
                <a:cubicBezTo>
                  <a:pt x="-38581" y="2996400"/>
                  <a:pt x="63341" y="584018"/>
                  <a:pt x="0" y="0"/>
                </a:cubicBezTo>
                <a:close/>
              </a:path>
              <a:path w="9525000" h="4880769" stroke="0" extrusionOk="0">
                <a:moveTo>
                  <a:pt x="0" y="0"/>
                </a:moveTo>
                <a:cubicBezTo>
                  <a:pt x="1737362" y="118645"/>
                  <a:pt x="5351299" y="116012"/>
                  <a:pt x="9525000" y="0"/>
                </a:cubicBezTo>
                <a:cubicBezTo>
                  <a:pt x="9392118" y="508036"/>
                  <a:pt x="9609951" y="3470132"/>
                  <a:pt x="9525000" y="4880769"/>
                </a:cubicBezTo>
                <a:cubicBezTo>
                  <a:pt x="6490306" y="5015369"/>
                  <a:pt x="4512970" y="4723573"/>
                  <a:pt x="0" y="4880769"/>
                </a:cubicBezTo>
                <a:cubicBezTo>
                  <a:pt x="-20187" y="3656512"/>
                  <a:pt x="-152480" y="792541"/>
                  <a:pt x="0" y="0"/>
                </a:cubicBezTo>
                <a:close/>
              </a:path>
            </a:pathLst>
          </a:custGeom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s-ES" dirty="0"/>
              <a:t>En la institución educativa </a:t>
            </a:r>
            <a:r>
              <a:rPr lang="es-ES" dirty="0" err="1"/>
              <a:t>N°</a:t>
            </a:r>
            <a:r>
              <a:rPr lang="es-ES" dirty="0"/>
              <a:t> 79565 se observa que los </a:t>
            </a:r>
            <a:r>
              <a:rPr lang="es-ES" b="1" dirty="0"/>
              <a:t>jardines y áreas verdes se están secando</a:t>
            </a:r>
            <a:r>
              <a:rPr lang="es-ES" dirty="0"/>
              <a:t>, debido a la </a:t>
            </a:r>
            <a:r>
              <a:rPr lang="es-ES" b="1" dirty="0"/>
              <a:t>escasez de agua que afecta a la comunidad</a:t>
            </a:r>
            <a:r>
              <a:rPr lang="es-ES" dirty="0"/>
              <a:t>. Durante las últimas semanas, las plantas han empezado a marchitarse y algunas ya se han secado porque no se cuenta con suficiente agua para regarlas todos los días.</a:t>
            </a:r>
          </a:p>
          <a:p>
            <a:pPr algn="just">
              <a:lnSpc>
                <a:spcPct val="130000"/>
              </a:lnSpc>
            </a:pPr>
            <a:r>
              <a:rPr lang="es-ES" dirty="0"/>
              <a:t>Esta situación preocupa a los estudiantes, docentes y directivos, ya que los jardines ayudan a </a:t>
            </a:r>
            <a:r>
              <a:rPr lang="es-ES" b="1" dirty="0"/>
              <a:t>embellecer la escuela, mejorar el ambiente y brindar espacios naturales para el aprendizaje</a:t>
            </a:r>
            <a:r>
              <a:rPr lang="es-ES" dirty="0"/>
              <a:t>. Sin embargo, mantenerlos verdes se ha vuelto difícil debido a la falta de agua.</a:t>
            </a:r>
          </a:p>
          <a:p>
            <a:pPr algn="just">
              <a:lnSpc>
                <a:spcPct val="130000"/>
              </a:lnSpc>
            </a:pPr>
            <a:r>
              <a:rPr lang="es-ES" dirty="0"/>
              <a:t>Ante esta realidad surge la necesidad de </a:t>
            </a:r>
            <a:r>
              <a:rPr lang="es-ES" b="1" dirty="0"/>
              <a:t>buscar soluciones creativas que permitan cuidar las plantas utilizando poca agua o reutilizando el agua disponible</a:t>
            </a:r>
            <a:r>
              <a:rPr lang="es-ES" dirty="0"/>
              <a:t>, de manera que los jardines puedan recuperarse y mantenerse vivos sin desperdiciar este recurso tan importante.</a:t>
            </a:r>
          </a:p>
          <a:p>
            <a:pPr algn="just">
              <a:lnSpc>
                <a:spcPct val="130000"/>
              </a:lnSpc>
            </a:pPr>
            <a:r>
              <a:rPr lang="es-ES" b="1" dirty="0">
                <a:solidFill>
                  <a:srgbClr val="FF0000"/>
                </a:solidFill>
              </a:rPr>
              <a:t>  </a:t>
            </a:r>
            <a:r>
              <a:rPr lang="es-ES" sz="2600" b="1" dirty="0">
                <a:solidFill>
                  <a:srgbClr val="FF0000"/>
                </a:solidFill>
              </a:rPr>
              <a:t>¿Qué solución podríamos diseñar y construir para cuidar las plantas del jardín de nuestra escuela usando la menor cantidad de agua posible y evitando que se sequen?</a:t>
            </a:r>
          </a:p>
          <a:p>
            <a:pPr algn="just"/>
            <a:endParaRPr lang="es-ES" sz="26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3038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C609049-3CE9-4BA4-8C68-867EC103BA0C}"/>
              </a:ext>
            </a:extLst>
          </p:cNvPr>
          <p:cNvSpPr txBox="1"/>
          <p:nvPr/>
        </p:nvSpPr>
        <p:spPr>
          <a:xfrm>
            <a:off x="1838324" y="2491645"/>
            <a:ext cx="8639176" cy="156966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Los estudiantes diseñarán y construirán un </a:t>
            </a:r>
            <a:r>
              <a:rPr lang="es-ES" sz="3200" b="1" dirty="0"/>
              <a:t>sistema de riego ecológico o solución tecnológica para mantener las plantas del jardín usando poca agua.</a:t>
            </a:r>
            <a:endParaRPr lang="es-PE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8A7868-390F-421B-973E-6F9DD72868C0}"/>
              </a:ext>
            </a:extLst>
          </p:cNvPr>
          <p:cNvSpPr txBox="1"/>
          <p:nvPr/>
        </p:nvSpPr>
        <p:spPr>
          <a:xfrm>
            <a:off x="2752725" y="719405"/>
            <a:ext cx="6810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F99CC"/>
                </a:solidFill>
                <a:latin typeface="Script MT Bold" panose="03040602040607080904" pitchFamily="66" charset="0"/>
              </a:rPr>
              <a:t>¿Producto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6677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6CCB50-8903-4F4F-B136-ACE82C045FC6}"/>
              </a:ext>
            </a:extLst>
          </p:cNvPr>
          <p:cNvSpPr txBox="1"/>
          <p:nvPr/>
        </p:nvSpPr>
        <p:spPr>
          <a:xfrm>
            <a:off x="1500186" y="424130"/>
            <a:ext cx="9986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FF99CC"/>
                </a:solidFill>
                <a:latin typeface="Script MT Bold" panose="03040602040607080904" pitchFamily="66" charset="0"/>
              </a:rPr>
              <a:t>¿Qué competencias desarrollaran los estudiantes para resolver el problema?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9518C68-3846-4B99-A162-E55AAEBB96A2}"/>
              </a:ext>
            </a:extLst>
          </p:cNvPr>
          <p:cNvSpPr/>
          <p:nvPr/>
        </p:nvSpPr>
        <p:spPr>
          <a:xfrm>
            <a:off x="1529356" y="2944774"/>
            <a:ext cx="2791420" cy="550340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Script MT Bold" panose="03040602040607080904" pitchFamily="66" charset="0"/>
              </a:rPr>
              <a:t>Lee diversos tipos de textos en su lengua materna</a:t>
            </a:r>
            <a:endParaRPr lang="es-PE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81C4716-9B44-49CF-B5FB-1320D9928B23}"/>
              </a:ext>
            </a:extLst>
          </p:cNvPr>
          <p:cNvSpPr/>
          <p:nvPr/>
        </p:nvSpPr>
        <p:spPr>
          <a:xfrm>
            <a:off x="1500186" y="3862559"/>
            <a:ext cx="2791420" cy="633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Script MT Bold" panose="03040602040607080904" pitchFamily="66" charset="0"/>
              </a:rPr>
              <a:t>Escribe diversos tipos de textos en su lengua materna</a:t>
            </a:r>
            <a:endParaRPr lang="es-PE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ECA1E47-1C43-4056-B041-D90016FD6188}"/>
              </a:ext>
            </a:extLst>
          </p:cNvPr>
          <p:cNvSpPr/>
          <p:nvPr/>
        </p:nvSpPr>
        <p:spPr>
          <a:xfrm>
            <a:off x="1439466" y="4919897"/>
            <a:ext cx="3025973" cy="900558"/>
          </a:xfrm>
          <a:prstGeom prst="round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cript MT Bold" panose="03040602040607080904" pitchFamily="66" charset="0"/>
              </a:rPr>
              <a:t>Diseña y construye soluciones tecnológicas para resolver problemas de su entorno</a:t>
            </a:r>
            <a:endParaRPr lang="es-PE" dirty="0">
              <a:latin typeface="Script MT Bold" panose="03040602040607080904" pitchFamily="66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62A995F-29E4-45EB-97F0-D484B5BDF5DB}"/>
              </a:ext>
            </a:extLst>
          </p:cNvPr>
          <p:cNvSpPr/>
          <p:nvPr/>
        </p:nvSpPr>
        <p:spPr>
          <a:xfrm>
            <a:off x="7871224" y="3737113"/>
            <a:ext cx="3044426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chemeClr val="bg1"/>
                </a:solidFill>
                <a:latin typeface="Script MT Bold" panose="03040602040607080904" pitchFamily="66" charset="0"/>
              </a:rPr>
              <a:t>Convive y participa democráticamente en búsqueda del bien común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47BC3CA-A97C-445C-B4DC-E045315BC662}"/>
              </a:ext>
            </a:extLst>
          </p:cNvPr>
          <p:cNvSpPr/>
          <p:nvPr/>
        </p:nvSpPr>
        <p:spPr>
          <a:xfrm>
            <a:off x="7726562" y="4906738"/>
            <a:ext cx="3333750" cy="900558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cript MT Bold" panose="03040602040607080904" pitchFamily="66" charset="0"/>
              </a:rPr>
              <a:t>Resuelve problemas de gestión de datos e incertidumbre</a:t>
            </a:r>
            <a:endParaRPr lang="es-PE" dirty="0">
              <a:latin typeface="Script MT Bold" panose="03040602040607080904" pitchFamily="66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6F53949-E59A-40E0-8CF1-C517CC59FAAE}"/>
              </a:ext>
            </a:extLst>
          </p:cNvPr>
          <p:cNvSpPr/>
          <p:nvPr/>
        </p:nvSpPr>
        <p:spPr>
          <a:xfrm>
            <a:off x="7961114" y="2623599"/>
            <a:ext cx="3044426" cy="858990"/>
          </a:xfrm>
          <a:prstGeom prst="round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chemeClr val="bg1"/>
                </a:solidFill>
                <a:latin typeface="Script MT Bold" panose="03040602040607080904" pitchFamily="66" charset="0"/>
              </a:rPr>
              <a:t>Indaga mediante métodos científicos para construir conocimientos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F3D2796-9D16-40A3-B8AD-9E627885C4B3}"/>
              </a:ext>
            </a:extLst>
          </p:cNvPr>
          <p:cNvSpPr/>
          <p:nvPr/>
        </p:nvSpPr>
        <p:spPr>
          <a:xfrm>
            <a:off x="1500186" y="1995727"/>
            <a:ext cx="2821780" cy="627872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Script MT Bold" panose="03040602040607080904" pitchFamily="66" charset="0"/>
              </a:rPr>
              <a:t>Se comunica oralmente en su lengua materna</a:t>
            </a:r>
            <a:endParaRPr lang="es-PE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2609A89-5B9F-4C6E-A4E2-EB8F2CAE4714}"/>
              </a:ext>
            </a:extLst>
          </p:cNvPr>
          <p:cNvSpPr/>
          <p:nvPr/>
        </p:nvSpPr>
        <p:spPr>
          <a:xfrm>
            <a:off x="4700290" y="3015322"/>
            <a:ext cx="2791420" cy="76167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dirty="0">
                <a:solidFill>
                  <a:schemeClr val="bg1"/>
                </a:solidFill>
                <a:latin typeface="Script MT Bold" panose="03040602040607080904" pitchFamily="66" charset="0"/>
              </a:rPr>
              <a:t>Gestiona su aprendizaje de manera autónoma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CC120BE6-331F-486A-831A-15E62B9F6114}"/>
              </a:ext>
            </a:extLst>
          </p:cNvPr>
          <p:cNvSpPr/>
          <p:nvPr/>
        </p:nvSpPr>
        <p:spPr>
          <a:xfrm>
            <a:off x="8124230" y="1876101"/>
            <a:ext cx="2791420" cy="4958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cript MT Bold" panose="03040602040607080904" pitchFamily="66" charset="0"/>
              </a:rPr>
              <a:t>Construye su identidad</a:t>
            </a:r>
            <a:endParaRPr lang="es-PE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1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2849</TotalTime>
  <Words>2485</Words>
  <Application>Microsoft Office PowerPoint</Application>
  <PresentationFormat>Panorámica</PresentationFormat>
  <Paragraphs>280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3" baseType="lpstr">
      <vt:lpstr>Aharoni</vt:lpstr>
      <vt:lpstr>Arial</vt:lpstr>
      <vt:lpstr>Arial Black</vt:lpstr>
      <vt:lpstr>Bodoni MT</vt:lpstr>
      <vt:lpstr>Book Antiqua</vt:lpstr>
      <vt:lpstr>Calibri</vt:lpstr>
      <vt:lpstr>Calibri Light</vt:lpstr>
      <vt:lpstr>Comic Sans MS</vt:lpstr>
      <vt:lpstr>Cooper Black</vt:lpstr>
      <vt:lpstr>Engravers MT</vt:lpstr>
      <vt:lpstr>Script MT Bold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GRLL</dc:creator>
  <cp:lastModifiedBy>UGEL Pacasmayo</cp:lastModifiedBy>
  <cp:revision>127</cp:revision>
  <dcterms:created xsi:type="dcterms:W3CDTF">2026-02-21T23:02:39Z</dcterms:created>
  <dcterms:modified xsi:type="dcterms:W3CDTF">2026-03-10T20:42:17Z</dcterms:modified>
</cp:coreProperties>
</file>