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1" r:id="rId2"/>
    <p:sldId id="313" r:id="rId3"/>
    <p:sldId id="320" r:id="rId4"/>
    <p:sldId id="280" r:id="rId5"/>
    <p:sldId id="310" r:id="rId6"/>
    <p:sldId id="258" r:id="rId7"/>
    <p:sldId id="316" r:id="rId8"/>
    <p:sldId id="322" r:id="rId9"/>
    <p:sldId id="317" r:id="rId10"/>
    <p:sldId id="323" r:id="rId11"/>
    <p:sldId id="318" r:id="rId12"/>
    <p:sldId id="319" r:id="rId13"/>
    <p:sldId id="314" r:id="rId14"/>
    <p:sldId id="325" r:id="rId15"/>
    <p:sldId id="315" r:id="rId16"/>
    <p:sldId id="324" r:id="rId17"/>
    <p:sldId id="326" r:id="rId18"/>
    <p:sldId id="311" r:id="rId19"/>
    <p:sldId id="327" r:id="rId20"/>
    <p:sldId id="328" r:id="rId21"/>
    <p:sldId id="329" r:id="rId22"/>
    <p:sldId id="330" r:id="rId23"/>
    <p:sldId id="331" r:id="rId24"/>
    <p:sldId id="333" r:id="rId25"/>
    <p:sldId id="334" r:id="rId26"/>
    <p:sldId id="309" r:id="rId2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33"/>
    <a:srgbClr val="CCFF66"/>
    <a:srgbClr val="99FFCC"/>
    <a:srgbClr val="FF99CC"/>
    <a:srgbClr val="FF66CC"/>
    <a:srgbClr val="FFCC00"/>
    <a:srgbClr val="0066FF"/>
    <a:srgbClr val="33CC33"/>
    <a:srgbClr val="00FF00"/>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C294E-5BC5-474B-BAFA-545806C7C3C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0D87563F-7976-4323-81DF-471686FA9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EA2D127A-29C3-473F-9363-61B025EA53D5}"/>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7BC1E975-8A07-4E62-B680-27AB146A13E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BCE6852D-E548-4B03-860E-6036AEB16474}"/>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302907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517C63-378E-4DF5-8DA9-E49B40F2CB6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E8F6AB2E-E7EE-4D76-B5C2-7DE98093631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EDA1F91-4F7D-4840-8815-C100D04AC17F}"/>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4026A494-4E76-4BBA-9421-82CF8D5E216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B78A6B4-366B-433A-8632-2459973D215C}"/>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25272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8CB90E9-7B65-4C87-976C-A3A11E69A8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130C998-09A7-466D-9B2C-309C62FCCB2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AF1CD247-B3A4-4D3C-B696-E26592A3DF21}"/>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C9CED2BD-7160-4F6D-BC17-B5FF6F0C0BA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133459A-4A8A-4B42-897B-02AF4E10A45D}"/>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116211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9743E-8AFE-423E-A8D2-6998EDFB5B9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5EE2872B-8A6B-4F26-8171-C66D1CAA81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61A7750-583B-4342-9FAF-E1CE76BC5D41}"/>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03EF2DF8-C6C2-4655-BB0A-8D2CFFA381E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5B8E18C-862C-4FF8-9A09-F6F30BB58667}"/>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4623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A8B10-6B80-4AD4-817B-EC62D2C216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F5FDFBD-8DCA-4309-A1D7-8A0EBAE8D8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0F52E70-C984-45C1-8789-C59D615869C3}"/>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1494B926-13E7-45E2-8A7A-6D0E64BCFED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EE9A07C-A74D-4156-A8A5-3A982913E645}"/>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1888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D3966-9DFF-4F6D-B6DD-6323D2360DA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AE7DEED-687D-4500-822F-E29D9E4B7E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F7BFAED1-9C2E-4C5F-8C07-DD28EB6A9EE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A9E3E801-F175-4D15-9A3D-4629A2C2094A}"/>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6" name="Marcador de pie de página 5">
            <a:extLst>
              <a:ext uri="{FF2B5EF4-FFF2-40B4-BE49-F238E27FC236}">
                <a16:creationId xmlns:a16="http://schemas.microsoft.com/office/drawing/2014/main" id="{7641E92A-F5CC-470F-9136-76A40F38D6A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90ACC70-795A-4836-AEBE-BCCFAFA6CDB6}"/>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7729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3EC2B-4A83-49BC-AF62-C58E3B85C69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049B4AA-C19C-4399-BD04-6FCB86D5F8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BE7D919-9BD2-4CF0-82D9-5AE68F5D29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65A06D19-DB09-42FD-85F6-C8D6C4F0E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39FCC22-C4AE-49B0-BAC9-9B70839F25C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F3A25A98-F8F3-4A76-93C4-9A655D74A18B}"/>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8" name="Marcador de pie de página 7">
            <a:extLst>
              <a:ext uri="{FF2B5EF4-FFF2-40B4-BE49-F238E27FC236}">
                <a16:creationId xmlns:a16="http://schemas.microsoft.com/office/drawing/2014/main" id="{EE80BA61-AA14-40FC-8A79-0828B54E52CF}"/>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87983602-BCE1-446A-8884-2D74931B0E62}"/>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31396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E12F0-21D2-45E3-A7F1-AF29EFA4398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A7B9FA71-B3F5-4E2B-BA29-D659DB750223}"/>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4" name="Marcador de pie de página 3">
            <a:extLst>
              <a:ext uri="{FF2B5EF4-FFF2-40B4-BE49-F238E27FC236}">
                <a16:creationId xmlns:a16="http://schemas.microsoft.com/office/drawing/2014/main" id="{8C7EEFB7-726C-495D-824E-AB4DAA3027FA}"/>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2E48A7BC-43C8-4A55-9776-78823C0289AB}"/>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88617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214525-1973-47AB-B135-A75AE47A2063}"/>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3" name="Marcador de pie de página 2">
            <a:extLst>
              <a:ext uri="{FF2B5EF4-FFF2-40B4-BE49-F238E27FC236}">
                <a16:creationId xmlns:a16="http://schemas.microsoft.com/office/drawing/2014/main" id="{5E8B94E9-0FB8-4FCE-9CD8-5B66565D9026}"/>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0ABD70C5-00B6-4631-BA7A-3573772298CB}"/>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00183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FB7785-80F0-40DC-B8F8-5098141257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CD05081-F518-443A-810D-805DE1E45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E70783A-A781-4DBA-B502-B05A64352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B7DC49-257A-4A15-BE97-8FBC4B09C235}"/>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6" name="Marcador de pie de página 5">
            <a:extLst>
              <a:ext uri="{FF2B5EF4-FFF2-40B4-BE49-F238E27FC236}">
                <a16:creationId xmlns:a16="http://schemas.microsoft.com/office/drawing/2014/main" id="{66C3BDF4-3506-4F4B-82E6-A714D79F7830}"/>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F604424-A3EC-44E9-B005-F5BBAC80AE2C}"/>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340179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12A42C-8186-4973-8AD6-EEC4F2AEA6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C7AA285D-4E69-49B7-9F63-92F9B6E7F6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57192A9E-F00F-4698-AD4A-6ACB043D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D85118-62BC-405F-81CA-3F3907A6508A}"/>
              </a:ext>
            </a:extLst>
          </p:cNvPr>
          <p:cNvSpPr>
            <a:spLocks noGrp="1"/>
          </p:cNvSpPr>
          <p:nvPr>
            <p:ph type="dt" sz="half" idx="10"/>
          </p:nvPr>
        </p:nvSpPr>
        <p:spPr/>
        <p:txBody>
          <a:bodyPr/>
          <a:lstStyle/>
          <a:p>
            <a:fld id="{AB637D29-A3F7-48CD-AB70-A759A1691123}" type="datetimeFigureOut">
              <a:rPr lang="es-PE" smtClean="0"/>
              <a:t>11/12/2025</a:t>
            </a:fld>
            <a:endParaRPr lang="es-PE"/>
          </a:p>
        </p:txBody>
      </p:sp>
      <p:sp>
        <p:nvSpPr>
          <p:cNvPr id="6" name="Marcador de pie de página 5">
            <a:extLst>
              <a:ext uri="{FF2B5EF4-FFF2-40B4-BE49-F238E27FC236}">
                <a16:creationId xmlns:a16="http://schemas.microsoft.com/office/drawing/2014/main" id="{82039747-48C4-44F8-87ED-2E38B2D6C234}"/>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F806908B-0639-426B-A6F3-BF0A8BC1F80E}"/>
              </a:ext>
            </a:extLst>
          </p:cNvPr>
          <p:cNvSpPr>
            <a:spLocks noGrp="1"/>
          </p:cNvSpPr>
          <p:nvPr>
            <p:ph type="sldNum" sz="quarter" idx="12"/>
          </p:nvPr>
        </p:nvSpPr>
        <p:spPr/>
        <p:txBody>
          <a:bodyPr/>
          <a:lstStyle/>
          <a:p>
            <a:fld id="{2C875FBB-6697-4178-83A7-BEDAF438C03E}" type="slidenum">
              <a:rPr lang="es-PE" smtClean="0"/>
              <a:t>‹Nº›</a:t>
            </a:fld>
            <a:endParaRPr lang="es-PE"/>
          </a:p>
        </p:txBody>
      </p:sp>
    </p:spTree>
    <p:extLst>
      <p:ext uri="{BB962C8B-B14F-4D97-AF65-F5344CB8AC3E}">
        <p14:creationId xmlns:p14="http://schemas.microsoft.com/office/powerpoint/2010/main" val="277960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E0E7E3A-C674-453A-9148-93EDB2DB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8D8A5FE-C6B7-4E72-93B9-137AE7C4B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721085E-C025-4BC8-ACAA-049C1B43CB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7D29-A3F7-48CD-AB70-A759A1691123}" type="datetimeFigureOut">
              <a:rPr lang="es-PE" smtClean="0"/>
              <a:t>11/12/2025</a:t>
            </a:fld>
            <a:endParaRPr lang="es-PE"/>
          </a:p>
        </p:txBody>
      </p:sp>
      <p:sp>
        <p:nvSpPr>
          <p:cNvPr id="5" name="Marcador de pie de página 4">
            <a:extLst>
              <a:ext uri="{FF2B5EF4-FFF2-40B4-BE49-F238E27FC236}">
                <a16:creationId xmlns:a16="http://schemas.microsoft.com/office/drawing/2014/main" id="{EA8A83A8-1E39-47E1-BA75-1B01FEE36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1F15FD7D-3C5C-4885-A87E-C2BB293CC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75FBB-6697-4178-83A7-BEDAF438C03E}" type="slidenum">
              <a:rPr lang="es-PE" smtClean="0"/>
              <a:t>‹Nº›</a:t>
            </a:fld>
            <a:endParaRPr lang="es-PE"/>
          </a:p>
        </p:txBody>
      </p:sp>
    </p:spTree>
    <p:extLst>
      <p:ext uri="{BB962C8B-B14F-4D97-AF65-F5344CB8AC3E}">
        <p14:creationId xmlns:p14="http://schemas.microsoft.com/office/powerpoint/2010/main" val="73461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10">
          <a:fgClr>
            <a:schemeClr val="accent5">
              <a:lumMod val="20000"/>
              <a:lumOff val="80000"/>
            </a:schemeClr>
          </a:fgClr>
          <a:bgClr>
            <a:schemeClr val="accent5">
              <a:lumMod val="20000"/>
              <a:lumOff val="80000"/>
            </a:schemeClr>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66675"/>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0" name="Rectángulo: esquinas redondeadas 19">
            <a:extLst>
              <a:ext uri="{FF2B5EF4-FFF2-40B4-BE49-F238E27FC236}">
                <a16:creationId xmlns:a16="http://schemas.microsoft.com/office/drawing/2014/main" id="{988C49BB-2CCF-49BC-9AC3-D5A045ED04C6}"/>
              </a:ext>
            </a:extLst>
          </p:cNvPr>
          <p:cNvSpPr/>
          <p:nvPr/>
        </p:nvSpPr>
        <p:spPr>
          <a:xfrm>
            <a:off x="2450657" y="757238"/>
            <a:ext cx="7467600" cy="248602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a:solidFill>
                  <a:srgbClr val="0066FF"/>
                </a:solidFill>
                <a:latin typeface="Microsoft JhengHei UI" panose="020B0604030504040204" pitchFamily="34" charset="-120"/>
                <a:ea typeface="Microsoft JhengHei UI" panose="020B0604030504040204" pitchFamily="34" charset="-120"/>
              </a:rPr>
              <a:t>ORIENTACIONES PARA LA ELABORACIÓN DE CONCLUSIONES DESCRIPTIVAS</a:t>
            </a:r>
            <a:endParaRPr lang="es-PE" sz="3600" b="1" dirty="0">
              <a:solidFill>
                <a:srgbClr val="0066FF"/>
              </a:solidFill>
              <a:latin typeface="Microsoft JhengHei UI" panose="020B0604030504040204" pitchFamily="34" charset="-120"/>
              <a:ea typeface="Microsoft JhengHei UI" panose="020B0604030504040204" pitchFamily="34" charset="-120"/>
            </a:endParaRPr>
          </a:p>
        </p:txBody>
      </p:sp>
      <p:pic>
        <p:nvPicPr>
          <p:cNvPr id="21" name="Imagen 20">
            <a:extLst>
              <a:ext uri="{FF2B5EF4-FFF2-40B4-BE49-F238E27FC236}">
                <a16:creationId xmlns:a16="http://schemas.microsoft.com/office/drawing/2014/main" id="{0B695BF6-88AB-43D6-BC58-29E64F1E1DA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028" name="Picture 4">
            <a:extLst>
              <a:ext uri="{FF2B5EF4-FFF2-40B4-BE49-F238E27FC236}">
                <a16:creationId xmlns:a16="http://schemas.microsoft.com/office/drawing/2014/main" id="{ABB9139C-14D4-4708-BD0F-20E6C4F31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5FDAD804-EF13-4904-A141-CE3FCD6F89BE}"/>
              </a:ext>
            </a:extLst>
          </p:cNvPr>
          <p:cNvPicPr>
            <a:picLocks noChangeAspect="1"/>
          </p:cNvPicPr>
          <p:nvPr/>
        </p:nvPicPr>
        <p:blipFill>
          <a:blip r:embed="rId4"/>
          <a:stretch>
            <a:fillRect/>
          </a:stretch>
        </p:blipFill>
        <p:spPr>
          <a:xfrm>
            <a:off x="2124426" y="3876674"/>
            <a:ext cx="8120063" cy="1981201"/>
          </a:xfrm>
          <a:prstGeom prst="rect">
            <a:avLst/>
          </a:prstGeom>
        </p:spPr>
      </p:pic>
      <p:sp>
        <p:nvSpPr>
          <p:cNvPr id="9" name="Diagrama de flujo: cinta perforada 8">
            <a:extLst>
              <a:ext uri="{FF2B5EF4-FFF2-40B4-BE49-F238E27FC236}">
                <a16:creationId xmlns:a16="http://schemas.microsoft.com/office/drawing/2014/main" id="{7BC98AFF-DCD4-43C3-B95F-0057629B6589}"/>
              </a:ext>
            </a:extLst>
          </p:cNvPr>
          <p:cNvSpPr/>
          <p:nvPr/>
        </p:nvSpPr>
        <p:spPr>
          <a:xfrm>
            <a:off x="9259354" y="5495925"/>
            <a:ext cx="1181100" cy="504825"/>
          </a:xfrm>
          <a:prstGeom prst="flowChartPunchedTape">
            <a:avLst/>
          </a:prstGeom>
          <a:solidFill>
            <a:srgbClr val="FF33CC"/>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FF66FF"/>
              </a:solidFill>
            </a:endParaRPr>
          </a:p>
        </p:txBody>
      </p:sp>
      <p:sp>
        <p:nvSpPr>
          <p:cNvPr id="23" name="Diagrama de flujo: cinta perforada 22">
            <a:extLst>
              <a:ext uri="{FF2B5EF4-FFF2-40B4-BE49-F238E27FC236}">
                <a16:creationId xmlns:a16="http://schemas.microsoft.com/office/drawing/2014/main" id="{B9DFF956-6DD2-4C19-90A9-8BE3994C1E57}"/>
              </a:ext>
            </a:extLst>
          </p:cNvPr>
          <p:cNvSpPr/>
          <p:nvPr/>
        </p:nvSpPr>
        <p:spPr>
          <a:xfrm>
            <a:off x="1947511" y="3543300"/>
            <a:ext cx="1181100" cy="504825"/>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Rectángulo 9">
            <a:extLst>
              <a:ext uri="{FF2B5EF4-FFF2-40B4-BE49-F238E27FC236}">
                <a16:creationId xmlns:a16="http://schemas.microsoft.com/office/drawing/2014/main" id="{D8A9405C-682C-4C77-96FC-5AABF0D76FD0}"/>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Tree>
    <p:extLst>
      <p:ext uri="{BB962C8B-B14F-4D97-AF65-F5344CB8AC3E}">
        <p14:creationId xmlns:p14="http://schemas.microsoft.com/office/powerpoint/2010/main" val="3311884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C2546C26-B4C3-49E6-B9B9-4C4A638CEF0D}"/>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C5C8FBEC-F746-41A6-A68B-B837832B8322}"/>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8" name="Picture 4">
            <a:extLst>
              <a:ext uri="{FF2B5EF4-FFF2-40B4-BE49-F238E27FC236}">
                <a16:creationId xmlns:a16="http://schemas.microsoft.com/office/drawing/2014/main" id="{91F35AC2-D3CC-4AB9-9A86-5D2D378326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0"/>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CA6E2815-9561-463F-ACCE-3C007177C4C2}"/>
              </a:ext>
            </a:extLst>
          </p:cNvPr>
          <p:cNvSpPr/>
          <p:nvPr/>
        </p:nvSpPr>
        <p:spPr>
          <a:xfrm>
            <a:off x="931909" y="735846"/>
            <a:ext cx="5333019"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2">
                    <a:lumMod val="75000"/>
                  </a:schemeClr>
                </a:solidFill>
              </a:rPr>
              <a:t>¿Qué son los criterios de evaluación?</a:t>
            </a:r>
            <a:endParaRPr lang="es-PE" sz="2400" b="1" dirty="0">
              <a:solidFill>
                <a:schemeClr val="tx2">
                  <a:lumMod val="75000"/>
                </a:schemeClr>
              </a:solidFill>
            </a:endParaRPr>
          </a:p>
        </p:txBody>
      </p:sp>
      <p:sp>
        <p:nvSpPr>
          <p:cNvPr id="16" name="Rectángulo: esquinas redondeadas 15">
            <a:extLst>
              <a:ext uri="{FF2B5EF4-FFF2-40B4-BE49-F238E27FC236}">
                <a16:creationId xmlns:a16="http://schemas.microsoft.com/office/drawing/2014/main" id="{696CCB22-A406-4FB3-90DE-D915200FA91D}"/>
              </a:ext>
            </a:extLst>
          </p:cNvPr>
          <p:cNvSpPr/>
          <p:nvPr/>
        </p:nvSpPr>
        <p:spPr>
          <a:xfrm rot="20989075">
            <a:off x="641908" y="2380395"/>
            <a:ext cx="5228118" cy="30414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esquinas redondeadas 16">
            <a:extLst>
              <a:ext uri="{FF2B5EF4-FFF2-40B4-BE49-F238E27FC236}">
                <a16:creationId xmlns:a16="http://schemas.microsoft.com/office/drawing/2014/main" id="{BF297512-1285-413D-9FF5-956D92C0C008}"/>
              </a:ext>
            </a:extLst>
          </p:cNvPr>
          <p:cNvSpPr/>
          <p:nvPr/>
        </p:nvSpPr>
        <p:spPr>
          <a:xfrm>
            <a:off x="778640" y="2416902"/>
            <a:ext cx="5156946" cy="295191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rtl="0">
              <a:lnSpc>
                <a:spcPct val="100000"/>
              </a:lnSpc>
              <a:spcBef>
                <a:spcPts val="0"/>
              </a:spcBef>
              <a:spcAft>
                <a:spcPts val="0"/>
              </a:spcAft>
              <a:buClr>
                <a:srgbClr val="000000"/>
              </a:buClr>
              <a:buSzPts val="2400"/>
              <a:buFont typeface="Arial"/>
              <a:buNone/>
            </a:pPr>
            <a:r>
              <a:rPr lang="es-ES" sz="2000" b="0" i="0" u="none" strike="noStrike" cap="none" dirty="0">
                <a:solidFill>
                  <a:schemeClr val="dk1"/>
                </a:solidFill>
                <a:latin typeface="Arial"/>
                <a:ea typeface="Arial"/>
                <a:cs typeface="Arial"/>
                <a:sym typeface="Arial"/>
              </a:rPr>
              <a:t>Son el referente específico para el juicio de valor sobre el nivel de desarrollo de las competencias, </a:t>
            </a:r>
            <a:r>
              <a:rPr lang="es-ES" sz="2000" b="1" i="0" u="none" strike="noStrike" cap="none" dirty="0">
                <a:solidFill>
                  <a:schemeClr val="dk1"/>
                </a:solidFill>
                <a:latin typeface="Arial"/>
                <a:ea typeface="Arial"/>
                <a:cs typeface="Arial"/>
                <a:sym typeface="Arial"/>
              </a:rPr>
              <a:t>describen las características o cualidades de aquello que se quiere valorar</a:t>
            </a:r>
            <a:r>
              <a:rPr lang="es-ES" sz="2000" b="0" i="0" u="none" strike="noStrike" cap="none" dirty="0">
                <a:solidFill>
                  <a:schemeClr val="dk1"/>
                </a:solidFill>
                <a:latin typeface="Arial"/>
                <a:ea typeface="Arial"/>
                <a:cs typeface="Arial"/>
                <a:sym typeface="Arial"/>
              </a:rPr>
              <a:t> y que deben demostrar los estudiantes en sus actuaciones ante una situación en un contexto determinado.</a:t>
            </a:r>
            <a:endParaRPr lang="es-ES" sz="2000" b="1" i="0" u="none" strike="noStrike" cap="none" dirty="0">
              <a:solidFill>
                <a:schemeClr val="dk1"/>
              </a:solidFill>
              <a:latin typeface="Arial"/>
              <a:ea typeface="Arial"/>
              <a:cs typeface="Arial"/>
              <a:sym typeface="Arial"/>
            </a:endParaRPr>
          </a:p>
        </p:txBody>
      </p:sp>
      <p:sp>
        <p:nvSpPr>
          <p:cNvPr id="18" name="Rectángulo 17">
            <a:extLst>
              <a:ext uri="{FF2B5EF4-FFF2-40B4-BE49-F238E27FC236}">
                <a16:creationId xmlns:a16="http://schemas.microsoft.com/office/drawing/2014/main" id="{4877FB33-7DAD-444C-BF45-6041FC2A1685}"/>
              </a:ext>
            </a:extLst>
          </p:cNvPr>
          <p:cNvSpPr/>
          <p:nvPr/>
        </p:nvSpPr>
        <p:spPr>
          <a:xfrm>
            <a:off x="2760677" y="5466484"/>
            <a:ext cx="3174909" cy="295836"/>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s-PE" sz="1800" i="0" u="none" strike="noStrike" cap="none" dirty="0">
                <a:solidFill>
                  <a:schemeClr val="dk1"/>
                </a:solidFill>
                <a:latin typeface="Agency FB" panose="020B0503020202020204" pitchFamily="34" charset="0"/>
                <a:ea typeface="Arial"/>
                <a:cs typeface="Arial"/>
                <a:sym typeface="Arial"/>
              </a:rPr>
              <a:t>R.V.M. </a:t>
            </a:r>
            <a:r>
              <a:rPr lang="es-PE" sz="1800" i="0" u="none" strike="noStrike" cap="none" dirty="0" err="1">
                <a:solidFill>
                  <a:schemeClr val="dk1"/>
                </a:solidFill>
                <a:latin typeface="Agency FB" panose="020B0503020202020204" pitchFamily="34" charset="0"/>
                <a:ea typeface="Arial"/>
                <a:cs typeface="Arial"/>
                <a:sym typeface="Arial"/>
              </a:rPr>
              <a:t>Nº</a:t>
            </a:r>
            <a:r>
              <a:rPr lang="es-PE" sz="1800" i="0" u="none" strike="noStrike" cap="none" dirty="0">
                <a:solidFill>
                  <a:schemeClr val="dk1"/>
                </a:solidFill>
                <a:latin typeface="Agency FB" panose="020B0503020202020204" pitchFamily="34" charset="0"/>
                <a:ea typeface="Arial"/>
                <a:cs typeface="Arial"/>
                <a:sym typeface="Arial"/>
              </a:rPr>
              <a:t> 094-2020 MINEDU</a:t>
            </a:r>
          </a:p>
        </p:txBody>
      </p:sp>
      <p:sp>
        <p:nvSpPr>
          <p:cNvPr id="20" name="Rectángulo: esquinas redondeadas 19">
            <a:extLst>
              <a:ext uri="{FF2B5EF4-FFF2-40B4-BE49-F238E27FC236}">
                <a16:creationId xmlns:a16="http://schemas.microsoft.com/office/drawing/2014/main" id="{A93E9C7A-7816-4BB0-82C8-4059741F3EC2}"/>
              </a:ext>
            </a:extLst>
          </p:cNvPr>
          <p:cNvSpPr/>
          <p:nvPr/>
        </p:nvSpPr>
        <p:spPr>
          <a:xfrm>
            <a:off x="7267317" y="1843501"/>
            <a:ext cx="3391635" cy="11468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rtl="0">
              <a:lnSpc>
                <a:spcPct val="100000"/>
              </a:lnSpc>
              <a:spcBef>
                <a:spcPts val="0"/>
              </a:spcBef>
              <a:spcAft>
                <a:spcPts val="0"/>
              </a:spcAft>
              <a:buClr>
                <a:srgbClr val="000000"/>
              </a:buClr>
              <a:buSzPts val="1400"/>
              <a:buFont typeface="Arial"/>
              <a:buNone/>
            </a:pPr>
            <a:r>
              <a:rPr lang="es-ES" sz="1400" b="1" dirty="0">
                <a:solidFill>
                  <a:schemeClr val="accent1">
                    <a:lumMod val="50000"/>
                  </a:schemeClr>
                </a:solidFill>
                <a:latin typeface="Arial"/>
                <a:ea typeface="Arial"/>
                <a:cs typeface="Arial"/>
                <a:sym typeface="Arial"/>
              </a:rPr>
              <a:t>D</a:t>
            </a:r>
            <a:r>
              <a:rPr lang="es-ES" sz="1400" b="1" i="0" u="none" strike="noStrike" cap="none" dirty="0">
                <a:solidFill>
                  <a:schemeClr val="accent1">
                    <a:lumMod val="50000"/>
                  </a:schemeClr>
                </a:solidFill>
                <a:latin typeface="Arial"/>
                <a:ea typeface="Arial"/>
                <a:cs typeface="Arial"/>
                <a:sym typeface="Arial"/>
              </a:rPr>
              <a:t>escriben lo que se espera que el estudiante haga en relación a la competencia a evaluar </a:t>
            </a:r>
          </a:p>
          <a:p>
            <a:pPr marL="0" marR="0" lvl="0" indent="0" algn="just" rtl="0">
              <a:lnSpc>
                <a:spcPct val="100000"/>
              </a:lnSpc>
              <a:spcBef>
                <a:spcPts val="0"/>
              </a:spcBef>
              <a:spcAft>
                <a:spcPts val="0"/>
              </a:spcAft>
              <a:buClr>
                <a:srgbClr val="000000"/>
              </a:buClr>
              <a:buSzPts val="1400"/>
              <a:buFont typeface="Arial"/>
              <a:buNone/>
            </a:pPr>
            <a:r>
              <a:rPr lang="es-ES" sz="1400" b="1" i="0" u="none" strike="noStrike" cap="none" dirty="0">
                <a:solidFill>
                  <a:schemeClr val="accent1">
                    <a:lumMod val="50000"/>
                  </a:schemeClr>
                </a:solidFill>
                <a:latin typeface="Arial"/>
                <a:ea typeface="Arial"/>
                <a:cs typeface="Arial"/>
                <a:sym typeface="Arial"/>
              </a:rPr>
              <a:t>(producciones o actuaciones).</a:t>
            </a:r>
          </a:p>
        </p:txBody>
      </p:sp>
      <p:sp>
        <p:nvSpPr>
          <p:cNvPr id="21" name="Rectángulo: esquinas redondeadas 20">
            <a:extLst>
              <a:ext uri="{FF2B5EF4-FFF2-40B4-BE49-F238E27FC236}">
                <a16:creationId xmlns:a16="http://schemas.microsoft.com/office/drawing/2014/main" id="{1B09FC08-283C-4B69-AA6D-7966758838B0}"/>
              </a:ext>
            </a:extLst>
          </p:cNvPr>
          <p:cNvSpPr/>
          <p:nvPr/>
        </p:nvSpPr>
        <p:spPr>
          <a:xfrm>
            <a:off x="7326178" y="3308049"/>
            <a:ext cx="3372690" cy="11468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rtl="0">
              <a:lnSpc>
                <a:spcPct val="100000"/>
              </a:lnSpc>
              <a:spcBef>
                <a:spcPts val="0"/>
              </a:spcBef>
              <a:spcAft>
                <a:spcPts val="0"/>
              </a:spcAft>
              <a:buClr>
                <a:srgbClr val="000000"/>
              </a:buClr>
              <a:buSzPts val="2400"/>
              <a:buFont typeface="Arial"/>
              <a:buNone/>
            </a:pPr>
            <a:r>
              <a:rPr lang="es-ES" sz="1400" b="1" i="0" u="none" strike="noStrike" cap="none" dirty="0">
                <a:solidFill>
                  <a:schemeClr val="accent1">
                    <a:lumMod val="50000"/>
                  </a:schemeClr>
                </a:solidFill>
                <a:latin typeface="Arial"/>
                <a:ea typeface="Arial"/>
                <a:cs typeface="Arial"/>
                <a:sym typeface="Arial"/>
              </a:rPr>
              <a:t>Se relacionan con las capacidades de la competencia que esta desarrollando a través de una situación de aprendizaje</a:t>
            </a:r>
          </a:p>
        </p:txBody>
      </p:sp>
      <p:sp>
        <p:nvSpPr>
          <p:cNvPr id="22" name="Rectángulo: esquinas redondeadas 21">
            <a:extLst>
              <a:ext uri="{FF2B5EF4-FFF2-40B4-BE49-F238E27FC236}">
                <a16:creationId xmlns:a16="http://schemas.microsoft.com/office/drawing/2014/main" id="{6B1D7CD2-60FC-4734-B4D6-DFAF4AC81173}"/>
              </a:ext>
            </a:extLst>
          </p:cNvPr>
          <p:cNvSpPr/>
          <p:nvPr/>
        </p:nvSpPr>
        <p:spPr>
          <a:xfrm>
            <a:off x="7326178" y="4813402"/>
            <a:ext cx="3372690" cy="114680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000000"/>
                </a:solidFill>
                <a:latin typeface="Arial" panose="020B0604020202020204" pitchFamily="34" charset="0"/>
                <a:cs typeface="Arial" panose="020B0604020202020204" pitchFamily="34" charset="0"/>
              </a:rPr>
              <a:t>Los criterios de evaluación son </a:t>
            </a:r>
            <a:r>
              <a:rPr lang="es-PE" sz="1400" b="1" dirty="0">
                <a:solidFill>
                  <a:srgbClr val="000000"/>
                </a:solidFill>
                <a:latin typeface="Arial" panose="020B0604020202020204" pitchFamily="34" charset="0"/>
                <a:cs typeface="Arial" panose="020B0604020202020204" pitchFamily="34" charset="0"/>
              </a:rPr>
              <a:t>indispensables para saber qué </a:t>
            </a:r>
            <a:r>
              <a:rPr lang="es-ES" sz="1400" b="1" dirty="0">
                <a:solidFill>
                  <a:srgbClr val="000000"/>
                </a:solidFill>
                <a:latin typeface="Arial" panose="020B0604020202020204" pitchFamily="34" charset="0"/>
                <a:cs typeface="Arial" panose="020B0604020202020204" pitchFamily="34" charset="0"/>
              </a:rPr>
              <a:t>nivel de desarrollo de las  </a:t>
            </a:r>
            <a:r>
              <a:rPr lang="es-PE" sz="1400" dirty="0">
                <a:solidFill>
                  <a:srgbClr val="000000"/>
                </a:solidFill>
                <a:latin typeface="Arial" panose="020B0604020202020204" pitchFamily="34" charset="0"/>
                <a:cs typeface="Arial" panose="020B0604020202020204" pitchFamily="34" charset="0"/>
              </a:rPr>
              <a:t>competencias </a:t>
            </a:r>
            <a:endParaRPr lang="es-ES" sz="1400" b="1" i="0" u="none" strike="noStrike" cap="none" dirty="0">
              <a:solidFill>
                <a:schemeClr val="accent1">
                  <a:lumMod val="50000"/>
                </a:schemeClr>
              </a:solidFill>
              <a:latin typeface="Arial" panose="020B0604020202020204" pitchFamily="34" charset="0"/>
              <a:ea typeface="Arial"/>
              <a:cs typeface="Arial" panose="020B0604020202020204" pitchFamily="34" charset="0"/>
              <a:sym typeface="Arial"/>
            </a:endParaRPr>
          </a:p>
        </p:txBody>
      </p:sp>
      <p:cxnSp>
        <p:nvCxnSpPr>
          <p:cNvPr id="23" name="Conector recto 22">
            <a:extLst>
              <a:ext uri="{FF2B5EF4-FFF2-40B4-BE49-F238E27FC236}">
                <a16:creationId xmlns:a16="http://schemas.microsoft.com/office/drawing/2014/main" id="{566B3339-9734-4A9D-BC83-0B7310A3BEF2}"/>
              </a:ext>
            </a:extLst>
          </p:cNvPr>
          <p:cNvCxnSpPr>
            <a:cxnSpLocks/>
          </p:cNvCxnSpPr>
          <p:nvPr/>
        </p:nvCxnSpPr>
        <p:spPr>
          <a:xfrm>
            <a:off x="1344706" y="1382249"/>
            <a:ext cx="44733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045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263D9AA5-60E6-4C32-93A0-25C074E6878A}"/>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EC7DBF1E-19BD-4E3D-BEE6-267E5D0B18F6}"/>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graphicFrame>
        <p:nvGraphicFramePr>
          <p:cNvPr id="3" name="Tabla 2">
            <a:extLst>
              <a:ext uri="{FF2B5EF4-FFF2-40B4-BE49-F238E27FC236}">
                <a16:creationId xmlns:a16="http://schemas.microsoft.com/office/drawing/2014/main" id="{9BAFCD15-C0F5-40F9-9958-8B944E56114C}"/>
              </a:ext>
            </a:extLst>
          </p:cNvPr>
          <p:cNvGraphicFramePr>
            <a:graphicFrameLocks noGrp="1"/>
          </p:cNvGraphicFramePr>
          <p:nvPr>
            <p:extLst>
              <p:ext uri="{D42A27DB-BD31-4B8C-83A1-F6EECF244321}">
                <p14:modId xmlns:p14="http://schemas.microsoft.com/office/powerpoint/2010/main" val="1389288846"/>
              </p:ext>
            </p:extLst>
          </p:nvPr>
        </p:nvGraphicFramePr>
        <p:xfrm>
          <a:off x="1681460" y="1676400"/>
          <a:ext cx="7931805" cy="4048490"/>
        </p:xfrm>
        <a:graphic>
          <a:graphicData uri="http://schemas.openxmlformats.org/drawingml/2006/table">
            <a:tbl>
              <a:tblPr firstRow="1" firstCol="1" bandRow="1"/>
              <a:tblGrid>
                <a:gridCol w="4859836">
                  <a:extLst>
                    <a:ext uri="{9D8B030D-6E8A-4147-A177-3AD203B41FA5}">
                      <a16:colId xmlns:a16="http://schemas.microsoft.com/office/drawing/2014/main" val="223924492"/>
                    </a:ext>
                  </a:extLst>
                </a:gridCol>
                <a:gridCol w="3071969">
                  <a:extLst>
                    <a:ext uri="{9D8B030D-6E8A-4147-A177-3AD203B41FA5}">
                      <a16:colId xmlns:a16="http://schemas.microsoft.com/office/drawing/2014/main" val="3123220736"/>
                    </a:ext>
                  </a:extLst>
                </a:gridCol>
              </a:tblGrid>
              <a:tr h="385187">
                <a:tc gridSpan="2">
                  <a:txBody>
                    <a:bodyPr/>
                    <a:lstStyle/>
                    <a:p>
                      <a:pPr algn="ctr">
                        <a:lnSpc>
                          <a:spcPct val="107000"/>
                        </a:lnSpc>
                        <a:spcAft>
                          <a:spcPts val="80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COMPETENCIA: Lee diversos tipos de textos en su lengua materna</a:t>
                      </a:r>
                    </a:p>
                    <a:p>
                      <a:pPr algn="ctr">
                        <a:lnSpc>
                          <a:spcPct val="107000"/>
                        </a:lnSpc>
                        <a:spcAft>
                          <a:spcPts val="800"/>
                        </a:spcAft>
                      </a:pP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s-PE"/>
                    </a:p>
                  </a:txBody>
                  <a:tcPr/>
                </a:tc>
                <a:extLst>
                  <a:ext uri="{0D108BD9-81ED-4DB2-BD59-A6C34878D82A}">
                    <a16:rowId xmlns:a16="http://schemas.microsoft.com/office/drawing/2014/main" val="1801075820"/>
                  </a:ext>
                </a:extLst>
              </a:tr>
              <a:tr h="359102">
                <a:tc>
                  <a:txBody>
                    <a:bodyPr/>
                    <a:lstStyle/>
                    <a:p>
                      <a:pPr algn="ctr">
                        <a:lnSpc>
                          <a:spcPct val="107000"/>
                        </a:lnSpc>
                        <a:spcAft>
                          <a:spcPts val="800"/>
                        </a:spcAft>
                      </a:pPr>
                      <a:r>
                        <a:rPr lang="es-PE" sz="1600" b="1" kern="100">
                          <a:effectLst/>
                          <a:latin typeface="Calibri" panose="020F0502020204030204" pitchFamily="34" charset="0"/>
                          <a:ea typeface="Calibri" panose="020F0502020204030204" pitchFamily="34" charset="0"/>
                          <a:cs typeface="Times New Roman" panose="02020603050405020304" pitchFamily="18" charset="0"/>
                        </a:rPr>
                        <a:t>ESTÁNDAR</a:t>
                      </a:r>
                      <a:endParaRPr lang="es-P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Aft>
                          <a:spcPts val="800"/>
                        </a:spcAft>
                      </a:pPr>
                      <a:r>
                        <a:rPr lang="es-PE" sz="1600" b="1" kern="100">
                          <a:effectLst/>
                          <a:latin typeface="Calibri" panose="020F0502020204030204" pitchFamily="34" charset="0"/>
                          <a:ea typeface="Calibri" panose="020F0502020204030204" pitchFamily="34" charset="0"/>
                          <a:cs typeface="Times New Roman" panose="02020603050405020304" pitchFamily="18" charset="0"/>
                        </a:rPr>
                        <a:t>CAPACIDADES</a:t>
                      </a:r>
                      <a:endParaRPr lang="es-PE"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4378446"/>
                  </a:ext>
                </a:extLst>
              </a:tr>
              <a:tr h="912065">
                <a:tc rowSpan="3">
                  <a:txBody>
                    <a:bodyPr/>
                    <a:lstStyle/>
                    <a:p>
                      <a:pPr algn="just">
                        <a:lnSpc>
                          <a:spcPct val="107000"/>
                        </a:lnSpc>
                        <a:spcAft>
                          <a:spcPts val="800"/>
                        </a:spcAft>
                      </a:pPr>
                      <a:r>
                        <a:rPr lang="es-PE" sz="1600" b="1" kern="0" dirty="0">
                          <a:solidFill>
                            <a:srgbClr val="393536"/>
                          </a:solidFill>
                          <a:effectLst/>
                          <a:latin typeface="Calibri" panose="020F0502020204030204" pitchFamily="34" charset="0"/>
                          <a:ea typeface="Calibri" panose="020F0502020204030204" pitchFamily="34" charset="0"/>
                          <a:cs typeface="Calibri" panose="020F0502020204030204" pitchFamily="34" charset="0"/>
                        </a:rPr>
                        <a:t>Lee diversos tipos de textos que presentan estructura simple con algunos elementos complejos y con vocabulario variado</a:t>
                      </a:r>
                      <a:r>
                        <a:rPr lang="es-PE" sz="1600" kern="0" dirty="0">
                          <a:solidFill>
                            <a:srgbClr val="393536"/>
                          </a:solidFill>
                          <a:effectLst/>
                          <a:latin typeface="Calibri" panose="020F0502020204030204" pitchFamily="34" charset="0"/>
                          <a:ea typeface="Calibri" panose="020F0502020204030204" pitchFamily="34" charset="0"/>
                          <a:cs typeface="Calibri" panose="020F0502020204030204" pitchFamily="34" charset="0"/>
                        </a:rPr>
                        <a:t>. </a:t>
                      </a:r>
                      <a:r>
                        <a:rPr lang="es-PE" sz="1600" b="1" kern="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Obtiene información poco evidente distinguiéndola de otras próximas y semejantes.</a:t>
                      </a:r>
                      <a:r>
                        <a:rPr lang="es-PE" sz="1600" kern="0" dirty="0">
                          <a:solidFill>
                            <a:srgbClr val="393536"/>
                          </a:solidFill>
                          <a:effectLst/>
                          <a:latin typeface="Calibri" panose="020F0502020204030204" pitchFamily="34" charset="0"/>
                          <a:ea typeface="Calibri" panose="020F0502020204030204" pitchFamily="34" charset="0"/>
                          <a:cs typeface="Calibri" panose="020F0502020204030204" pitchFamily="34" charset="0"/>
                        </a:rPr>
                        <a:t> </a:t>
                      </a: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Realiza inferencias locales a partir de información explícita e implícita. Interpreta el texto considerando información relevante para construir su sentido global.</a:t>
                      </a:r>
                      <a:r>
                        <a:rPr lang="es-PE" sz="1600"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Reflexiona sobre sucesos e ideas importantes del texto y explica la intención de los recursos textuales más comunes a partir de su conocimiento y experiencia.</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07000"/>
                        </a:lnSpc>
                        <a:spcAft>
                          <a:spcPts val="800"/>
                        </a:spcAft>
                      </a:pPr>
                      <a:r>
                        <a:rPr lang="es-PE" sz="1600" kern="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92D050"/>
                          </a:solidFill>
                          <a:effectLst/>
                          <a:latin typeface="Calibri Light" panose="020F0302020204030204" pitchFamily="34" charset="0"/>
                          <a:ea typeface="Calibri" panose="020F0502020204030204" pitchFamily="34" charset="0"/>
                          <a:cs typeface="Times New Roman" panose="02020603050405020304" pitchFamily="18" charset="0"/>
                        </a:rPr>
                        <a:t>Obtiene información del texto escrito.</a:t>
                      </a:r>
                      <a:endParaRPr lang="es-PE" sz="1600" b="1"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32229264"/>
                  </a:ext>
                </a:extLst>
              </a:tr>
              <a:tr h="1022821">
                <a:tc vMerge="1">
                  <a:txBody>
                    <a:bodyPr/>
                    <a:lstStyle/>
                    <a:p>
                      <a:endParaRPr lang="es-PE"/>
                    </a:p>
                  </a:txBody>
                  <a:tcPr/>
                </a:tc>
                <a:tc>
                  <a:txBody>
                    <a:bodyPr/>
                    <a:lstStyle/>
                    <a:p>
                      <a:pPr algn="just">
                        <a:lnSpc>
                          <a:spcPct val="107000"/>
                        </a:lnSpc>
                        <a:spcAft>
                          <a:spcPts val="800"/>
                        </a:spcAft>
                      </a:pPr>
                      <a:r>
                        <a:rPr lang="es-PE" sz="1600" b="1" kern="0"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Infiere e interpreta información del texto.</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67190978"/>
                  </a:ext>
                </a:extLst>
              </a:tr>
              <a:tr h="1142679">
                <a:tc vMerge="1">
                  <a:txBody>
                    <a:bodyPr/>
                    <a:lstStyle/>
                    <a:p>
                      <a:endParaRPr lang="es-PE"/>
                    </a:p>
                  </a:txBody>
                  <a:tcPr/>
                </a:tc>
                <a:tc>
                  <a:txBody>
                    <a:bodyPr/>
                    <a:lstStyle/>
                    <a:p>
                      <a:pPr algn="just">
                        <a:lnSpc>
                          <a:spcPct val="107000"/>
                        </a:lnSpc>
                        <a:spcAft>
                          <a:spcPts val="800"/>
                        </a:spcAft>
                      </a:pPr>
                      <a:r>
                        <a:rPr lang="es-PE" sz="1600" b="1" kern="0" dirty="0">
                          <a:solidFill>
                            <a:srgbClr val="231F20"/>
                          </a:solidFill>
                          <a:effectLst/>
                          <a:latin typeface="Calibri Light" panose="020F0302020204030204" pitchFamily="34" charset="0"/>
                          <a:ea typeface="Calibri" panose="020F0502020204030204" pitchFamily="34" charset="0"/>
                          <a:cs typeface="Times New Roman" panose="02020603050405020304" pitchFamily="18" charset="0"/>
                        </a:rPr>
                        <a:t> </a:t>
                      </a:r>
                      <a:r>
                        <a:rPr lang="es-PE" sz="1600" b="1" kern="0" dirty="0">
                          <a:solidFill>
                            <a:srgbClr val="00B0F0"/>
                          </a:solidFill>
                          <a:effectLst/>
                          <a:latin typeface="Calibri Light" panose="020F0302020204030204" pitchFamily="34" charset="0"/>
                          <a:ea typeface="Calibri" panose="020F0502020204030204" pitchFamily="34" charset="0"/>
                          <a:cs typeface="Times New Roman" panose="02020603050405020304" pitchFamily="18" charset="0"/>
                        </a:rPr>
                        <a:t>Reflexiona y evalúa la forma, el contenido y contexto del texto.</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60202501"/>
                  </a:ext>
                </a:extLst>
              </a:tr>
            </a:tbl>
          </a:graphicData>
        </a:graphic>
      </p:graphicFrame>
      <p:cxnSp>
        <p:nvCxnSpPr>
          <p:cNvPr id="17" name="Conector recto 16">
            <a:extLst>
              <a:ext uri="{FF2B5EF4-FFF2-40B4-BE49-F238E27FC236}">
                <a16:creationId xmlns:a16="http://schemas.microsoft.com/office/drawing/2014/main" id="{0DD2A941-3B57-46AF-9FF0-51F2B22C9707}"/>
              </a:ext>
            </a:extLst>
          </p:cNvPr>
          <p:cNvCxnSpPr>
            <a:cxnSpLocks/>
          </p:cNvCxnSpPr>
          <p:nvPr/>
        </p:nvCxnSpPr>
        <p:spPr>
          <a:xfrm>
            <a:off x="3926480" y="8589963"/>
            <a:ext cx="404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AE7D64AD-5156-4002-A13D-F4DCF5202372}"/>
              </a:ext>
            </a:extLst>
          </p:cNvPr>
          <p:cNvCxnSpPr>
            <a:cxnSpLocks/>
          </p:cNvCxnSpPr>
          <p:nvPr/>
        </p:nvCxnSpPr>
        <p:spPr>
          <a:xfrm>
            <a:off x="4481513" y="8737600"/>
            <a:ext cx="3752264" cy="24011"/>
          </a:xfrm>
          <a:prstGeom prst="line">
            <a:avLst/>
          </a:prstGeom>
          <a:noFill/>
          <a:ln w="19050" cap="flat" cmpd="sng" algn="ctr">
            <a:solidFill>
              <a:srgbClr val="FF0000"/>
            </a:solidFill>
            <a:prstDash val="solid"/>
            <a:miter lim="800000"/>
          </a:ln>
          <a:effectLst/>
        </p:spPr>
      </p:cxnSp>
      <p:cxnSp>
        <p:nvCxnSpPr>
          <p:cNvPr id="19" name="Conector recto 18">
            <a:extLst>
              <a:ext uri="{FF2B5EF4-FFF2-40B4-BE49-F238E27FC236}">
                <a16:creationId xmlns:a16="http://schemas.microsoft.com/office/drawing/2014/main" id="{8CB8E4E2-DC4B-47B3-8545-48BB635E3A6D}"/>
              </a:ext>
            </a:extLst>
          </p:cNvPr>
          <p:cNvCxnSpPr>
            <a:cxnSpLocks/>
          </p:cNvCxnSpPr>
          <p:nvPr/>
        </p:nvCxnSpPr>
        <p:spPr>
          <a:xfrm flipV="1">
            <a:off x="4026273" y="8947126"/>
            <a:ext cx="3245035" cy="5"/>
          </a:xfrm>
          <a:prstGeom prst="line">
            <a:avLst/>
          </a:prstGeom>
          <a:noFill/>
          <a:ln w="19050" cap="flat" cmpd="sng" algn="ctr">
            <a:solidFill>
              <a:srgbClr val="FF0000"/>
            </a:solidFill>
            <a:prstDash val="solid"/>
            <a:miter lim="800000"/>
          </a:ln>
          <a:effectLst/>
        </p:spPr>
      </p:cxnSp>
      <p:sp>
        <p:nvSpPr>
          <p:cNvPr id="15" name="CuadroTexto 14">
            <a:extLst>
              <a:ext uri="{FF2B5EF4-FFF2-40B4-BE49-F238E27FC236}">
                <a16:creationId xmlns:a16="http://schemas.microsoft.com/office/drawing/2014/main" id="{B5274A43-46D1-470D-B27D-6450A6F1E516}"/>
              </a:ext>
            </a:extLst>
          </p:cNvPr>
          <p:cNvSpPr txBox="1"/>
          <p:nvPr/>
        </p:nvSpPr>
        <p:spPr>
          <a:xfrm>
            <a:off x="1633856" y="682567"/>
            <a:ext cx="6096000" cy="378437"/>
          </a:xfrm>
          <a:prstGeom prst="rect">
            <a:avLst/>
          </a:prstGeom>
          <a:noFill/>
        </p:spPr>
        <p:txBody>
          <a:bodyPr wrap="square">
            <a:spAutoFit/>
          </a:bodyPr>
          <a:lstStyle/>
          <a:p>
            <a:pPr>
              <a:lnSpc>
                <a:spcPct val="107000"/>
              </a:lnSpc>
              <a:spcAft>
                <a:spcPts val="800"/>
              </a:spcAft>
            </a:pPr>
            <a:r>
              <a:rPr lang="es-PE" b="1" dirty="0">
                <a:solidFill>
                  <a:srgbClr val="002060"/>
                </a:solidFill>
                <a:latin typeface="Poppins" panose="00000500000000000000" pitchFamily="2" charset="0"/>
                <a:ea typeface="Poppins" panose="00000500000000000000" pitchFamily="2" charset="0"/>
                <a:cs typeface="Times New Roman" panose="02020603050405020304" pitchFamily="18" charset="0"/>
              </a:rPr>
              <a:t>¿Cómo se elaboran los criterios de evaluación?</a:t>
            </a:r>
            <a:endParaRPr lang="es-P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3DD042B3-937D-4569-9160-5B8BB3408E10}"/>
              </a:ext>
            </a:extLst>
          </p:cNvPr>
          <p:cNvSpPr txBox="1"/>
          <p:nvPr/>
        </p:nvSpPr>
        <p:spPr>
          <a:xfrm>
            <a:off x="2820618" y="1179323"/>
            <a:ext cx="1205655" cy="378437"/>
          </a:xfrm>
          <a:prstGeom prst="rect">
            <a:avLst/>
          </a:prstGeom>
          <a:noFill/>
        </p:spPr>
        <p:txBody>
          <a:bodyPr wrap="square">
            <a:spAutoFit/>
          </a:bodyPr>
          <a:lstStyle/>
          <a:p>
            <a:pPr>
              <a:lnSpc>
                <a:spcPct val="107000"/>
              </a:lnSpc>
              <a:spcAft>
                <a:spcPts val="800"/>
              </a:spcAft>
            </a:pPr>
            <a:r>
              <a:rPr lang="es-PE" dirty="0">
                <a:effectLst/>
                <a:latin typeface="Calibri" panose="020F0502020204030204" pitchFamily="34" charset="0"/>
                <a:ea typeface="Calibri" panose="020F0502020204030204" pitchFamily="34" charset="0"/>
                <a:cs typeface="Times New Roman" panose="02020603050405020304" pitchFamily="18" charset="0"/>
              </a:rPr>
              <a:t>IV Ciclo</a:t>
            </a:r>
          </a:p>
        </p:txBody>
      </p:sp>
      <p:sp>
        <p:nvSpPr>
          <p:cNvPr id="2" name="Rectángulo: esquinas redondeadas 1">
            <a:extLst>
              <a:ext uri="{FF2B5EF4-FFF2-40B4-BE49-F238E27FC236}">
                <a16:creationId xmlns:a16="http://schemas.microsoft.com/office/drawing/2014/main" id="{562485D1-508E-432E-8078-12D94EB46393}"/>
              </a:ext>
            </a:extLst>
          </p:cNvPr>
          <p:cNvSpPr/>
          <p:nvPr/>
        </p:nvSpPr>
        <p:spPr>
          <a:xfrm>
            <a:off x="2925856" y="5691258"/>
            <a:ext cx="4778188" cy="3311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Analiza el estándar en relación  a las capacidades</a:t>
            </a:r>
            <a:endParaRPr lang="es-PE" dirty="0"/>
          </a:p>
        </p:txBody>
      </p:sp>
    </p:spTree>
    <p:extLst>
      <p:ext uri="{BB962C8B-B14F-4D97-AF65-F5344CB8AC3E}">
        <p14:creationId xmlns:p14="http://schemas.microsoft.com/office/powerpoint/2010/main" val="199656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00192272-2B8A-47B4-8BDB-9BF0E23D8130}"/>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788F5698-F63A-43A1-9E8B-964574039164}"/>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graphicFrame>
        <p:nvGraphicFramePr>
          <p:cNvPr id="4" name="Tabla 3">
            <a:extLst>
              <a:ext uri="{FF2B5EF4-FFF2-40B4-BE49-F238E27FC236}">
                <a16:creationId xmlns:a16="http://schemas.microsoft.com/office/drawing/2014/main" id="{22937282-F1B1-4946-9C8B-362AF3903A52}"/>
              </a:ext>
            </a:extLst>
          </p:cNvPr>
          <p:cNvGraphicFramePr>
            <a:graphicFrameLocks noGrp="1"/>
          </p:cNvGraphicFramePr>
          <p:nvPr>
            <p:extLst>
              <p:ext uri="{D42A27DB-BD31-4B8C-83A1-F6EECF244321}">
                <p14:modId xmlns:p14="http://schemas.microsoft.com/office/powerpoint/2010/main" val="3571353801"/>
              </p:ext>
            </p:extLst>
          </p:nvPr>
        </p:nvGraphicFramePr>
        <p:xfrm>
          <a:off x="1577788" y="1549495"/>
          <a:ext cx="9269506" cy="4795585"/>
        </p:xfrm>
        <a:graphic>
          <a:graphicData uri="http://schemas.openxmlformats.org/drawingml/2006/table">
            <a:tbl>
              <a:tblPr firstRow="1" firstCol="1" bandRow="1"/>
              <a:tblGrid>
                <a:gridCol w="2160335">
                  <a:extLst>
                    <a:ext uri="{9D8B030D-6E8A-4147-A177-3AD203B41FA5}">
                      <a16:colId xmlns:a16="http://schemas.microsoft.com/office/drawing/2014/main" val="4100254740"/>
                    </a:ext>
                  </a:extLst>
                </a:gridCol>
                <a:gridCol w="3712975">
                  <a:extLst>
                    <a:ext uri="{9D8B030D-6E8A-4147-A177-3AD203B41FA5}">
                      <a16:colId xmlns:a16="http://schemas.microsoft.com/office/drawing/2014/main" val="152092904"/>
                    </a:ext>
                  </a:extLst>
                </a:gridCol>
                <a:gridCol w="3396196">
                  <a:extLst>
                    <a:ext uri="{9D8B030D-6E8A-4147-A177-3AD203B41FA5}">
                      <a16:colId xmlns:a16="http://schemas.microsoft.com/office/drawing/2014/main" val="1053126216"/>
                    </a:ext>
                  </a:extLst>
                </a:gridCol>
              </a:tblGrid>
              <a:tr h="451897">
                <a:tc>
                  <a:txBody>
                    <a:bodyPr/>
                    <a:lstStyle/>
                    <a:p>
                      <a:pPr algn="ctr">
                        <a:lnSpc>
                          <a:spcPct val="107000"/>
                        </a:lnSpc>
                        <a:spcAft>
                          <a:spcPts val="80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CAPACIDADES</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ESTÁNDAR</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Descripción detallada de la competencia</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07000"/>
                        </a:lnSpc>
                        <a:spcAft>
                          <a:spcPts val="80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CRITERIOS DE EVALUACIÓN</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8483074"/>
                  </a:ext>
                </a:extLst>
              </a:tr>
              <a:tr h="681970">
                <a:tc>
                  <a:txBody>
                    <a:bodyPr/>
                    <a:lstStyle/>
                    <a:p>
                      <a:pPr algn="just">
                        <a:lnSpc>
                          <a:spcPct val="107000"/>
                        </a:lnSpc>
                        <a:spcAft>
                          <a:spcPts val="800"/>
                        </a:spcAft>
                      </a:pPr>
                      <a:r>
                        <a:rPr lang="es-PE" sz="1600" kern="10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rPr>
                        <a:t>Obtiene información del texto escrito</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3">
                  <a:txBody>
                    <a:bodyPr/>
                    <a:lstStyle/>
                    <a:p>
                      <a:pPr algn="just">
                        <a:lnSpc>
                          <a:spcPct val="107000"/>
                        </a:lnSpc>
                        <a:spcAft>
                          <a:spcPts val="800"/>
                        </a:spcAft>
                      </a:pPr>
                      <a:r>
                        <a:rPr lang="es-PE" sz="1600" kern="0" dirty="0">
                          <a:solidFill>
                            <a:srgbClr val="393536"/>
                          </a:solidFill>
                          <a:effectLst/>
                          <a:latin typeface="Calibri" panose="020F0502020204030204" pitchFamily="34" charset="0"/>
                          <a:ea typeface="Calibri" panose="020F0502020204030204" pitchFamily="34" charset="0"/>
                          <a:cs typeface="Calibri" panose="020F0502020204030204" pitchFamily="34" charset="0"/>
                        </a:rPr>
                        <a:t>Lee diversos tipos de textos que presentan estructura simple con algunos elementos complejos y con vocabulario variado. </a:t>
                      </a:r>
                      <a:r>
                        <a:rPr lang="es-PE" sz="1600" b="1" kern="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Obtiene información poco evidente distinguiéndola de otras próximas y semejantes.</a:t>
                      </a:r>
                      <a:r>
                        <a:rPr lang="es-PE" sz="1600" kern="0" dirty="0">
                          <a:solidFill>
                            <a:srgbClr val="393536"/>
                          </a:solidFill>
                          <a:effectLst/>
                          <a:latin typeface="Calibri" panose="020F0502020204030204" pitchFamily="34" charset="0"/>
                          <a:ea typeface="Calibri" panose="020F0502020204030204" pitchFamily="34" charset="0"/>
                          <a:cs typeface="Calibri" panose="020F0502020204030204" pitchFamily="34" charset="0"/>
                        </a:rPr>
                        <a:t> </a:t>
                      </a: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Realiza inferencias locales a partir de información explícita e implícita. Interpreta el texto considerando información relevante para construir su sentido global.</a:t>
                      </a:r>
                      <a:r>
                        <a:rPr lang="es-PE" sz="1600"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Reflexiona sobre sucesos e ideas importantes del texto y explica la intención de los recursos textuales más comunes a partir de su conocimiento y experiencia.</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lnSpc>
                          <a:spcPct val="107000"/>
                        </a:lnSpc>
                        <a:spcAft>
                          <a:spcPts val="800"/>
                        </a:spcAft>
                      </a:pPr>
                      <a:r>
                        <a:rPr lang="es-PE" sz="1600" b="1"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Obtiene información poco evidente</a:t>
                      </a:r>
                      <a:r>
                        <a:rPr lang="es-PE" sz="16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s-PE" sz="1600" b="1" kern="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distinguiéndola de otras próximas y semejantes.</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27363088"/>
                  </a:ext>
                </a:extLst>
              </a:tr>
              <a:tr h="1553919">
                <a:tc>
                  <a:txBody>
                    <a:bodyPr/>
                    <a:lstStyle/>
                    <a:p>
                      <a:pPr algn="just">
                        <a:lnSpc>
                          <a:spcPct val="107000"/>
                        </a:lnSpc>
                        <a:spcAft>
                          <a:spcPts val="800"/>
                        </a:spcAft>
                      </a:pPr>
                      <a:r>
                        <a:rPr lang="es-PE" sz="16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Infiere e interpreta información del texto.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vMerge="1">
                  <a:txBody>
                    <a:bodyPr/>
                    <a:lstStyle/>
                    <a:p>
                      <a:endParaRPr lang="es-PE"/>
                    </a:p>
                  </a:txBody>
                  <a:tcPr/>
                </a:tc>
                <a:tc>
                  <a:txBody>
                    <a:bodyPr/>
                    <a:lstStyle/>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Realiza inferencias locales a partir de información explícita e implícita.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Interpreta el texto considerando información relevante para construir su sentido global.</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167418244"/>
                  </a:ext>
                </a:extLst>
              </a:tr>
              <a:tr h="1553919">
                <a:tc>
                  <a:txBody>
                    <a:bodyPr/>
                    <a:lstStyle/>
                    <a:p>
                      <a:pPr algn="just">
                        <a:lnSpc>
                          <a:spcPct val="107000"/>
                        </a:lnSpc>
                        <a:spcAft>
                          <a:spcPts val="800"/>
                        </a:spcAft>
                      </a:pPr>
                      <a:r>
                        <a:rPr lang="es-PE" sz="1600" kern="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Reflexiona y evalúa la forma, el contenido y contexto del texto.</a:t>
                      </a:r>
                      <a:endParaRPr lang="es-PE" sz="1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kern="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vMerge="1">
                  <a:txBody>
                    <a:bodyPr/>
                    <a:lstStyle/>
                    <a:p>
                      <a:endParaRPr lang="es-PE"/>
                    </a:p>
                  </a:txBody>
                  <a:tcPr/>
                </a:tc>
                <a:tc>
                  <a:txBody>
                    <a:bodyPr/>
                    <a:lstStyle/>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Reflexiona sobre sucesos e ideas importantes del texto.</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Explica la intención de los recursos textuales más comunes a partir de su conocimiento y experiencia.</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69298302"/>
                  </a:ext>
                </a:extLst>
              </a:tr>
            </a:tbl>
          </a:graphicData>
        </a:graphic>
      </p:graphicFrame>
      <p:sp>
        <p:nvSpPr>
          <p:cNvPr id="9" name="CuadroTexto 8">
            <a:extLst>
              <a:ext uri="{FF2B5EF4-FFF2-40B4-BE49-F238E27FC236}">
                <a16:creationId xmlns:a16="http://schemas.microsoft.com/office/drawing/2014/main" id="{91BA6C10-C294-4309-AACA-22D1D16BEFB2}"/>
              </a:ext>
            </a:extLst>
          </p:cNvPr>
          <p:cNvSpPr txBox="1"/>
          <p:nvPr/>
        </p:nvSpPr>
        <p:spPr>
          <a:xfrm>
            <a:off x="995122" y="349166"/>
            <a:ext cx="5233109" cy="378437"/>
          </a:xfrm>
          <a:prstGeom prst="rect">
            <a:avLst/>
          </a:prstGeom>
          <a:noFill/>
        </p:spPr>
        <p:txBody>
          <a:bodyPr wrap="square">
            <a:spAutoFit/>
          </a:bodyPr>
          <a:lstStyle/>
          <a:p>
            <a:pPr>
              <a:lnSpc>
                <a:spcPct val="107000"/>
              </a:lnSpc>
              <a:spcAft>
                <a:spcPts val="800"/>
              </a:spcAft>
            </a:pPr>
            <a:r>
              <a:rPr lang="es-PE" b="1" dirty="0">
                <a:solidFill>
                  <a:srgbClr val="002060"/>
                </a:solidFill>
                <a:latin typeface="Poppins" panose="00000500000000000000" pitchFamily="2" charset="0"/>
                <a:ea typeface="Poppins" panose="00000500000000000000" pitchFamily="2" charset="0"/>
                <a:cs typeface="Times New Roman" panose="02020603050405020304" pitchFamily="18" charset="0"/>
              </a:rPr>
              <a:t>Elaboración de los criterios de evaluación</a:t>
            </a:r>
            <a:endParaRPr lang="es-P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Texto 14">
            <a:extLst>
              <a:ext uri="{FF2B5EF4-FFF2-40B4-BE49-F238E27FC236}">
                <a16:creationId xmlns:a16="http://schemas.microsoft.com/office/drawing/2014/main" id="{FEEAF1A3-B5D3-4C3F-9FB2-B78B04AF5D1D}"/>
              </a:ext>
            </a:extLst>
          </p:cNvPr>
          <p:cNvSpPr txBox="1"/>
          <p:nvPr/>
        </p:nvSpPr>
        <p:spPr>
          <a:xfrm>
            <a:off x="1544168" y="886371"/>
            <a:ext cx="9123831" cy="646331"/>
          </a:xfrm>
          <a:prstGeom prst="rect">
            <a:avLst/>
          </a:prstGeom>
          <a:noFill/>
        </p:spPr>
        <p:txBody>
          <a:bodyPr wrap="square">
            <a:spAutoFit/>
          </a:bodyPr>
          <a:lstStyle/>
          <a:p>
            <a:r>
              <a:rPr lang="es-PE" sz="1800" b="1" dirty="0">
                <a:solidFill>
                  <a:srgbClr val="0070C0"/>
                </a:solidFill>
                <a:latin typeface="Arial Narrow" panose="020B0606020202030204" pitchFamily="34" charset="0"/>
              </a:rPr>
              <a:t>Identifica </a:t>
            </a:r>
            <a:r>
              <a:rPr lang="es-PE" b="1" dirty="0">
                <a:solidFill>
                  <a:srgbClr val="0070C0"/>
                </a:solidFill>
                <a:latin typeface="Arial Narrow" panose="020B0606020202030204" pitchFamily="34" charset="0"/>
              </a:rPr>
              <a:t>y separa</a:t>
            </a:r>
            <a:r>
              <a:rPr lang="es-PE" sz="1800" b="1" dirty="0">
                <a:solidFill>
                  <a:srgbClr val="0070C0"/>
                </a:solidFill>
                <a:latin typeface="Arial Narrow" panose="020B0606020202030204" pitchFamily="34" charset="0"/>
              </a:rPr>
              <a:t> las </a:t>
            </a:r>
            <a:r>
              <a:rPr lang="es-ES" sz="1800" b="1" dirty="0">
                <a:solidFill>
                  <a:srgbClr val="0070C0"/>
                </a:solidFill>
                <a:latin typeface="Arial Narrow" panose="020B0606020202030204" pitchFamily="34" charset="0"/>
              </a:rPr>
              <a:t>habilidades/actuaciones del estándar de aprendizaje en relación con las </a:t>
            </a:r>
            <a:r>
              <a:rPr lang="es-PE" sz="1800" b="1" dirty="0">
                <a:solidFill>
                  <a:srgbClr val="0070C0"/>
                </a:solidFill>
                <a:latin typeface="Arial Narrow" panose="020B0606020202030204" pitchFamily="34" charset="0"/>
              </a:rPr>
              <a:t>capacidades de la competencia.</a:t>
            </a:r>
          </a:p>
        </p:txBody>
      </p:sp>
    </p:spTree>
    <p:extLst>
      <p:ext uri="{BB962C8B-B14F-4D97-AF65-F5344CB8AC3E}">
        <p14:creationId xmlns:p14="http://schemas.microsoft.com/office/powerpoint/2010/main" val="46188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562626A6-5779-4B41-8A74-F42FCAFC256D}"/>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02968411-2201-4108-BDD6-F0681A652A34}"/>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graphicFrame>
        <p:nvGraphicFramePr>
          <p:cNvPr id="3" name="Tabla 2">
            <a:extLst>
              <a:ext uri="{FF2B5EF4-FFF2-40B4-BE49-F238E27FC236}">
                <a16:creationId xmlns:a16="http://schemas.microsoft.com/office/drawing/2014/main" id="{E762395D-88E0-4D1D-B88F-924A6B0000DA}"/>
              </a:ext>
            </a:extLst>
          </p:cNvPr>
          <p:cNvGraphicFramePr>
            <a:graphicFrameLocks noGrp="1"/>
          </p:cNvGraphicFramePr>
          <p:nvPr>
            <p:extLst>
              <p:ext uri="{D42A27DB-BD31-4B8C-83A1-F6EECF244321}">
                <p14:modId xmlns:p14="http://schemas.microsoft.com/office/powerpoint/2010/main" val="2546407131"/>
              </p:ext>
            </p:extLst>
          </p:nvPr>
        </p:nvGraphicFramePr>
        <p:xfrm>
          <a:off x="959221" y="1284238"/>
          <a:ext cx="10318376" cy="4694143"/>
        </p:xfrm>
        <a:graphic>
          <a:graphicData uri="http://schemas.openxmlformats.org/drawingml/2006/table">
            <a:tbl>
              <a:tblPr firstRow="1" firstCol="1" bandRow="1">
                <a:tableStyleId>{C4B1156A-380E-4F78-BDF5-A606A8083BF9}</a:tableStyleId>
              </a:tblPr>
              <a:tblGrid>
                <a:gridCol w="1136221">
                  <a:extLst>
                    <a:ext uri="{9D8B030D-6E8A-4147-A177-3AD203B41FA5}">
                      <a16:colId xmlns:a16="http://schemas.microsoft.com/office/drawing/2014/main" val="196857448"/>
                    </a:ext>
                  </a:extLst>
                </a:gridCol>
                <a:gridCol w="2124643">
                  <a:extLst>
                    <a:ext uri="{9D8B030D-6E8A-4147-A177-3AD203B41FA5}">
                      <a16:colId xmlns:a16="http://schemas.microsoft.com/office/drawing/2014/main" val="1596582822"/>
                    </a:ext>
                  </a:extLst>
                </a:gridCol>
                <a:gridCol w="2041505">
                  <a:extLst>
                    <a:ext uri="{9D8B030D-6E8A-4147-A177-3AD203B41FA5}">
                      <a16:colId xmlns:a16="http://schemas.microsoft.com/office/drawing/2014/main" val="945559849"/>
                    </a:ext>
                  </a:extLst>
                </a:gridCol>
                <a:gridCol w="2161594">
                  <a:extLst>
                    <a:ext uri="{9D8B030D-6E8A-4147-A177-3AD203B41FA5}">
                      <a16:colId xmlns:a16="http://schemas.microsoft.com/office/drawing/2014/main" val="3036078380"/>
                    </a:ext>
                  </a:extLst>
                </a:gridCol>
                <a:gridCol w="2854413">
                  <a:extLst>
                    <a:ext uri="{9D8B030D-6E8A-4147-A177-3AD203B41FA5}">
                      <a16:colId xmlns:a16="http://schemas.microsoft.com/office/drawing/2014/main" val="1988536535"/>
                    </a:ext>
                  </a:extLst>
                </a:gridCol>
              </a:tblGrid>
              <a:tr h="91254">
                <a:tc>
                  <a:txBody>
                    <a:bodyPr/>
                    <a:lstStyle/>
                    <a:p>
                      <a:pPr algn="ctr">
                        <a:lnSpc>
                          <a:spcPct val="107000"/>
                        </a:lnSpc>
                        <a:spcAft>
                          <a:spcPts val="800"/>
                        </a:spcAft>
                      </a:pPr>
                      <a:r>
                        <a:rPr lang="es-PE" sz="1400" b="1" kern="100" dirty="0">
                          <a:effectLst/>
                        </a:rPr>
                        <a:t>CAPACIDAD</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solidFill>
                      <a:schemeClr val="accent4">
                        <a:lumMod val="60000"/>
                        <a:lumOff val="40000"/>
                      </a:schemeClr>
                    </a:solidFill>
                  </a:tcPr>
                </a:tc>
                <a:tc>
                  <a:txBody>
                    <a:bodyPr/>
                    <a:lstStyle/>
                    <a:p>
                      <a:pPr algn="ctr">
                        <a:lnSpc>
                          <a:spcPct val="107000"/>
                        </a:lnSpc>
                        <a:spcAft>
                          <a:spcPts val="800"/>
                        </a:spcAft>
                      </a:pPr>
                      <a:r>
                        <a:rPr lang="es-PE" sz="1400" b="1" kern="100" dirty="0">
                          <a:effectLst/>
                        </a:rPr>
                        <a:t>INICIO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solidFill>
                      <a:schemeClr val="accent4">
                        <a:lumMod val="60000"/>
                        <a:lumOff val="40000"/>
                      </a:schemeClr>
                    </a:solidFill>
                  </a:tcPr>
                </a:tc>
                <a:tc>
                  <a:txBody>
                    <a:bodyPr/>
                    <a:lstStyle/>
                    <a:p>
                      <a:pPr algn="ctr">
                        <a:lnSpc>
                          <a:spcPct val="107000"/>
                        </a:lnSpc>
                        <a:spcAft>
                          <a:spcPts val="800"/>
                        </a:spcAft>
                      </a:pPr>
                      <a:r>
                        <a:rPr lang="es-PE" sz="1400" b="1" kern="100" dirty="0">
                          <a:effectLst/>
                        </a:rPr>
                        <a:t>PROCESO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solidFill>
                      <a:schemeClr val="accent4">
                        <a:lumMod val="60000"/>
                        <a:lumOff val="40000"/>
                      </a:schemeClr>
                    </a:solidFill>
                  </a:tcPr>
                </a:tc>
                <a:tc>
                  <a:txBody>
                    <a:bodyPr/>
                    <a:lstStyle/>
                    <a:p>
                      <a:pPr algn="ctr">
                        <a:lnSpc>
                          <a:spcPct val="107000"/>
                        </a:lnSpc>
                        <a:spcAft>
                          <a:spcPts val="800"/>
                        </a:spcAft>
                      </a:pPr>
                      <a:r>
                        <a:rPr lang="es-PE" sz="1400" b="1" kern="100" dirty="0">
                          <a:effectLst/>
                        </a:rPr>
                        <a:t>LOGRO ESPERADO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solidFill>
                      <a:schemeClr val="accent4">
                        <a:lumMod val="60000"/>
                        <a:lumOff val="40000"/>
                      </a:schemeClr>
                    </a:solidFill>
                  </a:tcPr>
                </a:tc>
                <a:tc>
                  <a:txBody>
                    <a:bodyPr/>
                    <a:lstStyle/>
                    <a:p>
                      <a:pPr algn="ctr">
                        <a:lnSpc>
                          <a:spcPct val="107000"/>
                        </a:lnSpc>
                        <a:spcAft>
                          <a:spcPts val="800"/>
                        </a:spcAft>
                      </a:pPr>
                      <a:r>
                        <a:rPr lang="es-PE" sz="1400" b="1" kern="100" dirty="0">
                          <a:effectLst/>
                        </a:rPr>
                        <a:t>LOGRO DESTACADO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solidFill>
                      <a:schemeClr val="accent4">
                        <a:lumMod val="60000"/>
                        <a:lumOff val="40000"/>
                      </a:schemeClr>
                    </a:solidFill>
                  </a:tcPr>
                </a:tc>
                <a:extLst>
                  <a:ext uri="{0D108BD9-81ED-4DB2-BD59-A6C34878D82A}">
                    <a16:rowId xmlns:a16="http://schemas.microsoft.com/office/drawing/2014/main" val="3562940609"/>
                  </a:ext>
                </a:extLst>
              </a:tr>
              <a:tr h="906316">
                <a:tc>
                  <a:txBody>
                    <a:bodyPr/>
                    <a:lstStyle/>
                    <a:p>
                      <a:pPr>
                        <a:lnSpc>
                          <a:spcPct val="107000"/>
                        </a:lnSpc>
                        <a:spcAft>
                          <a:spcPts val="800"/>
                        </a:spcAft>
                      </a:pPr>
                      <a:r>
                        <a:rPr lang="es-PE" sz="1400" b="1" kern="0" dirty="0">
                          <a:effectLst/>
                        </a:rPr>
                        <a:t>1. Obtiene información del texto escrito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nSpc>
                          <a:spcPct val="107000"/>
                        </a:lnSpc>
                        <a:spcAft>
                          <a:spcPts val="800"/>
                        </a:spcAft>
                      </a:pPr>
                      <a:r>
                        <a:rPr lang="es-PE" sz="1200" kern="0" dirty="0">
                          <a:effectLst/>
                        </a:rPr>
                        <a:t>Obtiene únicamente información explícita </a:t>
                      </a:r>
                      <a:r>
                        <a:rPr lang="es-PE" sz="1200" b="1" kern="0" dirty="0">
                          <a:effectLst/>
                        </a:rPr>
                        <a:t>ubicada en lugares destacados del texto.</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0" dirty="0">
                          <a:solidFill>
                            <a:srgbClr val="393536"/>
                          </a:solidFill>
                          <a:effectLst/>
                        </a:rPr>
                        <a:t>Obtiene información poco evidente </a:t>
                      </a:r>
                      <a:r>
                        <a:rPr lang="es-PE" sz="1200" b="1" kern="0" dirty="0">
                          <a:solidFill>
                            <a:srgbClr val="393536"/>
                          </a:solidFill>
                          <a:effectLst/>
                        </a:rPr>
                        <a:t>distinguiéndola de otra semejante.</a:t>
                      </a:r>
                      <a:endParaRPr lang="es-PE" sz="1200" kern="100" dirty="0">
                        <a:effectLst/>
                      </a:endParaRPr>
                    </a:p>
                    <a:p>
                      <a:pPr algn="just">
                        <a:lnSpc>
                          <a:spcPct val="107000"/>
                        </a:lnSpc>
                        <a:spcAft>
                          <a:spcPts val="800"/>
                        </a:spcAft>
                      </a:pPr>
                      <a:r>
                        <a:rPr lang="es-PE" sz="1200" kern="100" dirty="0">
                          <a:effectLst/>
                        </a:rPr>
                        <a:t> </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100" dirty="0">
                          <a:effectLst/>
                        </a:rPr>
                        <a:t>Obtiene información poco evidente distinguiéndola de otras </a:t>
                      </a:r>
                      <a:r>
                        <a:rPr lang="es-PE" sz="1200" b="1" kern="100" dirty="0">
                          <a:effectLst/>
                        </a:rPr>
                        <a:t>próximas</a:t>
                      </a:r>
                      <a:r>
                        <a:rPr lang="es-PE" sz="1200" kern="100" dirty="0">
                          <a:effectLst/>
                        </a:rPr>
                        <a:t> y semejantes.</a:t>
                      </a:r>
                    </a:p>
                    <a:p>
                      <a:pPr algn="just">
                        <a:lnSpc>
                          <a:spcPct val="107000"/>
                        </a:lnSpc>
                        <a:spcAft>
                          <a:spcPts val="800"/>
                        </a:spcAft>
                      </a:pPr>
                      <a:r>
                        <a:rPr lang="es-PE" sz="1200" kern="100" dirty="0">
                          <a:effectLst/>
                        </a:rPr>
                        <a:t> </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100" dirty="0">
                          <a:effectLst/>
                        </a:rPr>
                        <a:t>Obtiene información que están en distintas partes del texto.</a:t>
                      </a:r>
                    </a:p>
                    <a:p>
                      <a:pPr algn="just">
                        <a:lnSpc>
                          <a:spcPct val="107000"/>
                        </a:lnSpc>
                        <a:spcAft>
                          <a:spcPts val="800"/>
                        </a:spcAft>
                      </a:pPr>
                      <a:r>
                        <a:rPr lang="es-PE" sz="1200" b="1" kern="100" dirty="0">
                          <a:effectLst/>
                        </a:rPr>
                        <a:t>Integra datos que se encuentran en distintas partes del texto.</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extLst>
                  <a:ext uri="{0D108BD9-81ED-4DB2-BD59-A6C34878D82A}">
                    <a16:rowId xmlns:a16="http://schemas.microsoft.com/office/drawing/2014/main" val="1984054993"/>
                  </a:ext>
                </a:extLst>
              </a:tr>
              <a:tr h="1361509">
                <a:tc>
                  <a:txBody>
                    <a:bodyPr/>
                    <a:lstStyle/>
                    <a:p>
                      <a:pPr>
                        <a:lnSpc>
                          <a:spcPct val="107000"/>
                        </a:lnSpc>
                        <a:spcAft>
                          <a:spcPts val="800"/>
                        </a:spcAft>
                      </a:pPr>
                      <a:r>
                        <a:rPr lang="es-PE" sz="1400" b="1" kern="0" dirty="0">
                          <a:effectLst/>
                        </a:rPr>
                        <a:t>2. Infiere e interpreta información del texto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nSpc>
                          <a:spcPct val="107000"/>
                        </a:lnSpc>
                        <a:spcAft>
                          <a:spcPts val="800"/>
                        </a:spcAft>
                      </a:pPr>
                      <a:r>
                        <a:rPr lang="es-PE" sz="1200" b="1" kern="0" dirty="0">
                          <a:effectLst/>
                        </a:rPr>
                        <a:t>Comprende solo información literal.</a:t>
                      </a:r>
                      <a:endParaRPr lang="es-PE" sz="1200" kern="100" dirty="0">
                        <a:effectLst/>
                      </a:endParaRPr>
                    </a:p>
                    <a:p>
                      <a:pPr>
                        <a:lnSpc>
                          <a:spcPct val="107000"/>
                        </a:lnSpc>
                        <a:spcAft>
                          <a:spcPts val="800"/>
                        </a:spcAft>
                      </a:pPr>
                      <a:r>
                        <a:rPr lang="es-PE" sz="1200" kern="0" dirty="0">
                          <a:effectLst/>
                        </a:rPr>
                        <a:t> </a:t>
                      </a:r>
                      <a:endParaRPr lang="es-PE" sz="1200" kern="100" dirty="0">
                        <a:effectLst/>
                      </a:endParaRPr>
                    </a:p>
                    <a:p>
                      <a:pPr>
                        <a:lnSpc>
                          <a:spcPct val="107000"/>
                        </a:lnSpc>
                        <a:spcAft>
                          <a:spcPts val="800"/>
                        </a:spcAft>
                      </a:pPr>
                      <a:r>
                        <a:rPr lang="es-PE" sz="1200" b="1" kern="0" dirty="0">
                          <a:effectLst/>
                        </a:rPr>
                        <a:t>Menciona ideas sueltas</a:t>
                      </a:r>
                      <a:r>
                        <a:rPr lang="es-PE" sz="1200" kern="0" dirty="0">
                          <a:effectLst/>
                        </a:rPr>
                        <a:t> sin construir el sentido global del texto.</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0" dirty="0">
                          <a:solidFill>
                            <a:srgbClr val="393536"/>
                          </a:solidFill>
                          <a:effectLst/>
                        </a:rPr>
                        <a:t>Realiza inferencias locales a partir de </a:t>
                      </a:r>
                      <a:r>
                        <a:rPr lang="es-PE" sz="1200" b="1" kern="0" dirty="0">
                          <a:solidFill>
                            <a:srgbClr val="393536"/>
                          </a:solidFill>
                          <a:effectLst/>
                        </a:rPr>
                        <a:t>información explícita. </a:t>
                      </a:r>
                      <a:endParaRPr lang="es-PE" sz="1200" kern="100" dirty="0">
                        <a:effectLst/>
                      </a:endParaRPr>
                    </a:p>
                    <a:p>
                      <a:pPr algn="just">
                        <a:lnSpc>
                          <a:spcPct val="107000"/>
                        </a:lnSpc>
                        <a:spcAft>
                          <a:spcPts val="800"/>
                        </a:spcAft>
                      </a:pPr>
                      <a:r>
                        <a:rPr lang="es-PE" sz="1200" kern="0" dirty="0">
                          <a:solidFill>
                            <a:srgbClr val="393536"/>
                          </a:solidFill>
                          <a:effectLst/>
                        </a:rPr>
                        <a:t>Interpreta el texto considerando </a:t>
                      </a:r>
                      <a:r>
                        <a:rPr lang="es-PE" sz="1200" b="1" kern="0" dirty="0">
                          <a:solidFill>
                            <a:srgbClr val="393536"/>
                          </a:solidFill>
                          <a:effectLst/>
                        </a:rPr>
                        <a:t>información recurrente</a:t>
                      </a:r>
                      <a:r>
                        <a:rPr lang="es-PE" sz="1200" kern="0" dirty="0">
                          <a:solidFill>
                            <a:srgbClr val="393536"/>
                          </a:solidFill>
                          <a:effectLst/>
                        </a:rPr>
                        <a:t> para construir su sentido global.</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100" dirty="0">
                          <a:effectLst/>
                        </a:rPr>
                        <a:t>Realiza inferencias locales a partir de información explícita </a:t>
                      </a:r>
                      <a:r>
                        <a:rPr lang="es-PE" sz="1200" b="1" kern="100" dirty="0">
                          <a:effectLst/>
                        </a:rPr>
                        <a:t>e implícita. </a:t>
                      </a:r>
                      <a:endParaRPr lang="es-PE" sz="1200" kern="100" dirty="0">
                        <a:effectLst/>
                      </a:endParaRPr>
                    </a:p>
                    <a:p>
                      <a:pPr algn="just">
                        <a:lnSpc>
                          <a:spcPct val="107000"/>
                        </a:lnSpc>
                        <a:spcAft>
                          <a:spcPts val="800"/>
                        </a:spcAft>
                      </a:pPr>
                      <a:r>
                        <a:rPr lang="es-PE" sz="1200" kern="100" dirty="0">
                          <a:effectLst/>
                        </a:rPr>
                        <a:t>Interpreta el texto considerando </a:t>
                      </a:r>
                      <a:r>
                        <a:rPr lang="es-PE" sz="1200" b="1" kern="100" dirty="0">
                          <a:effectLst/>
                        </a:rPr>
                        <a:t>información relevante</a:t>
                      </a:r>
                      <a:r>
                        <a:rPr lang="es-PE" sz="1200" kern="100" dirty="0">
                          <a:effectLst/>
                        </a:rPr>
                        <a:t> para construir su sentido global.</a:t>
                      </a:r>
                    </a:p>
                    <a:p>
                      <a:pPr algn="just">
                        <a:lnSpc>
                          <a:spcPct val="107000"/>
                        </a:lnSpc>
                        <a:spcAft>
                          <a:spcPts val="800"/>
                        </a:spcAft>
                      </a:pPr>
                      <a:r>
                        <a:rPr lang="es-PE" sz="1200" kern="100" dirty="0">
                          <a:effectLst/>
                        </a:rPr>
                        <a:t> </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100" dirty="0">
                          <a:effectLst/>
                        </a:rPr>
                        <a:t>Realiza inferencias locales a partir de información explícita e implícita. </a:t>
                      </a:r>
                    </a:p>
                    <a:p>
                      <a:pPr>
                        <a:lnSpc>
                          <a:spcPct val="107000"/>
                        </a:lnSpc>
                        <a:spcAft>
                          <a:spcPts val="800"/>
                        </a:spcAft>
                      </a:pPr>
                      <a:r>
                        <a:rPr lang="es-PE" sz="1200" kern="100" dirty="0">
                          <a:effectLst/>
                        </a:rPr>
                        <a:t> </a:t>
                      </a:r>
                    </a:p>
                    <a:p>
                      <a:pPr algn="just">
                        <a:lnSpc>
                          <a:spcPct val="107000"/>
                        </a:lnSpc>
                        <a:spcAft>
                          <a:spcPts val="800"/>
                        </a:spcAft>
                      </a:pPr>
                      <a:r>
                        <a:rPr lang="es-PE" sz="1200" kern="100" dirty="0">
                          <a:effectLst/>
                        </a:rPr>
                        <a:t>Interpreta el texto considerando información relevante </a:t>
                      </a:r>
                      <a:r>
                        <a:rPr lang="es-PE" sz="1200" b="1" kern="100" dirty="0">
                          <a:effectLst/>
                        </a:rPr>
                        <a:t>y complementaria</a:t>
                      </a:r>
                      <a:r>
                        <a:rPr lang="es-PE" sz="1200" kern="100" dirty="0">
                          <a:effectLst/>
                        </a:rPr>
                        <a:t> para construir su sentido global.</a:t>
                      </a:r>
                    </a:p>
                    <a:p>
                      <a:pPr>
                        <a:lnSpc>
                          <a:spcPct val="107000"/>
                        </a:lnSpc>
                        <a:spcAft>
                          <a:spcPts val="800"/>
                        </a:spcAft>
                      </a:pP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extLst>
                  <a:ext uri="{0D108BD9-81ED-4DB2-BD59-A6C34878D82A}">
                    <a16:rowId xmlns:a16="http://schemas.microsoft.com/office/drawing/2014/main" val="2669694431"/>
                  </a:ext>
                </a:extLst>
              </a:tr>
              <a:tr h="1903528">
                <a:tc>
                  <a:txBody>
                    <a:bodyPr/>
                    <a:lstStyle/>
                    <a:p>
                      <a:pPr>
                        <a:lnSpc>
                          <a:spcPct val="107000"/>
                        </a:lnSpc>
                        <a:spcAft>
                          <a:spcPts val="800"/>
                        </a:spcAft>
                      </a:pPr>
                      <a:r>
                        <a:rPr lang="es-PE" sz="1400" b="1" kern="0" dirty="0">
                          <a:effectLst/>
                        </a:rPr>
                        <a:t>3. Reflexiona y evalúa la forma, contenido y contexto del texto</a:t>
                      </a:r>
                      <a:endParaRPr lang="es-PE"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nSpc>
                          <a:spcPct val="107000"/>
                        </a:lnSpc>
                        <a:spcAft>
                          <a:spcPts val="800"/>
                        </a:spcAft>
                      </a:pPr>
                      <a:r>
                        <a:rPr lang="es-PE" sz="1200" kern="0" dirty="0">
                          <a:effectLst/>
                        </a:rPr>
                        <a:t> </a:t>
                      </a:r>
                      <a:r>
                        <a:rPr lang="es-PE" sz="1200" b="1" kern="100" dirty="0">
                          <a:effectLst/>
                        </a:rPr>
                        <a:t>Opina</a:t>
                      </a:r>
                      <a:r>
                        <a:rPr lang="es-PE" sz="1200" kern="100" dirty="0">
                          <a:effectLst/>
                        </a:rPr>
                        <a:t> </a:t>
                      </a:r>
                      <a:r>
                        <a:rPr lang="es-PE" sz="1200" b="1" kern="100" dirty="0">
                          <a:effectLst/>
                        </a:rPr>
                        <a:t>sin relación</a:t>
                      </a:r>
                      <a:r>
                        <a:rPr lang="es-PE" sz="1200" kern="100" dirty="0">
                          <a:effectLst/>
                        </a:rPr>
                        <a:t> a los sucesos e ideas del texto</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nSpc>
                          <a:spcPct val="107000"/>
                        </a:lnSpc>
                        <a:spcAft>
                          <a:spcPts val="800"/>
                        </a:spcAft>
                      </a:pPr>
                      <a:r>
                        <a:rPr lang="es-PE" sz="1200" b="1" kern="0" dirty="0">
                          <a:solidFill>
                            <a:srgbClr val="393536"/>
                          </a:solidFill>
                          <a:effectLst/>
                        </a:rPr>
                        <a:t>Opina</a:t>
                      </a:r>
                      <a:r>
                        <a:rPr lang="es-PE" sz="1200" kern="0" dirty="0">
                          <a:solidFill>
                            <a:srgbClr val="393536"/>
                          </a:solidFill>
                          <a:effectLst/>
                        </a:rPr>
                        <a:t> sobre sucesos e ideas importantes del texto a partir de su propia experiencia.</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b="1" kern="100" dirty="0">
                          <a:effectLst/>
                        </a:rPr>
                        <a:t>Reflexiona</a:t>
                      </a:r>
                      <a:r>
                        <a:rPr lang="es-PE" sz="1200" kern="100" dirty="0">
                          <a:effectLst/>
                        </a:rPr>
                        <a:t> </a:t>
                      </a:r>
                      <a:r>
                        <a:rPr lang="es-PE" sz="1200" b="1" kern="100" dirty="0">
                          <a:effectLst/>
                        </a:rPr>
                        <a:t>sobre sucesos e ideas importantes del texto</a:t>
                      </a:r>
                      <a:r>
                        <a:rPr lang="es-PE" sz="1200" kern="100" dirty="0">
                          <a:effectLst/>
                        </a:rPr>
                        <a:t>.</a:t>
                      </a:r>
                    </a:p>
                    <a:p>
                      <a:pPr algn="just">
                        <a:lnSpc>
                          <a:spcPct val="107000"/>
                        </a:lnSpc>
                        <a:spcAft>
                          <a:spcPts val="800"/>
                        </a:spcAft>
                      </a:pPr>
                      <a:r>
                        <a:rPr lang="es-PE" sz="1200" kern="100" dirty="0">
                          <a:effectLst/>
                        </a:rPr>
                        <a:t> </a:t>
                      </a:r>
                    </a:p>
                    <a:p>
                      <a:pPr algn="just">
                        <a:lnSpc>
                          <a:spcPct val="107000"/>
                        </a:lnSpc>
                        <a:spcAft>
                          <a:spcPts val="800"/>
                        </a:spcAft>
                      </a:pPr>
                      <a:r>
                        <a:rPr lang="es-PE" sz="1200" kern="100" dirty="0">
                          <a:effectLst/>
                        </a:rPr>
                        <a:t> </a:t>
                      </a:r>
                      <a:r>
                        <a:rPr lang="es-PE" sz="1200" b="1" kern="100" dirty="0">
                          <a:effectLst/>
                        </a:rPr>
                        <a:t>Explica la intención de los recursos textuales más comunes a partir de su conocimiento</a:t>
                      </a:r>
                      <a:r>
                        <a:rPr lang="es-PE" sz="1200" kern="100" dirty="0">
                          <a:effectLst/>
                        </a:rPr>
                        <a:t> y experiencia.</a:t>
                      </a:r>
                    </a:p>
                    <a:p>
                      <a:pPr>
                        <a:lnSpc>
                          <a:spcPct val="107000"/>
                        </a:lnSpc>
                        <a:spcAft>
                          <a:spcPts val="800"/>
                        </a:spcAft>
                      </a:pPr>
                      <a:r>
                        <a:rPr lang="es-PE" sz="1200" b="1" kern="100" dirty="0">
                          <a:effectLst/>
                        </a:rPr>
                        <a:t> </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tc>
                  <a:txBody>
                    <a:bodyPr/>
                    <a:lstStyle/>
                    <a:p>
                      <a:pPr algn="just">
                        <a:lnSpc>
                          <a:spcPct val="107000"/>
                        </a:lnSpc>
                        <a:spcAft>
                          <a:spcPts val="800"/>
                        </a:spcAft>
                      </a:pPr>
                      <a:r>
                        <a:rPr lang="es-PE" sz="1200" kern="100" dirty="0">
                          <a:effectLst/>
                        </a:rPr>
                        <a:t>Re</a:t>
                      </a:r>
                      <a:r>
                        <a:rPr lang="es-PE" sz="1200" kern="0" dirty="0">
                          <a:solidFill>
                            <a:srgbClr val="393536"/>
                          </a:solidFill>
                          <a:effectLst/>
                        </a:rPr>
                        <a:t>flexiona sobre </a:t>
                      </a:r>
                      <a:r>
                        <a:rPr lang="es-PE" sz="1200" b="1" kern="0" dirty="0">
                          <a:solidFill>
                            <a:srgbClr val="393536"/>
                          </a:solidFill>
                          <a:effectLst/>
                        </a:rPr>
                        <a:t>aspectos variados </a:t>
                      </a:r>
                      <a:r>
                        <a:rPr lang="es-PE" sz="1200" kern="0" dirty="0">
                          <a:solidFill>
                            <a:srgbClr val="393536"/>
                          </a:solidFill>
                          <a:effectLst/>
                        </a:rPr>
                        <a:t>del texto a </a:t>
                      </a:r>
                      <a:r>
                        <a:rPr lang="es-PE" sz="1200" b="1" kern="0" dirty="0">
                          <a:solidFill>
                            <a:srgbClr val="393536"/>
                          </a:solidFill>
                          <a:effectLst/>
                        </a:rPr>
                        <a:t>partir de su</a:t>
                      </a:r>
                      <a:r>
                        <a:rPr lang="es-PE" sz="1200" b="0" kern="100" dirty="0">
                          <a:solidFill>
                            <a:schemeClr val="tx1"/>
                          </a:solidFill>
                          <a:effectLst/>
                        </a:rPr>
                        <a:t> </a:t>
                      </a:r>
                      <a:r>
                        <a:rPr lang="es-PE" sz="1200" b="1" kern="0" dirty="0">
                          <a:solidFill>
                            <a:srgbClr val="393536"/>
                          </a:solidFill>
                          <a:effectLst/>
                        </a:rPr>
                        <a:t>conocimiento y experiencia</a:t>
                      </a:r>
                      <a:r>
                        <a:rPr lang="es-PE" sz="1200" kern="0" dirty="0">
                          <a:solidFill>
                            <a:srgbClr val="393536"/>
                          </a:solidFill>
                          <a:effectLst/>
                        </a:rPr>
                        <a:t>.</a:t>
                      </a:r>
                      <a:endParaRPr lang="es-PE" sz="1200" kern="100" dirty="0">
                        <a:effectLst/>
                      </a:endParaRPr>
                    </a:p>
                    <a:p>
                      <a:pPr algn="just">
                        <a:lnSpc>
                          <a:spcPct val="107000"/>
                        </a:lnSpc>
                        <a:spcAft>
                          <a:spcPts val="800"/>
                        </a:spcAft>
                      </a:pPr>
                      <a:r>
                        <a:rPr lang="es-PE" sz="1200" kern="0" dirty="0">
                          <a:solidFill>
                            <a:srgbClr val="393536"/>
                          </a:solidFill>
                          <a:effectLst/>
                        </a:rPr>
                        <a:t> </a:t>
                      </a:r>
                      <a:endParaRPr lang="es-PE" sz="1200" kern="100" dirty="0">
                        <a:effectLst/>
                      </a:endParaRPr>
                    </a:p>
                    <a:p>
                      <a:pPr algn="just">
                        <a:lnSpc>
                          <a:spcPct val="107000"/>
                        </a:lnSpc>
                        <a:spcAft>
                          <a:spcPts val="800"/>
                        </a:spcAft>
                      </a:pPr>
                      <a:r>
                        <a:rPr lang="es-PE" sz="1200" kern="0" dirty="0">
                          <a:solidFill>
                            <a:srgbClr val="393536"/>
                          </a:solidFill>
                          <a:effectLst/>
                        </a:rPr>
                        <a:t> </a:t>
                      </a:r>
                      <a:r>
                        <a:rPr lang="es-PE" sz="1200" b="1" kern="0" dirty="0">
                          <a:solidFill>
                            <a:srgbClr val="393536"/>
                          </a:solidFill>
                          <a:effectLst/>
                        </a:rPr>
                        <a:t>Evalúa</a:t>
                      </a:r>
                      <a:r>
                        <a:rPr lang="es-PE" sz="1200" kern="0" dirty="0">
                          <a:solidFill>
                            <a:srgbClr val="393536"/>
                          </a:solidFill>
                          <a:effectLst/>
                        </a:rPr>
                        <a:t> </a:t>
                      </a:r>
                      <a:r>
                        <a:rPr lang="es-PE" sz="1200" b="1" kern="0" dirty="0">
                          <a:solidFill>
                            <a:srgbClr val="393536"/>
                          </a:solidFill>
                          <a:effectLst/>
                        </a:rPr>
                        <a:t>el uso del lenguaje</a:t>
                      </a:r>
                      <a:r>
                        <a:rPr lang="es-PE" sz="1200" kern="0" dirty="0">
                          <a:solidFill>
                            <a:srgbClr val="393536"/>
                          </a:solidFill>
                          <a:effectLst/>
                        </a:rPr>
                        <a:t>, la intención de los recursos textuales </a:t>
                      </a:r>
                      <a:r>
                        <a:rPr lang="es-PE" sz="1200" b="1" kern="0" dirty="0">
                          <a:solidFill>
                            <a:srgbClr val="393536"/>
                          </a:solidFill>
                          <a:effectLst/>
                        </a:rPr>
                        <a:t>y el efecto del texto en el lector</a:t>
                      </a:r>
                      <a:r>
                        <a:rPr lang="es-PE" sz="1200" kern="0" dirty="0">
                          <a:solidFill>
                            <a:srgbClr val="393536"/>
                          </a:solidFill>
                          <a:effectLst/>
                        </a:rPr>
                        <a:t> a partir de su</a:t>
                      </a:r>
                      <a:r>
                        <a:rPr lang="es-PE" sz="1200" kern="100" dirty="0">
                          <a:solidFill>
                            <a:schemeClr val="tx1"/>
                          </a:solidFill>
                          <a:effectLst/>
                        </a:rPr>
                        <a:t> </a:t>
                      </a:r>
                      <a:r>
                        <a:rPr lang="es-PE" sz="1200" kern="0" dirty="0">
                          <a:solidFill>
                            <a:srgbClr val="393536"/>
                          </a:solidFill>
                          <a:effectLst/>
                        </a:rPr>
                        <a:t>conocimiento y </a:t>
                      </a:r>
                      <a:r>
                        <a:rPr lang="es-PE" sz="1200" b="1" kern="0" dirty="0">
                          <a:solidFill>
                            <a:srgbClr val="393536"/>
                          </a:solidFill>
                          <a:effectLst/>
                        </a:rPr>
                        <a:t>del contexto sociocultural.</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9807" marR="49807" marT="0" marB="0"/>
                </a:tc>
                <a:extLst>
                  <a:ext uri="{0D108BD9-81ED-4DB2-BD59-A6C34878D82A}">
                    <a16:rowId xmlns:a16="http://schemas.microsoft.com/office/drawing/2014/main" val="3541096035"/>
                  </a:ext>
                </a:extLst>
              </a:tr>
            </a:tbl>
          </a:graphicData>
        </a:graphic>
      </p:graphicFrame>
      <p:sp>
        <p:nvSpPr>
          <p:cNvPr id="9" name="Rectángulo 8">
            <a:extLst>
              <a:ext uri="{FF2B5EF4-FFF2-40B4-BE49-F238E27FC236}">
                <a16:creationId xmlns:a16="http://schemas.microsoft.com/office/drawing/2014/main" id="{BE82057B-5A6C-4120-813B-FE08434E968D}"/>
              </a:ext>
            </a:extLst>
          </p:cNvPr>
          <p:cNvSpPr/>
          <p:nvPr/>
        </p:nvSpPr>
        <p:spPr>
          <a:xfrm>
            <a:off x="1026457" y="263506"/>
            <a:ext cx="1335744"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2">
                    <a:lumMod val="75000"/>
                  </a:schemeClr>
                </a:solidFill>
              </a:rPr>
              <a:t>Rúbrica</a:t>
            </a:r>
            <a:endParaRPr lang="es-PE" sz="2400" b="1" dirty="0">
              <a:solidFill>
                <a:schemeClr val="tx2">
                  <a:lumMod val="75000"/>
                </a:schemeClr>
              </a:solidFill>
            </a:endParaRPr>
          </a:p>
        </p:txBody>
      </p:sp>
      <p:sp>
        <p:nvSpPr>
          <p:cNvPr id="15" name="Rectángulo 14">
            <a:extLst>
              <a:ext uri="{FF2B5EF4-FFF2-40B4-BE49-F238E27FC236}">
                <a16:creationId xmlns:a16="http://schemas.microsoft.com/office/drawing/2014/main" id="{0249792F-CD61-4B54-981E-159E345DCC74}"/>
              </a:ext>
            </a:extLst>
          </p:cNvPr>
          <p:cNvSpPr/>
          <p:nvPr/>
        </p:nvSpPr>
        <p:spPr>
          <a:xfrm>
            <a:off x="2577491" y="724981"/>
            <a:ext cx="6826485" cy="31357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2">
                    <a:lumMod val="75000"/>
                  </a:schemeClr>
                </a:solidFill>
              </a:rPr>
              <a:t>Lee diversos tipos de textos en su lengua materna</a:t>
            </a:r>
            <a:endParaRPr lang="es-PE" sz="2400" b="1" dirty="0">
              <a:solidFill>
                <a:schemeClr val="tx2">
                  <a:lumMod val="75000"/>
                </a:schemeClr>
              </a:solidFill>
            </a:endParaRPr>
          </a:p>
        </p:txBody>
      </p:sp>
    </p:spTree>
    <p:extLst>
      <p:ext uri="{BB962C8B-B14F-4D97-AF65-F5344CB8AC3E}">
        <p14:creationId xmlns:p14="http://schemas.microsoft.com/office/powerpoint/2010/main" val="163081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10">
          <a:fgClr>
            <a:schemeClr val="accent5">
              <a:lumMod val="20000"/>
              <a:lumOff val="80000"/>
            </a:schemeClr>
          </a:fgClr>
          <a:bgClr>
            <a:schemeClr val="accent5">
              <a:lumMod val="20000"/>
              <a:lumOff val="80000"/>
            </a:schemeClr>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66675"/>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21" name="Imagen 20">
            <a:extLst>
              <a:ext uri="{FF2B5EF4-FFF2-40B4-BE49-F238E27FC236}">
                <a16:creationId xmlns:a16="http://schemas.microsoft.com/office/drawing/2014/main" id="{0B695BF6-88AB-43D6-BC58-29E64F1E1DA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028" name="Picture 4">
            <a:extLst>
              <a:ext uri="{FF2B5EF4-FFF2-40B4-BE49-F238E27FC236}">
                <a16:creationId xmlns:a16="http://schemas.microsoft.com/office/drawing/2014/main" id="{ABB9139C-14D4-4708-BD0F-20E6C4F31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D8A9405C-682C-4C77-96FC-5AABF0D76FD0}"/>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
        <p:nvSpPr>
          <p:cNvPr id="2" name="Rectángulo 1">
            <a:extLst>
              <a:ext uri="{FF2B5EF4-FFF2-40B4-BE49-F238E27FC236}">
                <a16:creationId xmlns:a16="http://schemas.microsoft.com/office/drawing/2014/main" id="{59426C4D-8652-4969-A70E-0F20D6FB1485}"/>
              </a:ext>
            </a:extLst>
          </p:cNvPr>
          <p:cNvSpPr/>
          <p:nvPr/>
        </p:nvSpPr>
        <p:spPr>
          <a:xfrm>
            <a:off x="3831658" y="1643903"/>
            <a:ext cx="4526917" cy="24865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2">
                    <a:lumMod val="75000"/>
                  </a:schemeClr>
                </a:solidFill>
              </a:rPr>
              <a:t>Conclusiones descriptivas</a:t>
            </a:r>
            <a:endParaRPr lang="es-PE" sz="4000" b="1" dirty="0">
              <a:solidFill>
                <a:schemeClr val="tx2">
                  <a:lumMod val="75000"/>
                </a:schemeClr>
              </a:solidFill>
            </a:endParaRPr>
          </a:p>
        </p:txBody>
      </p:sp>
      <p:sp>
        <p:nvSpPr>
          <p:cNvPr id="4" name="Rectángulo 3">
            <a:extLst>
              <a:ext uri="{FF2B5EF4-FFF2-40B4-BE49-F238E27FC236}">
                <a16:creationId xmlns:a16="http://schemas.microsoft.com/office/drawing/2014/main" id="{5EA8416E-F242-4B75-8312-17801DB24D13}"/>
              </a:ext>
            </a:extLst>
          </p:cNvPr>
          <p:cNvSpPr/>
          <p:nvPr/>
        </p:nvSpPr>
        <p:spPr>
          <a:xfrm>
            <a:off x="3434281" y="2483224"/>
            <a:ext cx="397377" cy="1707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a:extLst>
              <a:ext uri="{FF2B5EF4-FFF2-40B4-BE49-F238E27FC236}">
                <a16:creationId xmlns:a16="http://schemas.microsoft.com/office/drawing/2014/main" id="{820C8248-B9E4-4225-AF91-1D7B95C3EEF8}"/>
              </a:ext>
            </a:extLst>
          </p:cNvPr>
          <p:cNvSpPr/>
          <p:nvPr/>
        </p:nvSpPr>
        <p:spPr>
          <a:xfrm>
            <a:off x="2495917" y="3248025"/>
            <a:ext cx="1335741" cy="180975"/>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55726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80336828-D2E1-4BDA-A81D-6BB5CC52A19B}"/>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AF1DCCD9-AE49-44A1-B449-A318C56AF050}"/>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sp>
        <p:nvSpPr>
          <p:cNvPr id="17" name="Rectángulo 16">
            <a:extLst>
              <a:ext uri="{FF2B5EF4-FFF2-40B4-BE49-F238E27FC236}">
                <a16:creationId xmlns:a16="http://schemas.microsoft.com/office/drawing/2014/main" id="{B0A09FA6-9995-4B56-94A0-A9339F8CFAC6}"/>
              </a:ext>
            </a:extLst>
          </p:cNvPr>
          <p:cNvSpPr/>
          <p:nvPr/>
        </p:nvSpPr>
        <p:spPr>
          <a:xfrm>
            <a:off x="2193620" y="5257864"/>
            <a:ext cx="2604111" cy="295836"/>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s-PE" sz="1800" i="0" u="none" strike="noStrike" cap="none" dirty="0">
                <a:solidFill>
                  <a:schemeClr val="dk1"/>
                </a:solidFill>
                <a:latin typeface="Agency FB" panose="020B0503020202020204" pitchFamily="34" charset="0"/>
                <a:ea typeface="Arial"/>
                <a:cs typeface="Arial"/>
                <a:sym typeface="Arial"/>
              </a:rPr>
              <a:t>R.V.M. </a:t>
            </a:r>
            <a:r>
              <a:rPr lang="es-PE" sz="1800" i="0" u="none" strike="noStrike" cap="none" dirty="0" err="1">
                <a:solidFill>
                  <a:schemeClr val="dk1"/>
                </a:solidFill>
                <a:latin typeface="Agency FB" panose="020B0503020202020204" pitchFamily="34" charset="0"/>
                <a:ea typeface="Arial"/>
                <a:cs typeface="Arial"/>
                <a:sym typeface="Arial"/>
              </a:rPr>
              <a:t>Nº</a:t>
            </a:r>
            <a:r>
              <a:rPr lang="es-PE" sz="1800" i="0" u="none" strike="noStrike" cap="none" dirty="0">
                <a:solidFill>
                  <a:schemeClr val="dk1"/>
                </a:solidFill>
                <a:latin typeface="Agency FB" panose="020B0503020202020204" pitchFamily="34" charset="0"/>
                <a:ea typeface="Arial"/>
                <a:cs typeface="Arial"/>
                <a:sym typeface="Arial"/>
              </a:rPr>
              <a:t> 094-2020 MINEDU</a:t>
            </a:r>
          </a:p>
        </p:txBody>
      </p:sp>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grpSp>
        <p:nvGrpSpPr>
          <p:cNvPr id="4" name="Grupo 3">
            <a:extLst>
              <a:ext uri="{FF2B5EF4-FFF2-40B4-BE49-F238E27FC236}">
                <a16:creationId xmlns:a16="http://schemas.microsoft.com/office/drawing/2014/main" id="{2968AE7D-C832-485D-B4FC-96A5A22A01DE}"/>
              </a:ext>
            </a:extLst>
          </p:cNvPr>
          <p:cNvGrpSpPr/>
          <p:nvPr/>
        </p:nvGrpSpPr>
        <p:grpSpPr>
          <a:xfrm>
            <a:off x="193855" y="2229076"/>
            <a:ext cx="4948522" cy="2932602"/>
            <a:chOff x="319202" y="1914606"/>
            <a:chExt cx="4948522" cy="2932602"/>
          </a:xfrm>
        </p:grpSpPr>
        <p:sp>
          <p:nvSpPr>
            <p:cNvPr id="15" name="Rectángulo: esquinas redondeadas 14">
              <a:extLst>
                <a:ext uri="{FF2B5EF4-FFF2-40B4-BE49-F238E27FC236}">
                  <a16:creationId xmlns:a16="http://schemas.microsoft.com/office/drawing/2014/main" id="{B638B99D-A82A-4467-B8B4-1CEADA68D67C}"/>
                </a:ext>
              </a:extLst>
            </p:cNvPr>
            <p:cNvSpPr/>
            <p:nvPr/>
          </p:nvSpPr>
          <p:spPr>
            <a:xfrm>
              <a:off x="325198" y="1914606"/>
              <a:ext cx="4942526" cy="293260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6" name="Rectángulo: esquinas redondeadas 15">
              <a:extLst>
                <a:ext uri="{FF2B5EF4-FFF2-40B4-BE49-F238E27FC236}">
                  <a16:creationId xmlns:a16="http://schemas.microsoft.com/office/drawing/2014/main" id="{36DEB4D2-33AD-4A32-B38B-EF0A3B4961BA}"/>
                </a:ext>
              </a:extLst>
            </p:cNvPr>
            <p:cNvSpPr/>
            <p:nvPr/>
          </p:nvSpPr>
          <p:spPr>
            <a:xfrm>
              <a:off x="319202" y="2010792"/>
              <a:ext cx="4850465" cy="283641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000" b="1" dirty="0">
                  <a:solidFill>
                    <a:srgbClr val="000000"/>
                  </a:solidFill>
                  <a:latin typeface="Arial" panose="020B0604020202020204" pitchFamily="34" charset="0"/>
                </a:rPr>
                <a:t>Juicio docente basado en evidencias de aprendizajes sobre el </a:t>
              </a:r>
              <a:r>
                <a:rPr lang="es-ES" sz="2000" dirty="0">
                  <a:solidFill>
                    <a:srgbClr val="000000"/>
                  </a:solidFill>
                  <a:latin typeface="Arial" panose="020B0604020202020204" pitchFamily="34" charset="0"/>
                </a:rPr>
                <a:t>desempeño complejo demostrado por el estudiante respecto a una competencia en un periodo de aprendizaje. </a:t>
              </a:r>
              <a:r>
                <a:rPr lang="es-ES" sz="2000" b="1" dirty="0">
                  <a:solidFill>
                    <a:srgbClr val="FF0000"/>
                  </a:solidFill>
                  <a:latin typeface="Arial" panose="020B0604020202020204" pitchFamily="34" charset="0"/>
                </a:rPr>
                <a:t>Señala avances, dificultades y recomendaciones</a:t>
              </a:r>
              <a:r>
                <a:rPr lang="es-ES" sz="2000" dirty="0">
                  <a:solidFill>
                    <a:srgbClr val="000000"/>
                  </a:solidFill>
                  <a:latin typeface="Arial" panose="020B0604020202020204" pitchFamily="34" charset="0"/>
                </a:rPr>
                <a:t>.</a:t>
              </a:r>
            </a:p>
          </p:txBody>
        </p:sp>
      </p:grpSp>
      <p:grpSp>
        <p:nvGrpSpPr>
          <p:cNvPr id="7" name="Grupo 6">
            <a:extLst>
              <a:ext uri="{FF2B5EF4-FFF2-40B4-BE49-F238E27FC236}">
                <a16:creationId xmlns:a16="http://schemas.microsoft.com/office/drawing/2014/main" id="{0D943536-B613-4779-BC32-6D38D16CE134}"/>
              </a:ext>
            </a:extLst>
          </p:cNvPr>
          <p:cNvGrpSpPr/>
          <p:nvPr/>
        </p:nvGrpSpPr>
        <p:grpSpPr>
          <a:xfrm>
            <a:off x="6177795" y="1794768"/>
            <a:ext cx="5548597" cy="3497061"/>
            <a:chOff x="6422258" y="1762934"/>
            <a:chExt cx="5548597" cy="3497061"/>
          </a:xfrm>
        </p:grpSpPr>
        <p:sp>
          <p:nvSpPr>
            <p:cNvPr id="20" name="Rectángulo: esquinas redondeadas 19">
              <a:extLst>
                <a:ext uri="{FF2B5EF4-FFF2-40B4-BE49-F238E27FC236}">
                  <a16:creationId xmlns:a16="http://schemas.microsoft.com/office/drawing/2014/main" id="{16B45C93-B784-4BB1-AF08-D15239188797}"/>
                </a:ext>
              </a:extLst>
            </p:cNvPr>
            <p:cNvSpPr/>
            <p:nvPr/>
          </p:nvSpPr>
          <p:spPr>
            <a:xfrm>
              <a:off x="6520315" y="1762934"/>
              <a:ext cx="5450540" cy="34377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8" name="Rectángulo: esquinas redondeadas 17">
              <a:extLst>
                <a:ext uri="{FF2B5EF4-FFF2-40B4-BE49-F238E27FC236}">
                  <a16:creationId xmlns:a16="http://schemas.microsoft.com/office/drawing/2014/main" id="{221B32BC-06F6-4628-A992-69E75291A95C}"/>
                </a:ext>
              </a:extLst>
            </p:cNvPr>
            <p:cNvSpPr/>
            <p:nvPr/>
          </p:nvSpPr>
          <p:spPr>
            <a:xfrm>
              <a:off x="6422258" y="1871335"/>
              <a:ext cx="5450540" cy="33886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700" b="1" dirty="0">
                  <a:solidFill>
                    <a:schemeClr val="accent1">
                      <a:lumMod val="50000"/>
                    </a:schemeClr>
                  </a:solidFill>
                  <a:latin typeface="Arial" panose="020B0604020202020204" pitchFamily="34" charset="0"/>
                  <a:cs typeface="Arial" panose="020B0604020202020204" pitchFamily="34" charset="0"/>
                </a:rPr>
                <a:t>Son el resultado de un juicio docente realizado basado en el desempeño demostrado por el estudiante,</a:t>
              </a:r>
              <a:r>
                <a:rPr lang="es-ES" sz="1700" dirty="0">
                  <a:solidFill>
                    <a:schemeClr val="accent1">
                      <a:lumMod val="50000"/>
                    </a:schemeClr>
                  </a:solidFill>
                  <a:latin typeface="Arial" panose="020B0604020202020204" pitchFamily="34" charset="0"/>
                  <a:cs typeface="Arial" panose="020B0604020202020204" pitchFamily="34" charset="0"/>
                </a:rPr>
                <a:t> </a:t>
              </a:r>
              <a:r>
                <a:rPr lang="es-ES" sz="1700" b="1" dirty="0">
                  <a:solidFill>
                    <a:srgbClr val="FF0000"/>
                  </a:solidFill>
                  <a:latin typeface="Arial" panose="020B0604020202020204" pitchFamily="34" charset="0"/>
                  <a:cs typeface="Arial" panose="020B0604020202020204" pitchFamily="34" charset="0"/>
                </a:rPr>
                <a:t>en las diversas situaciones significativas planteadas por el docente</a:t>
              </a:r>
              <a:r>
                <a:rPr lang="es-ES" sz="1700" dirty="0">
                  <a:solidFill>
                    <a:schemeClr val="accent1">
                      <a:lumMod val="50000"/>
                    </a:schemeClr>
                  </a:solidFill>
                  <a:latin typeface="Arial" panose="020B0604020202020204" pitchFamily="34" charset="0"/>
                  <a:cs typeface="Arial" panose="020B0604020202020204" pitchFamily="34" charset="0"/>
                </a:rPr>
                <a:t>. Dichas conclusiones deben explicar el progreso del estudiante en un período determinado con respecto al nivel esperado de la competencia (estándares de aprendizaje), señalando avances, dificultades y recomendaciones para superarlos.</a:t>
              </a:r>
            </a:p>
            <a:p>
              <a:pPr algn="just"/>
              <a:r>
                <a:rPr lang="es-ES" sz="1700" b="1" dirty="0">
                  <a:solidFill>
                    <a:schemeClr val="accent1">
                      <a:lumMod val="50000"/>
                    </a:schemeClr>
                  </a:solidFill>
                  <a:latin typeface="Arial" panose="020B0604020202020204" pitchFamily="34" charset="0"/>
                  <a:cs typeface="Arial" panose="020B0604020202020204" pitchFamily="34" charset="0"/>
                </a:rPr>
                <a:t>En ese sentido</a:t>
              </a:r>
              <a:r>
                <a:rPr lang="es-ES" sz="1700" dirty="0">
                  <a:solidFill>
                    <a:schemeClr val="accent1">
                      <a:lumMod val="50000"/>
                    </a:schemeClr>
                  </a:solidFill>
                  <a:latin typeface="Arial" panose="020B0604020202020204" pitchFamily="34" charset="0"/>
                  <a:cs typeface="Arial" panose="020B0604020202020204" pitchFamily="34" charset="0"/>
                </a:rPr>
                <a:t>, </a:t>
              </a:r>
              <a:r>
                <a:rPr lang="es-ES" sz="1700" b="1" dirty="0">
                  <a:solidFill>
                    <a:srgbClr val="FF0000"/>
                  </a:solidFill>
                  <a:latin typeface="Arial" panose="020B0604020202020204" pitchFamily="34" charset="0"/>
                  <a:cs typeface="Arial" panose="020B0604020202020204" pitchFamily="34" charset="0"/>
                </a:rPr>
                <a:t>no son notas aisladas, ni promedios, ni frases sueltas, ni un adjetivo </a:t>
              </a:r>
              <a:r>
                <a:rPr lang="es-PE" sz="1700" b="1" dirty="0">
                  <a:solidFill>
                    <a:srgbClr val="FF0000"/>
                  </a:solidFill>
                  <a:latin typeface="Arial" panose="020B0604020202020204" pitchFamily="34" charset="0"/>
                  <a:cs typeface="Arial" panose="020B0604020202020204" pitchFamily="34" charset="0"/>
                </a:rPr>
                <a:t>calificativo.</a:t>
              </a:r>
            </a:p>
          </p:txBody>
        </p:sp>
      </p:grpSp>
      <p:sp>
        <p:nvSpPr>
          <p:cNvPr id="19" name="CuadroTexto 18">
            <a:extLst>
              <a:ext uri="{FF2B5EF4-FFF2-40B4-BE49-F238E27FC236}">
                <a16:creationId xmlns:a16="http://schemas.microsoft.com/office/drawing/2014/main" id="{0A5472E1-22AB-4294-BE8E-00722DF599F7}"/>
              </a:ext>
            </a:extLst>
          </p:cNvPr>
          <p:cNvSpPr txBox="1"/>
          <p:nvPr/>
        </p:nvSpPr>
        <p:spPr>
          <a:xfrm>
            <a:off x="9001122" y="5338070"/>
            <a:ext cx="2216529" cy="369332"/>
          </a:xfrm>
          <a:prstGeom prst="rect">
            <a:avLst/>
          </a:prstGeom>
          <a:noFill/>
        </p:spPr>
        <p:txBody>
          <a:bodyPr wrap="square">
            <a:spAutoFit/>
          </a:bodyPr>
          <a:lstStyle/>
          <a:p>
            <a:r>
              <a:rPr lang="es-PE" sz="1800" dirty="0">
                <a:solidFill>
                  <a:schemeClr val="dk1"/>
                </a:solidFill>
                <a:latin typeface="Agency FB" panose="020B0503020202020204" pitchFamily="34" charset="0"/>
                <a:ea typeface="Arial"/>
                <a:cs typeface="Arial"/>
                <a:sym typeface="Arial"/>
              </a:rPr>
              <a:t>MINEDU. CNEB, 2016, p. 182.</a:t>
            </a:r>
            <a:endParaRPr lang="es-PE" dirty="0">
              <a:latin typeface="Agency FB" panose="020B0503020202020204" pitchFamily="34" charset="0"/>
            </a:endParaRPr>
          </a:p>
        </p:txBody>
      </p:sp>
      <p:sp>
        <p:nvSpPr>
          <p:cNvPr id="21" name="Rectángulo 20">
            <a:extLst>
              <a:ext uri="{FF2B5EF4-FFF2-40B4-BE49-F238E27FC236}">
                <a16:creationId xmlns:a16="http://schemas.microsoft.com/office/drawing/2014/main" id="{27F5F0EB-B8DF-4D57-9D13-0DA911EAFC04}"/>
              </a:ext>
            </a:extLst>
          </p:cNvPr>
          <p:cNvSpPr/>
          <p:nvPr/>
        </p:nvSpPr>
        <p:spPr>
          <a:xfrm>
            <a:off x="2619087" y="490468"/>
            <a:ext cx="5969101"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chemeClr val="tx2">
                    <a:lumMod val="75000"/>
                  </a:schemeClr>
                </a:solidFill>
              </a:rPr>
              <a:t>¿Qué son conclusiones descriptivas?</a:t>
            </a:r>
            <a:endParaRPr lang="es-PE" sz="2800" b="1" dirty="0">
              <a:solidFill>
                <a:schemeClr val="tx2">
                  <a:lumMod val="75000"/>
                </a:schemeClr>
              </a:solidFill>
            </a:endParaRPr>
          </a:p>
        </p:txBody>
      </p:sp>
      <p:cxnSp>
        <p:nvCxnSpPr>
          <p:cNvPr id="22" name="Conector recto 21">
            <a:extLst>
              <a:ext uri="{FF2B5EF4-FFF2-40B4-BE49-F238E27FC236}">
                <a16:creationId xmlns:a16="http://schemas.microsoft.com/office/drawing/2014/main" id="{C086801F-7F6D-440F-803E-3385BFE2045D}"/>
              </a:ext>
            </a:extLst>
          </p:cNvPr>
          <p:cNvCxnSpPr>
            <a:cxnSpLocks/>
          </p:cNvCxnSpPr>
          <p:nvPr/>
        </p:nvCxnSpPr>
        <p:spPr>
          <a:xfrm>
            <a:off x="3039035" y="1167096"/>
            <a:ext cx="51547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4">
            <a:extLst>
              <a:ext uri="{FF2B5EF4-FFF2-40B4-BE49-F238E27FC236}">
                <a16:creationId xmlns:a16="http://schemas.microsoft.com/office/drawing/2014/main" id="{0551B012-4D04-4559-AD2B-6662A8802E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48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80336828-D2E1-4BDA-A81D-6BB5CC52A19B}"/>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AF1DCCD9-AE49-44A1-B449-A318C56AF050}"/>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sp>
        <p:nvSpPr>
          <p:cNvPr id="9" name="CuadroTexto 8">
            <a:extLst>
              <a:ext uri="{FF2B5EF4-FFF2-40B4-BE49-F238E27FC236}">
                <a16:creationId xmlns:a16="http://schemas.microsoft.com/office/drawing/2014/main" id="{897C8434-5401-4C00-9587-B978C9BF0393}"/>
              </a:ext>
            </a:extLst>
          </p:cNvPr>
          <p:cNvSpPr txBox="1"/>
          <p:nvPr/>
        </p:nvSpPr>
        <p:spPr>
          <a:xfrm>
            <a:off x="3067327" y="629027"/>
            <a:ext cx="5816697" cy="461665"/>
          </a:xfrm>
          <a:prstGeom prst="rect">
            <a:avLst/>
          </a:prstGeom>
          <a:noFill/>
        </p:spPr>
        <p:txBody>
          <a:bodyPr wrap="square">
            <a:spAutoFit/>
          </a:bodyPr>
          <a:lstStyle/>
          <a:p>
            <a:r>
              <a:rPr lang="es-PE" sz="2400" b="1" dirty="0">
                <a:latin typeface="Calibri" panose="020F0502020204030204" pitchFamily="34" charset="0"/>
              </a:rPr>
              <a:t>¿Qué contiene una conclusión descriptiva? </a:t>
            </a:r>
            <a:endParaRPr lang="es-PE" sz="2400" dirty="0"/>
          </a:p>
        </p:txBody>
      </p:sp>
      <p:sp>
        <p:nvSpPr>
          <p:cNvPr id="3" name="Rectángulo: esquinas redondeadas 2">
            <a:extLst>
              <a:ext uri="{FF2B5EF4-FFF2-40B4-BE49-F238E27FC236}">
                <a16:creationId xmlns:a16="http://schemas.microsoft.com/office/drawing/2014/main" id="{B2412BE4-E7EC-483C-895B-185569020E77}"/>
              </a:ext>
            </a:extLst>
          </p:cNvPr>
          <p:cNvSpPr/>
          <p:nvPr/>
        </p:nvSpPr>
        <p:spPr>
          <a:xfrm>
            <a:off x="1298769" y="3242236"/>
            <a:ext cx="2017059" cy="1013012"/>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accent1">
                    <a:lumMod val="75000"/>
                  </a:schemeClr>
                </a:solidFill>
              </a:rPr>
              <a:t>CONCLUSIÓN DESCRIPTIVA</a:t>
            </a:r>
          </a:p>
        </p:txBody>
      </p:sp>
      <p:sp>
        <p:nvSpPr>
          <p:cNvPr id="4" name="Abrir llave 3">
            <a:extLst>
              <a:ext uri="{FF2B5EF4-FFF2-40B4-BE49-F238E27FC236}">
                <a16:creationId xmlns:a16="http://schemas.microsoft.com/office/drawing/2014/main" id="{81D70F6A-6994-4521-9358-CE3FB15FF78F}"/>
              </a:ext>
            </a:extLst>
          </p:cNvPr>
          <p:cNvSpPr/>
          <p:nvPr/>
        </p:nvSpPr>
        <p:spPr>
          <a:xfrm>
            <a:off x="3640933" y="1750590"/>
            <a:ext cx="778249" cy="413272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5" name="Rectángulo: esquinas redondeadas 14">
            <a:extLst>
              <a:ext uri="{FF2B5EF4-FFF2-40B4-BE49-F238E27FC236}">
                <a16:creationId xmlns:a16="http://schemas.microsoft.com/office/drawing/2014/main" id="{C399C584-14AE-4074-BD41-AAC151A4840F}"/>
              </a:ext>
            </a:extLst>
          </p:cNvPr>
          <p:cNvSpPr/>
          <p:nvPr/>
        </p:nvSpPr>
        <p:spPr>
          <a:xfrm>
            <a:off x="4464980" y="4870306"/>
            <a:ext cx="2017059" cy="101301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t>Recomendaciones</a:t>
            </a:r>
          </a:p>
        </p:txBody>
      </p:sp>
      <p:sp>
        <p:nvSpPr>
          <p:cNvPr id="16" name="Rectángulo: esquinas redondeadas 15">
            <a:extLst>
              <a:ext uri="{FF2B5EF4-FFF2-40B4-BE49-F238E27FC236}">
                <a16:creationId xmlns:a16="http://schemas.microsoft.com/office/drawing/2014/main" id="{11E8234B-FF72-4755-96DA-E8E0B8A54AEF}"/>
              </a:ext>
            </a:extLst>
          </p:cNvPr>
          <p:cNvSpPr/>
          <p:nvPr/>
        </p:nvSpPr>
        <p:spPr>
          <a:xfrm>
            <a:off x="4457700" y="3242236"/>
            <a:ext cx="2017059" cy="101301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Dificultades</a:t>
            </a:r>
          </a:p>
        </p:txBody>
      </p:sp>
      <p:sp>
        <p:nvSpPr>
          <p:cNvPr id="17" name="Rectángulo: esquinas redondeadas 16">
            <a:extLst>
              <a:ext uri="{FF2B5EF4-FFF2-40B4-BE49-F238E27FC236}">
                <a16:creationId xmlns:a16="http://schemas.microsoft.com/office/drawing/2014/main" id="{C1619FC2-F720-40E6-B4E0-4D77FCBDB70A}"/>
              </a:ext>
            </a:extLst>
          </p:cNvPr>
          <p:cNvSpPr/>
          <p:nvPr/>
        </p:nvSpPr>
        <p:spPr>
          <a:xfrm>
            <a:off x="4464980" y="1834720"/>
            <a:ext cx="2017059" cy="101301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accent1">
                    <a:lumMod val="75000"/>
                  </a:schemeClr>
                </a:solidFill>
              </a:rPr>
              <a:t>Avances/logros</a:t>
            </a:r>
          </a:p>
        </p:txBody>
      </p:sp>
      <p:cxnSp>
        <p:nvCxnSpPr>
          <p:cNvPr id="18" name="Conector recto de flecha 17">
            <a:extLst>
              <a:ext uri="{FF2B5EF4-FFF2-40B4-BE49-F238E27FC236}">
                <a16:creationId xmlns:a16="http://schemas.microsoft.com/office/drawing/2014/main" id="{634F89FB-3BB8-4685-80E0-EE620A560579}"/>
              </a:ext>
            </a:extLst>
          </p:cNvPr>
          <p:cNvCxnSpPr>
            <a:cxnSpLocks/>
            <a:stCxn id="16" idx="3"/>
          </p:cNvCxnSpPr>
          <p:nvPr/>
        </p:nvCxnSpPr>
        <p:spPr>
          <a:xfrm>
            <a:off x="6474759" y="3748742"/>
            <a:ext cx="148899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F1D1DDCE-A97D-457B-9DD2-4E7261350B58}"/>
              </a:ext>
            </a:extLst>
          </p:cNvPr>
          <p:cNvCxnSpPr>
            <a:cxnSpLocks/>
            <a:stCxn id="15" idx="3"/>
          </p:cNvCxnSpPr>
          <p:nvPr/>
        </p:nvCxnSpPr>
        <p:spPr>
          <a:xfrm flipV="1">
            <a:off x="6482039" y="3941668"/>
            <a:ext cx="1511957" cy="14351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F4E0F3C6-DABE-4EF4-839F-7FEDC5E99CEC}"/>
              </a:ext>
            </a:extLst>
          </p:cNvPr>
          <p:cNvCxnSpPr>
            <a:stCxn id="17" idx="3"/>
          </p:cNvCxnSpPr>
          <p:nvPr/>
        </p:nvCxnSpPr>
        <p:spPr>
          <a:xfrm>
            <a:off x="6482039" y="2341226"/>
            <a:ext cx="1488995" cy="12969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1" name="Rectángulo: esquinas redondeadas 30">
            <a:extLst>
              <a:ext uri="{FF2B5EF4-FFF2-40B4-BE49-F238E27FC236}">
                <a16:creationId xmlns:a16="http://schemas.microsoft.com/office/drawing/2014/main" id="{6A8E0C70-6762-4438-ABD9-9C1BE37353EC}"/>
              </a:ext>
            </a:extLst>
          </p:cNvPr>
          <p:cNvSpPr/>
          <p:nvPr/>
        </p:nvSpPr>
        <p:spPr>
          <a:xfrm>
            <a:off x="7858394" y="3242236"/>
            <a:ext cx="2017059" cy="101301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t>REFERENTE  EL ESTÁNDAR</a:t>
            </a:r>
          </a:p>
        </p:txBody>
      </p:sp>
      <p:pic>
        <p:nvPicPr>
          <p:cNvPr id="32" name="Picture 4">
            <a:extLst>
              <a:ext uri="{FF2B5EF4-FFF2-40B4-BE49-F238E27FC236}">
                <a16:creationId xmlns:a16="http://schemas.microsoft.com/office/drawing/2014/main" id="{544010A0-B2D9-4026-9E11-014F252954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18">
            <a:extLst>
              <a:ext uri="{FF2B5EF4-FFF2-40B4-BE49-F238E27FC236}">
                <a16:creationId xmlns:a16="http://schemas.microsoft.com/office/drawing/2014/main" id="{452035F0-CA55-4A85-B82F-D9A5A9C39E34}"/>
              </a:ext>
            </a:extLst>
          </p:cNvPr>
          <p:cNvCxnSpPr>
            <a:cxnSpLocks/>
          </p:cNvCxnSpPr>
          <p:nvPr/>
        </p:nvCxnSpPr>
        <p:spPr>
          <a:xfrm>
            <a:off x="3039035" y="1167096"/>
            <a:ext cx="563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757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80336828-D2E1-4BDA-A81D-6BB5CC52A19B}"/>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AF1DCCD9-AE49-44A1-B449-A318C56AF050}"/>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sp>
        <p:nvSpPr>
          <p:cNvPr id="8" name="CuadroTexto 7">
            <a:extLst>
              <a:ext uri="{FF2B5EF4-FFF2-40B4-BE49-F238E27FC236}">
                <a16:creationId xmlns:a16="http://schemas.microsoft.com/office/drawing/2014/main" id="{01F0B223-7BFD-4365-852F-A558D2B4FB1B}"/>
              </a:ext>
            </a:extLst>
          </p:cNvPr>
          <p:cNvSpPr txBox="1"/>
          <p:nvPr/>
        </p:nvSpPr>
        <p:spPr>
          <a:xfrm>
            <a:off x="2133430" y="753574"/>
            <a:ext cx="7180899" cy="430887"/>
          </a:xfrm>
          <a:prstGeom prst="rect">
            <a:avLst/>
          </a:prstGeom>
          <a:noFill/>
        </p:spPr>
        <p:txBody>
          <a:bodyPr wrap="square">
            <a:spAutoFit/>
          </a:bodyPr>
          <a:lstStyle/>
          <a:p>
            <a:r>
              <a:rPr lang="es-PE" sz="2200" b="1" dirty="0">
                <a:solidFill>
                  <a:schemeClr val="accent1">
                    <a:lumMod val="75000"/>
                  </a:schemeClr>
                </a:solidFill>
                <a:latin typeface="Calibri" panose="020F0502020204030204" pitchFamily="34" charset="0"/>
                <a:ea typeface="Times New Roman" panose="02020603050405020304" pitchFamily="18" charset="0"/>
              </a:rPr>
              <a:t>¿</a:t>
            </a:r>
            <a:r>
              <a:rPr lang="es-PE" sz="2200" b="1" dirty="0">
                <a:solidFill>
                  <a:schemeClr val="accent1">
                    <a:lumMod val="75000"/>
                  </a:schemeClr>
                </a:solidFill>
                <a:effectLst/>
                <a:latin typeface="Calibri" panose="020F0502020204030204" pitchFamily="34" charset="0"/>
                <a:ea typeface="Times New Roman" panose="02020603050405020304" pitchFamily="18" charset="0"/>
              </a:rPr>
              <a:t>CÓMO SE ELABORAN LAS CONCLUSIONES DESCRIPTIVAS?</a:t>
            </a:r>
          </a:p>
        </p:txBody>
      </p:sp>
      <p:grpSp>
        <p:nvGrpSpPr>
          <p:cNvPr id="16" name="Google Shape;142;p5">
            <a:extLst>
              <a:ext uri="{FF2B5EF4-FFF2-40B4-BE49-F238E27FC236}">
                <a16:creationId xmlns:a16="http://schemas.microsoft.com/office/drawing/2014/main" id="{F4BF6343-5D01-4218-8F38-F657438DEF0F}"/>
              </a:ext>
            </a:extLst>
          </p:cNvPr>
          <p:cNvGrpSpPr/>
          <p:nvPr/>
        </p:nvGrpSpPr>
        <p:grpSpPr>
          <a:xfrm rot="10800000" flipH="1">
            <a:off x="525073" y="3415554"/>
            <a:ext cx="9900877" cy="1707773"/>
            <a:chOff x="-8725" y="3819146"/>
            <a:chExt cx="12200725" cy="1658104"/>
          </a:xfrm>
        </p:grpSpPr>
        <p:grpSp>
          <p:nvGrpSpPr>
            <p:cNvPr id="17" name="Google Shape;143;p5">
              <a:extLst>
                <a:ext uri="{FF2B5EF4-FFF2-40B4-BE49-F238E27FC236}">
                  <a16:creationId xmlns:a16="http://schemas.microsoft.com/office/drawing/2014/main" id="{43FF1444-1A48-42D4-82EC-E86DF59A6E2A}"/>
                </a:ext>
              </a:extLst>
            </p:cNvPr>
            <p:cNvGrpSpPr/>
            <p:nvPr/>
          </p:nvGrpSpPr>
          <p:grpSpPr>
            <a:xfrm>
              <a:off x="-8725" y="3819146"/>
              <a:ext cx="12200725" cy="1658104"/>
              <a:chOff x="-8725" y="3819146"/>
              <a:chExt cx="12200725" cy="1658104"/>
            </a:xfrm>
          </p:grpSpPr>
          <p:pic>
            <p:nvPicPr>
              <p:cNvPr id="21" name="Google Shape;144;p5">
                <a:extLst>
                  <a:ext uri="{FF2B5EF4-FFF2-40B4-BE49-F238E27FC236}">
                    <a16:creationId xmlns:a16="http://schemas.microsoft.com/office/drawing/2014/main" id="{A9F8F8A7-ED2A-4EE3-9B4F-F9D2FA9BE302}"/>
                  </a:ext>
                </a:extLst>
              </p:cNvPr>
              <p:cNvPicPr preferRelativeResize="0"/>
              <p:nvPr/>
            </p:nvPicPr>
            <p:blipFill rotWithShape="1">
              <a:blip r:embed="rId3">
                <a:alphaModFix/>
              </a:blip>
              <a:srcRect r="34063"/>
              <a:stretch/>
            </p:blipFill>
            <p:spPr>
              <a:xfrm flipH="1">
                <a:off x="2133600" y="3819150"/>
                <a:ext cx="10058400" cy="1658100"/>
              </a:xfrm>
              <a:prstGeom prst="rect">
                <a:avLst/>
              </a:prstGeom>
              <a:noFill/>
              <a:ln>
                <a:noFill/>
              </a:ln>
            </p:spPr>
          </p:pic>
          <p:pic>
            <p:nvPicPr>
              <p:cNvPr id="22" name="Google Shape;145;p5">
                <a:extLst>
                  <a:ext uri="{FF2B5EF4-FFF2-40B4-BE49-F238E27FC236}">
                    <a16:creationId xmlns:a16="http://schemas.microsoft.com/office/drawing/2014/main" id="{93AED6E4-394A-4667-AB31-86CA4650B7FC}"/>
                  </a:ext>
                </a:extLst>
              </p:cNvPr>
              <p:cNvPicPr preferRelativeResize="0"/>
              <p:nvPr/>
            </p:nvPicPr>
            <p:blipFill rotWithShape="1">
              <a:blip r:embed="rId3">
                <a:alphaModFix/>
              </a:blip>
              <a:srcRect r="84834"/>
              <a:stretch/>
            </p:blipFill>
            <p:spPr>
              <a:xfrm rot="10800000" flipH="1">
                <a:off x="-8725" y="3819146"/>
                <a:ext cx="2628900" cy="1658100"/>
              </a:xfrm>
              <a:prstGeom prst="rect">
                <a:avLst/>
              </a:prstGeom>
              <a:noFill/>
              <a:ln>
                <a:noFill/>
              </a:ln>
            </p:spPr>
          </p:pic>
        </p:grpSp>
        <p:grpSp>
          <p:nvGrpSpPr>
            <p:cNvPr id="18" name="Google Shape;146;p5">
              <a:extLst>
                <a:ext uri="{FF2B5EF4-FFF2-40B4-BE49-F238E27FC236}">
                  <a16:creationId xmlns:a16="http://schemas.microsoft.com/office/drawing/2014/main" id="{7B9BEECD-7A4A-4ED8-BE25-929083471B05}"/>
                </a:ext>
              </a:extLst>
            </p:cNvPr>
            <p:cNvGrpSpPr/>
            <p:nvPr/>
          </p:nvGrpSpPr>
          <p:grpSpPr>
            <a:xfrm>
              <a:off x="38100" y="3961850"/>
              <a:ext cx="12153900" cy="1372700"/>
              <a:chOff x="38100" y="3961850"/>
              <a:chExt cx="12153900" cy="1372700"/>
            </a:xfrm>
          </p:grpSpPr>
          <p:pic>
            <p:nvPicPr>
              <p:cNvPr id="19" name="Google Shape;147;p5">
                <a:extLst>
                  <a:ext uri="{FF2B5EF4-FFF2-40B4-BE49-F238E27FC236}">
                    <a16:creationId xmlns:a16="http://schemas.microsoft.com/office/drawing/2014/main" id="{83B65EAE-22B7-454B-A93F-77F6022A5CDB}"/>
                  </a:ext>
                </a:extLst>
              </p:cNvPr>
              <p:cNvPicPr preferRelativeResize="0"/>
              <p:nvPr/>
            </p:nvPicPr>
            <p:blipFill rotWithShape="1">
              <a:blip r:embed="rId4">
                <a:alphaModFix/>
              </a:blip>
              <a:srcRect r="33748"/>
              <a:stretch/>
            </p:blipFill>
            <p:spPr>
              <a:xfrm flipH="1">
                <a:off x="2095501" y="3961850"/>
                <a:ext cx="10096499" cy="1372700"/>
              </a:xfrm>
              <a:prstGeom prst="rect">
                <a:avLst/>
              </a:prstGeom>
              <a:noFill/>
              <a:ln>
                <a:noFill/>
              </a:ln>
            </p:spPr>
          </p:pic>
          <p:pic>
            <p:nvPicPr>
              <p:cNvPr id="20" name="Google Shape;148;p5">
                <a:extLst>
                  <a:ext uri="{FF2B5EF4-FFF2-40B4-BE49-F238E27FC236}">
                    <a16:creationId xmlns:a16="http://schemas.microsoft.com/office/drawing/2014/main" id="{BF044B57-3A9B-4987-83EF-8332AF6E5CA0}"/>
                  </a:ext>
                </a:extLst>
              </p:cNvPr>
              <p:cNvPicPr preferRelativeResize="0"/>
              <p:nvPr/>
            </p:nvPicPr>
            <p:blipFill rotWithShape="1">
              <a:blip r:embed="rId4">
                <a:alphaModFix/>
              </a:blip>
              <a:srcRect r="86935"/>
              <a:stretch/>
            </p:blipFill>
            <p:spPr>
              <a:xfrm rot="10800000" flipH="1">
                <a:off x="38100" y="3961850"/>
                <a:ext cx="2038350" cy="1372700"/>
              </a:xfrm>
              <a:prstGeom prst="rect">
                <a:avLst/>
              </a:prstGeom>
              <a:noFill/>
              <a:ln>
                <a:noFill/>
              </a:ln>
            </p:spPr>
          </p:pic>
        </p:grpSp>
      </p:grpSp>
      <p:sp>
        <p:nvSpPr>
          <p:cNvPr id="3" name="Elipse 2">
            <a:extLst>
              <a:ext uri="{FF2B5EF4-FFF2-40B4-BE49-F238E27FC236}">
                <a16:creationId xmlns:a16="http://schemas.microsoft.com/office/drawing/2014/main" id="{6AB47DE1-BE47-4F34-91D7-2DA01184E00A}"/>
              </a:ext>
            </a:extLst>
          </p:cNvPr>
          <p:cNvSpPr/>
          <p:nvPr/>
        </p:nvSpPr>
        <p:spPr>
          <a:xfrm>
            <a:off x="307708" y="3863788"/>
            <a:ext cx="1272989" cy="98611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t>Recopilar y seleccionar evidencias</a:t>
            </a:r>
          </a:p>
        </p:txBody>
      </p:sp>
      <p:sp>
        <p:nvSpPr>
          <p:cNvPr id="24" name="Elipse 23">
            <a:extLst>
              <a:ext uri="{FF2B5EF4-FFF2-40B4-BE49-F238E27FC236}">
                <a16:creationId xmlns:a16="http://schemas.microsoft.com/office/drawing/2014/main" id="{E2010C4A-B2AA-4A85-9E08-D2AC954C447E}"/>
              </a:ext>
            </a:extLst>
          </p:cNvPr>
          <p:cNvSpPr/>
          <p:nvPr/>
        </p:nvSpPr>
        <p:spPr>
          <a:xfrm>
            <a:off x="2858334" y="2324348"/>
            <a:ext cx="1416424" cy="103970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chemeClr val="accent1">
                    <a:lumMod val="75000"/>
                  </a:schemeClr>
                </a:solidFill>
              </a:rPr>
              <a:t>Analizar las evidencias</a:t>
            </a:r>
          </a:p>
        </p:txBody>
      </p:sp>
      <p:sp>
        <p:nvSpPr>
          <p:cNvPr id="25" name="Elipse 24">
            <a:extLst>
              <a:ext uri="{FF2B5EF4-FFF2-40B4-BE49-F238E27FC236}">
                <a16:creationId xmlns:a16="http://schemas.microsoft.com/office/drawing/2014/main" id="{273DBC7E-4567-41EC-9BEB-9F04554E187C}"/>
              </a:ext>
            </a:extLst>
          </p:cNvPr>
          <p:cNvSpPr/>
          <p:nvPr/>
        </p:nvSpPr>
        <p:spPr>
          <a:xfrm>
            <a:off x="4291052" y="5100360"/>
            <a:ext cx="1329818" cy="1018695"/>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chemeClr val="accent1">
                    <a:lumMod val="75000"/>
                  </a:schemeClr>
                </a:solidFill>
              </a:rPr>
              <a:t>Identificar  los avances </a:t>
            </a:r>
          </a:p>
        </p:txBody>
      </p:sp>
      <p:sp>
        <p:nvSpPr>
          <p:cNvPr id="26" name="Elipse 25">
            <a:extLst>
              <a:ext uri="{FF2B5EF4-FFF2-40B4-BE49-F238E27FC236}">
                <a16:creationId xmlns:a16="http://schemas.microsoft.com/office/drawing/2014/main" id="{C2765317-9CED-47BA-8C10-A8C460F902E9}"/>
              </a:ext>
            </a:extLst>
          </p:cNvPr>
          <p:cNvSpPr/>
          <p:nvPr/>
        </p:nvSpPr>
        <p:spPr>
          <a:xfrm>
            <a:off x="5620870" y="2272851"/>
            <a:ext cx="1479177" cy="103970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300" b="1" dirty="0">
                <a:solidFill>
                  <a:schemeClr val="accent1">
                    <a:lumMod val="75000"/>
                  </a:schemeClr>
                </a:solidFill>
              </a:rPr>
              <a:t>Identificar las </a:t>
            </a:r>
            <a:r>
              <a:rPr lang="es-PE" sz="1400" b="1" dirty="0">
                <a:solidFill>
                  <a:schemeClr val="accent1">
                    <a:lumMod val="75000"/>
                  </a:schemeClr>
                </a:solidFill>
              </a:rPr>
              <a:t>dificultades</a:t>
            </a:r>
          </a:p>
        </p:txBody>
      </p:sp>
      <p:sp>
        <p:nvSpPr>
          <p:cNvPr id="27" name="Elipse 26">
            <a:extLst>
              <a:ext uri="{FF2B5EF4-FFF2-40B4-BE49-F238E27FC236}">
                <a16:creationId xmlns:a16="http://schemas.microsoft.com/office/drawing/2014/main" id="{667692FB-95EC-4BAD-A1DB-5A8DE0C0C157}"/>
              </a:ext>
            </a:extLst>
          </p:cNvPr>
          <p:cNvSpPr/>
          <p:nvPr/>
        </p:nvSpPr>
        <p:spPr>
          <a:xfrm>
            <a:off x="7277883" y="5079344"/>
            <a:ext cx="1272989" cy="98611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chemeClr val="accent1">
                    <a:lumMod val="75000"/>
                  </a:schemeClr>
                </a:solidFill>
              </a:rPr>
              <a:t>Brindar recomendaciones</a:t>
            </a:r>
          </a:p>
        </p:txBody>
      </p:sp>
      <p:sp>
        <p:nvSpPr>
          <p:cNvPr id="4" name="Rectángulo: esquinas redondeadas 3">
            <a:extLst>
              <a:ext uri="{FF2B5EF4-FFF2-40B4-BE49-F238E27FC236}">
                <a16:creationId xmlns:a16="http://schemas.microsoft.com/office/drawing/2014/main" id="{EF0DB09D-749B-49A3-8C01-C78F7D0CC201}"/>
              </a:ext>
            </a:extLst>
          </p:cNvPr>
          <p:cNvSpPr/>
          <p:nvPr/>
        </p:nvSpPr>
        <p:spPr>
          <a:xfrm>
            <a:off x="9463750" y="2836388"/>
            <a:ext cx="1703295" cy="141382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t>Redactar la conclusión descriptiva</a:t>
            </a:r>
          </a:p>
        </p:txBody>
      </p:sp>
      <p:pic>
        <p:nvPicPr>
          <p:cNvPr id="28" name="Picture 4">
            <a:extLst>
              <a:ext uri="{FF2B5EF4-FFF2-40B4-BE49-F238E27FC236}">
                <a16:creationId xmlns:a16="http://schemas.microsoft.com/office/drawing/2014/main" id="{BFC50891-D466-4A36-9943-775F88AB1A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3B6BC33-9A41-48D5-89AE-24ED50AA9DFD}"/>
              </a:ext>
            </a:extLst>
          </p:cNvPr>
          <p:cNvPicPr>
            <a:picLocks noChangeAspect="1"/>
          </p:cNvPicPr>
          <p:nvPr/>
        </p:nvPicPr>
        <p:blipFill>
          <a:blip r:embed="rId6"/>
          <a:stretch>
            <a:fillRect/>
          </a:stretch>
        </p:blipFill>
        <p:spPr>
          <a:xfrm>
            <a:off x="9789455" y="4351063"/>
            <a:ext cx="1470216" cy="1561292"/>
          </a:xfrm>
          <a:prstGeom prst="rect">
            <a:avLst/>
          </a:prstGeom>
        </p:spPr>
      </p:pic>
      <p:cxnSp>
        <p:nvCxnSpPr>
          <p:cNvPr id="29" name="Conector recto 28">
            <a:extLst>
              <a:ext uri="{FF2B5EF4-FFF2-40B4-BE49-F238E27FC236}">
                <a16:creationId xmlns:a16="http://schemas.microsoft.com/office/drawing/2014/main" id="{A88532DA-3426-4659-AE1B-4B1C6BF0842A}"/>
              </a:ext>
            </a:extLst>
          </p:cNvPr>
          <p:cNvCxnSpPr>
            <a:cxnSpLocks/>
          </p:cNvCxnSpPr>
          <p:nvPr/>
        </p:nvCxnSpPr>
        <p:spPr>
          <a:xfrm>
            <a:off x="2362201" y="1418108"/>
            <a:ext cx="65756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ángulo: esquinas redondeadas 6">
            <a:extLst>
              <a:ext uri="{FF2B5EF4-FFF2-40B4-BE49-F238E27FC236}">
                <a16:creationId xmlns:a16="http://schemas.microsoft.com/office/drawing/2014/main" id="{D239D902-C753-4B8A-A4DD-7E98C3A47E48}"/>
              </a:ext>
            </a:extLst>
          </p:cNvPr>
          <p:cNvSpPr/>
          <p:nvPr/>
        </p:nvSpPr>
        <p:spPr>
          <a:xfrm>
            <a:off x="2807199" y="3312556"/>
            <a:ext cx="1479177" cy="336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t>Criterios de evaluación</a:t>
            </a:r>
          </a:p>
          <a:p>
            <a:pPr algn="ctr"/>
            <a:r>
              <a:rPr lang="es-ES" sz="1050" dirty="0"/>
              <a:t>RÜBRICA</a:t>
            </a:r>
            <a:endParaRPr lang="es-PE" sz="1050" dirty="0"/>
          </a:p>
        </p:txBody>
      </p:sp>
    </p:spTree>
    <p:extLst>
      <p:ext uri="{BB962C8B-B14F-4D97-AF65-F5344CB8AC3E}">
        <p14:creationId xmlns:p14="http://schemas.microsoft.com/office/powerpoint/2010/main" val="141096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2CA52AA-9A83-4997-8B89-136C8EEBC53E}"/>
              </a:ext>
            </a:extLst>
          </p:cNvPr>
          <p:cNvPicPr>
            <a:picLocks noChangeAspect="1"/>
          </p:cNvPicPr>
          <p:nvPr/>
        </p:nvPicPr>
        <p:blipFill>
          <a:blip r:embed="rId4"/>
          <a:stretch>
            <a:fillRect/>
          </a:stretch>
        </p:blipFill>
        <p:spPr>
          <a:xfrm>
            <a:off x="386538" y="716816"/>
            <a:ext cx="4050867" cy="5662775"/>
          </a:xfrm>
          <a:prstGeom prst="rect">
            <a:avLst/>
          </a:prstGeom>
        </p:spPr>
      </p:pic>
      <p:pic>
        <p:nvPicPr>
          <p:cNvPr id="6" name="Imagen 5">
            <a:extLst>
              <a:ext uri="{FF2B5EF4-FFF2-40B4-BE49-F238E27FC236}">
                <a16:creationId xmlns:a16="http://schemas.microsoft.com/office/drawing/2014/main" id="{6CD73E3B-9661-4AFF-9634-6DDD4A79CC15}"/>
              </a:ext>
            </a:extLst>
          </p:cNvPr>
          <p:cNvPicPr>
            <a:picLocks noChangeAspect="1"/>
          </p:cNvPicPr>
          <p:nvPr/>
        </p:nvPicPr>
        <p:blipFill>
          <a:blip r:embed="rId5"/>
          <a:stretch>
            <a:fillRect/>
          </a:stretch>
        </p:blipFill>
        <p:spPr>
          <a:xfrm>
            <a:off x="5053563" y="4096779"/>
            <a:ext cx="1887477" cy="2652362"/>
          </a:xfrm>
          <a:prstGeom prst="rect">
            <a:avLst/>
          </a:prstGeom>
        </p:spPr>
      </p:pic>
      <p:pic>
        <p:nvPicPr>
          <p:cNvPr id="8" name="Imagen 7">
            <a:extLst>
              <a:ext uri="{FF2B5EF4-FFF2-40B4-BE49-F238E27FC236}">
                <a16:creationId xmlns:a16="http://schemas.microsoft.com/office/drawing/2014/main" id="{3243F0D5-4D9F-4FBF-B68B-D9FA944EDA29}"/>
              </a:ext>
            </a:extLst>
          </p:cNvPr>
          <p:cNvPicPr>
            <a:picLocks noChangeAspect="1"/>
          </p:cNvPicPr>
          <p:nvPr/>
        </p:nvPicPr>
        <p:blipFill>
          <a:blip r:embed="rId6"/>
          <a:stretch>
            <a:fillRect/>
          </a:stretch>
        </p:blipFill>
        <p:spPr>
          <a:xfrm>
            <a:off x="7245559" y="4131823"/>
            <a:ext cx="1967764" cy="2617318"/>
          </a:xfrm>
          <a:prstGeom prst="rect">
            <a:avLst/>
          </a:prstGeom>
        </p:spPr>
      </p:pic>
      <p:pic>
        <p:nvPicPr>
          <p:cNvPr id="10" name="Imagen 9">
            <a:extLst>
              <a:ext uri="{FF2B5EF4-FFF2-40B4-BE49-F238E27FC236}">
                <a16:creationId xmlns:a16="http://schemas.microsoft.com/office/drawing/2014/main" id="{7C2D3D69-83B9-46D8-9CA2-8136AFC4C465}"/>
              </a:ext>
            </a:extLst>
          </p:cNvPr>
          <p:cNvPicPr>
            <a:picLocks noChangeAspect="1"/>
          </p:cNvPicPr>
          <p:nvPr/>
        </p:nvPicPr>
        <p:blipFill>
          <a:blip r:embed="rId7"/>
          <a:stretch>
            <a:fillRect/>
          </a:stretch>
        </p:blipFill>
        <p:spPr>
          <a:xfrm>
            <a:off x="5379950" y="939734"/>
            <a:ext cx="2213104" cy="2992960"/>
          </a:xfrm>
          <a:prstGeom prst="rect">
            <a:avLst/>
          </a:prstGeom>
        </p:spPr>
      </p:pic>
      <p:pic>
        <p:nvPicPr>
          <p:cNvPr id="17" name="Imagen 16">
            <a:extLst>
              <a:ext uri="{FF2B5EF4-FFF2-40B4-BE49-F238E27FC236}">
                <a16:creationId xmlns:a16="http://schemas.microsoft.com/office/drawing/2014/main" id="{6AF46860-A65A-4593-9DBF-625414AB486F}"/>
              </a:ext>
            </a:extLst>
          </p:cNvPr>
          <p:cNvPicPr>
            <a:picLocks noChangeAspect="1"/>
          </p:cNvPicPr>
          <p:nvPr/>
        </p:nvPicPr>
        <p:blipFill>
          <a:blip r:embed="rId8"/>
          <a:stretch>
            <a:fillRect/>
          </a:stretch>
        </p:blipFill>
        <p:spPr>
          <a:xfrm>
            <a:off x="7977443" y="939734"/>
            <a:ext cx="2149223" cy="2992960"/>
          </a:xfrm>
          <a:prstGeom prst="rect">
            <a:avLst/>
          </a:prstGeom>
        </p:spPr>
      </p:pic>
      <p:pic>
        <p:nvPicPr>
          <p:cNvPr id="31" name="Imagen 30">
            <a:extLst>
              <a:ext uri="{FF2B5EF4-FFF2-40B4-BE49-F238E27FC236}">
                <a16:creationId xmlns:a16="http://schemas.microsoft.com/office/drawing/2014/main" id="{2F62B3AD-A85B-4623-ABB7-A53BC8B0E1DF}"/>
              </a:ext>
            </a:extLst>
          </p:cNvPr>
          <p:cNvPicPr>
            <a:picLocks noChangeAspect="1"/>
          </p:cNvPicPr>
          <p:nvPr/>
        </p:nvPicPr>
        <p:blipFill>
          <a:blip r:embed="rId9"/>
          <a:stretch>
            <a:fillRect/>
          </a:stretch>
        </p:blipFill>
        <p:spPr>
          <a:xfrm>
            <a:off x="9594420" y="4067337"/>
            <a:ext cx="1887476" cy="2681804"/>
          </a:xfrm>
          <a:prstGeom prst="rect">
            <a:avLst/>
          </a:prstGeom>
        </p:spPr>
      </p:pic>
      <p:cxnSp>
        <p:nvCxnSpPr>
          <p:cNvPr id="32" name="Conector recto 31">
            <a:extLst>
              <a:ext uri="{FF2B5EF4-FFF2-40B4-BE49-F238E27FC236}">
                <a16:creationId xmlns:a16="http://schemas.microsoft.com/office/drawing/2014/main" id="{64CD97FD-B909-4E62-8296-003250C935D2}"/>
              </a:ext>
            </a:extLst>
          </p:cNvPr>
          <p:cNvCxnSpPr>
            <a:cxnSpLocks/>
          </p:cNvCxnSpPr>
          <p:nvPr/>
        </p:nvCxnSpPr>
        <p:spPr>
          <a:xfrm>
            <a:off x="4267009" y="675356"/>
            <a:ext cx="19007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A51ED978-C9AE-4433-ACEC-1E5B7654DBEC}"/>
              </a:ext>
            </a:extLst>
          </p:cNvPr>
          <p:cNvSpPr txBox="1"/>
          <p:nvPr/>
        </p:nvSpPr>
        <p:spPr>
          <a:xfrm>
            <a:off x="4267009" y="161087"/>
            <a:ext cx="2031909" cy="461665"/>
          </a:xfrm>
          <a:prstGeom prst="rect">
            <a:avLst/>
          </a:prstGeom>
          <a:noFill/>
        </p:spPr>
        <p:txBody>
          <a:bodyPr wrap="square">
            <a:spAutoFit/>
          </a:bodyPr>
          <a:lstStyle/>
          <a:p>
            <a:r>
              <a:rPr lang="es-PE" sz="2400" b="1" dirty="0">
                <a:latin typeface="Calibri" panose="020F0502020204030204" pitchFamily="34" charset="0"/>
              </a:rPr>
              <a:t>EVIDENCIA</a:t>
            </a:r>
            <a:endParaRPr lang="es-PE" sz="2400" dirty="0"/>
          </a:p>
        </p:txBody>
      </p:sp>
    </p:spTree>
    <p:extLst>
      <p:ext uri="{BB962C8B-B14F-4D97-AF65-F5344CB8AC3E}">
        <p14:creationId xmlns:p14="http://schemas.microsoft.com/office/powerpoint/2010/main" val="1431695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1FCC0266-932E-4F12-BB36-DBE35B769136}"/>
              </a:ext>
            </a:extLst>
          </p:cNvPr>
          <p:cNvPicPr>
            <a:picLocks noChangeAspect="1"/>
          </p:cNvPicPr>
          <p:nvPr/>
        </p:nvPicPr>
        <p:blipFill>
          <a:blip r:embed="rId4"/>
          <a:stretch>
            <a:fillRect/>
          </a:stretch>
        </p:blipFill>
        <p:spPr>
          <a:xfrm>
            <a:off x="1081500" y="718692"/>
            <a:ext cx="4180530" cy="5844033"/>
          </a:xfrm>
          <a:prstGeom prst="rect">
            <a:avLst/>
          </a:prstGeom>
        </p:spPr>
      </p:pic>
      <p:graphicFrame>
        <p:nvGraphicFramePr>
          <p:cNvPr id="2" name="Tabla 1">
            <a:extLst>
              <a:ext uri="{FF2B5EF4-FFF2-40B4-BE49-F238E27FC236}">
                <a16:creationId xmlns:a16="http://schemas.microsoft.com/office/drawing/2014/main" id="{3A5B48F0-451E-44C9-A0BA-92D153D66B2B}"/>
              </a:ext>
            </a:extLst>
          </p:cNvPr>
          <p:cNvGraphicFramePr>
            <a:graphicFrameLocks noGrp="1"/>
          </p:cNvGraphicFramePr>
          <p:nvPr>
            <p:extLst>
              <p:ext uri="{D42A27DB-BD31-4B8C-83A1-F6EECF244321}">
                <p14:modId xmlns:p14="http://schemas.microsoft.com/office/powerpoint/2010/main" val="1352265557"/>
              </p:ext>
            </p:extLst>
          </p:nvPr>
        </p:nvGraphicFramePr>
        <p:xfrm>
          <a:off x="5833528" y="990600"/>
          <a:ext cx="4434422" cy="5219701"/>
        </p:xfrm>
        <a:graphic>
          <a:graphicData uri="http://schemas.openxmlformats.org/drawingml/2006/table">
            <a:tbl>
              <a:tblPr firstRow="1" firstCol="1" bandRow="1"/>
              <a:tblGrid>
                <a:gridCol w="4434422">
                  <a:extLst>
                    <a:ext uri="{9D8B030D-6E8A-4147-A177-3AD203B41FA5}">
                      <a16:colId xmlns:a16="http://schemas.microsoft.com/office/drawing/2014/main" val="1522111638"/>
                    </a:ext>
                  </a:extLst>
                </a:gridCol>
              </a:tblGrid>
              <a:tr h="497918">
                <a:tc>
                  <a:txBody>
                    <a:bodyPr/>
                    <a:lstStyle/>
                    <a:p>
                      <a:pPr algn="ctr">
                        <a:lnSpc>
                          <a:spcPct val="107000"/>
                        </a:lnSpc>
                        <a:spcAft>
                          <a:spcPts val="800"/>
                        </a:spcAft>
                      </a:pPr>
                      <a:r>
                        <a:rPr lang="es-PE" sz="1600" b="1" kern="100" dirty="0">
                          <a:effectLst/>
                          <a:latin typeface="Calibri" panose="020F0502020204030204" pitchFamily="34" charset="0"/>
                          <a:ea typeface="Calibri" panose="020F0502020204030204" pitchFamily="34" charset="0"/>
                          <a:cs typeface="Times New Roman" panose="02020603050405020304" pitchFamily="18" charset="0"/>
                        </a:rPr>
                        <a:t>CRITERIOS DE EVALUACIÓN</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66922063"/>
                  </a:ext>
                </a:extLst>
              </a:tr>
              <a:tr h="849677">
                <a:tc>
                  <a:txBody>
                    <a:bodyPr/>
                    <a:lstStyle/>
                    <a:p>
                      <a:pPr algn="just">
                        <a:lnSpc>
                          <a:spcPct val="107000"/>
                        </a:lnSpc>
                        <a:spcAft>
                          <a:spcPts val="800"/>
                        </a:spcAft>
                      </a:pPr>
                      <a:r>
                        <a:rPr lang="es-PE" sz="1600" b="1"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Obtiene información poco evidente</a:t>
                      </a:r>
                      <a:r>
                        <a:rPr lang="es-PE" sz="1600" kern="1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t> </a:t>
                      </a:r>
                      <a:r>
                        <a:rPr lang="es-PE" sz="1600" b="1" kern="0" dirty="0">
                          <a:solidFill>
                            <a:srgbClr val="92D050"/>
                          </a:solidFill>
                          <a:effectLst/>
                          <a:latin typeface="Calibri" panose="020F0502020204030204" pitchFamily="34" charset="0"/>
                          <a:ea typeface="Calibri" panose="020F0502020204030204" pitchFamily="34" charset="0"/>
                          <a:cs typeface="Calibri" panose="020F0502020204030204" pitchFamily="34" charset="0"/>
                        </a:rPr>
                        <a:t>distinguiéndola de otras próximas y semejantes.</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8361867"/>
                  </a:ext>
                </a:extLst>
              </a:tr>
              <a:tr h="1936053">
                <a:tc>
                  <a:txBody>
                    <a:bodyPr/>
                    <a:lstStyle/>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Realiza inferencias locales a partir de información explícita e implícita.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Interpreta el texto considerando información relevante para construir su sentido global.</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52970254"/>
                  </a:ext>
                </a:extLst>
              </a:tr>
              <a:tr h="1936053">
                <a:tc>
                  <a:txBody>
                    <a:bodyPr/>
                    <a:lstStyle/>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Reflexiona sobre sucesos e ideas importantes del texto.</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6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Explica la intención de los recursos textuales más comunes a partir de su conocimiento y experiencia.</a:t>
                      </a:r>
                      <a:endParaRPr lang="es-PE"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76216037"/>
                  </a:ext>
                </a:extLst>
              </a:tr>
            </a:tbl>
          </a:graphicData>
        </a:graphic>
      </p:graphicFrame>
    </p:spTree>
    <p:extLst>
      <p:ext uri="{BB962C8B-B14F-4D97-AF65-F5344CB8AC3E}">
        <p14:creationId xmlns:p14="http://schemas.microsoft.com/office/powerpoint/2010/main" val="397033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14" name="Imagen 13">
            <a:extLst>
              <a:ext uri="{FF2B5EF4-FFF2-40B4-BE49-F238E27FC236}">
                <a16:creationId xmlns:a16="http://schemas.microsoft.com/office/drawing/2014/main" id="{0CCBBD86-8E7B-4827-91E5-69D7D9443459}"/>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sp>
        <p:nvSpPr>
          <p:cNvPr id="9" name="Rectángulo redondeado 3">
            <a:extLst>
              <a:ext uri="{FF2B5EF4-FFF2-40B4-BE49-F238E27FC236}">
                <a16:creationId xmlns:a16="http://schemas.microsoft.com/office/drawing/2014/main" id="{9D61BEE5-E0D3-48AE-AB95-19DF1C96241B}"/>
              </a:ext>
            </a:extLst>
          </p:cNvPr>
          <p:cNvSpPr/>
          <p:nvPr/>
        </p:nvSpPr>
        <p:spPr>
          <a:xfrm>
            <a:off x="1601518" y="2845907"/>
            <a:ext cx="2235849" cy="748650"/>
          </a:xfrm>
          <a:prstGeom prst="roundRect">
            <a:avLst/>
          </a:prstGeom>
          <a:solidFill>
            <a:srgbClr val="CCECFF"/>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s-PE" sz="1600" b="1" dirty="0">
                <a:solidFill>
                  <a:schemeClr val="tx1"/>
                </a:solidFill>
              </a:rPr>
              <a:t>Silenciar el micrófono mientras escuchamos</a:t>
            </a:r>
          </a:p>
        </p:txBody>
      </p:sp>
      <p:sp>
        <p:nvSpPr>
          <p:cNvPr id="15" name="Rectángulo redondeado 1">
            <a:extLst>
              <a:ext uri="{FF2B5EF4-FFF2-40B4-BE49-F238E27FC236}">
                <a16:creationId xmlns:a16="http://schemas.microsoft.com/office/drawing/2014/main" id="{0C7E7E54-7DCB-4BC0-A9EC-1F86A8EAE1CB}"/>
              </a:ext>
            </a:extLst>
          </p:cNvPr>
          <p:cNvSpPr/>
          <p:nvPr/>
        </p:nvSpPr>
        <p:spPr>
          <a:xfrm>
            <a:off x="1698953" y="5184629"/>
            <a:ext cx="2040981" cy="966528"/>
          </a:xfrm>
          <a:prstGeom prst="roundRect">
            <a:avLst/>
          </a:prstGeom>
          <a:solidFill>
            <a:schemeClr val="accent5">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s-PE" sz="1600" dirty="0">
                <a:solidFill>
                  <a:schemeClr val="tx1"/>
                </a:solidFill>
              </a:rPr>
              <a:t>Realizar sus preguntas por el chat</a:t>
            </a:r>
          </a:p>
        </p:txBody>
      </p:sp>
      <p:sp>
        <p:nvSpPr>
          <p:cNvPr id="16" name="Rectángulo redondeado 1">
            <a:extLst>
              <a:ext uri="{FF2B5EF4-FFF2-40B4-BE49-F238E27FC236}">
                <a16:creationId xmlns:a16="http://schemas.microsoft.com/office/drawing/2014/main" id="{D6554C8A-DAC7-4998-B91C-9B798152803E}"/>
              </a:ext>
            </a:extLst>
          </p:cNvPr>
          <p:cNvSpPr/>
          <p:nvPr/>
        </p:nvSpPr>
        <p:spPr>
          <a:xfrm>
            <a:off x="7293366" y="2714968"/>
            <a:ext cx="2235849" cy="748650"/>
          </a:xfrm>
          <a:prstGeom prst="roundRect">
            <a:avLst/>
          </a:prstGeom>
          <a:solidFill>
            <a:schemeClr val="accent5">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s-PE" sz="1600" b="1" dirty="0">
                <a:solidFill>
                  <a:schemeClr val="tx1"/>
                </a:solidFill>
              </a:rPr>
              <a:t>Registrar su asistencia en el link</a:t>
            </a:r>
            <a:endParaRPr lang="es-PE" sz="1600" dirty="0">
              <a:solidFill>
                <a:schemeClr val="tx1"/>
              </a:solidFill>
            </a:endParaRPr>
          </a:p>
        </p:txBody>
      </p:sp>
      <p:pic>
        <p:nvPicPr>
          <p:cNvPr id="4098" name="Picture 2" descr="📖 Control de Asistencia en Google Form">
            <a:extLst>
              <a:ext uri="{FF2B5EF4-FFF2-40B4-BE49-F238E27FC236}">
                <a16:creationId xmlns:a16="http://schemas.microsoft.com/office/drawing/2014/main" id="{9A9B8AAB-AEA6-49FC-84E3-94829CE7D7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47" t="2353" r="52795" b="32810"/>
          <a:stretch/>
        </p:blipFill>
        <p:spPr bwMode="auto">
          <a:xfrm>
            <a:off x="8022256" y="4030991"/>
            <a:ext cx="978312" cy="111294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cono De Micrófono Silenciado, Azul, 3D, Aislado En Blanco Ilustraciones  svg, vectoriales, clip art vectorizado libre de derechos. Image 44176607">
            <a:extLst>
              <a:ext uri="{FF2B5EF4-FFF2-40B4-BE49-F238E27FC236}">
                <a16:creationId xmlns:a16="http://schemas.microsoft.com/office/drawing/2014/main" id="{E215A246-4308-45A2-B914-62019A0ECE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8" t="4053" r="7260" b="13071"/>
          <a:stretch/>
        </p:blipFill>
        <p:spPr bwMode="auto">
          <a:xfrm>
            <a:off x="2036133" y="1599581"/>
            <a:ext cx="1155301" cy="1154933"/>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redondeado 1">
            <a:extLst>
              <a:ext uri="{FF2B5EF4-FFF2-40B4-BE49-F238E27FC236}">
                <a16:creationId xmlns:a16="http://schemas.microsoft.com/office/drawing/2014/main" id="{C664412D-DAB2-4C1B-B140-1E03234AC758}"/>
              </a:ext>
            </a:extLst>
          </p:cNvPr>
          <p:cNvSpPr/>
          <p:nvPr/>
        </p:nvSpPr>
        <p:spPr>
          <a:xfrm>
            <a:off x="7485717" y="5262057"/>
            <a:ext cx="2235849" cy="748650"/>
          </a:xfrm>
          <a:prstGeom prst="roundRect">
            <a:avLst/>
          </a:prstGeom>
          <a:solidFill>
            <a:schemeClr val="accent5">
              <a:lumMod val="60000"/>
              <a:lumOff val="4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r>
              <a:rPr lang="es-PE" sz="1600" b="1" dirty="0">
                <a:solidFill>
                  <a:schemeClr val="tx1"/>
                </a:solidFill>
              </a:rPr>
              <a:t>Responder la encuesta de satisfacción</a:t>
            </a:r>
            <a:endParaRPr lang="es-PE" sz="1600" dirty="0">
              <a:solidFill>
                <a:schemeClr val="tx1"/>
              </a:solidFill>
            </a:endParaRPr>
          </a:p>
        </p:txBody>
      </p:sp>
      <p:pic>
        <p:nvPicPr>
          <p:cNvPr id="4102" name="Picture 6" descr="Icono pregunta | Canva">
            <a:extLst>
              <a:ext uri="{FF2B5EF4-FFF2-40B4-BE49-F238E27FC236}">
                <a16:creationId xmlns:a16="http://schemas.microsoft.com/office/drawing/2014/main" id="{6F628A1C-318C-4D7F-983F-72F87EC6BB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730" b="-1251"/>
          <a:stretch/>
        </p:blipFill>
        <p:spPr bwMode="auto">
          <a:xfrm>
            <a:off x="2426507" y="3872301"/>
            <a:ext cx="764927" cy="11286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a:extLst>
              <a:ext uri="{FF2B5EF4-FFF2-40B4-BE49-F238E27FC236}">
                <a16:creationId xmlns:a16="http://schemas.microsoft.com/office/drawing/2014/main" id="{883FFBF9-601D-4AC2-B388-B684B3107C0E}"/>
              </a:ext>
            </a:extLst>
          </p:cNvPr>
          <p:cNvSpPr/>
          <p:nvPr/>
        </p:nvSpPr>
        <p:spPr>
          <a:xfrm>
            <a:off x="1524537" y="554540"/>
            <a:ext cx="5961180"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FF0000"/>
                </a:solidFill>
              </a:rPr>
              <a:t>Para buen desarrollo de la reunión virtual:</a:t>
            </a:r>
            <a:endParaRPr lang="es-PE" sz="2400" dirty="0">
              <a:solidFill>
                <a:srgbClr val="FF0000"/>
              </a:solidFill>
            </a:endParaRPr>
          </a:p>
        </p:txBody>
      </p:sp>
      <p:sp>
        <p:nvSpPr>
          <p:cNvPr id="18" name="CuadroTexto 17">
            <a:extLst>
              <a:ext uri="{FF2B5EF4-FFF2-40B4-BE49-F238E27FC236}">
                <a16:creationId xmlns:a16="http://schemas.microsoft.com/office/drawing/2014/main" id="{60402CCC-E85E-48FD-A138-41E409C59BC1}"/>
              </a:ext>
            </a:extLst>
          </p:cNvPr>
          <p:cNvSpPr txBox="1"/>
          <p:nvPr/>
        </p:nvSpPr>
        <p:spPr>
          <a:xfrm>
            <a:off x="6994518" y="6128831"/>
            <a:ext cx="3787029" cy="369332"/>
          </a:xfrm>
          <a:prstGeom prst="rect">
            <a:avLst/>
          </a:prstGeom>
          <a:noFill/>
        </p:spPr>
        <p:txBody>
          <a:bodyPr wrap="square">
            <a:spAutoFit/>
          </a:bodyPr>
          <a:lstStyle/>
          <a:p>
            <a:r>
              <a:rPr lang="es-PE" dirty="0"/>
              <a:t>https://forms.gle/vgmayYnjzeUiREkn8</a:t>
            </a:r>
          </a:p>
        </p:txBody>
      </p:sp>
      <p:sp>
        <p:nvSpPr>
          <p:cNvPr id="20" name="CuadroTexto 19">
            <a:extLst>
              <a:ext uri="{FF2B5EF4-FFF2-40B4-BE49-F238E27FC236}">
                <a16:creationId xmlns:a16="http://schemas.microsoft.com/office/drawing/2014/main" id="{2EBE84F1-6FFE-4196-AF8E-8A1EE13BC7B4}"/>
              </a:ext>
            </a:extLst>
          </p:cNvPr>
          <p:cNvSpPr txBox="1"/>
          <p:nvPr/>
        </p:nvSpPr>
        <p:spPr>
          <a:xfrm>
            <a:off x="6669084" y="1962929"/>
            <a:ext cx="3756866" cy="369332"/>
          </a:xfrm>
          <a:prstGeom prst="rect">
            <a:avLst/>
          </a:prstGeom>
          <a:noFill/>
        </p:spPr>
        <p:txBody>
          <a:bodyPr wrap="square">
            <a:spAutoFit/>
          </a:bodyPr>
          <a:lstStyle/>
          <a:p>
            <a:r>
              <a:rPr lang="es-PE" dirty="0"/>
              <a:t>https://forms.gle/hgwSjxpjdN8oRZsg6</a:t>
            </a:r>
          </a:p>
        </p:txBody>
      </p:sp>
    </p:spTree>
    <p:extLst>
      <p:ext uri="{BB962C8B-B14F-4D97-AF65-F5344CB8AC3E}">
        <p14:creationId xmlns:p14="http://schemas.microsoft.com/office/powerpoint/2010/main" val="324242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ppt_w</p:attrName>
                                        </p:attrNameLst>
                                      </p:cBhvr>
                                      <p:tavLst>
                                        <p:tav tm="0" fmla="#ppt_w*sin(2.5*pi*$)">
                                          <p:val>
                                            <p:fltVal val="0"/>
                                          </p:val>
                                        </p:tav>
                                        <p:tav tm="100000">
                                          <p:val>
                                            <p:fltVal val="1"/>
                                          </p:val>
                                        </p:tav>
                                      </p:tavLst>
                                    </p:anim>
                                    <p:anim calcmode="lin" valueType="num">
                                      <p:cBhvr>
                                        <p:cTn id="2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anim calcmode="lin" valueType="num">
                                      <p:cBhvr>
                                        <p:cTn id="29" dur="2000" fill="hold"/>
                                        <p:tgtEl>
                                          <p:spTgt spid="17"/>
                                        </p:tgtEl>
                                        <p:attrNameLst>
                                          <p:attrName>ppt_w</p:attrName>
                                        </p:attrNameLst>
                                      </p:cBhvr>
                                      <p:tavLst>
                                        <p:tav tm="0" fmla="#ppt_w*sin(2.5*pi*$)">
                                          <p:val>
                                            <p:fltVal val="0"/>
                                          </p:val>
                                        </p:tav>
                                        <p:tav tm="100000">
                                          <p:val>
                                            <p:fltVal val="1"/>
                                          </p:val>
                                        </p:tav>
                                      </p:tavLst>
                                    </p:anim>
                                    <p:anim calcmode="lin" valueType="num">
                                      <p:cBhvr>
                                        <p:cTn id="3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40FBF61B-5ECC-4FC0-8ACC-77FBAAB0BCEF}"/>
              </a:ext>
            </a:extLst>
          </p:cNvPr>
          <p:cNvSpPr txBox="1"/>
          <p:nvPr/>
        </p:nvSpPr>
        <p:spPr>
          <a:xfrm>
            <a:off x="5355431" y="1023753"/>
            <a:ext cx="6100762" cy="671915"/>
          </a:xfrm>
          <a:prstGeom prst="rect">
            <a:avLst/>
          </a:prstGeom>
          <a:solidFill>
            <a:schemeClr val="accent4">
              <a:lumMod val="60000"/>
              <a:lumOff val="40000"/>
            </a:schemeClr>
          </a:solidFill>
        </p:spPr>
        <p:txBody>
          <a:bodyPr wrap="square">
            <a:spAutoFit/>
          </a:bodyPr>
          <a:lstStyle/>
          <a:p>
            <a:pPr algn="just">
              <a:lnSpc>
                <a:spcPct val="107000"/>
              </a:lnSpc>
              <a:spcAft>
                <a:spcPts val="800"/>
              </a:spcAft>
            </a:pPr>
            <a:r>
              <a:rPr lang="es-PE" sz="1800" b="1" kern="100" dirty="0">
                <a:solidFill>
                  <a:srgbClr val="33CC33"/>
                </a:solidFill>
                <a:effectLst/>
                <a:latin typeface="Calibri" panose="020F0502020204030204" pitchFamily="34" charset="0"/>
                <a:ea typeface="Calibri" panose="020F0502020204030204" pitchFamily="34" charset="0"/>
                <a:cs typeface="Times New Roman" panose="02020603050405020304" pitchFamily="18" charset="0"/>
              </a:rPr>
              <a:t>Obtiene información poco evidente </a:t>
            </a:r>
            <a:r>
              <a:rPr lang="es-PE" sz="1800" b="1" kern="0" dirty="0">
                <a:solidFill>
                  <a:srgbClr val="33CC33"/>
                </a:solidFill>
                <a:effectLst/>
                <a:latin typeface="Calibri" panose="020F0502020204030204" pitchFamily="34" charset="0"/>
                <a:ea typeface="Calibri" panose="020F0502020204030204" pitchFamily="34" charset="0"/>
                <a:cs typeface="Calibri" panose="020F0502020204030204" pitchFamily="34" charset="0"/>
              </a:rPr>
              <a:t>distinguiéndola de otras próximas y semejantes.</a:t>
            </a:r>
            <a:endParaRPr lang="es-PE" sz="1800" b="1" kern="100" dirty="0">
              <a:solidFill>
                <a:srgbClr val="33CC33"/>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369AE17F-4CFD-43E4-87CB-89E672CB29BB}"/>
              </a:ext>
            </a:extLst>
          </p:cNvPr>
          <p:cNvPicPr>
            <a:picLocks noChangeAspect="1"/>
          </p:cNvPicPr>
          <p:nvPr/>
        </p:nvPicPr>
        <p:blipFill>
          <a:blip r:embed="rId4"/>
          <a:stretch>
            <a:fillRect/>
          </a:stretch>
        </p:blipFill>
        <p:spPr>
          <a:xfrm>
            <a:off x="411259" y="869577"/>
            <a:ext cx="4523511" cy="1951399"/>
          </a:xfrm>
          <a:prstGeom prst="rect">
            <a:avLst/>
          </a:prstGeom>
        </p:spPr>
      </p:pic>
      <p:pic>
        <p:nvPicPr>
          <p:cNvPr id="7" name="Imagen 6">
            <a:extLst>
              <a:ext uri="{FF2B5EF4-FFF2-40B4-BE49-F238E27FC236}">
                <a16:creationId xmlns:a16="http://schemas.microsoft.com/office/drawing/2014/main" id="{32F8B787-1F6C-4B56-AC20-370882D8F3B9}"/>
              </a:ext>
            </a:extLst>
          </p:cNvPr>
          <p:cNvPicPr>
            <a:picLocks noChangeAspect="1"/>
          </p:cNvPicPr>
          <p:nvPr/>
        </p:nvPicPr>
        <p:blipFill>
          <a:blip r:embed="rId5"/>
          <a:stretch>
            <a:fillRect/>
          </a:stretch>
        </p:blipFill>
        <p:spPr>
          <a:xfrm>
            <a:off x="549589" y="2896892"/>
            <a:ext cx="4385181" cy="2227841"/>
          </a:xfrm>
          <a:prstGeom prst="rect">
            <a:avLst/>
          </a:prstGeom>
        </p:spPr>
      </p:pic>
      <p:pic>
        <p:nvPicPr>
          <p:cNvPr id="9" name="Imagen 8">
            <a:extLst>
              <a:ext uri="{FF2B5EF4-FFF2-40B4-BE49-F238E27FC236}">
                <a16:creationId xmlns:a16="http://schemas.microsoft.com/office/drawing/2014/main" id="{1DDFA5E4-C9F9-43BF-85EB-B96B89D48238}"/>
              </a:ext>
            </a:extLst>
          </p:cNvPr>
          <p:cNvPicPr>
            <a:picLocks noChangeAspect="1"/>
          </p:cNvPicPr>
          <p:nvPr/>
        </p:nvPicPr>
        <p:blipFill>
          <a:blip r:embed="rId6"/>
          <a:stretch>
            <a:fillRect/>
          </a:stretch>
        </p:blipFill>
        <p:spPr>
          <a:xfrm>
            <a:off x="454709" y="5200650"/>
            <a:ext cx="4146116" cy="1409700"/>
          </a:xfrm>
          <a:prstGeom prst="rect">
            <a:avLst/>
          </a:prstGeom>
        </p:spPr>
      </p:pic>
      <p:graphicFrame>
        <p:nvGraphicFramePr>
          <p:cNvPr id="17" name="Tabla 13">
            <a:extLst>
              <a:ext uri="{FF2B5EF4-FFF2-40B4-BE49-F238E27FC236}">
                <a16:creationId xmlns:a16="http://schemas.microsoft.com/office/drawing/2014/main" id="{8D1123FE-2C1C-4F31-96ED-AD22AFC1DD5F}"/>
              </a:ext>
            </a:extLst>
          </p:cNvPr>
          <p:cNvGraphicFramePr>
            <a:graphicFrameLocks noGrp="1"/>
          </p:cNvGraphicFramePr>
          <p:nvPr>
            <p:extLst>
              <p:ext uri="{D42A27DB-BD31-4B8C-83A1-F6EECF244321}">
                <p14:modId xmlns:p14="http://schemas.microsoft.com/office/powerpoint/2010/main" val="249839996"/>
              </p:ext>
            </p:extLst>
          </p:nvPr>
        </p:nvGraphicFramePr>
        <p:xfrm>
          <a:off x="5355431" y="2276507"/>
          <a:ext cx="6100762" cy="1920240"/>
        </p:xfrm>
        <a:graphic>
          <a:graphicData uri="http://schemas.openxmlformats.org/drawingml/2006/table">
            <a:tbl>
              <a:tblPr firstRow="1" bandRow="1">
                <a:tableStyleId>{5940675A-B579-460E-94D1-54222C63F5DA}</a:tableStyleId>
              </a:tblPr>
              <a:tblGrid>
                <a:gridCol w="3512344">
                  <a:extLst>
                    <a:ext uri="{9D8B030D-6E8A-4147-A177-3AD203B41FA5}">
                      <a16:colId xmlns:a16="http://schemas.microsoft.com/office/drawing/2014/main" val="934856667"/>
                    </a:ext>
                  </a:extLst>
                </a:gridCol>
                <a:gridCol w="2588418">
                  <a:extLst>
                    <a:ext uri="{9D8B030D-6E8A-4147-A177-3AD203B41FA5}">
                      <a16:colId xmlns:a16="http://schemas.microsoft.com/office/drawing/2014/main" val="2807765469"/>
                    </a:ext>
                  </a:extLst>
                </a:gridCol>
              </a:tblGrid>
              <a:tr h="358788">
                <a:tc>
                  <a:txBody>
                    <a:bodyPr/>
                    <a:lstStyle/>
                    <a:p>
                      <a:pPr algn="ctr"/>
                      <a:r>
                        <a:rPr lang="es-PE" b="1" dirty="0">
                          <a:solidFill>
                            <a:schemeClr val="tx2">
                              <a:lumMod val="75000"/>
                            </a:schemeClr>
                          </a:solidFill>
                        </a:rPr>
                        <a:t>Logros</a:t>
                      </a:r>
                    </a:p>
                  </a:txBody>
                  <a:tcPr>
                    <a:solidFill>
                      <a:schemeClr val="bg1">
                        <a:lumMod val="95000"/>
                      </a:schemeClr>
                    </a:solidFill>
                  </a:tcPr>
                </a:tc>
                <a:tc>
                  <a:txBody>
                    <a:bodyPr/>
                    <a:lstStyle/>
                    <a:p>
                      <a:pPr algn="ctr"/>
                      <a:r>
                        <a:rPr lang="es-PE" b="1" dirty="0">
                          <a:solidFill>
                            <a:srgbClr val="FF0000"/>
                          </a:solidFill>
                        </a:rPr>
                        <a:t>Dificultades</a:t>
                      </a:r>
                    </a:p>
                  </a:txBody>
                  <a:tcPr>
                    <a:solidFill>
                      <a:schemeClr val="bg1">
                        <a:lumMod val="95000"/>
                      </a:schemeClr>
                    </a:solidFill>
                  </a:tcPr>
                </a:tc>
                <a:extLst>
                  <a:ext uri="{0D108BD9-81ED-4DB2-BD59-A6C34878D82A}">
                    <a16:rowId xmlns:a16="http://schemas.microsoft.com/office/drawing/2014/main" val="3828246703"/>
                  </a:ext>
                </a:extLst>
              </a:tr>
              <a:tr h="1338511">
                <a:tc>
                  <a:txBody>
                    <a:bodyPr/>
                    <a:lstStyle/>
                    <a:p>
                      <a:pPr marL="285750" indent="-285750" algn="just">
                        <a:buFont typeface="Arial" panose="020B0604020202020204" pitchFamily="34" charset="0"/>
                        <a:buChar char="•"/>
                      </a:pPr>
                      <a:r>
                        <a:rPr lang="es-ES" sz="1600" b="1" dirty="0">
                          <a:solidFill>
                            <a:schemeClr val="tx2">
                              <a:lumMod val="75000"/>
                            </a:schemeClr>
                          </a:solidFill>
                        </a:rPr>
                        <a:t>Obtiene información explícita del texto en múltiples ocasiones.</a:t>
                      </a:r>
                    </a:p>
                    <a:p>
                      <a:pPr marL="285750" indent="-285750" algn="just">
                        <a:buFont typeface="Arial" panose="020B0604020202020204" pitchFamily="34" charset="0"/>
                        <a:buChar char="•"/>
                      </a:pPr>
                      <a:r>
                        <a:rPr lang="es-ES" sz="1600" b="1" dirty="0">
                          <a:solidFill>
                            <a:schemeClr val="tx2">
                              <a:lumMod val="75000"/>
                            </a:schemeClr>
                          </a:solidFill>
                        </a:rPr>
                        <a:t>Identifica secuencias de hechos relacionados con la festividad </a:t>
                      </a:r>
                    </a:p>
                    <a:p>
                      <a:pPr marL="285750" indent="-285750" algn="just">
                        <a:buFont typeface="Arial" panose="020B0604020202020204" pitchFamily="34" charset="0"/>
                        <a:buChar char="•"/>
                      </a:pPr>
                      <a:r>
                        <a:rPr lang="es-ES" sz="1600" b="1" dirty="0">
                          <a:solidFill>
                            <a:schemeClr val="tx2">
                              <a:lumMod val="75000"/>
                            </a:schemeClr>
                          </a:solidFill>
                        </a:rPr>
                        <a:t>Localiza información específica sobre la celebración</a:t>
                      </a:r>
                      <a:endParaRPr lang="es-PE" sz="1600" b="1" dirty="0">
                        <a:solidFill>
                          <a:schemeClr val="tx2">
                            <a:lumMod val="75000"/>
                          </a:schemeClr>
                        </a:solidFill>
                      </a:endParaRPr>
                    </a:p>
                  </a:txBody>
                  <a:tcPr>
                    <a:solidFill>
                      <a:schemeClr val="bg1">
                        <a:lumMod val="95000"/>
                      </a:schemeClr>
                    </a:solidFill>
                  </a:tcPr>
                </a:tc>
                <a:tc>
                  <a:txBody>
                    <a:bodyPr/>
                    <a:lstStyle/>
                    <a:p>
                      <a:r>
                        <a:rPr lang="es-PE" b="1" dirty="0">
                          <a:solidFill>
                            <a:srgbClr val="FF0000"/>
                          </a:solidFill>
                        </a:rPr>
                        <a:t>No identifica las ideas concluyentes del texto</a:t>
                      </a:r>
                    </a:p>
                  </a:txBody>
                  <a:tcPr>
                    <a:solidFill>
                      <a:schemeClr val="bg1">
                        <a:lumMod val="95000"/>
                      </a:schemeClr>
                    </a:solidFill>
                  </a:tcPr>
                </a:tc>
                <a:extLst>
                  <a:ext uri="{0D108BD9-81ED-4DB2-BD59-A6C34878D82A}">
                    <a16:rowId xmlns:a16="http://schemas.microsoft.com/office/drawing/2014/main" val="1035437230"/>
                  </a:ext>
                </a:extLst>
              </a:tr>
            </a:tbl>
          </a:graphicData>
        </a:graphic>
      </p:graphicFrame>
    </p:spTree>
    <p:extLst>
      <p:ext uri="{BB962C8B-B14F-4D97-AF65-F5344CB8AC3E}">
        <p14:creationId xmlns:p14="http://schemas.microsoft.com/office/powerpoint/2010/main" val="996789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19A06FF0-EAEE-4E7A-B794-7A9440C606AC}"/>
              </a:ext>
            </a:extLst>
          </p:cNvPr>
          <p:cNvPicPr>
            <a:picLocks noChangeAspect="1"/>
          </p:cNvPicPr>
          <p:nvPr/>
        </p:nvPicPr>
        <p:blipFill rotWithShape="1">
          <a:blip r:embed="rId4"/>
          <a:srcRect l="2489" t="86" r="7369" b="4976"/>
          <a:stretch/>
        </p:blipFill>
        <p:spPr>
          <a:xfrm>
            <a:off x="534421" y="780629"/>
            <a:ext cx="4026325" cy="2261868"/>
          </a:xfrm>
          <a:prstGeom prst="rect">
            <a:avLst/>
          </a:prstGeom>
        </p:spPr>
      </p:pic>
      <p:pic>
        <p:nvPicPr>
          <p:cNvPr id="6" name="Imagen 5">
            <a:extLst>
              <a:ext uri="{FF2B5EF4-FFF2-40B4-BE49-F238E27FC236}">
                <a16:creationId xmlns:a16="http://schemas.microsoft.com/office/drawing/2014/main" id="{5BE33AC1-BF15-4A39-B841-FBC502334F56}"/>
              </a:ext>
            </a:extLst>
          </p:cNvPr>
          <p:cNvPicPr>
            <a:picLocks noChangeAspect="1"/>
          </p:cNvPicPr>
          <p:nvPr/>
        </p:nvPicPr>
        <p:blipFill rotWithShape="1">
          <a:blip r:embed="rId5"/>
          <a:srcRect t="3311" r="9378"/>
          <a:stretch/>
        </p:blipFill>
        <p:spPr>
          <a:xfrm>
            <a:off x="444116" y="3061547"/>
            <a:ext cx="4116630" cy="1914525"/>
          </a:xfrm>
          <a:prstGeom prst="rect">
            <a:avLst/>
          </a:prstGeom>
        </p:spPr>
      </p:pic>
      <p:pic>
        <p:nvPicPr>
          <p:cNvPr id="8" name="Imagen 7">
            <a:extLst>
              <a:ext uri="{FF2B5EF4-FFF2-40B4-BE49-F238E27FC236}">
                <a16:creationId xmlns:a16="http://schemas.microsoft.com/office/drawing/2014/main" id="{EB767C28-BAD8-4128-B515-4EFBD75A4D2F}"/>
              </a:ext>
            </a:extLst>
          </p:cNvPr>
          <p:cNvPicPr>
            <a:picLocks noChangeAspect="1"/>
          </p:cNvPicPr>
          <p:nvPr/>
        </p:nvPicPr>
        <p:blipFill>
          <a:blip r:embed="rId6"/>
          <a:stretch>
            <a:fillRect/>
          </a:stretch>
        </p:blipFill>
        <p:spPr>
          <a:xfrm>
            <a:off x="714020" y="4995122"/>
            <a:ext cx="3667125" cy="1656904"/>
          </a:xfrm>
          <a:prstGeom prst="rect">
            <a:avLst/>
          </a:prstGeom>
        </p:spPr>
      </p:pic>
      <p:sp>
        <p:nvSpPr>
          <p:cNvPr id="16" name="CuadroTexto 15">
            <a:extLst>
              <a:ext uri="{FF2B5EF4-FFF2-40B4-BE49-F238E27FC236}">
                <a16:creationId xmlns:a16="http://schemas.microsoft.com/office/drawing/2014/main" id="{8CA1555A-AD20-4A39-995D-45D616D15851}"/>
              </a:ext>
            </a:extLst>
          </p:cNvPr>
          <p:cNvSpPr txBox="1"/>
          <p:nvPr/>
        </p:nvSpPr>
        <p:spPr>
          <a:xfrm>
            <a:off x="5041080" y="780629"/>
            <a:ext cx="6100762" cy="1367234"/>
          </a:xfrm>
          <a:prstGeom prst="rect">
            <a:avLst/>
          </a:prstGeom>
          <a:solidFill>
            <a:schemeClr val="accent1">
              <a:lumMod val="20000"/>
              <a:lumOff val="80000"/>
            </a:schemeClr>
          </a:solidFill>
        </p:spPr>
        <p:txBody>
          <a:bodyPr wrap="square">
            <a:spAutoFit/>
          </a:bodyPr>
          <a:lstStyle/>
          <a:p>
            <a:pPr algn="just">
              <a:lnSpc>
                <a:spcPct val="107000"/>
              </a:lnSpc>
              <a:spcAft>
                <a:spcPts val="800"/>
              </a:spcAft>
            </a:pPr>
            <a:r>
              <a:rPr lang="es-PE" sz="18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Realiza inferencias locales a partir de información explícita e implícita. </a:t>
            </a:r>
            <a:endParaRPr lang="es-P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800" b="1" kern="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Interpreta el texto considerando información relevante para construir su sentido global.</a:t>
            </a:r>
            <a:endParaRPr lang="es-P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a 13">
            <a:extLst>
              <a:ext uri="{FF2B5EF4-FFF2-40B4-BE49-F238E27FC236}">
                <a16:creationId xmlns:a16="http://schemas.microsoft.com/office/drawing/2014/main" id="{87EE83B4-37F2-4FE9-98A3-D7BE298E2E90}"/>
              </a:ext>
            </a:extLst>
          </p:cNvPr>
          <p:cNvGraphicFramePr>
            <a:graphicFrameLocks noGrp="1"/>
          </p:cNvGraphicFramePr>
          <p:nvPr>
            <p:extLst>
              <p:ext uri="{D42A27DB-BD31-4B8C-83A1-F6EECF244321}">
                <p14:modId xmlns:p14="http://schemas.microsoft.com/office/powerpoint/2010/main" val="673889842"/>
              </p:ext>
            </p:extLst>
          </p:nvPr>
        </p:nvGraphicFramePr>
        <p:xfrm>
          <a:off x="5095164" y="2680447"/>
          <a:ext cx="6382816" cy="2697688"/>
        </p:xfrm>
        <a:graphic>
          <a:graphicData uri="http://schemas.openxmlformats.org/drawingml/2006/table">
            <a:tbl>
              <a:tblPr firstRow="1" bandRow="1">
                <a:tableStyleId>{5940675A-B579-460E-94D1-54222C63F5DA}</a:tableStyleId>
              </a:tblPr>
              <a:tblGrid>
                <a:gridCol w="3376483">
                  <a:extLst>
                    <a:ext uri="{9D8B030D-6E8A-4147-A177-3AD203B41FA5}">
                      <a16:colId xmlns:a16="http://schemas.microsoft.com/office/drawing/2014/main" val="934856667"/>
                    </a:ext>
                  </a:extLst>
                </a:gridCol>
                <a:gridCol w="3006333">
                  <a:extLst>
                    <a:ext uri="{9D8B030D-6E8A-4147-A177-3AD203B41FA5}">
                      <a16:colId xmlns:a16="http://schemas.microsoft.com/office/drawing/2014/main" val="2807765469"/>
                    </a:ext>
                  </a:extLst>
                </a:gridCol>
              </a:tblGrid>
              <a:tr h="375765">
                <a:tc>
                  <a:txBody>
                    <a:bodyPr/>
                    <a:lstStyle/>
                    <a:p>
                      <a:pPr algn="ctr"/>
                      <a:r>
                        <a:rPr lang="es-PE" b="1" dirty="0">
                          <a:solidFill>
                            <a:schemeClr val="tx2">
                              <a:lumMod val="75000"/>
                            </a:schemeClr>
                          </a:solidFill>
                        </a:rPr>
                        <a:t>Logros</a:t>
                      </a:r>
                    </a:p>
                  </a:txBody>
                  <a:tcPr>
                    <a:solidFill>
                      <a:schemeClr val="bg1">
                        <a:lumMod val="95000"/>
                      </a:schemeClr>
                    </a:solidFill>
                  </a:tcPr>
                </a:tc>
                <a:tc>
                  <a:txBody>
                    <a:bodyPr/>
                    <a:lstStyle/>
                    <a:p>
                      <a:pPr algn="ctr"/>
                      <a:r>
                        <a:rPr lang="es-PE" b="1" dirty="0">
                          <a:solidFill>
                            <a:srgbClr val="FF0000"/>
                          </a:solidFill>
                        </a:rPr>
                        <a:t>Dificultades</a:t>
                      </a:r>
                    </a:p>
                  </a:txBody>
                  <a:tcPr>
                    <a:solidFill>
                      <a:schemeClr val="bg1">
                        <a:lumMod val="95000"/>
                      </a:schemeClr>
                    </a:solidFill>
                  </a:tcPr>
                </a:tc>
                <a:extLst>
                  <a:ext uri="{0D108BD9-81ED-4DB2-BD59-A6C34878D82A}">
                    <a16:rowId xmlns:a16="http://schemas.microsoft.com/office/drawing/2014/main" val="3828246703"/>
                  </a:ext>
                </a:extLst>
              </a:tr>
              <a:tr h="2321923">
                <a:tc>
                  <a:txBody>
                    <a:bodyPr/>
                    <a:lstStyle/>
                    <a:p>
                      <a:pPr marL="285750" indent="-285750" algn="just">
                        <a:buFont typeface="Arial" panose="020B0604020202020204" pitchFamily="34" charset="0"/>
                        <a:buChar char="•"/>
                      </a:pPr>
                      <a:r>
                        <a:rPr lang="es-ES" sz="1600" b="1" dirty="0">
                          <a:solidFill>
                            <a:schemeClr val="tx2">
                              <a:lumMod val="75000"/>
                            </a:schemeClr>
                          </a:solidFill>
                        </a:rPr>
                        <a:t>Realiza inferencias locales deduciendo subtema del párrafo.</a:t>
                      </a:r>
                    </a:p>
                    <a:p>
                      <a:pPr marL="285750" indent="-285750" algn="just">
                        <a:buFont typeface="Arial" panose="020B0604020202020204" pitchFamily="34" charset="0"/>
                        <a:buChar char="•"/>
                      </a:pPr>
                      <a:r>
                        <a:rPr lang="es-ES" sz="1600" b="1" dirty="0">
                          <a:solidFill>
                            <a:schemeClr val="tx2">
                              <a:lumMod val="75000"/>
                            </a:schemeClr>
                          </a:solidFill>
                        </a:rPr>
                        <a:t>Infiere a partir de información explícita.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b="1" dirty="0">
                          <a:solidFill>
                            <a:schemeClr val="tx2">
                              <a:lumMod val="75000"/>
                            </a:schemeClr>
                          </a:solidFill>
                        </a:rPr>
                        <a:t>Deduce el significado de la frase específicas (“jornada principal”).</a:t>
                      </a:r>
                    </a:p>
                    <a:p>
                      <a:pPr marL="285750" indent="-285750" algn="just">
                        <a:buFont typeface="Arial" panose="020B0604020202020204" pitchFamily="34" charset="0"/>
                        <a:buChar char="•"/>
                      </a:pPr>
                      <a:r>
                        <a:rPr lang="es-ES" sz="1600" b="1" dirty="0">
                          <a:solidFill>
                            <a:schemeClr val="tx2">
                              <a:lumMod val="75000"/>
                            </a:schemeClr>
                          </a:solidFill>
                        </a:rPr>
                        <a:t> Infiere e interpreta el propósito del texto.</a:t>
                      </a:r>
                      <a:endParaRPr lang="es-PE" sz="1600" b="1" dirty="0">
                        <a:solidFill>
                          <a:schemeClr val="tx2">
                            <a:lumMod val="75000"/>
                          </a:schemeClr>
                        </a:solidFill>
                      </a:endParaRPr>
                    </a:p>
                  </a:txBody>
                  <a:tcPr>
                    <a:solidFill>
                      <a:schemeClr val="bg1">
                        <a:lumMod val="95000"/>
                      </a:schemeClr>
                    </a:solidFill>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b="1" kern="1200" dirty="0">
                          <a:solidFill>
                            <a:srgbClr val="FF0000"/>
                          </a:solidFill>
                          <a:latin typeface="+mn-lt"/>
                          <a:ea typeface="+mn-ea"/>
                          <a:cs typeface="+mn-cs"/>
                        </a:rPr>
                        <a:t>No deduce el significado de expresión "cultura viva“.</a:t>
                      </a:r>
                    </a:p>
                    <a:p>
                      <a:pPr marL="285750" indent="-285750" algn="just">
                        <a:buFont typeface="Arial" panose="020B0604020202020204" pitchFamily="34" charset="0"/>
                        <a:buChar char="•"/>
                      </a:pPr>
                      <a:endParaRPr lang="es-PE" sz="1600" b="1" kern="1200" dirty="0">
                        <a:solidFill>
                          <a:srgbClr val="FF0000"/>
                        </a:solidFill>
                        <a:latin typeface="+mn-lt"/>
                        <a:ea typeface="+mn-ea"/>
                        <a:cs typeface="+mn-cs"/>
                      </a:endParaRPr>
                    </a:p>
                    <a:p>
                      <a:pPr marL="285750" indent="-285750" algn="just">
                        <a:buFont typeface="Arial" panose="020B0604020202020204" pitchFamily="34" charset="0"/>
                        <a:buChar char="•"/>
                      </a:pPr>
                      <a:r>
                        <a:rPr lang="es-PE" sz="1600" b="1" kern="1200" dirty="0">
                          <a:solidFill>
                            <a:srgbClr val="FF0000"/>
                          </a:solidFill>
                          <a:latin typeface="+mn-lt"/>
                          <a:ea typeface="+mn-ea"/>
                          <a:cs typeface="+mn-cs"/>
                        </a:rPr>
                        <a:t>No interpreta las ideas principales de los párrafos</a:t>
                      </a:r>
                    </a:p>
                  </a:txBody>
                  <a:tcPr>
                    <a:solidFill>
                      <a:schemeClr val="bg1">
                        <a:lumMod val="95000"/>
                      </a:schemeClr>
                    </a:solidFill>
                  </a:tcPr>
                </a:tc>
                <a:extLst>
                  <a:ext uri="{0D108BD9-81ED-4DB2-BD59-A6C34878D82A}">
                    <a16:rowId xmlns:a16="http://schemas.microsoft.com/office/drawing/2014/main" val="1035437230"/>
                  </a:ext>
                </a:extLst>
              </a:tr>
            </a:tbl>
          </a:graphicData>
        </a:graphic>
      </p:graphicFrame>
    </p:spTree>
    <p:extLst>
      <p:ext uri="{BB962C8B-B14F-4D97-AF65-F5344CB8AC3E}">
        <p14:creationId xmlns:p14="http://schemas.microsoft.com/office/powerpoint/2010/main" val="80293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66B31BD-2202-41EB-B5BD-8187D968CEFA}"/>
              </a:ext>
            </a:extLst>
          </p:cNvPr>
          <p:cNvSpPr txBox="1"/>
          <p:nvPr/>
        </p:nvSpPr>
        <p:spPr>
          <a:xfrm>
            <a:off x="5989758" y="894018"/>
            <a:ext cx="5244245" cy="1367234"/>
          </a:xfrm>
          <a:prstGeom prst="rect">
            <a:avLst/>
          </a:prstGeom>
          <a:solidFill>
            <a:schemeClr val="accent4">
              <a:lumMod val="40000"/>
              <a:lumOff val="60000"/>
            </a:schemeClr>
          </a:solidFill>
        </p:spPr>
        <p:txBody>
          <a:bodyPr wrap="square">
            <a:spAutoFit/>
          </a:bodyPr>
          <a:lstStyle/>
          <a:p>
            <a:pPr algn="just">
              <a:lnSpc>
                <a:spcPct val="107000"/>
              </a:lnSpc>
              <a:spcAft>
                <a:spcPts val="800"/>
              </a:spcAft>
            </a:pPr>
            <a:r>
              <a:rPr lang="es-PE" sz="18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Reflexiona sobre sucesos e ideas importantes del texto.</a:t>
            </a:r>
            <a:endParaRPr lang="es-P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1800" b="1" kern="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Explica la intención de los recursos textuales más comunes a partir de su conocimiento y experiencia.</a:t>
            </a:r>
            <a:endParaRPr lang="es-P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189075D-0FDD-4962-9B5E-0008EB179828}"/>
              </a:ext>
            </a:extLst>
          </p:cNvPr>
          <p:cNvPicPr>
            <a:picLocks noChangeAspect="1"/>
          </p:cNvPicPr>
          <p:nvPr/>
        </p:nvPicPr>
        <p:blipFill>
          <a:blip r:embed="rId4"/>
          <a:stretch>
            <a:fillRect/>
          </a:stretch>
        </p:blipFill>
        <p:spPr>
          <a:xfrm>
            <a:off x="555606" y="799694"/>
            <a:ext cx="4836039" cy="2191810"/>
          </a:xfrm>
          <a:prstGeom prst="rect">
            <a:avLst/>
          </a:prstGeom>
        </p:spPr>
      </p:pic>
      <p:pic>
        <p:nvPicPr>
          <p:cNvPr id="7" name="Imagen 6">
            <a:extLst>
              <a:ext uri="{FF2B5EF4-FFF2-40B4-BE49-F238E27FC236}">
                <a16:creationId xmlns:a16="http://schemas.microsoft.com/office/drawing/2014/main" id="{9E317199-48C0-4A64-ACC2-5FB40310B3E8}"/>
              </a:ext>
            </a:extLst>
          </p:cNvPr>
          <p:cNvPicPr>
            <a:picLocks noChangeAspect="1"/>
          </p:cNvPicPr>
          <p:nvPr/>
        </p:nvPicPr>
        <p:blipFill>
          <a:blip r:embed="rId5"/>
          <a:stretch>
            <a:fillRect/>
          </a:stretch>
        </p:blipFill>
        <p:spPr>
          <a:xfrm>
            <a:off x="468061" y="3103365"/>
            <a:ext cx="4923584" cy="1873448"/>
          </a:xfrm>
          <a:prstGeom prst="rect">
            <a:avLst/>
          </a:prstGeom>
        </p:spPr>
      </p:pic>
      <p:pic>
        <p:nvPicPr>
          <p:cNvPr id="16" name="Imagen 15">
            <a:extLst>
              <a:ext uri="{FF2B5EF4-FFF2-40B4-BE49-F238E27FC236}">
                <a16:creationId xmlns:a16="http://schemas.microsoft.com/office/drawing/2014/main" id="{E4096309-210A-405E-93C2-D04AF6BF88D3}"/>
              </a:ext>
            </a:extLst>
          </p:cNvPr>
          <p:cNvPicPr>
            <a:picLocks noChangeAspect="1"/>
          </p:cNvPicPr>
          <p:nvPr/>
        </p:nvPicPr>
        <p:blipFill rotWithShape="1">
          <a:blip r:embed="rId6"/>
          <a:srcRect l="21730" t="8768" r="8740" b="8401"/>
          <a:stretch/>
        </p:blipFill>
        <p:spPr>
          <a:xfrm>
            <a:off x="487606" y="4976813"/>
            <a:ext cx="4732488" cy="1800735"/>
          </a:xfrm>
          <a:prstGeom prst="rect">
            <a:avLst/>
          </a:prstGeom>
        </p:spPr>
      </p:pic>
      <p:graphicFrame>
        <p:nvGraphicFramePr>
          <p:cNvPr id="19" name="Tabla 13">
            <a:extLst>
              <a:ext uri="{FF2B5EF4-FFF2-40B4-BE49-F238E27FC236}">
                <a16:creationId xmlns:a16="http://schemas.microsoft.com/office/drawing/2014/main" id="{FE8B9AD8-5600-44D4-ABF4-29FE99B1A0D9}"/>
              </a:ext>
            </a:extLst>
          </p:cNvPr>
          <p:cNvGraphicFramePr>
            <a:graphicFrameLocks noGrp="1"/>
          </p:cNvGraphicFramePr>
          <p:nvPr>
            <p:extLst>
              <p:ext uri="{D42A27DB-BD31-4B8C-83A1-F6EECF244321}">
                <p14:modId xmlns:p14="http://schemas.microsoft.com/office/powerpoint/2010/main" val="1740644500"/>
              </p:ext>
            </p:extLst>
          </p:nvPr>
        </p:nvGraphicFramePr>
        <p:xfrm>
          <a:off x="5707699" y="2824542"/>
          <a:ext cx="6143642" cy="2895600"/>
        </p:xfrm>
        <a:graphic>
          <a:graphicData uri="http://schemas.openxmlformats.org/drawingml/2006/table">
            <a:tbl>
              <a:tblPr firstRow="1" bandRow="1">
                <a:tableStyleId>{5940675A-B579-460E-94D1-54222C63F5DA}</a:tableStyleId>
              </a:tblPr>
              <a:tblGrid>
                <a:gridCol w="3071821">
                  <a:extLst>
                    <a:ext uri="{9D8B030D-6E8A-4147-A177-3AD203B41FA5}">
                      <a16:colId xmlns:a16="http://schemas.microsoft.com/office/drawing/2014/main" val="934856667"/>
                    </a:ext>
                  </a:extLst>
                </a:gridCol>
                <a:gridCol w="3071821">
                  <a:extLst>
                    <a:ext uri="{9D8B030D-6E8A-4147-A177-3AD203B41FA5}">
                      <a16:colId xmlns:a16="http://schemas.microsoft.com/office/drawing/2014/main" val="2807765469"/>
                    </a:ext>
                  </a:extLst>
                </a:gridCol>
              </a:tblGrid>
              <a:tr h="353221">
                <a:tc>
                  <a:txBody>
                    <a:bodyPr/>
                    <a:lstStyle/>
                    <a:p>
                      <a:r>
                        <a:rPr lang="es-PE" b="1" dirty="0">
                          <a:solidFill>
                            <a:schemeClr val="accent1">
                              <a:lumMod val="75000"/>
                            </a:schemeClr>
                          </a:solidFill>
                        </a:rPr>
                        <a:t>Logros</a:t>
                      </a:r>
                    </a:p>
                  </a:txBody>
                  <a:tcPr>
                    <a:solidFill>
                      <a:schemeClr val="bg1">
                        <a:lumMod val="95000"/>
                      </a:schemeClr>
                    </a:solidFill>
                  </a:tcPr>
                </a:tc>
                <a:tc>
                  <a:txBody>
                    <a:bodyPr/>
                    <a:lstStyle/>
                    <a:p>
                      <a:r>
                        <a:rPr lang="es-PE" b="1" dirty="0">
                          <a:solidFill>
                            <a:srgbClr val="FF0000"/>
                          </a:solidFill>
                        </a:rPr>
                        <a:t>Dificultades</a:t>
                      </a:r>
                    </a:p>
                  </a:txBody>
                  <a:tcPr>
                    <a:solidFill>
                      <a:schemeClr val="bg1">
                        <a:lumMod val="95000"/>
                      </a:schemeClr>
                    </a:solidFill>
                  </a:tcPr>
                </a:tc>
                <a:extLst>
                  <a:ext uri="{0D108BD9-81ED-4DB2-BD59-A6C34878D82A}">
                    <a16:rowId xmlns:a16="http://schemas.microsoft.com/office/drawing/2014/main" val="3828246703"/>
                  </a:ext>
                </a:extLst>
              </a:tr>
              <a:tr h="2443108">
                <a:tc>
                  <a:txBody>
                    <a:bodyPr/>
                    <a:lstStyle/>
                    <a:p>
                      <a:pPr marL="285750" indent="-285750" algn="just">
                        <a:buFont typeface="Arial" panose="020B0604020202020204" pitchFamily="34" charset="0"/>
                        <a:buChar char="•"/>
                      </a:pPr>
                      <a:r>
                        <a:rPr lang="es-ES" sz="1600" b="1" dirty="0">
                          <a:solidFill>
                            <a:schemeClr val="accent1">
                              <a:lumMod val="75000"/>
                            </a:schemeClr>
                          </a:solidFill>
                        </a:rPr>
                        <a:t>Reflexiona y evalúa cuando justifica parcialmente sus preferencias al recomendar el texto.</a:t>
                      </a:r>
                    </a:p>
                    <a:p>
                      <a:pPr marL="285750" indent="-285750" algn="just">
                        <a:buFont typeface="Arial" panose="020B0604020202020204" pitchFamily="34" charset="0"/>
                        <a:buChar char="•"/>
                      </a:pPr>
                      <a:r>
                        <a:rPr lang="es-ES" sz="1600" b="1" dirty="0">
                          <a:solidFill>
                            <a:schemeClr val="accent1">
                              <a:lumMod val="75000"/>
                            </a:schemeClr>
                          </a:solidFill>
                        </a:rPr>
                        <a:t>Explica el sentido de algunos recursos textuales (comas explicativas).</a:t>
                      </a:r>
                    </a:p>
                    <a:p>
                      <a:pPr marL="285750" indent="-285750" algn="just">
                        <a:buFont typeface="Arial" panose="020B0604020202020204" pitchFamily="34" charset="0"/>
                        <a:buChar char="•"/>
                      </a:pPr>
                      <a:r>
                        <a:rPr lang="es-ES" sz="1600" b="1" dirty="0">
                          <a:solidFill>
                            <a:schemeClr val="accent1">
                              <a:lumMod val="75000"/>
                            </a:schemeClr>
                          </a:solidFill>
                        </a:rPr>
                        <a:t>Comprende correctamente el uso de la coma explicativa para separar palabras.</a:t>
                      </a:r>
                      <a:endParaRPr lang="es-PE" sz="1600" b="1" dirty="0">
                        <a:solidFill>
                          <a:schemeClr val="accent1">
                            <a:lumMod val="75000"/>
                          </a:schemeClr>
                        </a:solidFill>
                      </a:endParaRPr>
                    </a:p>
                  </a:txBody>
                  <a:tcPr>
                    <a:solidFill>
                      <a:schemeClr val="bg1">
                        <a:lumMod val="95000"/>
                      </a:schemeClr>
                    </a:solidFill>
                  </a:tcPr>
                </a:tc>
                <a:tc>
                  <a:txBody>
                    <a:bodyPr/>
                    <a:lstStyle/>
                    <a:p>
                      <a:pPr marL="285750" indent="-285750" algn="just">
                        <a:buFont typeface="Arial" panose="020B0604020202020204" pitchFamily="34" charset="0"/>
                        <a:buChar char="•"/>
                      </a:pPr>
                      <a:r>
                        <a:rPr lang="es-ES" sz="1600" b="1" dirty="0">
                          <a:solidFill>
                            <a:srgbClr val="FF0000"/>
                          </a:solidFill>
                        </a:rPr>
                        <a:t>Falta el argumento y la justificación de su recomendación utilizando información del texto (respuesta parcial).</a:t>
                      </a:r>
                    </a:p>
                    <a:p>
                      <a:pPr marL="285750" indent="-285750" algn="just">
                        <a:buFont typeface="Arial" panose="020B0604020202020204" pitchFamily="34" charset="0"/>
                        <a:buChar char="•"/>
                      </a:pPr>
                      <a:r>
                        <a:rPr lang="es-ES" sz="1600" b="1" dirty="0">
                          <a:solidFill>
                            <a:srgbClr val="FF0000"/>
                          </a:solidFill>
                        </a:rPr>
                        <a:t>No logra desarrollar completamente su explicación.</a:t>
                      </a:r>
                      <a:endParaRPr lang="es-PE" sz="1600" b="1" dirty="0">
                        <a:solidFill>
                          <a:srgbClr val="FF0000"/>
                        </a:solidFill>
                      </a:endParaRPr>
                    </a:p>
                  </a:txBody>
                  <a:tcPr>
                    <a:solidFill>
                      <a:schemeClr val="bg1">
                        <a:lumMod val="95000"/>
                      </a:schemeClr>
                    </a:solidFill>
                  </a:tcPr>
                </a:tc>
                <a:extLst>
                  <a:ext uri="{0D108BD9-81ED-4DB2-BD59-A6C34878D82A}">
                    <a16:rowId xmlns:a16="http://schemas.microsoft.com/office/drawing/2014/main" val="1035437230"/>
                  </a:ext>
                </a:extLst>
              </a:tr>
            </a:tbl>
          </a:graphicData>
        </a:graphic>
      </p:graphicFrame>
    </p:spTree>
    <p:extLst>
      <p:ext uri="{BB962C8B-B14F-4D97-AF65-F5344CB8AC3E}">
        <p14:creationId xmlns:p14="http://schemas.microsoft.com/office/powerpoint/2010/main" val="35233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EF469843-7BEC-4AE2-891A-AC4031AEFA43}"/>
              </a:ext>
            </a:extLst>
          </p:cNvPr>
          <p:cNvGraphicFramePr>
            <a:graphicFrameLocks noGrp="1"/>
          </p:cNvGraphicFramePr>
          <p:nvPr>
            <p:extLst>
              <p:ext uri="{D42A27DB-BD31-4B8C-83A1-F6EECF244321}">
                <p14:modId xmlns:p14="http://schemas.microsoft.com/office/powerpoint/2010/main" val="2160040096"/>
              </p:ext>
            </p:extLst>
          </p:nvPr>
        </p:nvGraphicFramePr>
        <p:xfrm>
          <a:off x="1324813" y="1336451"/>
          <a:ext cx="9386048" cy="5313680"/>
        </p:xfrm>
        <a:graphic>
          <a:graphicData uri="http://schemas.openxmlformats.org/drawingml/2006/table">
            <a:tbl>
              <a:tblPr firstRow="1" bandRow="1">
                <a:tableStyleId>{5940675A-B579-460E-94D1-54222C63F5DA}</a:tableStyleId>
              </a:tblPr>
              <a:tblGrid>
                <a:gridCol w="9386048">
                  <a:extLst>
                    <a:ext uri="{9D8B030D-6E8A-4147-A177-3AD203B41FA5}">
                      <a16:colId xmlns:a16="http://schemas.microsoft.com/office/drawing/2014/main" val="1254131130"/>
                    </a:ext>
                  </a:extLst>
                </a:gridCol>
              </a:tblGrid>
              <a:tr h="370840">
                <a:tc>
                  <a:txBody>
                    <a:bodyPr/>
                    <a:lstStyle/>
                    <a:p>
                      <a:r>
                        <a:rPr lang="es-PE" b="1" dirty="0">
                          <a:solidFill>
                            <a:schemeClr val="accent1">
                              <a:lumMod val="75000"/>
                            </a:schemeClr>
                          </a:solidFill>
                        </a:rPr>
                        <a:t>Logros </a:t>
                      </a:r>
                    </a:p>
                  </a:txBody>
                  <a:tcPr>
                    <a:solidFill>
                      <a:schemeClr val="bg1">
                        <a:lumMod val="95000"/>
                      </a:schemeClr>
                    </a:solidFill>
                  </a:tcPr>
                </a:tc>
                <a:extLst>
                  <a:ext uri="{0D108BD9-81ED-4DB2-BD59-A6C34878D82A}">
                    <a16:rowId xmlns:a16="http://schemas.microsoft.com/office/drawing/2014/main" val="2796844478"/>
                  </a:ext>
                </a:extLst>
              </a:tr>
              <a:tr h="370840">
                <a:tc>
                  <a:txBody>
                    <a:bodyPr/>
                    <a:lstStyle/>
                    <a:p>
                      <a:pPr marL="285750" indent="-285750" algn="just">
                        <a:buFont typeface="Arial" panose="020B0604020202020204" pitchFamily="34" charset="0"/>
                        <a:buChar char="•"/>
                      </a:pPr>
                      <a:r>
                        <a:rPr lang="es-ES" sz="1800" b="1" dirty="0">
                          <a:solidFill>
                            <a:schemeClr val="accent1">
                              <a:lumMod val="75000"/>
                            </a:schemeClr>
                          </a:solidFill>
                        </a:rPr>
                        <a:t>Obtiene información explícita del texto en múltiples ocasiones.</a:t>
                      </a:r>
                    </a:p>
                    <a:p>
                      <a:pPr marL="285750" indent="-285750" algn="just">
                        <a:buFont typeface="Arial" panose="020B0604020202020204" pitchFamily="34" charset="0"/>
                        <a:buChar char="•"/>
                      </a:pPr>
                      <a:r>
                        <a:rPr lang="es-ES" sz="1800" b="1" dirty="0">
                          <a:solidFill>
                            <a:schemeClr val="accent1">
                              <a:lumMod val="75000"/>
                            </a:schemeClr>
                          </a:solidFill>
                        </a:rPr>
                        <a:t>Identifica secuencias de hechos relacionados con la festividad.</a:t>
                      </a:r>
                    </a:p>
                    <a:p>
                      <a:pPr marL="285750" indent="-285750" algn="just">
                        <a:buFont typeface="Arial" panose="020B0604020202020204" pitchFamily="34" charset="0"/>
                        <a:buChar char="•"/>
                      </a:pPr>
                      <a:r>
                        <a:rPr lang="es-ES" sz="1800" b="1" dirty="0">
                          <a:solidFill>
                            <a:schemeClr val="accent1">
                              <a:lumMod val="75000"/>
                            </a:schemeClr>
                          </a:solidFill>
                        </a:rPr>
                        <a:t>Localiza información específica sobre la celebración.</a:t>
                      </a:r>
                    </a:p>
                    <a:p>
                      <a:pPr marL="285750" indent="-285750" algn="just">
                        <a:buFont typeface="Arial" panose="020B0604020202020204" pitchFamily="34" charset="0"/>
                        <a:buChar char="•"/>
                      </a:pPr>
                      <a:r>
                        <a:rPr lang="es-ES" sz="1800" b="1" dirty="0">
                          <a:solidFill>
                            <a:schemeClr val="accent1">
                              <a:lumMod val="75000"/>
                            </a:schemeClr>
                          </a:solidFill>
                        </a:rPr>
                        <a:t>Realiza inferencias locales deduciendo subtemas del párrafo.</a:t>
                      </a:r>
                    </a:p>
                    <a:p>
                      <a:pPr marL="285750" indent="-285750" algn="just">
                        <a:buFont typeface="Arial" panose="020B0604020202020204" pitchFamily="34" charset="0"/>
                        <a:buChar char="•"/>
                      </a:pPr>
                      <a:r>
                        <a:rPr lang="es-ES" sz="1800" b="1" dirty="0">
                          <a:solidFill>
                            <a:schemeClr val="accent1">
                              <a:lumMod val="75000"/>
                            </a:schemeClr>
                          </a:solidFill>
                        </a:rPr>
                        <a:t>Infiere a partir de información explícita.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dirty="0">
                          <a:solidFill>
                            <a:schemeClr val="accent1">
                              <a:lumMod val="75000"/>
                            </a:schemeClr>
                          </a:solidFill>
                        </a:rPr>
                        <a:t>Deduce el significado de la frase específicas (“jornada principal”).</a:t>
                      </a:r>
                    </a:p>
                    <a:p>
                      <a:pPr marL="285750" indent="-285750" algn="just">
                        <a:buFont typeface="Arial" panose="020B0604020202020204" pitchFamily="34" charset="0"/>
                        <a:buChar char="•"/>
                      </a:pPr>
                      <a:r>
                        <a:rPr lang="es-ES" sz="1800" b="1" dirty="0">
                          <a:solidFill>
                            <a:schemeClr val="accent1">
                              <a:lumMod val="75000"/>
                            </a:schemeClr>
                          </a:solidFill>
                        </a:rPr>
                        <a:t> Infiere e interpreta el propósito del texto.</a:t>
                      </a:r>
                    </a:p>
                    <a:p>
                      <a:pPr marL="285750" indent="-285750" algn="just">
                        <a:buFont typeface="Arial" panose="020B0604020202020204" pitchFamily="34" charset="0"/>
                        <a:buChar char="•"/>
                      </a:pPr>
                      <a:r>
                        <a:rPr lang="es-ES" sz="1800" b="1" dirty="0">
                          <a:solidFill>
                            <a:schemeClr val="accent1">
                              <a:lumMod val="75000"/>
                            </a:schemeClr>
                          </a:solidFill>
                        </a:rPr>
                        <a:t>Reflexiona y evalúa cuando justifica parcialmente sus preferencias al recomendar el texto.</a:t>
                      </a:r>
                    </a:p>
                    <a:p>
                      <a:pPr marL="285750" indent="-285750" algn="just">
                        <a:buFont typeface="Arial" panose="020B0604020202020204" pitchFamily="34" charset="0"/>
                        <a:buChar char="•"/>
                      </a:pPr>
                      <a:r>
                        <a:rPr lang="es-ES" sz="1800" b="1" dirty="0">
                          <a:solidFill>
                            <a:schemeClr val="accent1">
                              <a:lumMod val="75000"/>
                            </a:schemeClr>
                          </a:solidFill>
                        </a:rPr>
                        <a:t>Explica el sentido de algunos recursos textuales (comas explicativas).</a:t>
                      </a:r>
                    </a:p>
                    <a:p>
                      <a:pPr marL="285750" indent="-285750" algn="just">
                        <a:buFont typeface="Arial" panose="020B0604020202020204" pitchFamily="34" charset="0"/>
                        <a:buChar char="•"/>
                      </a:pPr>
                      <a:r>
                        <a:rPr lang="es-ES" sz="1800" b="1" dirty="0">
                          <a:solidFill>
                            <a:schemeClr val="accent1">
                              <a:lumMod val="75000"/>
                            </a:schemeClr>
                          </a:solidFill>
                        </a:rPr>
                        <a:t>Comprende correctamente el uso de la coma explicativa para separar palabras</a:t>
                      </a:r>
                      <a:r>
                        <a:rPr lang="es-PE" sz="1800" b="1" dirty="0">
                          <a:solidFill>
                            <a:schemeClr val="accent1">
                              <a:lumMod val="75000"/>
                            </a:schemeClr>
                          </a:solidFill>
                        </a:rPr>
                        <a:t>.</a:t>
                      </a:r>
                    </a:p>
                  </a:txBody>
                  <a:tcPr>
                    <a:solidFill>
                      <a:schemeClr val="bg1">
                        <a:lumMod val="95000"/>
                      </a:schemeClr>
                    </a:solidFill>
                  </a:tcPr>
                </a:tc>
                <a:extLst>
                  <a:ext uri="{0D108BD9-81ED-4DB2-BD59-A6C34878D82A}">
                    <a16:rowId xmlns:a16="http://schemas.microsoft.com/office/drawing/2014/main" val="3376647266"/>
                  </a:ext>
                </a:extLst>
              </a:tr>
              <a:tr h="370840">
                <a:tc>
                  <a:txBody>
                    <a:bodyPr/>
                    <a:lstStyle/>
                    <a:p>
                      <a:r>
                        <a:rPr lang="es-PE" b="1" dirty="0">
                          <a:solidFill>
                            <a:srgbClr val="FF0000"/>
                          </a:solidFill>
                        </a:rPr>
                        <a:t>Dificultades</a:t>
                      </a:r>
                    </a:p>
                  </a:txBody>
                  <a:tcPr>
                    <a:solidFill>
                      <a:schemeClr val="accent2">
                        <a:lumMod val="20000"/>
                        <a:lumOff val="80000"/>
                      </a:schemeClr>
                    </a:solidFill>
                  </a:tcPr>
                </a:tc>
                <a:extLst>
                  <a:ext uri="{0D108BD9-81ED-4DB2-BD59-A6C34878D82A}">
                    <a16:rowId xmlns:a16="http://schemas.microsoft.com/office/drawing/2014/main" val="1082408558"/>
                  </a:ext>
                </a:extLst>
              </a:tr>
              <a:tr h="3708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PE" b="1" dirty="0">
                          <a:solidFill>
                            <a:srgbClr val="FF0000"/>
                          </a:solidFill>
                        </a:rPr>
                        <a:t>No identifica las ideas concluyentes del texto.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800" b="1" kern="1200" dirty="0">
                          <a:solidFill>
                            <a:srgbClr val="FF0000"/>
                          </a:solidFill>
                          <a:latin typeface="+mn-lt"/>
                          <a:ea typeface="+mn-ea"/>
                          <a:cs typeface="+mn-cs"/>
                        </a:rPr>
                        <a:t>No deduce el significado de expresión "cultura viva“.</a:t>
                      </a:r>
                      <a:endParaRPr lang="es-PE" sz="1800" b="1" kern="1200" dirty="0">
                        <a:solidFill>
                          <a:srgbClr val="FF0000"/>
                        </a:solidFill>
                        <a:latin typeface="+mn-lt"/>
                        <a:ea typeface="+mn-ea"/>
                        <a:cs typeface="+mn-cs"/>
                      </a:endParaRPr>
                    </a:p>
                    <a:p>
                      <a:pPr marL="285750" indent="-285750">
                        <a:buFont typeface="Arial" panose="020B0604020202020204" pitchFamily="34" charset="0"/>
                        <a:buChar char="•"/>
                      </a:pPr>
                      <a:r>
                        <a:rPr lang="es-PE" sz="1800" b="1" kern="1200" dirty="0">
                          <a:solidFill>
                            <a:srgbClr val="FF0000"/>
                          </a:solidFill>
                          <a:latin typeface="+mn-lt"/>
                          <a:ea typeface="+mn-ea"/>
                          <a:cs typeface="+mn-cs"/>
                        </a:rPr>
                        <a:t>No infiere las ideas principales de los párrafos.</a:t>
                      </a:r>
                    </a:p>
                    <a:p>
                      <a:pPr marL="285750" indent="-285750" algn="just">
                        <a:buFont typeface="Arial" panose="020B0604020202020204" pitchFamily="34" charset="0"/>
                        <a:buChar char="•"/>
                      </a:pPr>
                      <a:r>
                        <a:rPr lang="es-ES" sz="1800" b="1" dirty="0">
                          <a:solidFill>
                            <a:srgbClr val="FF0000"/>
                          </a:solidFill>
                        </a:rPr>
                        <a:t>Falta el argumento y la justificación de su recomendación utilizando información del texto (respuesta parcial).</a:t>
                      </a:r>
                    </a:p>
                    <a:p>
                      <a:pPr marL="285750" indent="-285750" algn="just">
                        <a:buFont typeface="Arial" panose="020B0604020202020204" pitchFamily="34" charset="0"/>
                        <a:buChar char="•"/>
                      </a:pPr>
                      <a:r>
                        <a:rPr lang="es-ES" sz="1800" b="1" dirty="0">
                          <a:solidFill>
                            <a:srgbClr val="FF0000"/>
                          </a:solidFill>
                        </a:rPr>
                        <a:t>No logra desarrollar completamente su explicación.</a:t>
                      </a:r>
                      <a:endParaRPr lang="es-PE" b="1" dirty="0">
                        <a:solidFill>
                          <a:srgbClr val="FF0000"/>
                        </a:solidFill>
                      </a:endParaRPr>
                    </a:p>
                  </a:txBody>
                  <a:tcPr>
                    <a:solidFill>
                      <a:schemeClr val="accent2">
                        <a:lumMod val="20000"/>
                        <a:lumOff val="80000"/>
                      </a:schemeClr>
                    </a:solidFill>
                  </a:tcPr>
                </a:tc>
                <a:extLst>
                  <a:ext uri="{0D108BD9-81ED-4DB2-BD59-A6C34878D82A}">
                    <a16:rowId xmlns:a16="http://schemas.microsoft.com/office/drawing/2014/main" val="3353397806"/>
                  </a:ext>
                </a:extLst>
              </a:tr>
            </a:tbl>
          </a:graphicData>
        </a:graphic>
      </p:graphicFrame>
      <p:sp>
        <p:nvSpPr>
          <p:cNvPr id="14" name="CuadroTexto 13">
            <a:extLst>
              <a:ext uri="{FF2B5EF4-FFF2-40B4-BE49-F238E27FC236}">
                <a16:creationId xmlns:a16="http://schemas.microsoft.com/office/drawing/2014/main" id="{EBF7838D-D355-4042-96F1-FD6C0E9C6A96}"/>
              </a:ext>
            </a:extLst>
          </p:cNvPr>
          <p:cNvSpPr txBox="1"/>
          <p:nvPr/>
        </p:nvSpPr>
        <p:spPr>
          <a:xfrm>
            <a:off x="2615410" y="207869"/>
            <a:ext cx="5737216" cy="707886"/>
          </a:xfrm>
          <a:prstGeom prst="rect">
            <a:avLst/>
          </a:prstGeom>
          <a:noFill/>
        </p:spPr>
        <p:txBody>
          <a:bodyPr wrap="square">
            <a:spAutoFit/>
          </a:bodyPr>
          <a:lstStyle/>
          <a:p>
            <a:pPr algn="ctr"/>
            <a:r>
              <a:rPr lang="es-PE" sz="2200" b="1" dirty="0">
                <a:solidFill>
                  <a:schemeClr val="accent1">
                    <a:lumMod val="75000"/>
                  </a:schemeClr>
                </a:solidFill>
                <a:effectLst/>
                <a:latin typeface="Calibri" panose="020F0502020204030204" pitchFamily="34" charset="0"/>
                <a:ea typeface="Times New Roman" panose="02020603050405020304" pitchFamily="18" charset="0"/>
              </a:rPr>
              <a:t>RESULTADOS DEL ANÁLISIS DE LA EVIDENCIA</a:t>
            </a:r>
          </a:p>
          <a:p>
            <a:pPr algn="ctr"/>
            <a:r>
              <a:rPr lang="es-PE" b="1" dirty="0">
                <a:solidFill>
                  <a:schemeClr val="accent1">
                    <a:lumMod val="75000"/>
                  </a:schemeClr>
                </a:solidFill>
                <a:effectLst/>
                <a:latin typeface="Calibri" panose="020F0502020204030204" pitchFamily="34" charset="0"/>
                <a:ea typeface="Times New Roman" panose="02020603050405020304" pitchFamily="18" charset="0"/>
              </a:rPr>
              <a:t>Determinar el nivel de logro</a:t>
            </a:r>
          </a:p>
        </p:txBody>
      </p:sp>
      <p:cxnSp>
        <p:nvCxnSpPr>
          <p:cNvPr id="16" name="Conector recto 15">
            <a:extLst>
              <a:ext uri="{FF2B5EF4-FFF2-40B4-BE49-F238E27FC236}">
                <a16:creationId xmlns:a16="http://schemas.microsoft.com/office/drawing/2014/main" id="{6E1A4E3B-3FB2-4A95-8049-796996BBE08E}"/>
              </a:ext>
            </a:extLst>
          </p:cNvPr>
          <p:cNvCxnSpPr>
            <a:cxnSpLocks/>
          </p:cNvCxnSpPr>
          <p:nvPr/>
        </p:nvCxnSpPr>
        <p:spPr>
          <a:xfrm>
            <a:off x="2805953" y="869577"/>
            <a:ext cx="57374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83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0C25CADD-67C8-4999-85CF-FFCE74E2F022}"/>
              </a:ext>
            </a:extLst>
          </p:cNvPr>
          <p:cNvPicPr>
            <a:picLocks noChangeAspect="1"/>
          </p:cNvPicPr>
          <p:nvPr/>
        </p:nvPicPr>
        <p:blipFill>
          <a:blip r:embed="rId4"/>
          <a:stretch>
            <a:fillRect/>
          </a:stretch>
        </p:blipFill>
        <p:spPr>
          <a:xfrm>
            <a:off x="1558226" y="1404395"/>
            <a:ext cx="8946050" cy="4120286"/>
          </a:xfrm>
          <a:prstGeom prst="rect">
            <a:avLst/>
          </a:prstGeom>
          <a:ln w="28575">
            <a:solidFill>
              <a:schemeClr val="accent1">
                <a:lumMod val="75000"/>
              </a:schemeClr>
            </a:solidFill>
          </a:ln>
        </p:spPr>
      </p:pic>
      <p:sp>
        <p:nvSpPr>
          <p:cNvPr id="14" name="CuadroTexto 13">
            <a:extLst>
              <a:ext uri="{FF2B5EF4-FFF2-40B4-BE49-F238E27FC236}">
                <a16:creationId xmlns:a16="http://schemas.microsoft.com/office/drawing/2014/main" id="{7607AA55-182A-4CC6-8B3B-0C0D729E8571}"/>
              </a:ext>
            </a:extLst>
          </p:cNvPr>
          <p:cNvSpPr txBox="1"/>
          <p:nvPr/>
        </p:nvSpPr>
        <p:spPr>
          <a:xfrm>
            <a:off x="7734008" y="5524682"/>
            <a:ext cx="2216529" cy="369332"/>
          </a:xfrm>
          <a:prstGeom prst="rect">
            <a:avLst/>
          </a:prstGeom>
          <a:noFill/>
        </p:spPr>
        <p:txBody>
          <a:bodyPr wrap="square">
            <a:spAutoFit/>
          </a:bodyPr>
          <a:lstStyle/>
          <a:p>
            <a:r>
              <a:rPr lang="es-PE" sz="1800" dirty="0">
                <a:solidFill>
                  <a:schemeClr val="dk1"/>
                </a:solidFill>
                <a:latin typeface="Agency FB" panose="020B0503020202020204" pitchFamily="34" charset="0"/>
                <a:ea typeface="Arial"/>
                <a:cs typeface="Arial"/>
                <a:sym typeface="Arial"/>
              </a:rPr>
              <a:t>MINEDU. CNEB, 2016, p. 181.</a:t>
            </a:r>
            <a:endParaRPr lang="es-PE" dirty="0">
              <a:latin typeface="Agency FB" panose="020B0503020202020204" pitchFamily="34" charset="0"/>
            </a:endParaRPr>
          </a:p>
        </p:txBody>
      </p:sp>
    </p:spTree>
    <p:extLst>
      <p:ext uri="{BB962C8B-B14F-4D97-AF65-F5344CB8AC3E}">
        <p14:creationId xmlns:p14="http://schemas.microsoft.com/office/powerpoint/2010/main" val="418988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3" name="Rectángulo 22">
            <a:extLst>
              <a:ext uri="{FF2B5EF4-FFF2-40B4-BE49-F238E27FC236}">
                <a16:creationId xmlns:a16="http://schemas.microsoft.com/office/drawing/2014/main" id="{4F050652-FDBC-49FC-9624-6A05479073C6}"/>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24" name="Imagen 23">
            <a:extLst>
              <a:ext uri="{FF2B5EF4-FFF2-40B4-BE49-F238E27FC236}">
                <a16:creationId xmlns:a16="http://schemas.microsoft.com/office/drawing/2014/main" id="{5FA93B6E-93D3-4C11-AA79-7E86CF44FA7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5" name="Picture 4">
            <a:extLst>
              <a:ext uri="{FF2B5EF4-FFF2-40B4-BE49-F238E27FC236}">
                <a16:creationId xmlns:a16="http://schemas.microsoft.com/office/drawing/2014/main" id="{F692E673-F205-40C2-8A7E-B039439F5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2">
            <a:extLst>
              <a:ext uri="{FF2B5EF4-FFF2-40B4-BE49-F238E27FC236}">
                <a16:creationId xmlns:a16="http://schemas.microsoft.com/office/drawing/2014/main" id="{5FB84959-1928-4CDA-9ABB-C545FF8C5B7F}"/>
              </a:ext>
            </a:extLst>
          </p:cNvPr>
          <p:cNvGraphicFramePr>
            <a:graphicFrameLocks noGrp="1"/>
          </p:cNvGraphicFramePr>
          <p:nvPr>
            <p:extLst>
              <p:ext uri="{D42A27DB-BD31-4B8C-83A1-F6EECF244321}">
                <p14:modId xmlns:p14="http://schemas.microsoft.com/office/powerpoint/2010/main" val="4187587062"/>
              </p:ext>
            </p:extLst>
          </p:nvPr>
        </p:nvGraphicFramePr>
        <p:xfrm>
          <a:off x="1340500" y="1106359"/>
          <a:ext cx="8910925" cy="5059680"/>
        </p:xfrm>
        <a:graphic>
          <a:graphicData uri="http://schemas.openxmlformats.org/drawingml/2006/table">
            <a:tbl>
              <a:tblPr firstRow="1" bandRow="1">
                <a:tableStyleId>{B301B821-A1FF-4177-AEE7-76D212191A09}</a:tableStyleId>
              </a:tblPr>
              <a:tblGrid>
                <a:gridCol w="7654971">
                  <a:extLst>
                    <a:ext uri="{9D8B030D-6E8A-4147-A177-3AD203B41FA5}">
                      <a16:colId xmlns:a16="http://schemas.microsoft.com/office/drawing/2014/main" val="2673158164"/>
                    </a:ext>
                  </a:extLst>
                </a:gridCol>
                <a:gridCol w="1255954">
                  <a:extLst>
                    <a:ext uri="{9D8B030D-6E8A-4147-A177-3AD203B41FA5}">
                      <a16:colId xmlns:a16="http://schemas.microsoft.com/office/drawing/2014/main" val="3775601611"/>
                    </a:ext>
                  </a:extLst>
                </a:gridCol>
              </a:tblGrid>
              <a:tr h="829064">
                <a:tc>
                  <a:txBody>
                    <a:bodyPr/>
                    <a:lstStyle/>
                    <a:p>
                      <a:pPr algn="ctr"/>
                      <a:r>
                        <a:rPr lang="es-PE" sz="1800" dirty="0"/>
                        <a:t>Conclusión descriptiva</a:t>
                      </a:r>
                    </a:p>
                  </a:txBody>
                  <a:tcPr>
                    <a:lnB w="12700" cap="flat" cmpd="sng" algn="ctr">
                      <a:solidFill>
                        <a:schemeClr val="tx1"/>
                      </a:solidFill>
                      <a:prstDash val="solid"/>
                      <a:round/>
                      <a:headEnd type="none" w="med" len="med"/>
                      <a:tailEnd type="none" w="med" len="med"/>
                    </a:lnB>
                  </a:tcPr>
                </a:tc>
                <a:tc>
                  <a:txBody>
                    <a:bodyPr/>
                    <a:lstStyle/>
                    <a:p>
                      <a:pPr algn="ctr"/>
                      <a:r>
                        <a:rPr lang="es-PE" dirty="0"/>
                        <a:t>Nivel de logro alcanzado</a:t>
                      </a:r>
                    </a:p>
                  </a:txBody>
                  <a:tcPr/>
                </a:tc>
                <a:extLst>
                  <a:ext uri="{0D108BD9-81ED-4DB2-BD59-A6C34878D82A}">
                    <a16:rowId xmlns:a16="http://schemas.microsoft.com/office/drawing/2014/main" val="381130826"/>
                  </a:ext>
                </a:extLst>
              </a:tr>
              <a:tr h="3251867">
                <a:tc>
                  <a:txBody>
                    <a:bodyPr/>
                    <a:lstStyle/>
                    <a:p>
                      <a:pPr algn="just"/>
                      <a:r>
                        <a:rPr lang="es-PE" sz="1400" b="1" kern="1200" dirty="0">
                          <a:solidFill>
                            <a:schemeClr val="accent1">
                              <a:lumMod val="75000"/>
                            </a:schemeClr>
                          </a:solidFill>
                          <a:effectLst/>
                          <a:latin typeface="+mn-lt"/>
                          <a:ea typeface="+mn-ea"/>
                          <a:cs typeface="+mn-cs"/>
                        </a:rPr>
                        <a:t>El estudiante obtiene información explícita del texto en múltiples ocasiones, identifica secuencias de hechos y localiza información específica sobre el texto. Realiza inferencias locales deduciendo subtema del texto a partir de información explícita y deduce el significado de frases específicas. Asimismo, infiere e interpreta el propósito del texto. En cuanto a la reflexión, comprende correctamente el uso de recursos textuales como la coma explicativa para separar palabras y explica el sentido de algunos de estos recursos.</a:t>
                      </a:r>
                    </a:p>
                    <a:p>
                      <a:pPr algn="just"/>
                      <a:r>
                        <a:rPr lang="es-PE" sz="1400" b="1" kern="1200" dirty="0">
                          <a:solidFill>
                            <a:srgbClr val="FF0000"/>
                          </a:solidFill>
                          <a:effectLst/>
                          <a:latin typeface="+mn-lt"/>
                          <a:ea typeface="+mn-ea"/>
                          <a:cs typeface="+mn-cs"/>
                        </a:rPr>
                        <a:t>Sin embargo, presenta dificultades importantes en aspectos clave de la comprensión. No identifica las ideas concluyentes del texto ni deduce el significado de expresiones figuradas. Tiene dificultad para inferir las ideas principales de los párrafos, lo que limita su construcción del sentido global. Además, cuando reflexiona y justifica sus preferencias al recomendar el texto, su respuesta es parcial: falta el argumento y la justificación utilizando información del texto. No logra desarrollar completamente sus explicaciones sobre los recursos textuales, quedándose en un nivel superficial de análisis.</a:t>
                      </a:r>
                    </a:p>
                    <a:p>
                      <a:pPr algn="just"/>
                      <a:r>
                        <a:rPr lang="es-PE" sz="1400" b="1" kern="1200" dirty="0">
                          <a:solidFill>
                            <a:srgbClr val="33CC33"/>
                          </a:solidFill>
                          <a:effectLst/>
                          <a:latin typeface="+mn-lt"/>
                          <a:ea typeface="+mn-ea"/>
                          <a:cs typeface="+mn-cs"/>
                        </a:rPr>
                        <a:t>Se recomienda acompañamiento pedagógico para fortalecer sus habilidades de inferencia a partir de información implícita, especialmente en la deducción de significados figurados y en la identificación de ideas principales que le permitan construir el sentido global del texto. Es necesario trabajar de manera sistemática la argumentación de sus opiniones utilizando evidencias textuales concretas y el desarrollo completo de sus explicaciones.</a:t>
                      </a:r>
                    </a:p>
                    <a:p>
                      <a:endParaRPr lang="es-PE"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PE" dirty="0"/>
                    </a:p>
                    <a:p>
                      <a:endParaRPr lang="es-PE" dirty="0"/>
                    </a:p>
                    <a:p>
                      <a:endParaRPr lang="es-PE" dirty="0"/>
                    </a:p>
                    <a:p>
                      <a:pPr algn="ctr"/>
                      <a:endParaRPr lang="es-PE" dirty="0"/>
                    </a:p>
                    <a:p>
                      <a:pPr algn="ctr"/>
                      <a:endParaRPr lang="es-PE" dirty="0"/>
                    </a:p>
                    <a:p>
                      <a:pPr algn="ctr"/>
                      <a:endParaRPr lang="es-PE" dirty="0"/>
                    </a:p>
                    <a:p>
                      <a:pPr algn="ctr"/>
                      <a:r>
                        <a:rPr lang="es-PE" sz="2000" b="1" dirty="0"/>
                        <a:t>B</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40129675"/>
                  </a:ext>
                </a:extLst>
              </a:tr>
            </a:tbl>
          </a:graphicData>
        </a:graphic>
      </p:graphicFrame>
      <p:sp>
        <p:nvSpPr>
          <p:cNvPr id="10" name="Rectángulo 9">
            <a:extLst>
              <a:ext uri="{FF2B5EF4-FFF2-40B4-BE49-F238E27FC236}">
                <a16:creationId xmlns:a16="http://schemas.microsoft.com/office/drawing/2014/main" id="{B6BFA1C0-938D-4861-89AD-EE98A20418D0}"/>
              </a:ext>
            </a:extLst>
          </p:cNvPr>
          <p:cNvSpPr/>
          <p:nvPr/>
        </p:nvSpPr>
        <p:spPr>
          <a:xfrm>
            <a:off x="2568458" y="456741"/>
            <a:ext cx="6790695"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2">
                    <a:lumMod val="75000"/>
                  </a:schemeClr>
                </a:solidFill>
              </a:rPr>
              <a:t>Lee diversos tipos de textos en su lengua materna</a:t>
            </a:r>
            <a:endParaRPr lang="es-PE" sz="2400" b="1" dirty="0">
              <a:solidFill>
                <a:schemeClr val="tx2">
                  <a:lumMod val="75000"/>
                </a:schemeClr>
              </a:solidFill>
            </a:endParaRPr>
          </a:p>
        </p:txBody>
      </p:sp>
    </p:spTree>
    <p:extLst>
      <p:ext uri="{BB962C8B-B14F-4D97-AF65-F5344CB8AC3E}">
        <p14:creationId xmlns:p14="http://schemas.microsoft.com/office/powerpoint/2010/main" val="2925847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2" name="Imagen 1">
            <a:extLst>
              <a:ext uri="{FF2B5EF4-FFF2-40B4-BE49-F238E27FC236}">
                <a16:creationId xmlns:a16="http://schemas.microsoft.com/office/drawing/2014/main" id="{BCA0CCAB-63C3-49CE-8C4E-6068CE174337}"/>
              </a:ext>
            </a:extLst>
          </p:cNvPr>
          <p:cNvPicPr>
            <a:picLocks noChangeAspect="1"/>
          </p:cNvPicPr>
          <p:nvPr/>
        </p:nvPicPr>
        <p:blipFill rotWithShape="1">
          <a:blip r:embed="rId2"/>
          <a:srcRect t="41644" r="10698" b="13193"/>
          <a:stretch/>
        </p:blipFill>
        <p:spPr>
          <a:xfrm>
            <a:off x="2756713" y="1963972"/>
            <a:ext cx="4447169" cy="2202511"/>
          </a:xfrm>
          <a:prstGeom prst="rect">
            <a:avLst/>
          </a:prstGeom>
        </p:spPr>
      </p:pic>
      <p:pic>
        <p:nvPicPr>
          <p:cNvPr id="14" name="Imagen 13">
            <a:extLst>
              <a:ext uri="{FF2B5EF4-FFF2-40B4-BE49-F238E27FC236}">
                <a16:creationId xmlns:a16="http://schemas.microsoft.com/office/drawing/2014/main" id="{FF97D904-4592-4856-9386-C7DB38667D04}"/>
              </a:ext>
            </a:extLst>
          </p:cNvPr>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spTree>
    <p:extLst>
      <p:ext uri="{BB962C8B-B14F-4D97-AF65-F5344CB8AC3E}">
        <p14:creationId xmlns:p14="http://schemas.microsoft.com/office/powerpoint/2010/main" val="1359378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3" name="Título 2">
            <a:extLst>
              <a:ext uri="{FF2B5EF4-FFF2-40B4-BE49-F238E27FC236}">
                <a16:creationId xmlns:a16="http://schemas.microsoft.com/office/drawing/2014/main" id="{EA6CB4CB-F5CB-41A1-AF13-CAD104380A00}"/>
              </a:ext>
            </a:extLst>
          </p:cNvPr>
          <p:cNvSpPr>
            <a:spLocks noGrp="1"/>
          </p:cNvSpPr>
          <p:nvPr>
            <p:ph type="title"/>
          </p:nvPr>
        </p:nvSpPr>
        <p:spPr>
          <a:xfrm>
            <a:off x="1057012" y="998683"/>
            <a:ext cx="2776993" cy="953808"/>
          </a:xfrm>
        </p:spPr>
        <p:txBody>
          <a:bodyPr/>
          <a:lstStyle/>
          <a:p>
            <a:r>
              <a:rPr lang="es-ES" b="1" dirty="0">
                <a:solidFill>
                  <a:srgbClr val="3399FF"/>
                </a:solidFill>
              </a:rPr>
              <a:t>PROPÓSITO</a:t>
            </a:r>
            <a:endParaRPr lang="es-PE" b="1" dirty="0">
              <a:solidFill>
                <a:srgbClr val="3399FF"/>
              </a:solidFill>
            </a:endParaRPr>
          </a:p>
        </p:txBody>
      </p:sp>
      <p:sp>
        <p:nvSpPr>
          <p:cNvPr id="14" name="CuadroTexto 13">
            <a:extLst>
              <a:ext uri="{FF2B5EF4-FFF2-40B4-BE49-F238E27FC236}">
                <a16:creationId xmlns:a16="http://schemas.microsoft.com/office/drawing/2014/main" id="{4B47FA14-B828-45CE-8305-19A31DD1CEE7}"/>
              </a:ext>
            </a:extLst>
          </p:cNvPr>
          <p:cNvSpPr txBox="1"/>
          <p:nvPr/>
        </p:nvSpPr>
        <p:spPr>
          <a:xfrm>
            <a:off x="1844973" y="2476184"/>
            <a:ext cx="8374792" cy="2062103"/>
          </a:xfrm>
          <a:prstGeom prst="rect">
            <a:avLst/>
          </a:prstGeom>
          <a:solidFill>
            <a:schemeClr val="accent5">
              <a:lumMod val="20000"/>
              <a:lumOff val="80000"/>
            </a:schemeClr>
          </a:solidFill>
          <a:ln>
            <a:solidFill>
              <a:schemeClr val="accent1">
                <a:lumMod val="75000"/>
              </a:schemeClr>
            </a:solidFill>
          </a:ln>
        </p:spPr>
        <p:txBody>
          <a:bodyPr wrap="square">
            <a:spAutoFit/>
          </a:bodyPr>
          <a:lstStyle/>
          <a:p>
            <a:pPr algn="just"/>
            <a:r>
              <a:rPr lang="es-ES" sz="3200" dirty="0"/>
              <a:t>Brindar orientaciones a docentes y directivos de las IIEE del nivel primario sobre la elaboración de  conclusiones descriptivas para su aplicación efectiva en el marco de la evaluación formativa.</a:t>
            </a:r>
            <a:endParaRPr lang="es-PE" sz="3200" dirty="0"/>
          </a:p>
        </p:txBody>
      </p:sp>
      <p:pic>
        <p:nvPicPr>
          <p:cNvPr id="19" name="Imagen 18">
            <a:extLst>
              <a:ext uri="{FF2B5EF4-FFF2-40B4-BE49-F238E27FC236}">
                <a16:creationId xmlns:a16="http://schemas.microsoft.com/office/drawing/2014/main" id="{B94C37BE-C169-43C5-A5AD-CC4EBFFE192D}"/>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88703" y="0"/>
            <a:ext cx="1703295" cy="869577"/>
          </a:xfrm>
          <a:prstGeom prst="rect">
            <a:avLst/>
          </a:prstGeom>
        </p:spPr>
      </p:pic>
      <p:cxnSp>
        <p:nvCxnSpPr>
          <p:cNvPr id="4" name="Conector recto 3">
            <a:extLst>
              <a:ext uri="{FF2B5EF4-FFF2-40B4-BE49-F238E27FC236}">
                <a16:creationId xmlns:a16="http://schemas.microsoft.com/office/drawing/2014/main" id="{AE73E053-D407-4A26-AB40-FD00A5411F5A}"/>
              </a:ext>
            </a:extLst>
          </p:cNvPr>
          <p:cNvCxnSpPr/>
          <p:nvPr/>
        </p:nvCxnSpPr>
        <p:spPr>
          <a:xfrm>
            <a:off x="869156" y="1737433"/>
            <a:ext cx="33147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20" name="Picture 4">
            <a:extLst>
              <a:ext uri="{FF2B5EF4-FFF2-40B4-BE49-F238E27FC236}">
                <a16:creationId xmlns:a16="http://schemas.microsoft.com/office/drawing/2014/main" id="{6091D8B6-04E5-4602-B89B-4DD51C7EDF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F6A64ED2-C017-48EE-9C80-5CE4109D78C2}"/>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Tree>
    <p:extLst>
      <p:ext uri="{BB962C8B-B14F-4D97-AF65-F5344CB8AC3E}">
        <p14:creationId xmlns:p14="http://schemas.microsoft.com/office/powerpoint/2010/main" val="259446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16" name="Rectángulo: esquinas redondeadas 15">
            <a:extLst>
              <a:ext uri="{FF2B5EF4-FFF2-40B4-BE49-F238E27FC236}">
                <a16:creationId xmlns:a16="http://schemas.microsoft.com/office/drawing/2014/main" id="{C359316B-5AD1-4107-A54F-6CEAAAA0814F}"/>
              </a:ext>
            </a:extLst>
          </p:cNvPr>
          <p:cNvSpPr/>
          <p:nvPr/>
        </p:nvSpPr>
        <p:spPr>
          <a:xfrm rot="21180029">
            <a:off x="2178748" y="2196630"/>
            <a:ext cx="7650817" cy="3193678"/>
          </a:xfrm>
          <a:prstGeom prst="roundRect">
            <a:avLst/>
          </a:prstGeom>
          <a:solidFill>
            <a:schemeClr val="accent1">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sz="2200" dirty="0">
              <a:solidFill>
                <a:schemeClr val="accent1">
                  <a:lumMod val="75000"/>
                </a:schemeClr>
              </a:solidFill>
              <a:latin typeface="+mj-lt"/>
            </a:endParaRPr>
          </a:p>
        </p:txBody>
      </p:sp>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2" name="Rectángulo: esquinas redondeadas 1">
            <a:extLst>
              <a:ext uri="{FF2B5EF4-FFF2-40B4-BE49-F238E27FC236}">
                <a16:creationId xmlns:a16="http://schemas.microsoft.com/office/drawing/2014/main" id="{FED2B040-A4AE-454D-84B8-FC33959D6918}"/>
              </a:ext>
            </a:extLst>
          </p:cNvPr>
          <p:cNvSpPr/>
          <p:nvPr/>
        </p:nvSpPr>
        <p:spPr>
          <a:xfrm>
            <a:off x="2533089" y="349622"/>
            <a:ext cx="6884893" cy="797858"/>
          </a:xfrm>
          <a:prstGeom prst="roundRect">
            <a:avLst/>
          </a:prstGeom>
          <a:solidFill>
            <a:srgbClr val="FFCC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accent1">
                    <a:lumMod val="50000"/>
                  </a:schemeClr>
                </a:solidFill>
                <a:latin typeface="Californian FB" panose="0207040306080B030204" pitchFamily="18" charset="0"/>
                <a:ea typeface="Microsoft JhengHei UI Light" panose="020B0304030504040204" pitchFamily="34" charset="-120"/>
              </a:rPr>
              <a:t>LA EVALUACIÓN DE APRENDIZAJES DESDE  EL ENFOQUE FORMATIVO</a:t>
            </a:r>
            <a:endParaRPr lang="es-PE" sz="2000" b="1" dirty="0">
              <a:solidFill>
                <a:schemeClr val="accent1">
                  <a:lumMod val="50000"/>
                </a:schemeClr>
              </a:solidFill>
              <a:latin typeface="Californian FB" panose="0207040306080B030204" pitchFamily="18" charset="0"/>
              <a:ea typeface="Microsoft JhengHei UI Light" panose="020B0304030504040204" pitchFamily="34" charset="-120"/>
            </a:endParaRPr>
          </a:p>
        </p:txBody>
      </p:sp>
      <p:pic>
        <p:nvPicPr>
          <p:cNvPr id="14" name="Imagen 13">
            <a:extLst>
              <a:ext uri="{FF2B5EF4-FFF2-40B4-BE49-F238E27FC236}">
                <a16:creationId xmlns:a16="http://schemas.microsoft.com/office/drawing/2014/main" id="{0CD628C8-0CBD-4678-BCE0-C7AF60F19520}"/>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88703" y="0"/>
            <a:ext cx="1703295" cy="869577"/>
          </a:xfrm>
          <a:prstGeom prst="rect">
            <a:avLst/>
          </a:prstGeom>
        </p:spPr>
      </p:pic>
      <p:sp>
        <p:nvSpPr>
          <p:cNvPr id="3" name="Rectángulo: esquinas redondeadas 2">
            <a:extLst>
              <a:ext uri="{FF2B5EF4-FFF2-40B4-BE49-F238E27FC236}">
                <a16:creationId xmlns:a16="http://schemas.microsoft.com/office/drawing/2014/main" id="{9EE7D019-5E8E-49AC-AE65-31C24F5B24CB}"/>
              </a:ext>
            </a:extLst>
          </p:cNvPr>
          <p:cNvSpPr/>
          <p:nvPr/>
        </p:nvSpPr>
        <p:spPr>
          <a:xfrm>
            <a:off x="2270591" y="2243903"/>
            <a:ext cx="7650817" cy="31936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200" b="1" dirty="0">
                <a:solidFill>
                  <a:srgbClr val="FF0000"/>
                </a:solidFill>
                <a:latin typeface="Abadi" panose="020B0604020104020204" pitchFamily="34" charset="0"/>
              </a:rPr>
              <a:t>Las conclusiones descriptivas </a:t>
            </a:r>
            <a:r>
              <a:rPr lang="es-ES" sz="2200" dirty="0">
                <a:solidFill>
                  <a:srgbClr val="4E5152"/>
                </a:solidFill>
                <a:latin typeface="Abadi" panose="020B0604020104020204" pitchFamily="34" charset="0"/>
              </a:rPr>
              <a:t>son el resultado de un juicio docente basado en el desempeño demostrado por el estudiante, en las diversas situaciones significativas planteadas por el docente. Dichas conclusiones deben explicar el progreso del estudiante en un período determinado con respecto al nivel esperado de la competencia (estándares de aprendizaje), señalando </a:t>
            </a:r>
            <a:r>
              <a:rPr lang="es-ES" sz="2200" dirty="0">
                <a:solidFill>
                  <a:srgbClr val="FF0000"/>
                </a:solidFill>
                <a:latin typeface="Abadi" panose="020B0604020104020204" pitchFamily="34" charset="0"/>
              </a:rPr>
              <a:t>avances, dificultades y recomendaciones para superarlos</a:t>
            </a:r>
            <a:r>
              <a:rPr lang="es-ES" sz="2200" dirty="0">
                <a:solidFill>
                  <a:srgbClr val="4E5152"/>
                </a:solidFill>
                <a:latin typeface="Abadi" panose="020B0604020104020204" pitchFamily="34" charset="0"/>
              </a:rPr>
              <a:t>.</a:t>
            </a:r>
          </a:p>
        </p:txBody>
      </p:sp>
      <p:pic>
        <p:nvPicPr>
          <p:cNvPr id="9" name="Picture 4">
            <a:extLst>
              <a:ext uri="{FF2B5EF4-FFF2-40B4-BE49-F238E27FC236}">
                <a16:creationId xmlns:a16="http://schemas.microsoft.com/office/drawing/2014/main" id="{BF5B3329-B006-4350-AB53-506BBD1844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30535"/>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4EE200E8-7EA5-4A7F-B71D-A9B4DB557F0D}"/>
              </a:ext>
            </a:extLst>
          </p:cNvPr>
          <p:cNvSpPr/>
          <p:nvPr/>
        </p:nvSpPr>
        <p:spPr>
          <a:xfrm>
            <a:off x="8595750" y="5791204"/>
            <a:ext cx="1267947" cy="295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2">
                    <a:lumMod val="50000"/>
                  </a:schemeClr>
                </a:solidFill>
                <a:latin typeface="Agency FB" panose="020B0503020202020204" pitchFamily="34" charset="0"/>
              </a:rPr>
              <a:t>CNEB pág. 182</a:t>
            </a:r>
            <a:endParaRPr lang="es-PE" dirty="0">
              <a:solidFill>
                <a:schemeClr val="tx2">
                  <a:lumMod val="50000"/>
                </a:schemeClr>
              </a:solidFill>
              <a:latin typeface="Agency FB" panose="020B0503020202020204" pitchFamily="34" charset="0"/>
            </a:endParaRPr>
          </a:p>
        </p:txBody>
      </p:sp>
      <p:sp>
        <p:nvSpPr>
          <p:cNvPr id="15" name="Rectángulo 14">
            <a:extLst>
              <a:ext uri="{FF2B5EF4-FFF2-40B4-BE49-F238E27FC236}">
                <a16:creationId xmlns:a16="http://schemas.microsoft.com/office/drawing/2014/main" id="{6714C82A-17A2-4268-8C0C-CA1F9C6E6BDD}"/>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Tree>
    <p:extLst>
      <p:ext uri="{BB962C8B-B14F-4D97-AF65-F5344CB8AC3E}">
        <p14:creationId xmlns:p14="http://schemas.microsoft.com/office/powerpoint/2010/main" val="287846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10" name="Imagen 9">
            <a:extLst>
              <a:ext uri="{FF2B5EF4-FFF2-40B4-BE49-F238E27FC236}">
                <a16:creationId xmlns:a16="http://schemas.microsoft.com/office/drawing/2014/main" id="{A8B05991-C05B-47E8-A4F6-588AD330BE46}"/>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62753"/>
            <a:ext cx="1703295" cy="869577"/>
          </a:xfrm>
          <a:prstGeom prst="rect">
            <a:avLst/>
          </a:prstGeom>
        </p:spPr>
      </p:pic>
      <p:pic>
        <p:nvPicPr>
          <p:cNvPr id="7" name="Picture 4">
            <a:extLst>
              <a:ext uri="{FF2B5EF4-FFF2-40B4-BE49-F238E27FC236}">
                <a16:creationId xmlns:a16="http://schemas.microsoft.com/office/drawing/2014/main" id="{5ECC4D11-1401-4C8B-9810-C0509DD38F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0"/>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esquinas redondeadas 7">
            <a:extLst>
              <a:ext uri="{FF2B5EF4-FFF2-40B4-BE49-F238E27FC236}">
                <a16:creationId xmlns:a16="http://schemas.microsoft.com/office/drawing/2014/main" id="{02595C64-2A0A-45F4-8B7F-BA08CD6F92B6}"/>
              </a:ext>
            </a:extLst>
          </p:cNvPr>
          <p:cNvSpPr/>
          <p:nvPr/>
        </p:nvSpPr>
        <p:spPr>
          <a:xfrm>
            <a:off x="2404642" y="1259461"/>
            <a:ext cx="6158753" cy="618565"/>
          </a:xfrm>
          <a:prstGeom prst="roundRect">
            <a:avLst/>
          </a:prstGeom>
          <a:solidFill>
            <a:srgbClr val="FFCC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b="1" dirty="0">
                <a:solidFill>
                  <a:schemeClr val="accent1">
                    <a:lumMod val="50000"/>
                  </a:schemeClr>
                </a:solidFill>
                <a:latin typeface="Californian FB" panose="0207040306080B030204" pitchFamily="18" charset="0"/>
                <a:ea typeface="Microsoft JhengHei UI Light" panose="020B0304030504040204" pitchFamily="34" charset="-120"/>
              </a:rPr>
              <a:t>¿De dónde derivan las conclusiones descriptivas?</a:t>
            </a:r>
            <a:endParaRPr lang="es-PE" sz="2200" b="1" dirty="0">
              <a:solidFill>
                <a:schemeClr val="accent1">
                  <a:lumMod val="50000"/>
                </a:schemeClr>
              </a:solidFill>
              <a:latin typeface="Californian FB" panose="0207040306080B030204" pitchFamily="18" charset="0"/>
              <a:ea typeface="Microsoft JhengHei UI Light" panose="020B0304030504040204" pitchFamily="34" charset="-120"/>
            </a:endParaRPr>
          </a:p>
        </p:txBody>
      </p:sp>
      <p:pic>
        <p:nvPicPr>
          <p:cNvPr id="3" name="Imagen 2">
            <a:extLst>
              <a:ext uri="{FF2B5EF4-FFF2-40B4-BE49-F238E27FC236}">
                <a16:creationId xmlns:a16="http://schemas.microsoft.com/office/drawing/2014/main" id="{142BE2A3-893A-4108-B785-78C2CDE13803}"/>
              </a:ext>
            </a:extLst>
          </p:cNvPr>
          <p:cNvPicPr>
            <a:picLocks noChangeAspect="1"/>
          </p:cNvPicPr>
          <p:nvPr/>
        </p:nvPicPr>
        <p:blipFill rotWithShape="1">
          <a:blip r:embed="rId4"/>
          <a:srcRect l="15098" t="3137" r="14967" b="2745"/>
          <a:stretch/>
        </p:blipFill>
        <p:spPr>
          <a:xfrm flipH="1">
            <a:off x="8801791" y="1259461"/>
            <a:ext cx="1238679" cy="2283840"/>
          </a:xfrm>
          <a:prstGeom prst="rect">
            <a:avLst/>
          </a:prstGeom>
        </p:spPr>
      </p:pic>
      <p:grpSp>
        <p:nvGrpSpPr>
          <p:cNvPr id="21" name="Grupo 20">
            <a:extLst>
              <a:ext uri="{FF2B5EF4-FFF2-40B4-BE49-F238E27FC236}">
                <a16:creationId xmlns:a16="http://schemas.microsoft.com/office/drawing/2014/main" id="{0CE5C1C0-121A-4514-829F-9F167C335285}"/>
              </a:ext>
            </a:extLst>
          </p:cNvPr>
          <p:cNvGrpSpPr/>
          <p:nvPr/>
        </p:nvGrpSpPr>
        <p:grpSpPr>
          <a:xfrm>
            <a:off x="3402993" y="3691216"/>
            <a:ext cx="1791540" cy="1246094"/>
            <a:chOff x="3426188" y="3922059"/>
            <a:chExt cx="1791540" cy="1246094"/>
          </a:xfrm>
        </p:grpSpPr>
        <p:sp>
          <p:nvSpPr>
            <p:cNvPr id="18" name="Rectángulo: esquinas redondeadas 17">
              <a:extLst>
                <a:ext uri="{FF2B5EF4-FFF2-40B4-BE49-F238E27FC236}">
                  <a16:creationId xmlns:a16="http://schemas.microsoft.com/office/drawing/2014/main" id="{F0F59844-B3D7-43DE-8D46-8135C39AED06}"/>
                </a:ext>
              </a:extLst>
            </p:cNvPr>
            <p:cNvSpPr/>
            <p:nvPr/>
          </p:nvSpPr>
          <p:spPr>
            <a:xfrm>
              <a:off x="3498745" y="3922059"/>
              <a:ext cx="1718983" cy="1246094"/>
            </a:xfrm>
            <a:prstGeom prst="roundRect">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dirty="0">
                <a:solidFill>
                  <a:schemeClr val="tx2">
                    <a:lumMod val="75000"/>
                  </a:schemeClr>
                </a:solidFill>
              </a:endParaRPr>
            </a:p>
          </p:txBody>
        </p:sp>
        <p:sp>
          <p:nvSpPr>
            <p:cNvPr id="14" name="Rectángulo: esquinas redondeadas 13">
              <a:extLst>
                <a:ext uri="{FF2B5EF4-FFF2-40B4-BE49-F238E27FC236}">
                  <a16:creationId xmlns:a16="http://schemas.microsoft.com/office/drawing/2014/main" id="{846BA74A-F6C4-4077-B1EA-A89386930EBF}"/>
                </a:ext>
              </a:extLst>
            </p:cNvPr>
            <p:cNvSpPr/>
            <p:nvPr/>
          </p:nvSpPr>
          <p:spPr>
            <a:xfrm>
              <a:off x="3426188" y="3985933"/>
              <a:ext cx="1718983" cy="1177737"/>
            </a:xfrm>
            <a:prstGeom prst="roundRect">
              <a:avLst/>
            </a:prstGeom>
            <a:solidFill>
              <a:schemeClr val="bg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2">
                      <a:lumMod val="75000"/>
                    </a:schemeClr>
                  </a:solidFill>
                </a:rPr>
                <a:t>Utilizar criterios de evaluación</a:t>
              </a:r>
              <a:endParaRPr lang="es-PE" b="1" dirty="0">
                <a:solidFill>
                  <a:schemeClr val="tx2">
                    <a:lumMod val="75000"/>
                  </a:schemeClr>
                </a:solidFill>
              </a:endParaRPr>
            </a:p>
          </p:txBody>
        </p:sp>
      </p:grpSp>
      <p:grpSp>
        <p:nvGrpSpPr>
          <p:cNvPr id="28" name="Grupo 27">
            <a:extLst>
              <a:ext uri="{FF2B5EF4-FFF2-40B4-BE49-F238E27FC236}">
                <a16:creationId xmlns:a16="http://schemas.microsoft.com/office/drawing/2014/main" id="{10CA64A9-5FC4-485C-B1F8-00CF7AF4FED1}"/>
              </a:ext>
            </a:extLst>
          </p:cNvPr>
          <p:cNvGrpSpPr/>
          <p:nvPr/>
        </p:nvGrpSpPr>
        <p:grpSpPr>
          <a:xfrm>
            <a:off x="8633987" y="3808639"/>
            <a:ext cx="1791963" cy="1221442"/>
            <a:chOff x="8498256" y="4010585"/>
            <a:chExt cx="1791963" cy="1221442"/>
          </a:xfrm>
        </p:grpSpPr>
        <p:sp>
          <p:nvSpPr>
            <p:cNvPr id="20" name="Rectángulo: esquinas redondeadas 19">
              <a:extLst>
                <a:ext uri="{FF2B5EF4-FFF2-40B4-BE49-F238E27FC236}">
                  <a16:creationId xmlns:a16="http://schemas.microsoft.com/office/drawing/2014/main" id="{6520566E-A672-4616-B8A5-81EA397EE68E}"/>
                </a:ext>
              </a:extLst>
            </p:cNvPr>
            <p:cNvSpPr/>
            <p:nvPr/>
          </p:nvSpPr>
          <p:spPr>
            <a:xfrm>
              <a:off x="8571236" y="4010585"/>
              <a:ext cx="1718983" cy="1158688"/>
            </a:xfrm>
            <a:prstGeom prst="roundRect">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dirty="0">
                <a:solidFill>
                  <a:schemeClr val="tx2">
                    <a:lumMod val="75000"/>
                  </a:schemeClr>
                </a:solidFill>
              </a:endParaRPr>
            </a:p>
          </p:txBody>
        </p:sp>
        <p:sp>
          <p:nvSpPr>
            <p:cNvPr id="16" name="Rectángulo: esquinas redondeadas 15">
              <a:extLst>
                <a:ext uri="{FF2B5EF4-FFF2-40B4-BE49-F238E27FC236}">
                  <a16:creationId xmlns:a16="http://schemas.microsoft.com/office/drawing/2014/main" id="{CF0F7982-1503-4B8D-8948-D9A85E2F0460}"/>
                </a:ext>
              </a:extLst>
            </p:cNvPr>
            <p:cNvSpPr/>
            <p:nvPr/>
          </p:nvSpPr>
          <p:spPr>
            <a:xfrm>
              <a:off x="8498256" y="4073339"/>
              <a:ext cx="1718983" cy="1158688"/>
            </a:xfrm>
            <a:prstGeom prst="roundRect">
              <a:avLst/>
            </a:prstGeom>
            <a:solidFill>
              <a:schemeClr val="bg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2">
                      <a:lumMod val="75000"/>
                    </a:schemeClr>
                  </a:solidFill>
                </a:rPr>
                <a:t>Conclusiones descriptivas</a:t>
              </a:r>
              <a:endParaRPr lang="es-PE" b="1" dirty="0">
                <a:solidFill>
                  <a:schemeClr val="tx2">
                    <a:lumMod val="75000"/>
                  </a:schemeClr>
                </a:solidFill>
              </a:endParaRPr>
            </a:p>
          </p:txBody>
        </p:sp>
      </p:grpSp>
      <p:grpSp>
        <p:nvGrpSpPr>
          <p:cNvPr id="22" name="Grupo 21">
            <a:extLst>
              <a:ext uri="{FF2B5EF4-FFF2-40B4-BE49-F238E27FC236}">
                <a16:creationId xmlns:a16="http://schemas.microsoft.com/office/drawing/2014/main" id="{F874C78C-09EC-4502-BB5E-8150F8B81B0D}"/>
              </a:ext>
            </a:extLst>
          </p:cNvPr>
          <p:cNvGrpSpPr/>
          <p:nvPr/>
        </p:nvGrpSpPr>
        <p:grpSpPr>
          <a:xfrm>
            <a:off x="826844" y="3673287"/>
            <a:ext cx="1775297" cy="1221442"/>
            <a:chOff x="477649" y="3801035"/>
            <a:chExt cx="1775297" cy="1221442"/>
          </a:xfrm>
        </p:grpSpPr>
        <p:sp>
          <p:nvSpPr>
            <p:cNvPr id="6" name="Rectángulo: esquinas redondeadas 5">
              <a:extLst>
                <a:ext uri="{FF2B5EF4-FFF2-40B4-BE49-F238E27FC236}">
                  <a16:creationId xmlns:a16="http://schemas.microsoft.com/office/drawing/2014/main" id="{5ED736CC-A208-452F-B628-42472E208E00}"/>
                </a:ext>
              </a:extLst>
            </p:cNvPr>
            <p:cNvSpPr/>
            <p:nvPr/>
          </p:nvSpPr>
          <p:spPr>
            <a:xfrm>
              <a:off x="533963" y="3801035"/>
              <a:ext cx="1718983" cy="1221442"/>
            </a:xfrm>
            <a:prstGeom prst="roundRect">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2">
                      <a:lumMod val="75000"/>
                    </a:schemeClr>
                  </a:solidFill>
                </a:rPr>
                <a:t>Análisis de evidencias</a:t>
              </a:r>
              <a:endParaRPr lang="es-PE" b="1" dirty="0">
                <a:solidFill>
                  <a:schemeClr val="tx2">
                    <a:lumMod val="75000"/>
                  </a:schemeClr>
                </a:solidFill>
              </a:endParaRPr>
            </a:p>
          </p:txBody>
        </p:sp>
        <p:sp>
          <p:nvSpPr>
            <p:cNvPr id="17" name="Rectángulo: esquinas redondeadas 16">
              <a:extLst>
                <a:ext uri="{FF2B5EF4-FFF2-40B4-BE49-F238E27FC236}">
                  <a16:creationId xmlns:a16="http://schemas.microsoft.com/office/drawing/2014/main" id="{9CF86DC7-A683-4329-9BA3-3B860E14DDFD}"/>
                </a:ext>
              </a:extLst>
            </p:cNvPr>
            <p:cNvSpPr/>
            <p:nvPr/>
          </p:nvSpPr>
          <p:spPr>
            <a:xfrm>
              <a:off x="477649" y="3863789"/>
              <a:ext cx="1718983" cy="1158688"/>
            </a:xfrm>
            <a:prstGeom prst="roundRect">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2">
                      <a:lumMod val="75000"/>
                    </a:schemeClr>
                  </a:solidFill>
                </a:rPr>
                <a:t>Análisis de evidencias</a:t>
              </a:r>
              <a:endParaRPr lang="es-PE" b="1" dirty="0">
                <a:solidFill>
                  <a:schemeClr val="tx2">
                    <a:lumMod val="75000"/>
                  </a:schemeClr>
                </a:solidFill>
              </a:endParaRPr>
            </a:p>
          </p:txBody>
        </p:sp>
      </p:grpSp>
      <p:grpSp>
        <p:nvGrpSpPr>
          <p:cNvPr id="9" name="Grupo 8">
            <a:extLst>
              <a:ext uri="{FF2B5EF4-FFF2-40B4-BE49-F238E27FC236}">
                <a16:creationId xmlns:a16="http://schemas.microsoft.com/office/drawing/2014/main" id="{04C24616-D36F-48A2-A712-D97652790AE1}"/>
              </a:ext>
            </a:extLst>
          </p:cNvPr>
          <p:cNvGrpSpPr/>
          <p:nvPr/>
        </p:nvGrpSpPr>
        <p:grpSpPr>
          <a:xfrm>
            <a:off x="6084789" y="3808639"/>
            <a:ext cx="1794062" cy="1246094"/>
            <a:chOff x="6067424" y="4081183"/>
            <a:chExt cx="1794062" cy="1246094"/>
          </a:xfrm>
        </p:grpSpPr>
        <p:sp>
          <p:nvSpPr>
            <p:cNvPr id="19" name="Rectángulo: esquinas redondeadas 18">
              <a:extLst>
                <a:ext uri="{FF2B5EF4-FFF2-40B4-BE49-F238E27FC236}">
                  <a16:creationId xmlns:a16="http://schemas.microsoft.com/office/drawing/2014/main" id="{F430D1A1-0744-4FEA-9789-F1D6FC7DBAE3}"/>
                </a:ext>
              </a:extLst>
            </p:cNvPr>
            <p:cNvSpPr/>
            <p:nvPr/>
          </p:nvSpPr>
          <p:spPr>
            <a:xfrm>
              <a:off x="6142503" y="4081183"/>
              <a:ext cx="1718983" cy="1246094"/>
            </a:xfrm>
            <a:prstGeom prst="roundRect">
              <a:avLst/>
            </a:prstGeom>
            <a:solidFill>
              <a:schemeClr val="accent1">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b="1" dirty="0">
                <a:solidFill>
                  <a:schemeClr val="tx2">
                    <a:lumMod val="75000"/>
                  </a:schemeClr>
                </a:solidFill>
              </a:endParaRPr>
            </a:p>
          </p:txBody>
        </p:sp>
        <p:sp>
          <p:nvSpPr>
            <p:cNvPr id="15" name="Rectángulo: esquinas redondeadas 14">
              <a:extLst>
                <a:ext uri="{FF2B5EF4-FFF2-40B4-BE49-F238E27FC236}">
                  <a16:creationId xmlns:a16="http://schemas.microsoft.com/office/drawing/2014/main" id="{360512A5-DCAA-4610-A26C-7E7A5B7D42A8}"/>
                </a:ext>
              </a:extLst>
            </p:cNvPr>
            <p:cNvSpPr/>
            <p:nvPr/>
          </p:nvSpPr>
          <p:spPr>
            <a:xfrm>
              <a:off x="6067424" y="4138333"/>
              <a:ext cx="1718983" cy="1176618"/>
            </a:xfrm>
            <a:prstGeom prst="roundRect">
              <a:avLst/>
            </a:prstGeom>
            <a:solidFill>
              <a:schemeClr val="bg2"/>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2">
                      <a:lumMod val="75000"/>
                    </a:schemeClr>
                  </a:solidFill>
                </a:rPr>
                <a:t>Determinar logros y dificultades</a:t>
              </a:r>
              <a:endParaRPr lang="es-PE" b="1" dirty="0">
                <a:solidFill>
                  <a:schemeClr val="tx2">
                    <a:lumMod val="75000"/>
                  </a:schemeClr>
                </a:solidFill>
              </a:endParaRPr>
            </a:p>
          </p:txBody>
        </p:sp>
      </p:grpSp>
      <p:sp>
        <p:nvSpPr>
          <p:cNvPr id="25" name="Flecha: a la derecha 24">
            <a:extLst>
              <a:ext uri="{FF2B5EF4-FFF2-40B4-BE49-F238E27FC236}">
                <a16:creationId xmlns:a16="http://schemas.microsoft.com/office/drawing/2014/main" id="{4E0EC125-633D-410C-B127-1643C0E6CD0F}"/>
              </a:ext>
            </a:extLst>
          </p:cNvPr>
          <p:cNvSpPr/>
          <p:nvPr/>
        </p:nvSpPr>
        <p:spPr>
          <a:xfrm>
            <a:off x="5364683" y="4277844"/>
            <a:ext cx="505097" cy="377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6" name="Flecha: a la derecha 25">
            <a:extLst>
              <a:ext uri="{FF2B5EF4-FFF2-40B4-BE49-F238E27FC236}">
                <a16:creationId xmlns:a16="http://schemas.microsoft.com/office/drawing/2014/main" id="{387356A8-2283-4998-A791-B3CE0F53A9D8}"/>
              </a:ext>
            </a:extLst>
          </p:cNvPr>
          <p:cNvSpPr/>
          <p:nvPr/>
        </p:nvSpPr>
        <p:spPr>
          <a:xfrm>
            <a:off x="8004229" y="4277844"/>
            <a:ext cx="505097" cy="3776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Signo más 26">
            <a:extLst>
              <a:ext uri="{FF2B5EF4-FFF2-40B4-BE49-F238E27FC236}">
                <a16:creationId xmlns:a16="http://schemas.microsoft.com/office/drawing/2014/main" id="{80E9F10C-899D-426F-BBA5-6376131CCC55}"/>
              </a:ext>
            </a:extLst>
          </p:cNvPr>
          <p:cNvSpPr/>
          <p:nvPr/>
        </p:nvSpPr>
        <p:spPr>
          <a:xfrm>
            <a:off x="2730533" y="4141694"/>
            <a:ext cx="471511" cy="51098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9" name="Imagen 28">
            <a:extLst>
              <a:ext uri="{FF2B5EF4-FFF2-40B4-BE49-F238E27FC236}">
                <a16:creationId xmlns:a16="http://schemas.microsoft.com/office/drawing/2014/main" id="{B0272D93-8B43-48DF-A365-12D43204F10A}"/>
              </a:ext>
            </a:extLst>
          </p:cNvPr>
          <p:cNvPicPr/>
          <p:nvPr/>
        </p:nvPicPr>
        <p:blipFill>
          <a:blip r:embed="rId5"/>
          <a:stretch>
            <a:fillRect/>
          </a:stretch>
        </p:blipFill>
        <p:spPr>
          <a:xfrm>
            <a:off x="808040" y="5199857"/>
            <a:ext cx="1645974" cy="1353014"/>
          </a:xfrm>
          <a:prstGeom prst="rect">
            <a:avLst/>
          </a:prstGeom>
        </p:spPr>
      </p:pic>
      <p:sp>
        <p:nvSpPr>
          <p:cNvPr id="30" name="Rectángulo 29">
            <a:extLst>
              <a:ext uri="{FF2B5EF4-FFF2-40B4-BE49-F238E27FC236}">
                <a16:creationId xmlns:a16="http://schemas.microsoft.com/office/drawing/2014/main" id="{7C6DC73D-3FCE-4787-9E28-BCD9DD983C6E}"/>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31" name="Imagen 30">
            <a:extLst>
              <a:ext uri="{FF2B5EF4-FFF2-40B4-BE49-F238E27FC236}">
                <a16:creationId xmlns:a16="http://schemas.microsoft.com/office/drawing/2014/main" id="{2A9998DE-2ECF-40F8-AD59-D5FA58F53DD2}"/>
              </a:ext>
            </a:extLst>
          </p:cNvPr>
          <p:cNvPicPr/>
          <p:nvPr/>
        </p:nvPicPr>
        <p:blipFill>
          <a:blip r:embed="rId6"/>
          <a:stretch>
            <a:fillRect/>
          </a:stretch>
        </p:blipFill>
        <p:spPr>
          <a:xfrm>
            <a:off x="3307544" y="5134533"/>
            <a:ext cx="2067375" cy="1283636"/>
          </a:xfrm>
          <a:prstGeom prst="rect">
            <a:avLst/>
          </a:prstGeom>
        </p:spPr>
      </p:pic>
    </p:spTree>
    <p:extLst>
      <p:ext uri="{BB962C8B-B14F-4D97-AF65-F5344CB8AC3E}">
        <p14:creationId xmlns:p14="http://schemas.microsoft.com/office/powerpoint/2010/main" val="94670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10">
          <a:fgClr>
            <a:schemeClr val="accent5">
              <a:lumMod val="20000"/>
              <a:lumOff val="80000"/>
            </a:schemeClr>
          </a:fgClr>
          <a:bgClr>
            <a:schemeClr val="accent5">
              <a:lumMod val="20000"/>
              <a:lumOff val="80000"/>
            </a:schemeClr>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66675"/>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flip="none" rotWithShape="1">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pic>
        <p:nvPicPr>
          <p:cNvPr id="21" name="Imagen 20">
            <a:extLst>
              <a:ext uri="{FF2B5EF4-FFF2-40B4-BE49-F238E27FC236}">
                <a16:creationId xmlns:a16="http://schemas.microsoft.com/office/drawing/2014/main" id="{0B695BF6-88AB-43D6-BC58-29E64F1E1DA7}"/>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028" name="Picture 4">
            <a:extLst>
              <a:ext uri="{FF2B5EF4-FFF2-40B4-BE49-F238E27FC236}">
                <a16:creationId xmlns:a16="http://schemas.microsoft.com/office/drawing/2014/main" id="{ABB9139C-14D4-4708-BD0F-20E6C4F31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53787"/>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D8A9405C-682C-4C77-96FC-5AABF0D76FD0}"/>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
        <p:nvSpPr>
          <p:cNvPr id="2" name="Rectángulo 1">
            <a:extLst>
              <a:ext uri="{FF2B5EF4-FFF2-40B4-BE49-F238E27FC236}">
                <a16:creationId xmlns:a16="http://schemas.microsoft.com/office/drawing/2014/main" id="{59426C4D-8652-4969-A70E-0F20D6FB1485}"/>
              </a:ext>
            </a:extLst>
          </p:cNvPr>
          <p:cNvSpPr/>
          <p:nvPr/>
        </p:nvSpPr>
        <p:spPr>
          <a:xfrm>
            <a:off x="3606787" y="1615327"/>
            <a:ext cx="4953754" cy="2486586"/>
          </a:xfrm>
          <a:prstGeom prst="rect">
            <a:avLst/>
          </a:prstGeom>
          <a:solidFill>
            <a:schemeClr val="accent5">
              <a:lumMod val="20000"/>
              <a:lumOff val="8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solidFill>
                  <a:schemeClr val="tx2">
                    <a:lumMod val="75000"/>
                  </a:schemeClr>
                </a:solidFill>
              </a:rPr>
              <a:t>Las evidencias y los criterios de evaluación</a:t>
            </a:r>
            <a:endParaRPr lang="es-PE" sz="4000" b="1" dirty="0">
              <a:solidFill>
                <a:schemeClr val="tx2">
                  <a:lumMod val="75000"/>
                </a:schemeClr>
              </a:solidFill>
            </a:endParaRPr>
          </a:p>
        </p:txBody>
      </p:sp>
      <p:pic>
        <p:nvPicPr>
          <p:cNvPr id="14" name="Imagen 13">
            <a:extLst>
              <a:ext uri="{FF2B5EF4-FFF2-40B4-BE49-F238E27FC236}">
                <a16:creationId xmlns:a16="http://schemas.microsoft.com/office/drawing/2014/main" id="{C324FB99-8CF2-4B2B-A4E6-741D674074C9}"/>
              </a:ext>
            </a:extLst>
          </p:cNvPr>
          <p:cNvPicPr/>
          <p:nvPr/>
        </p:nvPicPr>
        <p:blipFill rotWithShape="1">
          <a:blip r:embed="rId4"/>
          <a:srcRect t="8151"/>
          <a:stretch/>
        </p:blipFill>
        <p:spPr>
          <a:xfrm>
            <a:off x="766858" y="4589929"/>
            <a:ext cx="1348813" cy="1147482"/>
          </a:xfrm>
          <a:prstGeom prst="rect">
            <a:avLst/>
          </a:prstGeom>
        </p:spPr>
      </p:pic>
      <p:pic>
        <p:nvPicPr>
          <p:cNvPr id="15" name="Imagen 14">
            <a:extLst>
              <a:ext uri="{FF2B5EF4-FFF2-40B4-BE49-F238E27FC236}">
                <a16:creationId xmlns:a16="http://schemas.microsoft.com/office/drawing/2014/main" id="{71EBAACF-3603-4596-9E0D-8ADD6286514D}"/>
              </a:ext>
            </a:extLst>
          </p:cNvPr>
          <p:cNvPicPr/>
          <p:nvPr/>
        </p:nvPicPr>
        <p:blipFill>
          <a:blip r:embed="rId5"/>
          <a:stretch>
            <a:fillRect/>
          </a:stretch>
        </p:blipFill>
        <p:spPr>
          <a:xfrm>
            <a:off x="8358575" y="4589929"/>
            <a:ext cx="2067375" cy="1283636"/>
          </a:xfrm>
          <a:prstGeom prst="rect">
            <a:avLst/>
          </a:prstGeom>
        </p:spPr>
      </p:pic>
      <p:sp>
        <p:nvSpPr>
          <p:cNvPr id="4" name="Rectángulo 3">
            <a:extLst>
              <a:ext uri="{FF2B5EF4-FFF2-40B4-BE49-F238E27FC236}">
                <a16:creationId xmlns:a16="http://schemas.microsoft.com/office/drawing/2014/main" id="{5EA8416E-F242-4B75-8312-17801DB24D13}"/>
              </a:ext>
            </a:extLst>
          </p:cNvPr>
          <p:cNvSpPr/>
          <p:nvPr/>
        </p:nvSpPr>
        <p:spPr>
          <a:xfrm>
            <a:off x="3212125" y="2394137"/>
            <a:ext cx="397377" cy="1707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 name="Rectángulo 2">
            <a:extLst>
              <a:ext uri="{FF2B5EF4-FFF2-40B4-BE49-F238E27FC236}">
                <a16:creationId xmlns:a16="http://schemas.microsoft.com/office/drawing/2014/main" id="{820C8248-B9E4-4225-AF91-1D7B95C3EEF8}"/>
              </a:ext>
            </a:extLst>
          </p:cNvPr>
          <p:cNvSpPr/>
          <p:nvPr/>
        </p:nvSpPr>
        <p:spPr>
          <a:xfrm>
            <a:off x="2253871" y="3206843"/>
            <a:ext cx="1335741" cy="180975"/>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28925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C55F7895-CB54-40A4-A09D-4627017C14D3}"/>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sp>
        <p:nvSpPr>
          <p:cNvPr id="2" name="Rectángulo: esquinas redondeadas 1">
            <a:extLst>
              <a:ext uri="{FF2B5EF4-FFF2-40B4-BE49-F238E27FC236}">
                <a16:creationId xmlns:a16="http://schemas.microsoft.com/office/drawing/2014/main" id="{86CE29D6-1533-4FE8-91BF-0CAE75632479}"/>
              </a:ext>
            </a:extLst>
          </p:cNvPr>
          <p:cNvSpPr/>
          <p:nvPr/>
        </p:nvSpPr>
        <p:spPr>
          <a:xfrm rot="21124431">
            <a:off x="3010118" y="1977692"/>
            <a:ext cx="5593976" cy="304144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ángulo: esquinas redondeadas 13">
            <a:extLst>
              <a:ext uri="{FF2B5EF4-FFF2-40B4-BE49-F238E27FC236}">
                <a16:creationId xmlns:a16="http://schemas.microsoft.com/office/drawing/2014/main" id="{71724B28-3BD3-44C0-9ACE-5A5A9794910C}"/>
              </a:ext>
            </a:extLst>
          </p:cNvPr>
          <p:cNvSpPr/>
          <p:nvPr/>
        </p:nvSpPr>
        <p:spPr>
          <a:xfrm>
            <a:off x="3064358" y="2031269"/>
            <a:ext cx="5485496" cy="295191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800" b="1" dirty="0">
                <a:solidFill>
                  <a:srgbClr val="000000"/>
                </a:solidFill>
                <a:latin typeface="Arial" panose="020B0604020202020204" pitchFamily="34" charset="0"/>
              </a:rPr>
              <a:t>Producciones y/o actuaciones </a:t>
            </a:r>
            <a:r>
              <a:rPr lang="es-ES" sz="1800" dirty="0">
                <a:solidFill>
                  <a:srgbClr val="000000"/>
                </a:solidFill>
                <a:latin typeface="Arial" panose="020B0604020202020204" pitchFamily="34" charset="0"/>
              </a:rPr>
              <a:t>realizadas por los estudiantes en situaciones definidas y como parte integral de su proceso de aprendizaje mediante las cuales se puede interpretar e identificar lo que han aprendido y el nivel de logro de la competencia que han alcanzado con relación a los propósitos de aprendizaje establecidos, y cómo lo han </a:t>
            </a:r>
            <a:r>
              <a:rPr lang="es-PE" sz="1800" dirty="0">
                <a:solidFill>
                  <a:srgbClr val="000000"/>
                </a:solidFill>
                <a:latin typeface="Arial" panose="020B0604020202020204" pitchFamily="34" charset="0"/>
              </a:rPr>
              <a:t>aprendido. </a:t>
            </a:r>
          </a:p>
          <a:p>
            <a:endParaRPr lang="es-PE" sz="1800" dirty="0">
              <a:solidFill>
                <a:srgbClr val="000000"/>
              </a:solidFill>
              <a:latin typeface="Arial" panose="020B0604020202020204" pitchFamily="34" charset="0"/>
            </a:endParaRPr>
          </a:p>
        </p:txBody>
      </p:sp>
      <p:sp>
        <p:nvSpPr>
          <p:cNvPr id="3" name="Rectángulo 2">
            <a:extLst>
              <a:ext uri="{FF2B5EF4-FFF2-40B4-BE49-F238E27FC236}">
                <a16:creationId xmlns:a16="http://schemas.microsoft.com/office/drawing/2014/main" id="{44FD6279-6205-482C-AE0D-7867A53F14C7}"/>
              </a:ext>
            </a:extLst>
          </p:cNvPr>
          <p:cNvSpPr/>
          <p:nvPr/>
        </p:nvSpPr>
        <p:spPr>
          <a:xfrm>
            <a:off x="1162050" y="878232"/>
            <a:ext cx="3565604" cy="470439"/>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2">
                    <a:lumMod val="75000"/>
                  </a:schemeClr>
                </a:solidFill>
              </a:rPr>
              <a:t>¿Qué son las evidencias?</a:t>
            </a:r>
            <a:endParaRPr lang="es-PE" sz="2400" b="1" dirty="0">
              <a:solidFill>
                <a:schemeClr val="tx2">
                  <a:lumMod val="75000"/>
                </a:schemeClr>
              </a:solidFill>
            </a:endParaRPr>
          </a:p>
        </p:txBody>
      </p:sp>
      <p:sp>
        <p:nvSpPr>
          <p:cNvPr id="19" name="Rectángulo 18">
            <a:extLst>
              <a:ext uri="{FF2B5EF4-FFF2-40B4-BE49-F238E27FC236}">
                <a16:creationId xmlns:a16="http://schemas.microsoft.com/office/drawing/2014/main" id="{177E4BB9-CB4B-4E04-80D3-FC619A2EA3CA}"/>
              </a:ext>
            </a:extLst>
          </p:cNvPr>
          <p:cNvSpPr/>
          <p:nvPr/>
        </p:nvSpPr>
        <p:spPr>
          <a:xfrm>
            <a:off x="5280212" y="5164155"/>
            <a:ext cx="3174909" cy="295836"/>
          </a:xfrm>
          <a:prstGeom prst="rect">
            <a:avLst/>
          </a:prstGeom>
          <a:pattFill prst="pct10">
            <a:fgClr>
              <a:schemeClr val="accent1"/>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r>
              <a:rPr lang="es-PE" sz="1800" i="0" u="none" strike="noStrike" cap="none" dirty="0">
                <a:solidFill>
                  <a:schemeClr val="dk1"/>
                </a:solidFill>
                <a:latin typeface="Agency FB" panose="020B0503020202020204" pitchFamily="34" charset="0"/>
                <a:ea typeface="Arial"/>
                <a:cs typeface="Arial"/>
                <a:sym typeface="Arial"/>
              </a:rPr>
              <a:t>R.V.M. </a:t>
            </a:r>
            <a:r>
              <a:rPr lang="es-PE" sz="1800" i="0" u="none" strike="noStrike" cap="none" dirty="0" err="1">
                <a:solidFill>
                  <a:schemeClr val="dk1"/>
                </a:solidFill>
                <a:latin typeface="Agency FB" panose="020B0503020202020204" pitchFamily="34" charset="0"/>
                <a:ea typeface="Arial"/>
                <a:cs typeface="Arial"/>
                <a:sym typeface="Arial"/>
              </a:rPr>
              <a:t>Nº</a:t>
            </a:r>
            <a:r>
              <a:rPr lang="es-PE" sz="1800" i="0" u="none" strike="noStrike" cap="none" dirty="0">
                <a:solidFill>
                  <a:schemeClr val="dk1"/>
                </a:solidFill>
                <a:latin typeface="Agency FB" panose="020B0503020202020204" pitchFamily="34" charset="0"/>
                <a:ea typeface="Arial"/>
                <a:cs typeface="Arial"/>
                <a:sym typeface="Arial"/>
              </a:rPr>
              <a:t> 094-2020 MINEDU</a:t>
            </a:r>
          </a:p>
        </p:txBody>
      </p:sp>
      <p:pic>
        <p:nvPicPr>
          <p:cNvPr id="20" name="Imagen 19">
            <a:extLst>
              <a:ext uri="{FF2B5EF4-FFF2-40B4-BE49-F238E27FC236}">
                <a16:creationId xmlns:a16="http://schemas.microsoft.com/office/drawing/2014/main" id="{F4436EE0-CAB7-4961-A9A7-ADF2B71FF39D}"/>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21" name="Picture 4">
            <a:extLst>
              <a:ext uri="{FF2B5EF4-FFF2-40B4-BE49-F238E27FC236}">
                <a16:creationId xmlns:a16="http://schemas.microsoft.com/office/drawing/2014/main" id="{427DE14E-EFEA-41FD-852D-99C70A31C8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0"/>
            <a:ext cx="1738312" cy="6381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a:extLst>
              <a:ext uri="{FF2B5EF4-FFF2-40B4-BE49-F238E27FC236}">
                <a16:creationId xmlns:a16="http://schemas.microsoft.com/office/drawing/2014/main" id="{6D60238D-F7C4-44A7-B6CC-E0448122E51D}"/>
              </a:ext>
            </a:extLst>
          </p:cNvPr>
          <p:cNvCxnSpPr/>
          <p:nvPr/>
        </p:nvCxnSpPr>
        <p:spPr>
          <a:xfrm>
            <a:off x="1235114" y="1348671"/>
            <a:ext cx="34194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335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C2546C26-B4C3-49E6-B9B9-4C4A638CEF0D}"/>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CB2D7DBA-D6B6-4EDA-BE58-A87CA0A68652}"/>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3" name="Imagen 2">
            <a:extLst>
              <a:ext uri="{FF2B5EF4-FFF2-40B4-BE49-F238E27FC236}">
                <a16:creationId xmlns:a16="http://schemas.microsoft.com/office/drawing/2014/main" id="{F8B509A7-5C7E-4F88-BF7F-F3CE835A0EAB}"/>
              </a:ext>
            </a:extLst>
          </p:cNvPr>
          <p:cNvPicPr>
            <a:picLocks noChangeAspect="1"/>
          </p:cNvPicPr>
          <p:nvPr/>
        </p:nvPicPr>
        <p:blipFill rotWithShape="1">
          <a:blip r:embed="rId3"/>
          <a:srcRect l="6327"/>
          <a:stretch/>
        </p:blipFill>
        <p:spPr>
          <a:xfrm>
            <a:off x="3539457" y="640165"/>
            <a:ext cx="5092154" cy="5349069"/>
          </a:xfrm>
          <a:prstGeom prst="rect">
            <a:avLst/>
          </a:prstGeom>
        </p:spPr>
      </p:pic>
      <p:pic>
        <p:nvPicPr>
          <p:cNvPr id="19" name="Picture 4">
            <a:extLst>
              <a:ext uri="{FF2B5EF4-FFF2-40B4-BE49-F238E27FC236}">
                <a16:creationId xmlns:a16="http://schemas.microsoft.com/office/drawing/2014/main" id="{7D4C8FDA-EC22-4057-A3CB-9F802C2341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25" b="20368"/>
          <a:stretch/>
        </p:blipFill>
        <p:spPr bwMode="auto">
          <a:xfrm>
            <a:off x="0" y="0"/>
            <a:ext cx="1738312" cy="63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84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CEFD3C89-786B-4EE7-9EA2-74ACD1661795}"/>
              </a:ext>
            </a:extLst>
          </p:cNvPr>
          <p:cNvGrpSpPr/>
          <p:nvPr/>
        </p:nvGrpSpPr>
        <p:grpSpPr>
          <a:xfrm>
            <a:off x="1" y="0"/>
            <a:ext cx="12191997" cy="6858000"/>
            <a:chOff x="1" y="0"/>
            <a:chExt cx="12191997" cy="6858000"/>
          </a:xfrm>
        </p:grpSpPr>
        <p:sp>
          <p:nvSpPr>
            <p:cNvPr id="5" name="Triángulo rectángulo 4">
              <a:extLst>
                <a:ext uri="{FF2B5EF4-FFF2-40B4-BE49-F238E27FC236}">
                  <a16:creationId xmlns:a16="http://schemas.microsoft.com/office/drawing/2014/main" id="{B2AE2C6D-708C-46AF-990D-67A9D2636BBA}"/>
                </a:ext>
              </a:extLst>
            </p:cNvPr>
            <p:cNvSpPr/>
            <p:nvPr/>
          </p:nvSpPr>
          <p:spPr>
            <a:xfrm>
              <a:off x="1" y="3314700"/>
              <a:ext cx="2362200" cy="3543300"/>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Triángulo rectángulo 10">
              <a:extLst>
                <a:ext uri="{FF2B5EF4-FFF2-40B4-BE49-F238E27FC236}">
                  <a16:creationId xmlns:a16="http://schemas.microsoft.com/office/drawing/2014/main" id="{F4F66292-F2AB-453E-AD0F-ED09A521BC62}"/>
                </a:ext>
              </a:extLst>
            </p:cNvPr>
            <p:cNvSpPr/>
            <p:nvPr/>
          </p:nvSpPr>
          <p:spPr>
            <a:xfrm rot="10800000">
              <a:off x="9229724" y="0"/>
              <a:ext cx="2962274" cy="3543301"/>
            </a:xfrm>
            <a:prstGeom prst="rtTriangl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ranja diagonal 11">
              <a:extLst>
                <a:ext uri="{FF2B5EF4-FFF2-40B4-BE49-F238E27FC236}">
                  <a16:creationId xmlns:a16="http://schemas.microsoft.com/office/drawing/2014/main" id="{B09BA893-3109-4747-AFDE-09FE3B114E55}"/>
                </a:ext>
              </a:extLst>
            </p:cNvPr>
            <p:cNvSpPr/>
            <p:nvPr/>
          </p:nvSpPr>
          <p:spPr>
            <a:xfrm rot="10800000">
              <a:off x="10363199" y="3543300"/>
              <a:ext cx="1828799" cy="3314699"/>
            </a:xfrm>
            <a:prstGeom prst="diagStripe">
              <a:avLst/>
            </a:prstGeom>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pSp>
      <p:sp>
        <p:nvSpPr>
          <p:cNvPr id="10" name="Rectángulo 9">
            <a:extLst>
              <a:ext uri="{FF2B5EF4-FFF2-40B4-BE49-F238E27FC236}">
                <a16:creationId xmlns:a16="http://schemas.microsoft.com/office/drawing/2014/main" id="{C2546C26-B4C3-49E6-B9B9-4C4A638CEF0D}"/>
              </a:ext>
            </a:extLst>
          </p:cNvPr>
          <p:cNvSpPr/>
          <p:nvPr/>
        </p:nvSpPr>
        <p:spPr>
          <a:xfrm>
            <a:off x="8267700" y="6391275"/>
            <a:ext cx="3667125" cy="28575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i="1" dirty="0">
                <a:solidFill>
                  <a:schemeClr val="accent1">
                    <a:lumMod val="75000"/>
                  </a:schemeClr>
                </a:solidFill>
                <a:latin typeface="+mj-lt"/>
              </a:rPr>
              <a:t>ÁREA DE GESTIÓN PEDAGÓGICA</a:t>
            </a:r>
          </a:p>
        </p:txBody>
      </p:sp>
      <p:pic>
        <p:nvPicPr>
          <p:cNvPr id="14" name="Imagen 13">
            <a:extLst>
              <a:ext uri="{FF2B5EF4-FFF2-40B4-BE49-F238E27FC236}">
                <a16:creationId xmlns:a16="http://schemas.microsoft.com/office/drawing/2014/main" id="{C5C8FBEC-F746-41A6-A68B-B837832B8322}"/>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12089" t="17251" r="14410" b="14179"/>
          <a:stretch/>
        </p:blipFill>
        <p:spPr>
          <a:xfrm>
            <a:off x="10425950" y="0"/>
            <a:ext cx="1703295" cy="869577"/>
          </a:xfrm>
          <a:prstGeom prst="rect">
            <a:avLst/>
          </a:prstGeom>
        </p:spPr>
      </p:pic>
      <p:pic>
        <p:nvPicPr>
          <p:cNvPr id="19" name="Picture 4">
            <a:extLst>
              <a:ext uri="{FF2B5EF4-FFF2-40B4-BE49-F238E27FC236}">
                <a16:creationId xmlns:a16="http://schemas.microsoft.com/office/drawing/2014/main" id="{E8A99005-A065-4348-840B-CB3429D683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25" b="20368"/>
          <a:stretch/>
        </p:blipFill>
        <p:spPr bwMode="auto">
          <a:xfrm>
            <a:off x="0" y="0"/>
            <a:ext cx="1738312" cy="638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AA8E4446-DA39-4205-B602-AE5FB6531CEA}"/>
              </a:ext>
            </a:extLst>
          </p:cNvPr>
          <p:cNvSpPr/>
          <p:nvPr/>
        </p:nvSpPr>
        <p:spPr>
          <a:xfrm>
            <a:off x="366556" y="1788432"/>
            <a:ext cx="2362200" cy="63195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chemeClr val="accent1">
                    <a:lumMod val="75000"/>
                  </a:schemeClr>
                </a:solidFill>
              </a:rPr>
              <a:t>Competencias a evaluar y criterios</a:t>
            </a:r>
          </a:p>
        </p:txBody>
      </p:sp>
      <p:sp>
        <p:nvSpPr>
          <p:cNvPr id="20" name="Rectángulo: esquinas redondeadas 19" descr="ción significativa">
            <a:extLst>
              <a:ext uri="{FF2B5EF4-FFF2-40B4-BE49-F238E27FC236}">
                <a16:creationId xmlns:a16="http://schemas.microsoft.com/office/drawing/2014/main" id="{21F862E4-FC0E-4256-89DD-142BB6FA60E6}"/>
              </a:ext>
            </a:extLst>
          </p:cNvPr>
          <p:cNvSpPr/>
          <p:nvPr/>
        </p:nvSpPr>
        <p:spPr>
          <a:xfrm>
            <a:off x="3233641" y="1420272"/>
            <a:ext cx="2441200" cy="563863"/>
          </a:xfrm>
          <a:prstGeom prst="round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b="1" dirty="0"/>
              <a:t>Situación significativa</a:t>
            </a:r>
          </a:p>
        </p:txBody>
      </p:sp>
      <p:sp>
        <p:nvSpPr>
          <p:cNvPr id="21" name="Rectángulo: esquinas redondeadas 20">
            <a:extLst>
              <a:ext uri="{FF2B5EF4-FFF2-40B4-BE49-F238E27FC236}">
                <a16:creationId xmlns:a16="http://schemas.microsoft.com/office/drawing/2014/main" id="{E904CA40-DF8A-4219-9AF9-2327CAAD7E27}"/>
              </a:ext>
            </a:extLst>
          </p:cNvPr>
          <p:cNvSpPr/>
          <p:nvPr/>
        </p:nvSpPr>
        <p:spPr>
          <a:xfrm>
            <a:off x="9255624" y="1687721"/>
            <a:ext cx="2300007" cy="544330"/>
          </a:xfrm>
          <a:prstGeom prst="roundRect">
            <a:avLst/>
          </a:prstGeom>
          <a:solidFill>
            <a:srgbClr val="CC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b="1" dirty="0">
                <a:solidFill>
                  <a:schemeClr val="accent1">
                    <a:lumMod val="75000"/>
                  </a:schemeClr>
                </a:solidFill>
              </a:rPr>
              <a:t>Evidencias que producirán</a:t>
            </a:r>
          </a:p>
        </p:txBody>
      </p:sp>
      <p:sp>
        <p:nvSpPr>
          <p:cNvPr id="22" name="Rectángulo: esquinas redondeadas 21">
            <a:extLst>
              <a:ext uri="{FF2B5EF4-FFF2-40B4-BE49-F238E27FC236}">
                <a16:creationId xmlns:a16="http://schemas.microsoft.com/office/drawing/2014/main" id="{ABEA0503-D14E-4B3F-BECD-7CD9D57962B6}"/>
              </a:ext>
            </a:extLst>
          </p:cNvPr>
          <p:cNvSpPr/>
          <p:nvPr/>
        </p:nvSpPr>
        <p:spPr>
          <a:xfrm>
            <a:off x="6910262" y="1788432"/>
            <a:ext cx="1576387" cy="473784"/>
          </a:xfrm>
          <a:prstGeom prst="round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400" b="1" dirty="0">
                <a:solidFill>
                  <a:schemeClr val="accent1">
                    <a:lumMod val="75000"/>
                  </a:schemeClr>
                </a:solidFill>
              </a:rPr>
              <a:t>Reto</a:t>
            </a:r>
          </a:p>
        </p:txBody>
      </p:sp>
      <p:sp>
        <p:nvSpPr>
          <p:cNvPr id="15" name="CuadroTexto 14">
            <a:extLst>
              <a:ext uri="{FF2B5EF4-FFF2-40B4-BE49-F238E27FC236}">
                <a16:creationId xmlns:a16="http://schemas.microsoft.com/office/drawing/2014/main" id="{6B4EDD5D-E8B4-4DF5-A3D3-17F5B396A723}"/>
              </a:ext>
            </a:extLst>
          </p:cNvPr>
          <p:cNvSpPr txBox="1"/>
          <p:nvPr/>
        </p:nvSpPr>
        <p:spPr>
          <a:xfrm>
            <a:off x="1042186" y="643045"/>
            <a:ext cx="6096000" cy="473784"/>
          </a:xfrm>
          <a:prstGeom prst="rect">
            <a:avLst/>
          </a:prstGeom>
          <a:noFill/>
        </p:spPr>
        <p:txBody>
          <a:bodyPr wrap="square">
            <a:spAutoFit/>
          </a:bodyPr>
          <a:lstStyle/>
          <a:p>
            <a:pPr>
              <a:lnSpc>
                <a:spcPct val="107000"/>
              </a:lnSpc>
              <a:spcAft>
                <a:spcPts val="800"/>
              </a:spcAft>
            </a:pPr>
            <a:r>
              <a:rPr lang="es-PE" sz="2400" b="1" dirty="0">
                <a:solidFill>
                  <a:srgbClr val="002060"/>
                </a:solidFill>
                <a:latin typeface="Poppins" panose="00000500000000000000" pitchFamily="2" charset="0"/>
                <a:ea typeface="Poppins" panose="00000500000000000000" pitchFamily="2" charset="0"/>
                <a:cs typeface="Times New Roman" panose="02020603050405020304" pitchFamily="18" charset="0"/>
              </a:rPr>
              <a:t>Cómo se obtiene </a:t>
            </a:r>
            <a:r>
              <a:rPr lang="es-PE" sz="2400" b="1" kern="1200" dirty="0">
                <a:solidFill>
                  <a:srgbClr val="002060"/>
                </a:solidFill>
                <a:effectLst/>
                <a:latin typeface="Poppins" panose="00000500000000000000" pitchFamily="2" charset="0"/>
                <a:ea typeface="Poppins" panose="00000500000000000000" pitchFamily="2" charset="0"/>
                <a:cs typeface="Times New Roman" panose="02020603050405020304" pitchFamily="18" charset="0"/>
              </a:rPr>
              <a:t> la evidencia</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5D457D34-2451-42D6-AB80-34FBDBF41B54}"/>
              </a:ext>
            </a:extLst>
          </p:cNvPr>
          <p:cNvSpPr txBox="1"/>
          <p:nvPr/>
        </p:nvSpPr>
        <p:spPr>
          <a:xfrm>
            <a:off x="3291804" y="2072420"/>
            <a:ext cx="2875384" cy="4440062"/>
          </a:xfrm>
          <a:prstGeom prst="rect">
            <a:avLst/>
          </a:prstGeom>
          <a:solidFill>
            <a:schemeClr val="accent5">
              <a:lumMod val="20000"/>
              <a:lumOff val="80000"/>
            </a:schemeClr>
          </a:solidFill>
        </p:spPr>
        <p:txBody>
          <a:bodyPr wrap="square">
            <a:spAutoFit/>
          </a:bodyPr>
          <a:lstStyle/>
          <a:p>
            <a:pPr algn="just">
              <a:lnSpc>
                <a:spcPct val="107000"/>
              </a:lnSpc>
              <a:spcAft>
                <a:spcPts val="800"/>
              </a:spcAft>
            </a:pPr>
            <a:r>
              <a:rPr lang="es-PE" sz="900" kern="0" dirty="0">
                <a:effectLst/>
                <a:latin typeface="Calibri" panose="020F0502020204030204" pitchFamily="34" charset="0"/>
                <a:ea typeface="Times New Roman" panose="02020603050405020304" pitchFamily="18" charset="0"/>
                <a:cs typeface="Calibri" panose="020F0502020204030204" pitchFamily="34" charset="0"/>
              </a:rPr>
              <a:t>El Perú es un país con una riqueza cultural extraordinaria, reflejada en sus diversas fiestas y tradiciones que se celebran a lo largo del año en todas las regiones. Estas manifestaciones culturales, como la Festividad de la Virgen de la Candelaria en Puno, el Inti Raymi en Cusco, la Semana Santa en Ayacucho, la Marinera en Trujillo, las fiestas patronales de San Pedro en la costa, entre muchas otras, son consideradas "cultura viva" porque mantienen vigentes las costumbres, creencias, danzas, música y gastronomía que nos identifican como peruanos.</a:t>
            </a:r>
            <a:endParaRPr lang="es-PE" sz="9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PE" sz="900" kern="0" dirty="0">
                <a:effectLst/>
                <a:latin typeface="Calibri" panose="020F0502020204030204" pitchFamily="34" charset="0"/>
                <a:ea typeface="Times New Roman" panose="02020603050405020304" pitchFamily="18" charset="0"/>
                <a:cs typeface="Calibri" panose="020F0502020204030204" pitchFamily="34" charset="0"/>
              </a:rPr>
              <a:t>En Pacasmayo y sus alrededores, los estudiantes de cuarto grado participan en diversas festividades locales como las fiestas de San Pedro, la Virgen de la Merced, el Festival del Caballo de Paso, y otras celebraciones que forman parte de su identidad. Sin embargo, muchas veces desconocen el origen, significado profundo y la importancia de estas tradiciones, así como su conexión con las festividades de otras regiones del país. Además, han observado que algunas de estas expresiones culturales están en riesgo de perderse porque las nuevas generaciones no las valoran o no comprenden su importancia como patrimonio cultural inmaterial.</a:t>
            </a:r>
          </a:p>
          <a:p>
            <a:pPr algn="just">
              <a:lnSpc>
                <a:spcPct val="107000"/>
              </a:lnSpc>
              <a:spcAft>
                <a:spcPts val="800"/>
              </a:spcAft>
            </a:pPr>
            <a:r>
              <a:rPr lang="es-PE" sz="900" kern="0" dirty="0">
                <a:effectLst/>
                <a:latin typeface="Calibri" panose="020F0502020204030204" pitchFamily="34" charset="0"/>
                <a:ea typeface="Times New Roman" panose="02020603050405020304" pitchFamily="18" charset="0"/>
                <a:cs typeface="Calibri" panose="020F0502020204030204" pitchFamily="34" charset="0"/>
              </a:rPr>
              <a:t>Ante esta situación, surge la necesidad de que los estudiantes investiguen, comprendan y valoren las fiestas y tradiciones del Perú, reconociendo cómo estas expresiones de "cultura viva" fortalecen nuestra identidad nacional y local, y por qué es importante preservarlas para las futuras generaciones.</a:t>
            </a:r>
            <a:endParaRPr lang="es-PE"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CuadroTexto 22">
            <a:extLst>
              <a:ext uri="{FF2B5EF4-FFF2-40B4-BE49-F238E27FC236}">
                <a16:creationId xmlns:a16="http://schemas.microsoft.com/office/drawing/2014/main" id="{D224DFD7-620D-44E3-8704-B8F9D5BA3E18}"/>
              </a:ext>
            </a:extLst>
          </p:cNvPr>
          <p:cNvSpPr txBox="1"/>
          <p:nvPr/>
        </p:nvSpPr>
        <p:spPr>
          <a:xfrm>
            <a:off x="6897725" y="2612212"/>
            <a:ext cx="1765262" cy="1862176"/>
          </a:xfrm>
          <a:prstGeom prst="rect">
            <a:avLst/>
          </a:prstGeom>
          <a:noFill/>
        </p:spPr>
        <p:txBody>
          <a:bodyPr wrap="square">
            <a:spAutoFit/>
          </a:bodyPr>
          <a:lstStyle/>
          <a:p>
            <a:pPr algn="just">
              <a:lnSpc>
                <a:spcPct val="107000"/>
              </a:lnSpc>
              <a:spcAft>
                <a:spcPts val="800"/>
              </a:spcAft>
            </a:pPr>
            <a:r>
              <a:rPr lang="es-PE" sz="1200" kern="0" dirty="0">
                <a:effectLst/>
                <a:latin typeface="Calibri" panose="020F0502020204030204" pitchFamily="34" charset="0"/>
                <a:ea typeface="Times New Roman" panose="02020603050405020304" pitchFamily="18" charset="0"/>
                <a:cs typeface="Calibri" panose="020F0502020204030204" pitchFamily="34" charset="0"/>
              </a:rPr>
              <a:t>¿Cómo podemos investigar y difundir las fiestas y tradiciones más importantes del Perú, comprendiendo su significado cultural y promoviendo su valoración y preservación en nuestra comunidad?</a:t>
            </a:r>
            <a:endParaRPr lang="es-PE"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C9BF19FA-7F80-4E83-8498-F526FFF9245C}"/>
              </a:ext>
            </a:extLst>
          </p:cNvPr>
          <p:cNvSpPr txBox="1"/>
          <p:nvPr/>
        </p:nvSpPr>
        <p:spPr>
          <a:xfrm>
            <a:off x="362867" y="2734826"/>
            <a:ext cx="2362200" cy="400110"/>
          </a:xfrm>
          <a:prstGeom prst="rect">
            <a:avLst/>
          </a:prstGeom>
          <a:noFill/>
        </p:spPr>
        <p:txBody>
          <a:bodyPr wrap="square">
            <a:spAutoFit/>
          </a:bodyPr>
          <a:lstStyle/>
          <a:p>
            <a:r>
              <a:rPr lang="es-ES" sz="1000" b="1" dirty="0"/>
              <a:t>Lee diversos tipos de textos escritos en su lengua materna:</a:t>
            </a:r>
            <a:endParaRPr lang="es-PE" sz="1000" b="1" dirty="0"/>
          </a:p>
        </p:txBody>
      </p:sp>
      <p:sp>
        <p:nvSpPr>
          <p:cNvPr id="25" name="CuadroTexto 24">
            <a:extLst>
              <a:ext uri="{FF2B5EF4-FFF2-40B4-BE49-F238E27FC236}">
                <a16:creationId xmlns:a16="http://schemas.microsoft.com/office/drawing/2014/main" id="{70E32BAC-7853-4E27-86FF-82A6D49DC9B7}"/>
              </a:ext>
            </a:extLst>
          </p:cNvPr>
          <p:cNvSpPr txBox="1"/>
          <p:nvPr/>
        </p:nvSpPr>
        <p:spPr>
          <a:xfrm>
            <a:off x="352355" y="3213480"/>
            <a:ext cx="2460446" cy="400110"/>
          </a:xfrm>
          <a:prstGeom prst="rect">
            <a:avLst/>
          </a:prstGeom>
          <a:noFill/>
        </p:spPr>
        <p:txBody>
          <a:bodyPr wrap="square">
            <a:spAutoFit/>
          </a:bodyPr>
          <a:lstStyle/>
          <a:p>
            <a:r>
              <a:rPr lang="es-ES" sz="1000" b="1" dirty="0"/>
              <a:t>Escribe diversos tipos de textos en su lengua materna</a:t>
            </a:r>
            <a:endParaRPr lang="es-PE" sz="1000" b="1" dirty="0"/>
          </a:p>
        </p:txBody>
      </p:sp>
      <p:sp>
        <p:nvSpPr>
          <p:cNvPr id="26" name="CuadroTexto 25">
            <a:extLst>
              <a:ext uri="{FF2B5EF4-FFF2-40B4-BE49-F238E27FC236}">
                <a16:creationId xmlns:a16="http://schemas.microsoft.com/office/drawing/2014/main" id="{3DFD19EA-48D9-465B-A786-E5E10146880D}"/>
              </a:ext>
            </a:extLst>
          </p:cNvPr>
          <p:cNvSpPr txBox="1"/>
          <p:nvPr/>
        </p:nvSpPr>
        <p:spPr>
          <a:xfrm>
            <a:off x="357832" y="3727970"/>
            <a:ext cx="2467519" cy="400110"/>
          </a:xfrm>
          <a:prstGeom prst="rect">
            <a:avLst/>
          </a:prstGeom>
          <a:noFill/>
        </p:spPr>
        <p:txBody>
          <a:bodyPr wrap="square">
            <a:spAutoFit/>
          </a:bodyPr>
          <a:lstStyle/>
          <a:p>
            <a:r>
              <a:rPr lang="es-ES" sz="1000" b="1" dirty="0"/>
              <a:t>Se comunica oralmente en su lengua materna</a:t>
            </a:r>
            <a:endParaRPr lang="es-PE" sz="1000" b="1" dirty="0"/>
          </a:p>
        </p:txBody>
      </p:sp>
      <p:sp>
        <p:nvSpPr>
          <p:cNvPr id="27" name="CuadroTexto 26">
            <a:extLst>
              <a:ext uri="{FF2B5EF4-FFF2-40B4-BE49-F238E27FC236}">
                <a16:creationId xmlns:a16="http://schemas.microsoft.com/office/drawing/2014/main" id="{634536CF-79FF-48DC-B3C0-5A1C15BD816B}"/>
              </a:ext>
            </a:extLst>
          </p:cNvPr>
          <p:cNvSpPr txBox="1"/>
          <p:nvPr/>
        </p:nvSpPr>
        <p:spPr>
          <a:xfrm>
            <a:off x="366556" y="4169340"/>
            <a:ext cx="2005853" cy="246221"/>
          </a:xfrm>
          <a:prstGeom prst="rect">
            <a:avLst/>
          </a:prstGeom>
          <a:noFill/>
        </p:spPr>
        <p:txBody>
          <a:bodyPr wrap="square">
            <a:spAutoFit/>
          </a:bodyPr>
          <a:lstStyle/>
          <a:p>
            <a:r>
              <a:rPr lang="es-PE" sz="1000" b="1" dirty="0"/>
              <a:t>Construye su identidad</a:t>
            </a:r>
          </a:p>
        </p:txBody>
      </p:sp>
      <p:sp>
        <p:nvSpPr>
          <p:cNvPr id="29" name="CuadroTexto 28">
            <a:extLst>
              <a:ext uri="{FF2B5EF4-FFF2-40B4-BE49-F238E27FC236}">
                <a16:creationId xmlns:a16="http://schemas.microsoft.com/office/drawing/2014/main" id="{15DC6E68-BF45-49AE-8EC5-05B9B6DD0218}"/>
              </a:ext>
            </a:extLst>
          </p:cNvPr>
          <p:cNvSpPr txBox="1"/>
          <p:nvPr/>
        </p:nvSpPr>
        <p:spPr>
          <a:xfrm>
            <a:off x="366556" y="4406679"/>
            <a:ext cx="2458795" cy="246221"/>
          </a:xfrm>
          <a:prstGeom prst="rect">
            <a:avLst/>
          </a:prstGeom>
          <a:noFill/>
        </p:spPr>
        <p:txBody>
          <a:bodyPr wrap="square">
            <a:spAutoFit/>
          </a:bodyPr>
          <a:lstStyle/>
          <a:p>
            <a:r>
              <a:rPr lang="es-PE" sz="1000" b="1" dirty="0"/>
              <a:t>Construye interpretaciones históricas</a:t>
            </a:r>
            <a:endParaRPr lang="es-PE" b="1" dirty="0"/>
          </a:p>
        </p:txBody>
      </p:sp>
      <p:sp>
        <p:nvSpPr>
          <p:cNvPr id="33" name="CuadroTexto 32">
            <a:extLst>
              <a:ext uri="{FF2B5EF4-FFF2-40B4-BE49-F238E27FC236}">
                <a16:creationId xmlns:a16="http://schemas.microsoft.com/office/drawing/2014/main" id="{9CCC1ADC-BEFC-45C3-9B05-503D06FDFE28}"/>
              </a:ext>
            </a:extLst>
          </p:cNvPr>
          <p:cNvSpPr txBox="1"/>
          <p:nvPr/>
        </p:nvSpPr>
        <p:spPr>
          <a:xfrm>
            <a:off x="357832" y="4826525"/>
            <a:ext cx="2257830" cy="246221"/>
          </a:xfrm>
          <a:prstGeom prst="rect">
            <a:avLst/>
          </a:prstGeom>
          <a:noFill/>
        </p:spPr>
        <p:txBody>
          <a:bodyPr wrap="square">
            <a:spAutoFit/>
          </a:bodyPr>
          <a:lstStyle/>
          <a:p>
            <a:r>
              <a:rPr lang="es-PE" sz="1000" b="1" dirty="0"/>
              <a:t>Convive y participa democráticamente</a:t>
            </a:r>
          </a:p>
        </p:txBody>
      </p:sp>
      <p:sp>
        <p:nvSpPr>
          <p:cNvPr id="35" name="CuadroTexto 34">
            <a:extLst>
              <a:ext uri="{FF2B5EF4-FFF2-40B4-BE49-F238E27FC236}">
                <a16:creationId xmlns:a16="http://schemas.microsoft.com/office/drawing/2014/main" id="{6849409D-2632-4428-BFAC-9EC28F12EDBD}"/>
              </a:ext>
            </a:extLst>
          </p:cNvPr>
          <p:cNvSpPr txBox="1"/>
          <p:nvPr/>
        </p:nvSpPr>
        <p:spPr>
          <a:xfrm>
            <a:off x="352355" y="5159013"/>
            <a:ext cx="2458795" cy="400110"/>
          </a:xfrm>
          <a:prstGeom prst="rect">
            <a:avLst/>
          </a:prstGeom>
          <a:noFill/>
        </p:spPr>
        <p:txBody>
          <a:bodyPr wrap="square">
            <a:spAutoFit/>
          </a:bodyPr>
          <a:lstStyle/>
          <a:p>
            <a:r>
              <a:rPr lang="es-PE" sz="1000" b="1" dirty="0"/>
              <a:t>Aprecia de manera crítica manifestaciones artístico-culturales</a:t>
            </a:r>
          </a:p>
        </p:txBody>
      </p:sp>
      <p:sp>
        <p:nvSpPr>
          <p:cNvPr id="37" name="CuadroTexto 36">
            <a:extLst>
              <a:ext uri="{FF2B5EF4-FFF2-40B4-BE49-F238E27FC236}">
                <a16:creationId xmlns:a16="http://schemas.microsoft.com/office/drawing/2014/main" id="{04D7A7CE-EE64-499D-9041-B325B7F87F94}"/>
              </a:ext>
            </a:extLst>
          </p:cNvPr>
          <p:cNvSpPr txBox="1"/>
          <p:nvPr/>
        </p:nvSpPr>
        <p:spPr>
          <a:xfrm>
            <a:off x="318778" y="5660343"/>
            <a:ext cx="2606471" cy="246221"/>
          </a:xfrm>
          <a:prstGeom prst="rect">
            <a:avLst/>
          </a:prstGeom>
          <a:noFill/>
        </p:spPr>
        <p:txBody>
          <a:bodyPr wrap="square">
            <a:spAutoFit/>
          </a:bodyPr>
          <a:lstStyle/>
          <a:p>
            <a:r>
              <a:rPr lang="es-ES" sz="1000" dirty="0"/>
              <a:t>Crea proyectos desde los lenguajes artísticos</a:t>
            </a:r>
            <a:endParaRPr lang="es-PE" sz="1000" dirty="0"/>
          </a:p>
        </p:txBody>
      </p:sp>
      <p:sp>
        <p:nvSpPr>
          <p:cNvPr id="39" name="CuadroTexto 38">
            <a:extLst>
              <a:ext uri="{FF2B5EF4-FFF2-40B4-BE49-F238E27FC236}">
                <a16:creationId xmlns:a16="http://schemas.microsoft.com/office/drawing/2014/main" id="{902F4887-849D-4B1A-A466-7804FE913758}"/>
              </a:ext>
            </a:extLst>
          </p:cNvPr>
          <p:cNvSpPr txBox="1"/>
          <p:nvPr/>
        </p:nvSpPr>
        <p:spPr>
          <a:xfrm>
            <a:off x="9393523" y="2803440"/>
            <a:ext cx="2435609" cy="400110"/>
          </a:xfrm>
          <a:prstGeom prst="rect">
            <a:avLst/>
          </a:prstGeom>
          <a:noFill/>
        </p:spPr>
        <p:txBody>
          <a:bodyPr wrap="square">
            <a:spAutoFit/>
          </a:bodyPr>
          <a:lstStyle/>
          <a:p>
            <a:r>
              <a:rPr lang="es-ES" sz="1000" dirty="0"/>
              <a:t>"Álbum ilustrado de Fiestas y Tradiciones del Perú"</a:t>
            </a:r>
            <a:endParaRPr lang="es-PE" sz="1000" dirty="0"/>
          </a:p>
        </p:txBody>
      </p:sp>
    </p:spTree>
    <p:extLst>
      <p:ext uri="{BB962C8B-B14F-4D97-AF65-F5344CB8AC3E}">
        <p14:creationId xmlns:p14="http://schemas.microsoft.com/office/powerpoint/2010/main" val="24178180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6335</TotalTime>
  <Words>2358</Words>
  <Application>Microsoft Office PowerPoint</Application>
  <PresentationFormat>Panorámica</PresentationFormat>
  <Paragraphs>229</Paragraphs>
  <Slides>26</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26</vt:i4>
      </vt:variant>
    </vt:vector>
  </HeadingPairs>
  <TitlesOfParts>
    <vt:vector size="36" baseType="lpstr">
      <vt:lpstr>Microsoft JhengHei UI</vt:lpstr>
      <vt:lpstr>Abadi</vt:lpstr>
      <vt:lpstr>Agency FB</vt:lpstr>
      <vt:lpstr>Arial</vt:lpstr>
      <vt:lpstr>Arial Narrow</vt:lpstr>
      <vt:lpstr>Calibri</vt:lpstr>
      <vt:lpstr>Calibri Light</vt:lpstr>
      <vt:lpstr>Californian FB</vt:lpstr>
      <vt:lpstr>Poppins</vt:lpstr>
      <vt:lpstr>Tema de Office</vt:lpstr>
      <vt:lpstr>Presentación de PowerPoint</vt:lpstr>
      <vt:lpstr>Presentación de PowerPoint</vt:lpstr>
      <vt:lpstr>PROPÓSITO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Liliana Elizabeth Rodríguez Huamán</dc:creator>
  <cp:lastModifiedBy>Esp-Primaria01</cp:lastModifiedBy>
  <cp:revision>113</cp:revision>
  <dcterms:created xsi:type="dcterms:W3CDTF">2022-04-05T13:36:38Z</dcterms:created>
  <dcterms:modified xsi:type="dcterms:W3CDTF">2025-12-11T14:48:18Z</dcterms:modified>
</cp:coreProperties>
</file>