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698" r:id="rId3"/>
    <p:sldId id="290" r:id="rId4"/>
    <p:sldId id="701" r:id="rId5"/>
    <p:sldId id="276" r:id="rId6"/>
    <p:sldId id="278" r:id="rId7"/>
    <p:sldId id="281" r:id="rId8"/>
    <p:sldId id="294" r:id="rId9"/>
    <p:sldId id="704" r:id="rId10"/>
    <p:sldId id="703" r:id="rId11"/>
    <p:sldId id="291" r:id="rId12"/>
    <p:sldId id="705" r:id="rId13"/>
    <p:sldId id="282" r:id="rId14"/>
    <p:sldId id="285" r:id="rId15"/>
    <p:sldId id="286" r:id="rId16"/>
    <p:sldId id="287" r:id="rId17"/>
    <p:sldId id="706" r:id="rId18"/>
    <p:sldId id="288" r:id="rId19"/>
    <p:sldId id="707" r:id="rId20"/>
    <p:sldId id="708" r:id="rId21"/>
    <p:sldId id="709" r:id="rId22"/>
    <p:sldId id="710" r:id="rId23"/>
    <p:sldId id="711" r:id="rId24"/>
    <p:sldId id="712" r:id="rId25"/>
    <p:sldId id="71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94660"/>
  </p:normalViewPr>
  <p:slideViewPr>
    <p:cSldViewPr snapToGrid="0">
      <p:cViewPr varScale="1">
        <p:scale>
          <a:sx n="85" d="100"/>
          <a:sy n="85" d="100"/>
        </p:scale>
        <p:origin x="58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C70B1-D75D-4970-B575-D750BDB09CA4}" type="datetimeFigureOut">
              <a:rPr lang="es-PE" smtClean="0"/>
              <a:t>1/12/2025</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5B8A4-0C41-4E8D-A1EC-83D80A1360FC}" type="slidenum">
              <a:rPr lang="es-PE" smtClean="0"/>
              <a:t>‹Nº›</a:t>
            </a:fld>
            <a:endParaRPr lang="es-PE"/>
          </a:p>
        </p:txBody>
      </p:sp>
    </p:spTree>
    <p:extLst>
      <p:ext uri="{BB962C8B-B14F-4D97-AF65-F5344CB8AC3E}">
        <p14:creationId xmlns:p14="http://schemas.microsoft.com/office/powerpoint/2010/main" val="171099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8" name="Google Shape;33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a4bce32871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2" name="Google Shape;692;g3a4bce32871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7" name="Google Shape;35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4" name="Google Shape;41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0" name="Google Shape;64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5" name="Google Shape;595;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2" name="Google Shape;60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3a4bce32871_2_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2" name="Google Shape;632;g3a4bce32871_2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3a4bce32871_2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s-PE"/>
              <a:t>En el contexto del marco curricular peruano, un desempeño complejo es la </a:t>
            </a:r>
            <a:r>
              <a:rPr lang="es-PE" b="1"/>
              <a:t>actuación o demostración de la competencia</a:t>
            </a:r>
            <a:r>
              <a:rPr lang="es-PE"/>
              <a:t> por parte del estudiante, que requiere la </a:t>
            </a:r>
            <a:r>
              <a:rPr lang="es-PE" b="1"/>
              <a:t>movilización simultánea, articulada y pertinente de diversas capacidades y recursos</a:t>
            </a:r>
            <a:r>
              <a:rPr lang="es-PE"/>
              <a:t> (conocimientos, habilidades, actitudes) para responder a un </a:t>
            </a:r>
            <a:r>
              <a:rPr lang="es-PE" b="1"/>
              <a:t>reto o situación significativa</a:t>
            </a:r>
            <a:r>
              <a:rPr lang="es-PE"/>
              <a:t>.</a:t>
            </a:r>
            <a:endParaRPr/>
          </a:p>
        </p:txBody>
      </p:sp>
      <p:sp>
        <p:nvSpPr>
          <p:cNvPr id="642" name="Google Shape;642;g3a4bce32871_2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3a4bce32871_2_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406400" algn="just" rtl="0">
              <a:lnSpc>
                <a:spcPct val="90000"/>
              </a:lnSpc>
              <a:spcBef>
                <a:spcPts val="1000"/>
              </a:spcBef>
              <a:spcAft>
                <a:spcPts val="0"/>
              </a:spcAft>
              <a:buClr>
                <a:schemeClr val="dk1"/>
              </a:buClr>
              <a:buSzPts val="2800"/>
              <a:buFont typeface="Calibri"/>
              <a:buAutoNum type="arabicPeriod"/>
            </a:pPr>
            <a:r>
              <a:rPr lang="es-PE" sz="1100" b="1" i="0" u="none" strike="noStrike" cap="none">
                <a:solidFill>
                  <a:schemeClr val="dk1"/>
                </a:solidFill>
                <a:latin typeface="Calibri"/>
                <a:ea typeface="Calibri"/>
                <a:cs typeface="Calibri"/>
                <a:sym typeface="Calibri"/>
              </a:rPr>
              <a:t>Analizar las evidencias</a:t>
            </a:r>
            <a:r>
              <a:rPr lang="es-PE" sz="1100" b="0" i="0" u="none" strike="noStrike" cap="none">
                <a:solidFill>
                  <a:schemeClr val="dk1"/>
                </a:solidFill>
                <a:latin typeface="Calibri"/>
                <a:ea typeface="Calibri"/>
                <a:cs typeface="Calibri"/>
                <a:sym typeface="Calibri"/>
              </a:rPr>
              <a:t>: Revisa las evidencias del desempeño del  estudiante y consulta las rúbricas de evaluación para identificar logros y dificultades concretas. </a:t>
            </a:r>
            <a:endParaRPr sz="800" b="0" i="0" u="none" strike="noStrike" cap="none">
              <a:solidFill>
                <a:schemeClr val="dk1"/>
              </a:solidFill>
              <a:latin typeface="Calibri"/>
              <a:ea typeface="Calibri"/>
              <a:cs typeface="Calibri"/>
              <a:sym typeface="Calibri"/>
            </a:endParaRPr>
          </a:p>
          <a:p>
            <a:pPr marL="457200" marR="0" lvl="0" indent="-406400" algn="just" rtl="0">
              <a:lnSpc>
                <a:spcPct val="90000"/>
              </a:lnSpc>
              <a:spcBef>
                <a:spcPts val="1000"/>
              </a:spcBef>
              <a:spcAft>
                <a:spcPts val="0"/>
              </a:spcAft>
              <a:buClr>
                <a:schemeClr val="dk1"/>
              </a:buClr>
              <a:buSzPts val="2800"/>
              <a:buFont typeface="Calibri"/>
              <a:buAutoNum type="arabicPeriod"/>
            </a:pPr>
            <a:r>
              <a:rPr lang="es-PE" sz="1100" b="1" i="0" u="none" strike="noStrike" cap="none">
                <a:solidFill>
                  <a:schemeClr val="dk1"/>
                </a:solidFill>
                <a:latin typeface="Calibri"/>
                <a:ea typeface="Calibri"/>
                <a:cs typeface="Calibri"/>
                <a:sym typeface="Calibri"/>
              </a:rPr>
              <a:t>Identificar logros</a:t>
            </a:r>
            <a:r>
              <a:rPr lang="es-PE" sz="1100" b="0" i="0" u="none" strike="noStrike" cap="none">
                <a:solidFill>
                  <a:schemeClr val="dk1"/>
                </a:solidFill>
                <a:latin typeface="Calibri"/>
                <a:ea typeface="Calibri"/>
                <a:cs typeface="Calibri"/>
                <a:sym typeface="Calibri"/>
              </a:rPr>
              <a:t>: Menciona los aspectos donde el estudiante demostró un buen desempeño y ha alcanzado los objetivos. Señala los avances para reforzar su confianza.</a:t>
            </a:r>
            <a:endParaRPr/>
          </a:p>
          <a:p>
            <a:pPr marL="457200" marR="0" lvl="0" indent="-406400" algn="just" rtl="0">
              <a:lnSpc>
                <a:spcPct val="90000"/>
              </a:lnSpc>
              <a:spcBef>
                <a:spcPts val="1000"/>
              </a:spcBef>
              <a:spcAft>
                <a:spcPts val="0"/>
              </a:spcAft>
              <a:buClr>
                <a:schemeClr val="dk1"/>
              </a:buClr>
              <a:buSzPts val="2800"/>
              <a:buFont typeface="Calibri"/>
              <a:buAutoNum type="arabicPeriod"/>
            </a:pPr>
            <a:r>
              <a:rPr lang="es-PE" sz="1100" b="1" i="0" u="none" strike="noStrike" cap="none">
                <a:solidFill>
                  <a:schemeClr val="dk1"/>
                </a:solidFill>
                <a:latin typeface="Calibri"/>
                <a:ea typeface="Calibri"/>
                <a:cs typeface="Calibri"/>
                <a:sym typeface="Calibri"/>
              </a:rPr>
              <a:t>Identificar dificultades</a:t>
            </a:r>
            <a:r>
              <a:rPr lang="es-PE" sz="1100" b="0" i="0" u="none" strike="noStrike" cap="none">
                <a:solidFill>
                  <a:schemeClr val="dk1"/>
                </a:solidFill>
                <a:latin typeface="Calibri"/>
                <a:ea typeface="Calibri"/>
                <a:cs typeface="Calibri"/>
                <a:sym typeface="Calibri"/>
              </a:rPr>
              <a:t>: Describe los aspectos donde el estudiante necesita mejorar. Esto permite al estudiante y a sus padres entender los puntos a trabajar. </a:t>
            </a:r>
            <a:endParaRPr/>
          </a:p>
          <a:p>
            <a:pPr marL="457200" marR="0" lvl="0" indent="-393065" algn="just" rtl="0">
              <a:lnSpc>
                <a:spcPct val="90000"/>
              </a:lnSpc>
              <a:spcBef>
                <a:spcPts val="1000"/>
              </a:spcBef>
              <a:spcAft>
                <a:spcPts val="0"/>
              </a:spcAft>
              <a:buClr>
                <a:schemeClr val="dk1"/>
              </a:buClr>
              <a:buSzPts val="1100"/>
              <a:buFont typeface="Calibri"/>
              <a:buAutoNum type="arabicPeriod"/>
            </a:pPr>
            <a:r>
              <a:rPr lang="es-PE" sz="1100" b="1" i="0" u="none" strike="noStrike" cap="none">
                <a:solidFill>
                  <a:schemeClr val="dk1"/>
                </a:solidFill>
                <a:latin typeface="Calibri"/>
                <a:ea typeface="Calibri"/>
                <a:cs typeface="Calibri"/>
                <a:sym typeface="Calibri"/>
              </a:rPr>
              <a:t>Proponer recomendaciones</a:t>
            </a:r>
            <a:r>
              <a:rPr lang="es-PE" sz="1100" b="0" i="0" u="none" strike="noStrike" cap="none">
                <a:solidFill>
                  <a:schemeClr val="dk1"/>
                </a:solidFill>
                <a:latin typeface="Calibri"/>
                <a:ea typeface="Calibri"/>
                <a:cs typeface="Calibri"/>
                <a:sym typeface="Calibri"/>
              </a:rPr>
              <a:t>: Sugiere acciones concretas y estrategias para que el estudiante pueda superar las dificultades y avanzar en su aprendizaje. El objetivo es fomentar la reflexión y la mejora. </a:t>
            </a:r>
            <a:endParaRPr/>
          </a:p>
          <a:p>
            <a:pPr marL="457200" marR="0" lvl="0" indent="-393065" algn="just" rtl="0">
              <a:lnSpc>
                <a:spcPct val="90000"/>
              </a:lnSpc>
              <a:spcBef>
                <a:spcPts val="1000"/>
              </a:spcBef>
              <a:spcAft>
                <a:spcPts val="0"/>
              </a:spcAft>
              <a:buClr>
                <a:schemeClr val="dk1"/>
              </a:buClr>
              <a:buSzPts val="1100"/>
              <a:buFont typeface="Calibri"/>
              <a:buAutoNum type="arabicPeriod"/>
            </a:pPr>
            <a:r>
              <a:rPr lang="es-PE" sz="1100" b="1" i="0" u="none" strike="noStrike" cap="none">
                <a:solidFill>
                  <a:schemeClr val="dk1"/>
                </a:solidFill>
                <a:latin typeface="Calibri"/>
                <a:ea typeface="Calibri"/>
                <a:cs typeface="Calibri"/>
                <a:sym typeface="Calibri"/>
              </a:rPr>
              <a:t>Redactar la conclusión</a:t>
            </a:r>
            <a:r>
              <a:rPr lang="es-PE" sz="1100" b="0" i="0" u="none" strike="noStrike" cap="none">
                <a:solidFill>
                  <a:schemeClr val="dk1"/>
                </a:solidFill>
                <a:latin typeface="Calibri"/>
                <a:ea typeface="Calibri"/>
                <a:cs typeface="Calibri"/>
                <a:sym typeface="Calibri"/>
              </a:rPr>
              <a:t>: Escribe un resumen que combine los logros, las dificultades y las recomendaciones. Utiliza un lenguaje claro y conciso, evitando frases sueltas, promedios o solo adjetivos. Por ejemplo: </a:t>
            </a:r>
            <a:endParaRPr/>
          </a:p>
          <a:p>
            <a:pPr marL="457200" marR="0" lvl="0" indent="0" algn="just" rtl="0">
              <a:lnSpc>
                <a:spcPct val="90000"/>
              </a:lnSpc>
              <a:spcBef>
                <a:spcPts val="1000"/>
              </a:spcBef>
              <a:spcAft>
                <a:spcPts val="0"/>
              </a:spcAft>
              <a:buSzPts val="1100"/>
              <a:buNone/>
            </a:pPr>
            <a:r>
              <a:rPr lang="es-PE" sz="1100" b="0" i="0" u="none" strike="noStrike" cap="none">
                <a:solidFill>
                  <a:schemeClr val="dk1"/>
                </a:solidFill>
                <a:latin typeface="Calibri"/>
                <a:ea typeface="Calibri"/>
                <a:cs typeface="Calibri"/>
                <a:sym typeface="Calibri"/>
              </a:rPr>
              <a:t>"Pedro ha demostrado un buen dominio de la lectura en textos informativos. Muestra dificultades para inferir información implícita, por lo que se recomienda practicar la identificación de ideas secundarias en textos variados para mejorar su comprensión".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681" name="Google Shape;681;g3a4bce32871_2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9F56A42-BFB3-4C52-95A9-09FB7C14BF4F}" type="datetimeFigureOut">
              <a:rPr lang="es-PE" smtClean="0"/>
              <a:t>1/12/2025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E295F95-66D1-4952-9B1A-36AA11AABCFF}" type="slidenum">
              <a:rPr lang="es-PE" smtClean="0"/>
              <a:t>‹Nº›</a:t>
            </a:fld>
            <a:endParaRPr lang="es-PE"/>
          </a:p>
        </p:txBody>
      </p:sp>
    </p:spTree>
    <p:extLst>
      <p:ext uri="{BB962C8B-B14F-4D97-AF65-F5344CB8AC3E}">
        <p14:creationId xmlns:p14="http://schemas.microsoft.com/office/powerpoint/2010/main" val="971259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9F56A42-BFB3-4C52-95A9-09FB7C14BF4F}" type="datetimeFigureOut">
              <a:rPr lang="es-PE" smtClean="0"/>
              <a:t>1/12/2025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E295F95-66D1-4952-9B1A-36AA11AABCFF}" type="slidenum">
              <a:rPr lang="es-PE" smtClean="0"/>
              <a:t>‹Nº›</a:t>
            </a:fld>
            <a:endParaRPr lang="es-PE"/>
          </a:p>
        </p:txBody>
      </p:sp>
    </p:spTree>
    <p:extLst>
      <p:ext uri="{BB962C8B-B14F-4D97-AF65-F5344CB8AC3E}">
        <p14:creationId xmlns:p14="http://schemas.microsoft.com/office/powerpoint/2010/main" val="199079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9F56A42-BFB3-4C52-95A9-09FB7C14BF4F}" type="datetimeFigureOut">
              <a:rPr lang="es-PE" smtClean="0"/>
              <a:t>1/12/2025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E295F95-66D1-4952-9B1A-36AA11AABCFF}" type="slidenum">
              <a:rPr lang="es-PE" smtClean="0"/>
              <a:t>‹Nº›</a:t>
            </a:fld>
            <a:endParaRPr lang="es-PE"/>
          </a:p>
        </p:txBody>
      </p:sp>
    </p:spTree>
    <p:extLst>
      <p:ext uri="{BB962C8B-B14F-4D97-AF65-F5344CB8AC3E}">
        <p14:creationId xmlns:p14="http://schemas.microsoft.com/office/powerpoint/2010/main" val="1927827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9F56A42-BFB3-4C52-95A9-09FB7C14BF4F}" type="datetimeFigureOut">
              <a:rPr lang="es-PE" smtClean="0"/>
              <a:t>1/12/2025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E295F95-66D1-4952-9B1A-36AA11AABCFF}" type="slidenum">
              <a:rPr lang="es-PE" smtClean="0"/>
              <a:t>‹Nº›</a:t>
            </a:fld>
            <a:endParaRPr lang="es-PE"/>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09241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9F56A42-BFB3-4C52-95A9-09FB7C14BF4F}" type="datetimeFigureOut">
              <a:rPr lang="es-PE" smtClean="0"/>
              <a:t>1/12/2025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E295F95-66D1-4952-9B1A-36AA11AABCFF}" type="slidenum">
              <a:rPr lang="es-PE" smtClean="0"/>
              <a:t>‹Nº›</a:t>
            </a:fld>
            <a:endParaRPr lang="es-PE"/>
          </a:p>
        </p:txBody>
      </p:sp>
    </p:spTree>
    <p:extLst>
      <p:ext uri="{BB962C8B-B14F-4D97-AF65-F5344CB8AC3E}">
        <p14:creationId xmlns:p14="http://schemas.microsoft.com/office/powerpoint/2010/main" val="1546586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C9F56A42-BFB3-4C52-95A9-09FB7C14BF4F}" type="datetimeFigureOut">
              <a:rPr lang="es-PE" smtClean="0"/>
              <a:t>1/12/2025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DE295F95-66D1-4952-9B1A-36AA11AABCFF}" type="slidenum">
              <a:rPr lang="es-PE" smtClean="0"/>
              <a:t>‹Nº›</a:t>
            </a:fld>
            <a:endParaRPr lang="es-PE"/>
          </a:p>
        </p:txBody>
      </p:sp>
    </p:spTree>
    <p:extLst>
      <p:ext uri="{BB962C8B-B14F-4D97-AF65-F5344CB8AC3E}">
        <p14:creationId xmlns:p14="http://schemas.microsoft.com/office/powerpoint/2010/main" val="1683500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C9F56A42-BFB3-4C52-95A9-09FB7C14BF4F}" type="datetimeFigureOut">
              <a:rPr lang="es-PE" smtClean="0"/>
              <a:t>1/12/2025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DE295F95-66D1-4952-9B1A-36AA11AABCFF}" type="slidenum">
              <a:rPr lang="es-PE" smtClean="0"/>
              <a:t>‹Nº›</a:t>
            </a:fld>
            <a:endParaRPr lang="es-PE"/>
          </a:p>
        </p:txBody>
      </p:sp>
    </p:spTree>
    <p:extLst>
      <p:ext uri="{BB962C8B-B14F-4D97-AF65-F5344CB8AC3E}">
        <p14:creationId xmlns:p14="http://schemas.microsoft.com/office/powerpoint/2010/main" val="1844541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9F56A42-BFB3-4C52-95A9-09FB7C14BF4F}" type="datetimeFigureOut">
              <a:rPr lang="es-PE" smtClean="0"/>
              <a:t>1/12/2025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E295F95-66D1-4952-9B1A-36AA11AABCFF}" type="slidenum">
              <a:rPr lang="es-PE" smtClean="0"/>
              <a:t>‹Nº›</a:t>
            </a:fld>
            <a:endParaRPr lang="es-PE"/>
          </a:p>
        </p:txBody>
      </p:sp>
    </p:spTree>
    <p:extLst>
      <p:ext uri="{BB962C8B-B14F-4D97-AF65-F5344CB8AC3E}">
        <p14:creationId xmlns:p14="http://schemas.microsoft.com/office/powerpoint/2010/main" val="1844977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9F56A42-BFB3-4C52-95A9-09FB7C14BF4F}" type="datetimeFigureOut">
              <a:rPr lang="es-PE" smtClean="0"/>
              <a:t>1/12/2025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E295F95-66D1-4952-9B1A-36AA11AABCFF}" type="slidenum">
              <a:rPr lang="es-PE" smtClean="0"/>
              <a:t>‹Nº›</a:t>
            </a:fld>
            <a:endParaRPr lang="es-PE"/>
          </a:p>
        </p:txBody>
      </p:sp>
    </p:spTree>
    <p:extLst>
      <p:ext uri="{BB962C8B-B14F-4D97-AF65-F5344CB8AC3E}">
        <p14:creationId xmlns:p14="http://schemas.microsoft.com/office/powerpoint/2010/main" val="3323459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ítulo y objetos" type="obj">
  <p:cSld name="1_Título y objetos">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extLst>
      <p:ext uri="{BB962C8B-B14F-4D97-AF65-F5344CB8AC3E}">
        <p14:creationId xmlns:p14="http://schemas.microsoft.com/office/powerpoint/2010/main" val="145083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9F56A42-BFB3-4C52-95A9-09FB7C14BF4F}" type="datetimeFigureOut">
              <a:rPr lang="es-PE" smtClean="0"/>
              <a:t>1/12/2025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E295F95-66D1-4952-9B1A-36AA11AABCFF}" type="slidenum">
              <a:rPr lang="es-PE" smtClean="0"/>
              <a:t>‹Nº›</a:t>
            </a:fld>
            <a:endParaRPr lang="es-PE"/>
          </a:p>
        </p:txBody>
      </p:sp>
    </p:spTree>
    <p:extLst>
      <p:ext uri="{BB962C8B-B14F-4D97-AF65-F5344CB8AC3E}">
        <p14:creationId xmlns:p14="http://schemas.microsoft.com/office/powerpoint/2010/main" val="10082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9F56A42-BFB3-4C52-95A9-09FB7C14BF4F}" type="datetimeFigureOut">
              <a:rPr lang="es-PE" smtClean="0"/>
              <a:t>1/12/2025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E295F95-66D1-4952-9B1A-36AA11AABCFF}" type="slidenum">
              <a:rPr lang="es-PE" smtClean="0"/>
              <a:t>‹Nº›</a:t>
            </a:fld>
            <a:endParaRPr lang="es-PE"/>
          </a:p>
        </p:txBody>
      </p:sp>
    </p:spTree>
    <p:extLst>
      <p:ext uri="{BB962C8B-B14F-4D97-AF65-F5344CB8AC3E}">
        <p14:creationId xmlns:p14="http://schemas.microsoft.com/office/powerpoint/2010/main" val="29914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9F56A42-BFB3-4C52-95A9-09FB7C14BF4F}" type="datetimeFigureOut">
              <a:rPr lang="es-PE" smtClean="0"/>
              <a:t>1/12/2025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E295F95-66D1-4952-9B1A-36AA11AABCFF}" type="slidenum">
              <a:rPr lang="es-PE" smtClean="0"/>
              <a:t>‹Nº›</a:t>
            </a:fld>
            <a:endParaRPr lang="es-PE"/>
          </a:p>
        </p:txBody>
      </p:sp>
    </p:spTree>
    <p:extLst>
      <p:ext uri="{BB962C8B-B14F-4D97-AF65-F5344CB8AC3E}">
        <p14:creationId xmlns:p14="http://schemas.microsoft.com/office/powerpoint/2010/main" val="33931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9F56A42-BFB3-4C52-95A9-09FB7C14BF4F}" type="datetimeFigureOut">
              <a:rPr lang="es-PE" smtClean="0"/>
              <a:t>1/12/2025</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DE295F95-66D1-4952-9B1A-36AA11AABCFF}" type="slidenum">
              <a:rPr lang="es-PE" smtClean="0"/>
              <a:t>‹Nº›</a:t>
            </a:fld>
            <a:endParaRPr lang="es-PE"/>
          </a:p>
        </p:txBody>
      </p:sp>
    </p:spTree>
    <p:extLst>
      <p:ext uri="{BB962C8B-B14F-4D97-AF65-F5344CB8AC3E}">
        <p14:creationId xmlns:p14="http://schemas.microsoft.com/office/powerpoint/2010/main" val="236349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9F56A42-BFB3-4C52-95A9-09FB7C14BF4F}" type="datetimeFigureOut">
              <a:rPr lang="es-PE" smtClean="0"/>
              <a:t>1/12/2025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DE295F95-66D1-4952-9B1A-36AA11AABCFF}" type="slidenum">
              <a:rPr lang="es-PE" smtClean="0"/>
              <a:t>‹Nº›</a:t>
            </a:fld>
            <a:endParaRPr lang="es-PE"/>
          </a:p>
        </p:txBody>
      </p:sp>
    </p:spTree>
    <p:extLst>
      <p:ext uri="{BB962C8B-B14F-4D97-AF65-F5344CB8AC3E}">
        <p14:creationId xmlns:p14="http://schemas.microsoft.com/office/powerpoint/2010/main" val="377926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9F56A42-BFB3-4C52-95A9-09FB7C14BF4F}" type="datetimeFigureOut">
              <a:rPr lang="es-PE" smtClean="0"/>
              <a:t>1/12/2025</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DE295F95-66D1-4952-9B1A-36AA11AABCFF}" type="slidenum">
              <a:rPr lang="es-PE" smtClean="0"/>
              <a:t>‹Nº›</a:t>
            </a:fld>
            <a:endParaRPr lang="es-PE"/>
          </a:p>
        </p:txBody>
      </p:sp>
    </p:spTree>
    <p:extLst>
      <p:ext uri="{BB962C8B-B14F-4D97-AF65-F5344CB8AC3E}">
        <p14:creationId xmlns:p14="http://schemas.microsoft.com/office/powerpoint/2010/main" val="195783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9F56A42-BFB3-4C52-95A9-09FB7C14BF4F}" type="datetimeFigureOut">
              <a:rPr lang="es-PE" smtClean="0"/>
              <a:t>1/12/2025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E295F95-66D1-4952-9B1A-36AA11AABCFF}" type="slidenum">
              <a:rPr lang="es-PE" smtClean="0"/>
              <a:t>‹Nº›</a:t>
            </a:fld>
            <a:endParaRPr lang="es-PE"/>
          </a:p>
        </p:txBody>
      </p:sp>
    </p:spTree>
    <p:extLst>
      <p:ext uri="{BB962C8B-B14F-4D97-AF65-F5344CB8AC3E}">
        <p14:creationId xmlns:p14="http://schemas.microsoft.com/office/powerpoint/2010/main" val="325022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9F56A42-BFB3-4C52-95A9-09FB7C14BF4F}" type="datetimeFigureOut">
              <a:rPr lang="es-PE" smtClean="0"/>
              <a:t>1/12/2025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E295F95-66D1-4952-9B1A-36AA11AABCFF}" type="slidenum">
              <a:rPr lang="es-PE" smtClean="0"/>
              <a:t>‹Nº›</a:t>
            </a:fld>
            <a:endParaRPr lang="es-PE"/>
          </a:p>
        </p:txBody>
      </p:sp>
    </p:spTree>
    <p:extLst>
      <p:ext uri="{BB962C8B-B14F-4D97-AF65-F5344CB8AC3E}">
        <p14:creationId xmlns:p14="http://schemas.microsoft.com/office/powerpoint/2010/main" val="152094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9F56A42-BFB3-4C52-95A9-09FB7C14BF4F}" type="datetimeFigureOut">
              <a:rPr lang="es-PE" smtClean="0"/>
              <a:t>1/12/2025</a:t>
            </a:fld>
            <a:endParaRPr lang="es-PE"/>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PE"/>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E295F95-66D1-4952-9B1A-36AA11AABCFF}" type="slidenum">
              <a:rPr lang="es-PE" smtClean="0"/>
              <a:t>‹Nº›</a:t>
            </a:fld>
            <a:endParaRPr lang="es-PE"/>
          </a:p>
        </p:txBody>
      </p:sp>
    </p:spTree>
    <p:extLst>
      <p:ext uri="{BB962C8B-B14F-4D97-AF65-F5344CB8AC3E}">
        <p14:creationId xmlns:p14="http://schemas.microsoft.com/office/powerpoint/2010/main" val="409694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jp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D4B66B5-A308-48B4-9ABE-74EEAAE12637}"/>
              </a:ext>
            </a:extLst>
          </p:cNvPr>
          <p:cNvSpPr>
            <a:spLocks noGrp="1"/>
          </p:cNvSpPr>
          <p:nvPr>
            <p:ph type="subTitle" idx="1"/>
          </p:nvPr>
        </p:nvSpPr>
        <p:spPr>
          <a:xfrm>
            <a:off x="1147482" y="5082559"/>
            <a:ext cx="5116513" cy="1291774"/>
          </a:xfrm>
          <a:solidFill>
            <a:schemeClr val="accent3">
              <a:lumMod val="40000"/>
              <a:lumOff val="60000"/>
            </a:schemeClr>
          </a:solidFill>
          <a:ln w="38100">
            <a:noFill/>
            <a:extLst>
              <a:ext uri="{C807C97D-BFC1-408E-A445-0C87EB9F89A2}">
                <ask:lineSketchStyleProps xmlns:ask="http://schemas.microsoft.com/office/drawing/2018/sketchyshapes" sd="2994486503">
                  <a:custGeom>
                    <a:avLst/>
                    <a:gdLst>
                      <a:gd name="connsiteX0" fmla="*/ 0 w 5116513"/>
                      <a:gd name="connsiteY0" fmla="*/ 0 h 945778"/>
                      <a:gd name="connsiteX1" fmla="*/ 568501 w 5116513"/>
                      <a:gd name="connsiteY1" fmla="*/ 0 h 945778"/>
                      <a:gd name="connsiteX2" fmla="*/ 1188168 w 5116513"/>
                      <a:gd name="connsiteY2" fmla="*/ 0 h 945778"/>
                      <a:gd name="connsiteX3" fmla="*/ 1654339 w 5116513"/>
                      <a:gd name="connsiteY3" fmla="*/ 0 h 945778"/>
                      <a:gd name="connsiteX4" fmla="*/ 2222841 w 5116513"/>
                      <a:gd name="connsiteY4" fmla="*/ 0 h 945778"/>
                      <a:gd name="connsiteX5" fmla="*/ 2740177 w 5116513"/>
                      <a:gd name="connsiteY5" fmla="*/ 0 h 945778"/>
                      <a:gd name="connsiteX6" fmla="*/ 3359844 w 5116513"/>
                      <a:gd name="connsiteY6" fmla="*/ 0 h 945778"/>
                      <a:gd name="connsiteX7" fmla="*/ 3928345 w 5116513"/>
                      <a:gd name="connsiteY7" fmla="*/ 0 h 945778"/>
                      <a:gd name="connsiteX8" fmla="*/ 4599177 w 5116513"/>
                      <a:gd name="connsiteY8" fmla="*/ 0 h 945778"/>
                      <a:gd name="connsiteX9" fmla="*/ 5116513 w 5116513"/>
                      <a:gd name="connsiteY9" fmla="*/ 0 h 945778"/>
                      <a:gd name="connsiteX10" fmla="*/ 5116513 w 5116513"/>
                      <a:gd name="connsiteY10" fmla="*/ 491805 h 945778"/>
                      <a:gd name="connsiteX11" fmla="*/ 5116513 w 5116513"/>
                      <a:gd name="connsiteY11" fmla="*/ 945778 h 945778"/>
                      <a:gd name="connsiteX12" fmla="*/ 4701507 w 5116513"/>
                      <a:gd name="connsiteY12" fmla="*/ 945778 h 945778"/>
                      <a:gd name="connsiteX13" fmla="*/ 4081840 w 5116513"/>
                      <a:gd name="connsiteY13" fmla="*/ 945778 h 945778"/>
                      <a:gd name="connsiteX14" fmla="*/ 3411009 w 5116513"/>
                      <a:gd name="connsiteY14" fmla="*/ 945778 h 945778"/>
                      <a:gd name="connsiteX15" fmla="*/ 2842507 w 5116513"/>
                      <a:gd name="connsiteY15" fmla="*/ 945778 h 945778"/>
                      <a:gd name="connsiteX16" fmla="*/ 2171676 w 5116513"/>
                      <a:gd name="connsiteY16" fmla="*/ 945778 h 945778"/>
                      <a:gd name="connsiteX17" fmla="*/ 1756669 w 5116513"/>
                      <a:gd name="connsiteY17" fmla="*/ 945778 h 945778"/>
                      <a:gd name="connsiteX18" fmla="*/ 1085838 w 5116513"/>
                      <a:gd name="connsiteY18" fmla="*/ 945778 h 945778"/>
                      <a:gd name="connsiteX19" fmla="*/ 619667 w 5116513"/>
                      <a:gd name="connsiteY19" fmla="*/ 945778 h 945778"/>
                      <a:gd name="connsiteX20" fmla="*/ 0 w 5116513"/>
                      <a:gd name="connsiteY20" fmla="*/ 945778 h 945778"/>
                      <a:gd name="connsiteX21" fmla="*/ 0 w 5116513"/>
                      <a:gd name="connsiteY21" fmla="*/ 482347 h 945778"/>
                      <a:gd name="connsiteX22" fmla="*/ 0 w 5116513"/>
                      <a:gd name="connsiteY22" fmla="*/ 0 h 94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16513" h="945778" fill="none" extrusionOk="0">
                        <a:moveTo>
                          <a:pt x="0" y="0"/>
                        </a:moveTo>
                        <a:cubicBezTo>
                          <a:pt x="241695" y="-61172"/>
                          <a:pt x="389818" y="23572"/>
                          <a:pt x="568501" y="0"/>
                        </a:cubicBezTo>
                        <a:cubicBezTo>
                          <a:pt x="747184" y="-23572"/>
                          <a:pt x="1004966" y="47441"/>
                          <a:pt x="1188168" y="0"/>
                        </a:cubicBezTo>
                        <a:cubicBezTo>
                          <a:pt x="1371370" y="-47441"/>
                          <a:pt x="1519287" y="43137"/>
                          <a:pt x="1654339" y="0"/>
                        </a:cubicBezTo>
                        <a:cubicBezTo>
                          <a:pt x="1789391" y="-43137"/>
                          <a:pt x="2108930" y="36923"/>
                          <a:pt x="2222841" y="0"/>
                        </a:cubicBezTo>
                        <a:cubicBezTo>
                          <a:pt x="2336752" y="-36923"/>
                          <a:pt x="2510414" y="54949"/>
                          <a:pt x="2740177" y="0"/>
                        </a:cubicBezTo>
                        <a:cubicBezTo>
                          <a:pt x="2969940" y="-54949"/>
                          <a:pt x="3156265" y="66919"/>
                          <a:pt x="3359844" y="0"/>
                        </a:cubicBezTo>
                        <a:cubicBezTo>
                          <a:pt x="3563423" y="-66919"/>
                          <a:pt x="3658085" y="40732"/>
                          <a:pt x="3928345" y="0"/>
                        </a:cubicBezTo>
                        <a:cubicBezTo>
                          <a:pt x="4198605" y="-40732"/>
                          <a:pt x="4418338" y="7081"/>
                          <a:pt x="4599177" y="0"/>
                        </a:cubicBezTo>
                        <a:cubicBezTo>
                          <a:pt x="4780016" y="-7081"/>
                          <a:pt x="4923129" y="52004"/>
                          <a:pt x="5116513" y="0"/>
                        </a:cubicBezTo>
                        <a:cubicBezTo>
                          <a:pt x="5148718" y="211684"/>
                          <a:pt x="5083836" y="306038"/>
                          <a:pt x="5116513" y="491805"/>
                        </a:cubicBezTo>
                        <a:cubicBezTo>
                          <a:pt x="5149190" y="677573"/>
                          <a:pt x="5077099" y="824544"/>
                          <a:pt x="5116513" y="945778"/>
                        </a:cubicBezTo>
                        <a:cubicBezTo>
                          <a:pt x="4910898" y="980874"/>
                          <a:pt x="4832116" y="929987"/>
                          <a:pt x="4701507" y="945778"/>
                        </a:cubicBezTo>
                        <a:cubicBezTo>
                          <a:pt x="4570898" y="961569"/>
                          <a:pt x="4213205" y="878414"/>
                          <a:pt x="4081840" y="945778"/>
                        </a:cubicBezTo>
                        <a:cubicBezTo>
                          <a:pt x="3950475" y="1013142"/>
                          <a:pt x="3743652" y="876500"/>
                          <a:pt x="3411009" y="945778"/>
                        </a:cubicBezTo>
                        <a:cubicBezTo>
                          <a:pt x="3078366" y="1015056"/>
                          <a:pt x="3030292" y="945621"/>
                          <a:pt x="2842507" y="945778"/>
                        </a:cubicBezTo>
                        <a:cubicBezTo>
                          <a:pt x="2654722" y="945935"/>
                          <a:pt x="2392155" y="918150"/>
                          <a:pt x="2171676" y="945778"/>
                        </a:cubicBezTo>
                        <a:cubicBezTo>
                          <a:pt x="1951197" y="973406"/>
                          <a:pt x="1902893" y="922963"/>
                          <a:pt x="1756669" y="945778"/>
                        </a:cubicBezTo>
                        <a:cubicBezTo>
                          <a:pt x="1610445" y="968593"/>
                          <a:pt x="1285677" y="914519"/>
                          <a:pt x="1085838" y="945778"/>
                        </a:cubicBezTo>
                        <a:cubicBezTo>
                          <a:pt x="885999" y="977037"/>
                          <a:pt x="724215" y="935608"/>
                          <a:pt x="619667" y="945778"/>
                        </a:cubicBezTo>
                        <a:cubicBezTo>
                          <a:pt x="515119" y="955948"/>
                          <a:pt x="308320" y="915213"/>
                          <a:pt x="0" y="945778"/>
                        </a:cubicBezTo>
                        <a:cubicBezTo>
                          <a:pt x="-18812" y="792497"/>
                          <a:pt x="46711" y="670292"/>
                          <a:pt x="0" y="482347"/>
                        </a:cubicBezTo>
                        <a:cubicBezTo>
                          <a:pt x="-46711" y="294402"/>
                          <a:pt x="37765" y="195807"/>
                          <a:pt x="0" y="0"/>
                        </a:cubicBezTo>
                        <a:close/>
                      </a:path>
                      <a:path w="5116513" h="945778" stroke="0" extrusionOk="0">
                        <a:moveTo>
                          <a:pt x="0" y="0"/>
                        </a:moveTo>
                        <a:cubicBezTo>
                          <a:pt x="136239" y="-52910"/>
                          <a:pt x="399326" y="45327"/>
                          <a:pt x="517336" y="0"/>
                        </a:cubicBezTo>
                        <a:cubicBezTo>
                          <a:pt x="635346" y="-45327"/>
                          <a:pt x="840252" y="16300"/>
                          <a:pt x="1034673" y="0"/>
                        </a:cubicBezTo>
                        <a:cubicBezTo>
                          <a:pt x="1229094" y="-16300"/>
                          <a:pt x="1350652" y="33547"/>
                          <a:pt x="1654339" y="0"/>
                        </a:cubicBezTo>
                        <a:cubicBezTo>
                          <a:pt x="1958026" y="-33547"/>
                          <a:pt x="2026242" y="13872"/>
                          <a:pt x="2171676" y="0"/>
                        </a:cubicBezTo>
                        <a:cubicBezTo>
                          <a:pt x="2317110" y="-13872"/>
                          <a:pt x="2646924" y="24778"/>
                          <a:pt x="2791342" y="0"/>
                        </a:cubicBezTo>
                        <a:cubicBezTo>
                          <a:pt x="2935760" y="-24778"/>
                          <a:pt x="3012379" y="33740"/>
                          <a:pt x="3206348" y="0"/>
                        </a:cubicBezTo>
                        <a:cubicBezTo>
                          <a:pt x="3400317" y="-33740"/>
                          <a:pt x="3611127" y="22878"/>
                          <a:pt x="3723684" y="0"/>
                        </a:cubicBezTo>
                        <a:cubicBezTo>
                          <a:pt x="3836241" y="-22878"/>
                          <a:pt x="4060670" y="37058"/>
                          <a:pt x="4189856" y="0"/>
                        </a:cubicBezTo>
                        <a:cubicBezTo>
                          <a:pt x="4319042" y="-37058"/>
                          <a:pt x="4732679" y="33781"/>
                          <a:pt x="5116513" y="0"/>
                        </a:cubicBezTo>
                        <a:cubicBezTo>
                          <a:pt x="5162689" y="224036"/>
                          <a:pt x="5081244" y="325392"/>
                          <a:pt x="5116513" y="453973"/>
                        </a:cubicBezTo>
                        <a:cubicBezTo>
                          <a:pt x="5151782" y="582554"/>
                          <a:pt x="5064799" y="799851"/>
                          <a:pt x="5116513" y="945778"/>
                        </a:cubicBezTo>
                        <a:cubicBezTo>
                          <a:pt x="4852988" y="992062"/>
                          <a:pt x="4726385" y="923736"/>
                          <a:pt x="4496846" y="945778"/>
                        </a:cubicBezTo>
                        <a:cubicBezTo>
                          <a:pt x="4267307" y="967820"/>
                          <a:pt x="4108499" y="920841"/>
                          <a:pt x="3979510" y="945778"/>
                        </a:cubicBezTo>
                        <a:cubicBezTo>
                          <a:pt x="3850521" y="970715"/>
                          <a:pt x="3638511" y="918178"/>
                          <a:pt x="3308678" y="945778"/>
                        </a:cubicBezTo>
                        <a:cubicBezTo>
                          <a:pt x="2978845" y="973378"/>
                          <a:pt x="3062875" y="944088"/>
                          <a:pt x="2842507" y="945778"/>
                        </a:cubicBezTo>
                        <a:cubicBezTo>
                          <a:pt x="2622139" y="947468"/>
                          <a:pt x="2494685" y="929718"/>
                          <a:pt x="2376336" y="945778"/>
                        </a:cubicBezTo>
                        <a:cubicBezTo>
                          <a:pt x="2257987" y="961838"/>
                          <a:pt x="1912012" y="912324"/>
                          <a:pt x="1705504" y="945778"/>
                        </a:cubicBezTo>
                        <a:cubicBezTo>
                          <a:pt x="1498996" y="979232"/>
                          <a:pt x="1356552" y="870009"/>
                          <a:pt x="1034673" y="945778"/>
                        </a:cubicBezTo>
                        <a:cubicBezTo>
                          <a:pt x="712794" y="1021547"/>
                          <a:pt x="408278" y="906608"/>
                          <a:pt x="0" y="945778"/>
                        </a:cubicBezTo>
                        <a:cubicBezTo>
                          <a:pt x="-6985" y="719016"/>
                          <a:pt x="50105" y="597066"/>
                          <a:pt x="0" y="491805"/>
                        </a:cubicBezTo>
                        <a:cubicBezTo>
                          <a:pt x="-50105" y="386544"/>
                          <a:pt x="46070" y="227934"/>
                          <a:pt x="0" y="0"/>
                        </a:cubicBezTo>
                        <a:close/>
                      </a:path>
                    </a:pathLst>
                  </a:custGeom>
                  <ask:type>
                    <ask:lineSketchNone/>
                  </ask:type>
                </ask:lineSketchStyleProps>
              </a:ext>
            </a:extLst>
          </a:ln>
        </p:spPr>
        <p:txBody>
          <a:bodyPr>
            <a:noAutofit/>
          </a:bodyPr>
          <a:lstStyle/>
          <a:p>
            <a:pPr>
              <a:lnSpc>
                <a:spcPct val="150000"/>
              </a:lnSpc>
            </a:pPr>
            <a:r>
              <a:rPr lang="es-ES" sz="2800" b="1" dirty="0">
                <a:solidFill>
                  <a:srgbClr val="FF0000"/>
                </a:solidFill>
                <a:latin typeface="Arial Rounded MT Bold" panose="020F0704030504030204" pitchFamily="34" charset="0"/>
              </a:rPr>
              <a:t>EN EL MARCO DE LA EVALUACIÓN FORMATIVA</a:t>
            </a:r>
            <a:endParaRPr lang="es-PE" sz="2800" b="1" dirty="0">
              <a:solidFill>
                <a:srgbClr val="FF0000"/>
              </a:solidFill>
              <a:latin typeface="Arial Rounded MT Bold" panose="020F0704030504030204" pitchFamily="34" charset="0"/>
            </a:endParaRPr>
          </a:p>
        </p:txBody>
      </p:sp>
      <p:pic>
        <p:nvPicPr>
          <p:cNvPr id="5" name="Imagen 4">
            <a:extLst>
              <a:ext uri="{FF2B5EF4-FFF2-40B4-BE49-F238E27FC236}">
                <a16:creationId xmlns:a16="http://schemas.microsoft.com/office/drawing/2014/main" id="{3A353136-AF45-4D6C-B92A-3333E191C2C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33827" y="1331837"/>
            <a:ext cx="4877481" cy="4396609"/>
          </a:xfrm>
          <a:prstGeom prst="rect">
            <a:avLst/>
          </a:prstGeom>
        </p:spPr>
      </p:pic>
      <p:pic>
        <p:nvPicPr>
          <p:cNvPr id="6" name="Imagen 5">
            <a:extLst>
              <a:ext uri="{FF2B5EF4-FFF2-40B4-BE49-F238E27FC236}">
                <a16:creationId xmlns:a16="http://schemas.microsoft.com/office/drawing/2014/main" id="{2049E63F-1D82-442C-9C07-EC22705253A1}"/>
              </a:ext>
            </a:extLst>
          </p:cNvPr>
          <p:cNvPicPr>
            <a:picLocks noChangeAspect="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12089" t="17251" r="14410" b="14179"/>
          <a:stretch/>
        </p:blipFill>
        <p:spPr>
          <a:xfrm>
            <a:off x="9870141" y="132443"/>
            <a:ext cx="1703295" cy="869577"/>
          </a:xfrm>
          <a:prstGeom prst="rect">
            <a:avLst/>
          </a:prstGeom>
        </p:spPr>
      </p:pic>
      <p:sp>
        <p:nvSpPr>
          <p:cNvPr id="7" name="CuadroTexto 6">
            <a:extLst>
              <a:ext uri="{FF2B5EF4-FFF2-40B4-BE49-F238E27FC236}">
                <a16:creationId xmlns:a16="http://schemas.microsoft.com/office/drawing/2014/main" id="{86AB59D2-0E15-4FD8-B4F2-476F8912ADE8}"/>
              </a:ext>
            </a:extLst>
          </p:cNvPr>
          <p:cNvSpPr txBox="1"/>
          <p:nvPr/>
        </p:nvSpPr>
        <p:spPr>
          <a:xfrm>
            <a:off x="8061068" y="6488668"/>
            <a:ext cx="4016189" cy="369332"/>
          </a:xfrm>
          <a:prstGeom prst="rect">
            <a:avLst/>
          </a:prstGeom>
          <a:noFill/>
        </p:spPr>
        <p:txBody>
          <a:bodyPr wrap="square" rtlCol="0">
            <a:spAutoFit/>
          </a:bodyPr>
          <a:lstStyle/>
          <a:p>
            <a:r>
              <a:rPr lang="es-PE" dirty="0">
                <a:latin typeface="Arial Black" panose="020B0A04020102020204" pitchFamily="34" charset="0"/>
              </a:rPr>
              <a:t>AREA: GESTIÓN PEDAGÓGICA</a:t>
            </a:r>
          </a:p>
        </p:txBody>
      </p:sp>
      <p:pic>
        <p:nvPicPr>
          <p:cNvPr id="8" name="image2.png">
            <a:extLst>
              <a:ext uri="{FF2B5EF4-FFF2-40B4-BE49-F238E27FC236}">
                <a16:creationId xmlns:a16="http://schemas.microsoft.com/office/drawing/2014/main" id="{39B6EB44-274D-45BE-BEEA-B8F2854CF729}"/>
              </a:ext>
            </a:extLst>
          </p:cNvPr>
          <p:cNvPicPr/>
          <p:nvPr/>
        </p:nvPicPr>
        <p:blipFill>
          <a:blip r:embed="rId4"/>
          <a:srcRect/>
          <a:stretch>
            <a:fillRect/>
          </a:stretch>
        </p:blipFill>
        <p:spPr>
          <a:xfrm>
            <a:off x="355506" y="5797"/>
            <a:ext cx="2085975" cy="580390"/>
          </a:xfrm>
          <a:prstGeom prst="rect">
            <a:avLst/>
          </a:prstGeom>
          <a:ln/>
        </p:spPr>
      </p:pic>
      <p:sp>
        <p:nvSpPr>
          <p:cNvPr id="12" name="Título 10">
            <a:extLst>
              <a:ext uri="{FF2B5EF4-FFF2-40B4-BE49-F238E27FC236}">
                <a16:creationId xmlns:a16="http://schemas.microsoft.com/office/drawing/2014/main" id="{7CB26A1B-D800-4A03-8797-AA99134725BE}"/>
              </a:ext>
            </a:extLst>
          </p:cNvPr>
          <p:cNvSpPr>
            <a:spLocks noGrp="1"/>
          </p:cNvSpPr>
          <p:nvPr>
            <p:ph type="ctrTitle"/>
          </p:nvPr>
        </p:nvSpPr>
        <p:spPr>
          <a:xfrm>
            <a:off x="353171" y="1748763"/>
            <a:ext cx="6478321" cy="2509213"/>
          </a:xfrm>
        </p:spPr>
        <p:txBody>
          <a:bodyPr>
            <a:normAutofit fontScale="90000"/>
          </a:bodyPr>
          <a:lstStyle/>
          <a:p>
            <a:pPr>
              <a:lnSpc>
                <a:spcPct val="100000"/>
              </a:lnSpc>
            </a:pPr>
            <a:r>
              <a:rPr lang="es-PE" b="1" dirty="0">
                <a:latin typeface="Abadi" panose="020B0604020104020204" pitchFamily="34" charset="0"/>
              </a:rPr>
              <a:t>ORIENTACIONES PARA ELABORAR CONCLUSIONES DESCRIPTIVAS</a:t>
            </a:r>
          </a:p>
        </p:txBody>
      </p:sp>
    </p:spTree>
    <p:extLst>
      <p:ext uri="{BB962C8B-B14F-4D97-AF65-F5344CB8AC3E}">
        <p14:creationId xmlns:p14="http://schemas.microsoft.com/office/powerpoint/2010/main" val="184220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59AB42BD-77BF-4A36-883C-27D524749EB1}"/>
              </a:ext>
            </a:extLst>
          </p:cNvPr>
          <p:cNvCxnSpPr/>
          <p:nvPr/>
        </p:nvCxnSpPr>
        <p:spPr>
          <a:xfrm>
            <a:off x="971550" y="1133475"/>
            <a:ext cx="63055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 name="Tabla 5">
            <a:extLst>
              <a:ext uri="{FF2B5EF4-FFF2-40B4-BE49-F238E27FC236}">
                <a16:creationId xmlns:a16="http://schemas.microsoft.com/office/drawing/2014/main" id="{48E39318-B5D2-47B5-B2ED-85C120F41EF4}"/>
              </a:ext>
            </a:extLst>
          </p:cNvPr>
          <p:cNvGraphicFramePr>
            <a:graphicFrameLocks noGrp="1"/>
          </p:cNvGraphicFramePr>
          <p:nvPr>
            <p:extLst>
              <p:ext uri="{D42A27DB-BD31-4B8C-83A1-F6EECF244321}">
                <p14:modId xmlns:p14="http://schemas.microsoft.com/office/powerpoint/2010/main" val="1796014196"/>
              </p:ext>
            </p:extLst>
          </p:nvPr>
        </p:nvGraphicFramePr>
        <p:xfrm>
          <a:off x="314325" y="979420"/>
          <a:ext cx="11420474" cy="5332606"/>
        </p:xfrm>
        <a:graphic>
          <a:graphicData uri="http://schemas.openxmlformats.org/drawingml/2006/table">
            <a:tbl>
              <a:tblPr firstRow="1" bandRow="1">
                <a:tableStyleId>{5C22544A-7EE6-4342-B048-85BDC9FD1C3A}</a:tableStyleId>
              </a:tblPr>
              <a:tblGrid>
                <a:gridCol w="1307109">
                  <a:extLst>
                    <a:ext uri="{9D8B030D-6E8A-4147-A177-3AD203B41FA5}">
                      <a16:colId xmlns:a16="http://schemas.microsoft.com/office/drawing/2014/main" val="3119503580"/>
                    </a:ext>
                  </a:extLst>
                </a:gridCol>
                <a:gridCol w="5398491">
                  <a:extLst>
                    <a:ext uri="{9D8B030D-6E8A-4147-A177-3AD203B41FA5}">
                      <a16:colId xmlns:a16="http://schemas.microsoft.com/office/drawing/2014/main" val="3752395675"/>
                    </a:ext>
                  </a:extLst>
                </a:gridCol>
                <a:gridCol w="4714874">
                  <a:extLst>
                    <a:ext uri="{9D8B030D-6E8A-4147-A177-3AD203B41FA5}">
                      <a16:colId xmlns:a16="http://schemas.microsoft.com/office/drawing/2014/main" val="3110914153"/>
                    </a:ext>
                  </a:extLst>
                </a:gridCol>
              </a:tblGrid>
              <a:tr h="343622">
                <a:tc rowSpan="5">
                  <a:txBody>
                    <a:bodyPr/>
                    <a:lstStyle/>
                    <a:p>
                      <a:endParaRPr lang="es-ES" sz="1600" dirty="0"/>
                    </a:p>
                    <a:p>
                      <a:endParaRPr lang="es-ES" sz="1600" dirty="0"/>
                    </a:p>
                    <a:p>
                      <a:endParaRPr lang="es-ES" sz="1600" dirty="0"/>
                    </a:p>
                    <a:p>
                      <a:endParaRPr lang="es-ES" sz="1600" dirty="0"/>
                    </a:p>
                    <a:p>
                      <a:endParaRPr lang="es-ES" sz="1600" dirty="0"/>
                    </a:p>
                    <a:p>
                      <a:endParaRPr lang="es-ES" sz="1600" dirty="0"/>
                    </a:p>
                    <a:p>
                      <a:r>
                        <a:rPr lang="es-ES" sz="1600" dirty="0"/>
                        <a:t>NIVEL</a:t>
                      </a:r>
                    </a:p>
                    <a:p>
                      <a:endParaRPr lang="es-ES" sz="1600" dirty="0"/>
                    </a:p>
                    <a:p>
                      <a:endParaRPr lang="es-ES" sz="1600" dirty="0"/>
                    </a:p>
                    <a:p>
                      <a:endParaRPr lang="es-ES" sz="1600" dirty="0"/>
                    </a:p>
                    <a:p>
                      <a:endParaRPr lang="es-ES" sz="1600" dirty="0"/>
                    </a:p>
                    <a:p>
                      <a:r>
                        <a:rPr lang="es-ES" sz="1600" dirty="0"/>
                        <a:t>VII</a:t>
                      </a:r>
                    </a:p>
                  </a:txBody>
                  <a:tcPr/>
                </a:tc>
                <a:tc>
                  <a:txBody>
                    <a:bodyPr/>
                    <a:lstStyle/>
                    <a:p>
                      <a:pPr algn="ctr"/>
                      <a:r>
                        <a:rPr lang="es-ES" dirty="0"/>
                        <a:t>ESTÁNDAR</a:t>
                      </a:r>
                      <a:endParaRPr lang="es-PE" dirty="0"/>
                    </a:p>
                  </a:txBody>
                  <a:tcPr/>
                </a:tc>
                <a:tc>
                  <a:txBody>
                    <a:bodyPr/>
                    <a:lstStyle/>
                    <a:p>
                      <a:pPr algn="ctr"/>
                      <a:r>
                        <a:rPr lang="es-ES" dirty="0"/>
                        <a:t>CAPACIDADES</a:t>
                      </a:r>
                      <a:endParaRPr lang="es-PE" dirty="0"/>
                    </a:p>
                  </a:txBody>
                  <a:tcPr/>
                </a:tc>
                <a:extLst>
                  <a:ext uri="{0D108BD9-81ED-4DB2-BD59-A6C34878D82A}">
                    <a16:rowId xmlns:a16="http://schemas.microsoft.com/office/drawing/2014/main" val="73365428"/>
                  </a:ext>
                </a:extLst>
              </a:tr>
              <a:tr h="823486">
                <a:tc vMerge="1">
                  <a:txBody>
                    <a:bodyPr/>
                    <a:lstStyle/>
                    <a:p>
                      <a:endParaRPr lang="es-PE" dirty="0"/>
                    </a:p>
                  </a:txBody>
                  <a:tcPr/>
                </a:tc>
                <a:tc rowSpan="4">
                  <a:txBody>
                    <a:bodyPr/>
                    <a:lstStyle/>
                    <a:p>
                      <a:pPr algn="just"/>
                      <a:r>
                        <a:rPr lang="es-ES" sz="1600" b="1" i="0" u="none" strike="noStrike" kern="1200" baseline="0" dirty="0">
                          <a:solidFill>
                            <a:srgbClr val="FFFF00"/>
                          </a:solidFill>
                          <a:latin typeface="+mn-lt"/>
                          <a:ea typeface="+mn-ea"/>
                          <a:cs typeface="+mn-cs"/>
                        </a:rPr>
                        <a:t>Diseña y construye soluciones tecnológicas al delimitar el alcance del problema tecnológico y las causas que lo generan, y propone alternativas de solución basado en conocimientos científicos.</a:t>
                      </a:r>
                      <a:r>
                        <a:rPr lang="es-ES" sz="1600" b="1" i="0" u="none" strike="noStrike" kern="1200" baseline="0" dirty="0">
                          <a:solidFill>
                            <a:schemeClr val="dk1"/>
                          </a:solidFill>
                          <a:latin typeface="+mn-lt"/>
                          <a:ea typeface="+mn-ea"/>
                          <a:cs typeface="+mn-cs"/>
                        </a:rPr>
                        <a:t> </a:t>
                      </a:r>
                      <a:r>
                        <a:rPr lang="es-ES" sz="1600" b="1" i="0" u="none" strike="noStrike" kern="1200" baseline="0" dirty="0">
                          <a:solidFill>
                            <a:srgbClr val="00B0F0"/>
                          </a:solidFill>
                          <a:latin typeface="+mn-lt"/>
                          <a:ea typeface="+mn-ea"/>
                          <a:cs typeface="+mn-cs"/>
                        </a:rPr>
                        <a:t>Representa la alternativa de solución a través de esquemas o dibujos estructurados a incluyendo sus partes o etapas. Establece características de forma, estructura, función y explica el procedimiento, los recursos para implementarlas, así como las herramientas y materiales seleccionados</a:t>
                      </a:r>
                      <a:r>
                        <a:rPr lang="es-ES" sz="1600" b="1" i="0" u="none" strike="noStrike" kern="1200" baseline="0" dirty="0">
                          <a:solidFill>
                            <a:schemeClr val="dk1"/>
                          </a:solidFill>
                          <a:latin typeface="+mn-lt"/>
                          <a:ea typeface="+mn-ea"/>
                          <a:cs typeface="+mn-cs"/>
                        </a:rPr>
                        <a:t>. </a:t>
                      </a:r>
                      <a:r>
                        <a:rPr lang="es-ES" sz="1600" b="1" i="0" u="none" strike="noStrike" kern="1200" baseline="0" dirty="0">
                          <a:solidFill>
                            <a:srgbClr val="00B050"/>
                          </a:solidFill>
                          <a:latin typeface="+mn-lt"/>
                          <a:ea typeface="+mn-ea"/>
                          <a:cs typeface="+mn-cs"/>
                        </a:rPr>
                        <a:t>Verifica el funcionamiento de la solución tecnológica considerando los requerimientos, detecta errores en la selección de materiales, imprecisiones en las dimensiones y procedimientos y realiza ajustes o rediseña su alternativa de solución. </a:t>
                      </a:r>
                      <a:r>
                        <a:rPr lang="es-ES" sz="1600" b="1" i="0" u="none" strike="noStrike" kern="1200" baseline="0" dirty="0">
                          <a:solidFill>
                            <a:srgbClr val="FFC000"/>
                          </a:solidFill>
                          <a:latin typeface="+mn-lt"/>
                          <a:ea typeface="+mn-ea"/>
                          <a:cs typeface="+mn-cs"/>
                        </a:rPr>
                        <a:t>Explica el procedimiento, conocimiento científico aplicado, así como las dificultades del diseño y la implementación, evalúa el alcance de su funcionamiento a través de pruebas considerando los requerimientos establecidos y propone  mejoras. Infiere impactos de la solución tecnológica.</a:t>
                      </a:r>
                      <a:endParaRPr lang="es-PE" sz="1600" b="1" dirty="0">
                        <a:solidFill>
                          <a:srgbClr val="FFC000"/>
                        </a:solidFill>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400" dirty="0"/>
                        <a:t> </a:t>
                      </a:r>
                      <a:r>
                        <a:rPr lang="es-ES" sz="1400" b="1" i="0" u="none" strike="noStrike" kern="1200" baseline="0" dirty="0">
                          <a:solidFill>
                            <a:srgbClr val="FFFF00"/>
                          </a:solidFill>
                          <a:latin typeface="+mn-lt"/>
                          <a:ea typeface="+mn-ea"/>
                          <a:cs typeface="+mn-cs"/>
                        </a:rPr>
                        <a:t>Diseña y construye soluciones tecnológicas al delimitar el alcance del problema tecnológico y las causas que lo generan, y propone alternativas de solución basado en conocimientos científicos.</a:t>
                      </a:r>
                      <a:r>
                        <a:rPr lang="es-ES" sz="1400" b="1" i="0" u="none" strike="noStrike" kern="1200" baseline="0" dirty="0">
                          <a:solidFill>
                            <a:schemeClr val="dk1"/>
                          </a:solidFill>
                          <a:latin typeface="+mn-lt"/>
                          <a:ea typeface="+mn-ea"/>
                          <a:cs typeface="+mn-cs"/>
                        </a:rPr>
                        <a:t> </a:t>
                      </a:r>
                      <a:endParaRPr lang="es-PE" sz="1400" b="1" dirty="0">
                        <a:solidFill>
                          <a:schemeClr val="accent5">
                            <a:lumMod val="60000"/>
                            <a:lumOff val="40000"/>
                          </a:schemeClr>
                        </a:solidFill>
                      </a:endParaRPr>
                    </a:p>
                  </a:txBody>
                  <a:tcPr/>
                </a:tc>
                <a:extLst>
                  <a:ext uri="{0D108BD9-81ED-4DB2-BD59-A6C34878D82A}">
                    <a16:rowId xmlns:a16="http://schemas.microsoft.com/office/drawing/2014/main" val="3052557662"/>
                  </a:ext>
                </a:extLst>
              </a:tr>
              <a:tr h="1206175">
                <a:tc vMerge="1">
                  <a:txBody>
                    <a:bodyPr/>
                    <a:lstStyle/>
                    <a:p>
                      <a:endParaRPr lang="es-PE" dirty="0"/>
                    </a:p>
                  </a:txBody>
                  <a:tcPr/>
                </a:tc>
                <a:tc vMerge="1">
                  <a:txBody>
                    <a:bodyPr/>
                    <a:lstStyle/>
                    <a:p>
                      <a:endParaRPr lang="es-PE"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b="1" i="0" u="none" strike="noStrike" kern="1200" baseline="0" dirty="0">
                          <a:solidFill>
                            <a:srgbClr val="00B0F0"/>
                          </a:solidFill>
                          <a:latin typeface="+mn-lt"/>
                          <a:ea typeface="+mn-ea"/>
                          <a:cs typeface="+mn-cs"/>
                        </a:rPr>
                        <a:t>Representa la alternativa de solución a través de esquemas o dibujos estructurados a incluyendo sus partes o etapas. Establece características de forma, estructura, función y explica el procedimiento, los recursos para implementarlas, así como las herramientas y materiales seleccionados</a:t>
                      </a:r>
                      <a:r>
                        <a:rPr lang="es-ES" sz="1400" b="1" i="0" u="none" strike="noStrike" kern="1200" baseline="0" dirty="0">
                          <a:solidFill>
                            <a:schemeClr val="dk1"/>
                          </a:solidFill>
                          <a:latin typeface="+mn-lt"/>
                          <a:ea typeface="+mn-ea"/>
                          <a:cs typeface="+mn-cs"/>
                        </a:rPr>
                        <a:t>. </a:t>
                      </a:r>
                      <a:endParaRPr lang="es-PE" sz="1400" b="1" dirty="0">
                        <a:solidFill>
                          <a:srgbClr val="FFC000"/>
                        </a:solidFill>
                      </a:endParaRPr>
                    </a:p>
                  </a:txBody>
                  <a:tcPr/>
                </a:tc>
                <a:extLst>
                  <a:ext uri="{0D108BD9-81ED-4DB2-BD59-A6C34878D82A}">
                    <a16:rowId xmlns:a16="http://schemas.microsoft.com/office/drawing/2014/main" val="3719984891"/>
                  </a:ext>
                </a:extLst>
              </a:tr>
              <a:tr h="1195383">
                <a:tc vMerge="1">
                  <a:txBody>
                    <a:bodyPr/>
                    <a:lstStyle/>
                    <a:p>
                      <a:endParaRPr lang="es-PE" dirty="0"/>
                    </a:p>
                  </a:txBody>
                  <a:tcPr/>
                </a:tc>
                <a:tc vMerge="1">
                  <a:txBody>
                    <a:bodyPr/>
                    <a:lstStyle/>
                    <a:p>
                      <a:endParaRPr lang="es-PE"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b="1" i="0" u="none" strike="noStrike" kern="1200" baseline="0" dirty="0">
                          <a:solidFill>
                            <a:srgbClr val="00B050"/>
                          </a:solidFill>
                          <a:latin typeface="+mn-lt"/>
                          <a:ea typeface="+mn-ea"/>
                          <a:cs typeface="+mn-cs"/>
                        </a:rPr>
                        <a:t>Verifica el funcionamiento de la solución tecnológica considerando los requerimientos, detecta errores en la selección de materiales, imprecisiones en las dimensiones y procedimientos y realiza ajustes o rediseña su alternativa de solución. </a:t>
                      </a:r>
                      <a:endParaRPr lang="es-PE" sz="1400" b="1" dirty="0"/>
                    </a:p>
                  </a:txBody>
                  <a:tcPr/>
                </a:tc>
                <a:extLst>
                  <a:ext uri="{0D108BD9-81ED-4DB2-BD59-A6C34878D82A}">
                    <a16:rowId xmlns:a16="http://schemas.microsoft.com/office/drawing/2014/main" val="2410346406"/>
                  </a:ext>
                </a:extLst>
              </a:tr>
              <a:tr h="1620408">
                <a:tc vMerge="1">
                  <a:txBody>
                    <a:bodyPr/>
                    <a:lstStyle/>
                    <a:p>
                      <a:endParaRPr lang="es-PE" dirty="0"/>
                    </a:p>
                  </a:txBody>
                  <a:tcPr/>
                </a:tc>
                <a:tc vMerge="1">
                  <a:txBody>
                    <a:bodyPr/>
                    <a:lstStyle/>
                    <a:p>
                      <a:endParaRPr lang="es-PE"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b="1" i="0" u="none" strike="noStrike" kern="1200" baseline="0" dirty="0">
                          <a:solidFill>
                            <a:srgbClr val="FFC000"/>
                          </a:solidFill>
                          <a:latin typeface="+mn-lt"/>
                          <a:ea typeface="+mn-ea"/>
                          <a:cs typeface="+mn-cs"/>
                        </a:rPr>
                        <a:t>Explica el procedimiento, conocimiento científico aplicado, así como las dificultades del diseño y la implementación, evalúa el alcance de su funcionamiento a través de pruebas considerando los requerimientos establecidos y propone  mejoras Infiere impactos de la solución tecnológica.</a:t>
                      </a:r>
                      <a:endParaRPr lang="es-PE" sz="1400" b="1" dirty="0">
                        <a:solidFill>
                          <a:srgbClr val="FFC000"/>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PE" sz="1400" dirty="0">
                        <a:solidFill>
                          <a:srgbClr val="FFC000"/>
                        </a:solidFill>
                      </a:endParaRPr>
                    </a:p>
                  </a:txBody>
                  <a:tcPr/>
                </a:tc>
                <a:extLst>
                  <a:ext uri="{0D108BD9-81ED-4DB2-BD59-A6C34878D82A}">
                    <a16:rowId xmlns:a16="http://schemas.microsoft.com/office/drawing/2014/main" val="937624223"/>
                  </a:ext>
                </a:extLst>
              </a:tr>
            </a:tbl>
          </a:graphicData>
        </a:graphic>
      </p:graphicFrame>
      <p:sp>
        <p:nvSpPr>
          <p:cNvPr id="6" name="CuadroTexto 5">
            <a:extLst>
              <a:ext uri="{FF2B5EF4-FFF2-40B4-BE49-F238E27FC236}">
                <a16:creationId xmlns:a16="http://schemas.microsoft.com/office/drawing/2014/main" id="{B6994CF5-33E4-4BDB-9EC8-E07C3ABECE1C}"/>
              </a:ext>
            </a:extLst>
          </p:cNvPr>
          <p:cNvSpPr txBox="1"/>
          <p:nvPr/>
        </p:nvSpPr>
        <p:spPr>
          <a:xfrm>
            <a:off x="2638425" y="342900"/>
            <a:ext cx="5410200" cy="461665"/>
          </a:xfrm>
          <a:prstGeom prst="rect">
            <a:avLst/>
          </a:prstGeom>
          <a:noFill/>
        </p:spPr>
        <p:txBody>
          <a:bodyPr wrap="square" rtlCol="0">
            <a:spAutoFit/>
          </a:bodyPr>
          <a:lstStyle/>
          <a:p>
            <a:r>
              <a:rPr lang="es-PE" sz="2400" b="1" dirty="0"/>
              <a:t>Sigamos una ruta para formular criterios</a:t>
            </a:r>
          </a:p>
        </p:txBody>
      </p:sp>
    </p:spTree>
    <p:extLst>
      <p:ext uri="{BB962C8B-B14F-4D97-AF65-F5344CB8AC3E}">
        <p14:creationId xmlns:p14="http://schemas.microsoft.com/office/powerpoint/2010/main" val="162614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aphicFrame>
        <p:nvGraphicFramePr>
          <p:cNvPr id="601" name="Google Shape;601;p66"/>
          <p:cNvGraphicFramePr/>
          <p:nvPr>
            <p:extLst>
              <p:ext uri="{D42A27DB-BD31-4B8C-83A1-F6EECF244321}">
                <p14:modId xmlns:p14="http://schemas.microsoft.com/office/powerpoint/2010/main" val="1672234648"/>
              </p:ext>
            </p:extLst>
          </p:nvPr>
        </p:nvGraphicFramePr>
        <p:xfrm>
          <a:off x="206736" y="930233"/>
          <a:ext cx="11778528" cy="5577860"/>
        </p:xfrm>
        <a:graphic>
          <a:graphicData uri="http://schemas.openxmlformats.org/drawingml/2006/table">
            <a:tbl>
              <a:tblPr>
                <a:noFill/>
              </a:tblPr>
              <a:tblGrid>
                <a:gridCol w="2647400">
                  <a:extLst>
                    <a:ext uri="{9D8B030D-6E8A-4147-A177-3AD203B41FA5}">
                      <a16:colId xmlns:a16="http://schemas.microsoft.com/office/drawing/2014/main" val="20000"/>
                    </a:ext>
                  </a:extLst>
                </a:gridCol>
                <a:gridCol w="4332004">
                  <a:extLst>
                    <a:ext uri="{9D8B030D-6E8A-4147-A177-3AD203B41FA5}">
                      <a16:colId xmlns:a16="http://schemas.microsoft.com/office/drawing/2014/main" val="20001"/>
                    </a:ext>
                  </a:extLst>
                </a:gridCol>
                <a:gridCol w="4799124">
                  <a:extLst>
                    <a:ext uri="{9D8B030D-6E8A-4147-A177-3AD203B41FA5}">
                      <a16:colId xmlns:a16="http://schemas.microsoft.com/office/drawing/2014/main" val="20002"/>
                    </a:ext>
                  </a:extLst>
                </a:gridCol>
              </a:tblGrid>
              <a:tr h="587350">
                <a:tc>
                  <a:txBody>
                    <a:bodyPr/>
                    <a:lstStyle/>
                    <a:p>
                      <a:pPr marL="0" marR="0" lvl="0" indent="0" algn="ctr" rtl="0">
                        <a:lnSpc>
                          <a:spcPct val="100000"/>
                        </a:lnSpc>
                        <a:spcBef>
                          <a:spcPts val="0"/>
                        </a:spcBef>
                        <a:spcAft>
                          <a:spcPts val="0"/>
                        </a:spcAft>
                        <a:buClr>
                          <a:srgbClr val="000000"/>
                        </a:buClr>
                        <a:buSzPts val="2000"/>
                        <a:buFont typeface="Arial"/>
                        <a:buNone/>
                      </a:pPr>
                      <a:r>
                        <a:rPr lang="es-PE" sz="1800" b="1" u="none" strike="noStrike" cap="none" dirty="0"/>
                        <a:t>Competencia y capacidades</a:t>
                      </a:r>
                      <a:endParaRPr sz="1800" b="1" u="none" strike="noStrike" cap="none" dirty="0">
                        <a:solidFill>
                          <a:schemeClr val="lt1"/>
                        </a:solidFill>
                        <a:latin typeface="Calibri"/>
                        <a:ea typeface="Calibri"/>
                        <a:cs typeface="Calibri"/>
                        <a:sym typeface="Calibri"/>
                      </a:endParaRPr>
                    </a:p>
                  </a:txBody>
                  <a:tcPr marL="91450" marR="91450" marT="45725" marB="45725" anchor="ctr">
                    <a:solidFill>
                      <a:schemeClr val="bg2">
                        <a:lumMod val="40000"/>
                        <a:lumOff val="60000"/>
                      </a:schemeClr>
                    </a:solidFill>
                  </a:tcPr>
                </a:tc>
                <a:tc>
                  <a:txBody>
                    <a:bodyPr/>
                    <a:lstStyle/>
                    <a:p>
                      <a:pPr marL="0" marR="0" lvl="0" indent="0" algn="ctr" rtl="0">
                        <a:lnSpc>
                          <a:spcPct val="107000"/>
                        </a:lnSpc>
                        <a:spcBef>
                          <a:spcPts val="0"/>
                        </a:spcBef>
                        <a:spcAft>
                          <a:spcPts val="0"/>
                        </a:spcAft>
                        <a:buClr>
                          <a:schemeClr val="dk1"/>
                        </a:buClr>
                        <a:buSzPts val="2000"/>
                        <a:buFont typeface="Noto Sans Symbols"/>
                        <a:buNone/>
                      </a:pPr>
                      <a:r>
                        <a:rPr lang="es-PE" sz="1800" b="1" u="none" strike="noStrike" cap="none" dirty="0"/>
                        <a:t>Estándar</a:t>
                      </a:r>
                      <a:endParaRPr sz="1800" b="1" u="none" strike="noStrike" cap="none" dirty="0">
                        <a:solidFill>
                          <a:schemeClr val="lt1"/>
                        </a:solidFill>
                        <a:latin typeface="Calibri"/>
                        <a:ea typeface="Calibri"/>
                        <a:cs typeface="Calibri"/>
                        <a:sym typeface="Calibri"/>
                      </a:endParaRPr>
                    </a:p>
                  </a:txBody>
                  <a:tcPr marL="89525" marR="89525" marT="0" marB="0" anchor="ctr">
                    <a:solidFill>
                      <a:schemeClr val="bg2">
                        <a:lumMod val="40000"/>
                        <a:lumOff val="60000"/>
                      </a:schemeClr>
                    </a:solidFill>
                  </a:tcPr>
                </a:tc>
                <a:tc>
                  <a:txBody>
                    <a:bodyPr/>
                    <a:lstStyle/>
                    <a:p>
                      <a:pPr marL="0" marR="0" lvl="0" indent="0" algn="ctr" rtl="0">
                        <a:lnSpc>
                          <a:spcPct val="107000"/>
                        </a:lnSpc>
                        <a:spcBef>
                          <a:spcPts val="0"/>
                        </a:spcBef>
                        <a:spcAft>
                          <a:spcPts val="0"/>
                        </a:spcAft>
                        <a:buClr>
                          <a:schemeClr val="dk1"/>
                        </a:buClr>
                        <a:buSzPts val="2000"/>
                        <a:buFont typeface="Noto Sans Symbols"/>
                        <a:buNone/>
                      </a:pPr>
                      <a:r>
                        <a:rPr lang="es-PE" sz="1800" b="1" u="none" strike="noStrike" cap="none" dirty="0">
                          <a:solidFill>
                            <a:schemeClr val="dk1"/>
                          </a:solidFill>
                          <a:latin typeface="Calibri"/>
                          <a:ea typeface="Calibri"/>
                          <a:cs typeface="Calibri"/>
                          <a:sym typeface="Calibri"/>
                        </a:rPr>
                        <a:t>Criterios</a:t>
                      </a:r>
                      <a:endParaRPr sz="1800" b="1" u="none" strike="noStrike" cap="none" dirty="0">
                        <a:solidFill>
                          <a:schemeClr val="dk1"/>
                        </a:solidFill>
                        <a:latin typeface="Calibri"/>
                        <a:ea typeface="Calibri"/>
                        <a:cs typeface="Calibri"/>
                        <a:sym typeface="Calibri"/>
                      </a:endParaRPr>
                    </a:p>
                  </a:txBody>
                  <a:tcPr marL="89525" marR="89525" marT="0" marB="0" anchor="ctr">
                    <a:solidFill>
                      <a:schemeClr val="bg2">
                        <a:lumMod val="40000"/>
                        <a:lumOff val="60000"/>
                      </a:schemeClr>
                    </a:solidFill>
                  </a:tcPr>
                </a:tc>
                <a:extLst>
                  <a:ext uri="{0D108BD9-81ED-4DB2-BD59-A6C34878D82A}">
                    <a16:rowId xmlns:a16="http://schemas.microsoft.com/office/drawing/2014/main" val="10000"/>
                  </a:ext>
                </a:extLst>
              </a:tr>
              <a:tr h="730250">
                <a:tc rowSpan="4">
                  <a:txBody>
                    <a:bodyPr/>
                    <a:lstStyle/>
                    <a:p>
                      <a:pPr marL="0" marR="0" lvl="0" indent="0" algn="just" defTabSz="914400" rtl="0" eaLnBrk="1" fontAlgn="auto" latinLnBrk="0" hangingPunct="1">
                        <a:lnSpc>
                          <a:spcPct val="100000"/>
                        </a:lnSpc>
                        <a:spcBef>
                          <a:spcPts val="0"/>
                        </a:spcBef>
                        <a:spcAft>
                          <a:spcPts val="0"/>
                        </a:spcAft>
                        <a:buClr>
                          <a:schemeClr val="dk1"/>
                        </a:buClr>
                        <a:buSzPts val="1800"/>
                        <a:buFont typeface="Noto Sans Symbols"/>
                        <a:buNone/>
                        <a:tabLst/>
                        <a:defRPr/>
                      </a:pPr>
                      <a:r>
                        <a:rPr lang="es-ES" sz="1800" b="1" i="0" u="none" strike="noStrike" kern="1200" baseline="0" dirty="0">
                          <a:solidFill>
                            <a:schemeClr val="accent5">
                              <a:lumMod val="60000"/>
                              <a:lumOff val="40000"/>
                            </a:schemeClr>
                          </a:solidFill>
                          <a:latin typeface="+mn-lt"/>
                          <a:ea typeface="+mn-ea"/>
                          <a:cs typeface="+mn-cs"/>
                        </a:rPr>
                        <a:t>Determina una alternativa de solución tecnológica</a:t>
                      </a:r>
                      <a:r>
                        <a:rPr lang="es-ES" sz="1800" b="0" i="0" u="none" strike="noStrike" kern="1200" baseline="0" dirty="0">
                          <a:solidFill>
                            <a:srgbClr val="00B0F0"/>
                          </a:solidFill>
                          <a:latin typeface="+mn-lt"/>
                          <a:ea typeface="+mn-ea"/>
                          <a:cs typeface="+mn-cs"/>
                        </a:rPr>
                        <a:t>	</a:t>
                      </a:r>
                    </a:p>
                    <a:p>
                      <a:pPr marL="0" marR="0" lvl="0" indent="0" algn="just" defTabSz="914400" rtl="0" eaLnBrk="1" fontAlgn="auto" latinLnBrk="0" hangingPunct="1">
                        <a:lnSpc>
                          <a:spcPct val="100000"/>
                        </a:lnSpc>
                        <a:spcBef>
                          <a:spcPts val="0"/>
                        </a:spcBef>
                        <a:spcAft>
                          <a:spcPts val="0"/>
                        </a:spcAft>
                        <a:buClr>
                          <a:schemeClr val="dk1"/>
                        </a:buClr>
                        <a:buSzPts val="1800"/>
                        <a:buFont typeface="Noto Sans Symbols"/>
                        <a:buNone/>
                        <a:tabLst/>
                        <a:defRPr/>
                      </a:pPr>
                      <a:endParaRPr lang="es-ES" sz="1800" b="1" i="0" u="none" strike="noStrike" kern="1200" baseline="0" dirty="0">
                        <a:solidFill>
                          <a:srgbClr val="00B0F0"/>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
                          <a:schemeClr val="dk1"/>
                        </a:buClr>
                        <a:buSzPts val="1800"/>
                        <a:buFont typeface="Noto Sans Symbols"/>
                        <a:buNone/>
                        <a:tabLst/>
                        <a:defRPr/>
                      </a:pPr>
                      <a:endParaRPr lang="es-ES" sz="1800" b="1" i="0" u="none" strike="noStrike" kern="1200" baseline="0" dirty="0">
                        <a:solidFill>
                          <a:srgbClr val="00B0F0"/>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
                          <a:schemeClr val="dk1"/>
                        </a:buClr>
                        <a:buSzPts val="1800"/>
                        <a:buFont typeface="Noto Sans Symbols"/>
                        <a:buNone/>
                        <a:tabLst/>
                        <a:defRPr/>
                      </a:pPr>
                      <a:r>
                        <a:rPr lang="es-ES" sz="1800" b="1" i="0" u="none" strike="noStrike" kern="1200" baseline="0" dirty="0">
                          <a:solidFill>
                            <a:srgbClr val="00B0F0"/>
                          </a:solidFill>
                          <a:latin typeface="+mn-lt"/>
                          <a:ea typeface="+mn-ea"/>
                          <a:cs typeface="+mn-cs"/>
                        </a:rPr>
                        <a:t>Diseña la alternativa de solución tecnológica</a:t>
                      </a:r>
                      <a:r>
                        <a:rPr lang="es-ES" sz="1800" b="0" i="0" u="none" strike="noStrike" kern="1200" baseline="0" dirty="0">
                          <a:solidFill>
                            <a:schemeClr val="tx1"/>
                          </a:solidFill>
                          <a:latin typeface="+mn-lt"/>
                          <a:ea typeface="+mn-ea"/>
                          <a:cs typeface="+mn-cs"/>
                        </a:rPr>
                        <a:t>	</a:t>
                      </a:r>
                    </a:p>
                    <a:p>
                      <a:pPr marL="0" marR="0" lvl="0" indent="0" algn="l" rtl="0">
                        <a:lnSpc>
                          <a:spcPct val="100000"/>
                        </a:lnSpc>
                        <a:spcBef>
                          <a:spcPts val="0"/>
                        </a:spcBef>
                        <a:spcAft>
                          <a:spcPts val="0"/>
                        </a:spcAft>
                        <a:buClr>
                          <a:schemeClr val="dk1"/>
                        </a:buClr>
                        <a:buSzPts val="1800"/>
                        <a:buFont typeface="Noto Sans Symbols"/>
                        <a:buNone/>
                      </a:pPr>
                      <a:endParaRPr lang="es-ES" sz="1600" b="1" u="none" strike="noStrike" cap="none" dirty="0"/>
                    </a:p>
                    <a:p>
                      <a:pPr marL="0" marR="0" lvl="0" indent="0" algn="just" rtl="0">
                        <a:lnSpc>
                          <a:spcPct val="100000"/>
                        </a:lnSpc>
                        <a:spcBef>
                          <a:spcPts val="0"/>
                        </a:spcBef>
                        <a:spcAft>
                          <a:spcPts val="0"/>
                        </a:spcAft>
                        <a:buClr>
                          <a:schemeClr val="dk1"/>
                        </a:buClr>
                        <a:buSzPts val="1800"/>
                        <a:buFont typeface="Noto Sans Symbols"/>
                        <a:buNone/>
                      </a:pPr>
                      <a:r>
                        <a:rPr lang="es-ES" sz="1800" b="1" u="none" strike="noStrike" cap="none" dirty="0">
                          <a:solidFill>
                            <a:srgbClr val="00B050"/>
                          </a:solidFill>
                        </a:rPr>
                        <a:t>Implementa y valida la alternativa de solución tecnológica.</a:t>
                      </a:r>
                    </a:p>
                    <a:p>
                      <a:pPr marL="0" marR="0" lvl="0" indent="0" algn="just" rtl="0">
                        <a:lnSpc>
                          <a:spcPct val="100000"/>
                        </a:lnSpc>
                        <a:spcBef>
                          <a:spcPts val="0"/>
                        </a:spcBef>
                        <a:spcAft>
                          <a:spcPts val="0"/>
                        </a:spcAft>
                        <a:buClr>
                          <a:schemeClr val="dk1"/>
                        </a:buClr>
                        <a:buSzPts val="1800"/>
                        <a:buFont typeface="Noto Sans Symbols"/>
                        <a:buNone/>
                      </a:pPr>
                      <a:endParaRPr lang="es-ES" sz="1600" b="1" u="none" strike="noStrike" cap="none" dirty="0"/>
                    </a:p>
                    <a:p>
                      <a:pPr marL="0" marR="0" lvl="0" indent="0" algn="just" rtl="0">
                        <a:lnSpc>
                          <a:spcPct val="100000"/>
                        </a:lnSpc>
                        <a:spcBef>
                          <a:spcPts val="0"/>
                        </a:spcBef>
                        <a:spcAft>
                          <a:spcPts val="0"/>
                        </a:spcAft>
                        <a:buClr>
                          <a:schemeClr val="dk1"/>
                        </a:buClr>
                        <a:buSzPts val="1800"/>
                        <a:buFont typeface="Noto Sans Symbols"/>
                        <a:buNone/>
                      </a:pPr>
                      <a:r>
                        <a:rPr lang="es-ES" sz="1600" b="1" u="none" strike="noStrike" cap="none" dirty="0">
                          <a:solidFill>
                            <a:srgbClr val="FFC000"/>
                          </a:solidFill>
                        </a:rPr>
                        <a:t>Evalúa y comunica el funcionamiento y los impactos de su alternativa de solución tecnológica.</a:t>
                      </a:r>
                      <a:endParaRPr sz="1600" b="1" u="none" strike="noStrike" cap="none" dirty="0">
                        <a:solidFill>
                          <a:srgbClr val="FFC000"/>
                        </a:solidFill>
                      </a:endParaRPr>
                    </a:p>
                  </a:txBody>
                  <a:tcPr marL="89525" marR="89525" marT="0" marB="0"/>
                </a:tc>
                <a:tc rowSpan="4">
                  <a:txBody>
                    <a:bodyPr/>
                    <a:lstStyle/>
                    <a:p>
                      <a:pPr marL="0" marR="0" lvl="0" indent="0" algn="just" rtl="0">
                        <a:lnSpc>
                          <a:spcPct val="100000"/>
                        </a:lnSpc>
                        <a:spcBef>
                          <a:spcPts val="0"/>
                        </a:spcBef>
                        <a:spcAft>
                          <a:spcPts val="0"/>
                        </a:spcAft>
                        <a:buClr>
                          <a:schemeClr val="dk1"/>
                        </a:buClr>
                        <a:buSzPts val="1400"/>
                        <a:buFont typeface="Arial"/>
                        <a:buNone/>
                      </a:pPr>
                      <a:endParaRPr lang="es-ES" sz="1400" b="1" u="none" strike="noStrike" cap="none" dirty="0">
                        <a:solidFill>
                          <a:srgbClr val="7030A0"/>
                        </a:solidFill>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chemeClr val="dk1"/>
                        </a:buClr>
                        <a:buSzPts val="1400"/>
                        <a:buFont typeface="Arial"/>
                        <a:buNone/>
                        <a:tabLst/>
                        <a:defRPr/>
                      </a:pPr>
                      <a:r>
                        <a:rPr lang="es-ES" sz="1400" b="1" i="0" u="none" strike="noStrike" kern="1200" baseline="0" dirty="0">
                          <a:solidFill>
                            <a:srgbClr val="FFFF00"/>
                          </a:solidFill>
                          <a:latin typeface="+mn-lt"/>
                          <a:ea typeface="+mn-ea"/>
                          <a:cs typeface="+mn-cs"/>
                        </a:rPr>
                        <a:t>Diseña y construye soluciones tecnológicas al delimitar el alcance del problema tecnológico y las causas que lo generan, y propone alternativas de solución basado en conocimientos científicos.</a:t>
                      </a:r>
                      <a:r>
                        <a:rPr lang="es-ES" sz="1400" b="1" i="0" u="none" strike="noStrike" kern="1200" baseline="0" dirty="0">
                          <a:solidFill>
                            <a:schemeClr val="dk1"/>
                          </a:solidFill>
                          <a:latin typeface="+mn-lt"/>
                          <a:ea typeface="+mn-ea"/>
                          <a:cs typeface="+mn-cs"/>
                        </a:rPr>
                        <a:t> </a:t>
                      </a:r>
                      <a:r>
                        <a:rPr lang="es-ES" sz="1400" b="1" i="0" u="none" strike="noStrike" kern="1200" baseline="0" dirty="0">
                          <a:solidFill>
                            <a:srgbClr val="00B0F0"/>
                          </a:solidFill>
                          <a:latin typeface="+mn-lt"/>
                          <a:ea typeface="+mn-ea"/>
                          <a:cs typeface="+mn-cs"/>
                        </a:rPr>
                        <a:t>Representa la alternativa de solución a través de esquemas o dibujos estructurados a incluyendo sus partes o etapas. Establece características de forma, estructura, función y explica el procedimiento, los recursos para implementarlas, así como las herramientas y materiales seleccionados</a:t>
                      </a:r>
                      <a:r>
                        <a:rPr lang="es-ES" sz="1400" b="1" i="0" u="none" strike="noStrike" kern="1200" baseline="0" dirty="0">
                          <a:solidFill>
                            <a:schemeClr val="dk1"/>
                          </a:solidFill>
                          <a:latin typeface="+mn-lt"/>
                          <a:ea typeface="+mn-ea"/>
                          <a:cs typeface="+mn-cs"/>
                        </a:rPr>
                        <a:t>. </a:t>
                      </a:r>
                      <a:r>
                        <a:rPr lang="es-ES" sz="1400" b="1" i="0" u="none" strike="noStrike" kern="1200" baseline="0" dirty="0">
                          <a:solidFill>
                            <a:srgbClr val="00B050"/>
                          </a:solidFill>
                          <a:latin typeface="+mn-lt"/>
                          <a:ea typeface="+mn-ea"/>
                          <a:cs typeface="+mn-cs"/>
                        </a:rPr>
                        <a:t>Verifica el funcionamiento de la solución tecnológica considerando los requerimientos, detecta errores en la selección de materiales, imprecisiones en las dimensiones y procedimientos y realiza ajustes o rediseña su alternativa de solución. </a:t>
                      </a:r>
                      <a:r>
                        <a:rPr lang="es-ES" sz="1400" b="1" i="0" u="none" strike="noStrike" kern="1200" baseline="0" dirty="0">
                          <a:solidFill>
                            <a:srgbClr val="FFC000"/>
                          </a:solidFill>
                          <a:latin typeface="+mn-lt"/>
                          <a:ea typeface="+mn-ea"/>
                          <a:cs typeface="+mn-cs"/>
                        </a:rPr>
                        <a:t>Explica el procedimiento, conocimiento científico aplicado, así como las dificultades del diseño y la implementación, evalúa el alcance de su funcionamiento a través de pruebas considerando los requerimientos establecidos y propone  mejoras .Infiere impactos de la solución tecnológica.</a:t>
                      </a:r>
                      <a:endParaRPr lang="es-PE" sz="1400" b="1" dirty="0">
                        <a:solidFill>
                          <a:srgbClr val="FFC000"/>
                        </a:solidFill>
                      </a:endParaRPr>
                    </a:p>
                    <a:p>
                      <a:pPr marL="0" marR="0" lvl="0" indent="0" algn="just" defTabSz="914400" rtl="0" eaLnBrk="1" fontAlgn="auto" latinLnBrk="0" hangingPunct="1">
                        <a:lnSpc>
                          <a:spcPct val="100000"/>
                        </a:lnSpc>
                        <a:spcBef>
                          <a:spcPts val="0"/>
                        </a:spcBef>
                        <a:spcAft>
                          <a:spcPts val="0"/>
                        </a:spcAft>
                        <a:buClr>
                          <a:schemeClr val="dk1"/>
                        </a:buClr>
                        <a:buSzPts val="1400"/>
                        <a:buFont typeface="Arial"/>
                        <a:buNone/>
                        <a:tabLst/>
                        <a:defRPr/>
                      </a:pPr>
                      <a:endParaRPr lang="es-PE" sz="1200" dirty="0">
                        <a:solidFill>
                          <a:srgbClr val="FFC000"/>
                        </a:solidFill>
                      </a:endParaRPr>
                    </a:p>
                    <a:p>
                      <a:pPr marL="0" marR="0" lvl="0" indent="0" algn="just" rtl="0">
                        <a:lnSpc>
                          <a:spcPct val="100000"/>
                        </a:lnSpc>
                        <a:spcBef>
                          <a:spcPts val="0"/>
                        </a:spcBef>
                        <a:spcAft>
                          <a:spcPts val="0"/>
                        </a:spcAft>
                        <a:buClr>
                          <a:schemeClr val="dk1"/>
                        </a:buClr>
                        <a:buSzPts val="1400"/>
                        <a:buFont typeface="Arial"/>
                        <a:buNone/>
                      </a:pPr>
                      <a:endParaRPr sz="1200" b="1" u="none" strike="noStrike" cap="none" dirty="0">
                        <a:solidFill>
                          <a:srgbClr val="7030A0"/>
                        </a:solidFill>
                        <a:latin typeface="Calibri"/>
                        <a:ea typeface="Calibri"/>
                        <a:cs typeface="Calibri"/>
                        <a:sym typeface="Calibri"/>
                      </a:endParaRPr>
                    </a:p>
                  </a:txBody>
                  <a:tcPr marL="91450" marR="91450" marT="45725" marB="45725"/>
                </a:tc>
                <a:tc>
                  <a:txBody>
                    <a:bodyPr/>
                    <a:lstStyle/>
                    <a:p>
                      <a:pPr marL="171450" marR="0" lvl="0" indent="-171450" algn="just" rtl="0">
                        <a:lnSpc>
                          <a:spcPct val="107000"/>
                        </a:lnSpc>
                        <a:spcBef>
                          <a:spcPts val="0"/>
                        </a:spcBef>
                        <a:spcAft>
                          <a:spcPts val="0"/>
                        </a:spcAft>
                        <a:buClr>
                          <a:srgbClr val="548135"/>
                        </a:buClr>
                        <a:buSzPts val="1400"/>
                        <a:buFont typeface="Wingdings" panose="05000000000000000000" pitchFamily="2" charset="2"/>
                        <a:buChar char="§"/>
                      </a:pPr>
                      <a:r>
                        <a:rPr lang="es-ES" sz="1200" dirty="0"/>
                        <a:t>Delimita el alcance del problema tecnológico y las causas que lo generan</a:t>
                      </a:r>
                    </a:p>
                    <a:p>
                      <a:pPr marL="171450" marR="0" lvl="0" indent="-171450" algn="just" rtl="0">
                        <a:lnSpc>
                          <a:spcPct val="107000"/>
                        </a:lnSpc>
                        <a:spcBef>
                          <a:spcPts val="0"/>
                        </a:spcBef>
                        <a:spcAft>
                          <a:spcPts val="0"/>
                        </a:spcAft>
                        <a:buClr>
                          <a:srgbClr val="548135"/>
                        </a:buClr>
                        <a:buSzPts val="1400"/>
                        <a:buFont typeface="Wingdings" panose="05000000000000000000" pitchFamily="2" charset="2"/>
                        <a:buChar char="§"/>
                      </a:pPr>
                      <a:r>
                        <a:rPr lang="es-ES" sz="1200" dirty="0"/>
                        <a:t>Propone alternativas de solución basado en conocimientos científicos.</a:t>
                      </a:r>
                      <a:endParaRPr sz="1200" u="none" strike="sngStrike" cap="none" dirty="0">
                        <a:solidFill>
                          <a:srgbClr val="7030A0"/>
                        </a:solidFill>
                        <a:latin typeface="Calibri"/>
                        <a:ea typeface="Calibri"/>
                        <a:cs typeface="Calibri"/>
                        <a:sym typeface="Calibri"/>
                      </a:endParaRPr>
                    </a:p>
                  </a:txBody>
                  <a:tcPr marL="68575" marR="68575"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81049">
                <a:tc vMerge="1">
                  <a:txBody>
                    <a:bodyPr/>
                    <a:lstStyle/>
                    <a:p>
                      <a:endParaRPr lang="es-PE"/>
                    </a:p>
                  </a:txBody>
                  <a:tcPr/>
                </a:tc>
                <a:tc vMerge="1">
                  <a:txBody>
                    <a:bodyPr/>
                    <a:lstStyle/>
                    <a:p>
                      <a:endParaRPr lang="es-PE"/>
                    </a:p>
                  </a:txBody>
                  <a:tcPr/>
                </a:tc>
                <a:tc>
                  <a:txBody>
                    <a:bodyPr/>
                    <a:lstStyle/>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Representa la alternativa de solución a través de esquemas o dibujos estructurados, incluyendo sus partes o etapas.</a:t>
                      </a:r>
                    </a:p>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Establece características de forma, estructura y función.</a:t>
                      </a:r>
                    </a:p>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Explica el procedimiento, los recursos para implementarlas, así como las herramientas y materiales seleccionados.</a:t>
                      </a:r>
                      <a:endParaRPr lang="es-ES" sz="1200" dirty="0">
                        <a:latin typeface="Calibri" panose="020F0502020204030204" pitchFamily="34" charset="0"/>
                        <a:ea typeface="Calibri" panose="020F0502020204030204" pitchFamily="34" charset="0"/>
                        <a:cs typeface="Calibri" panose="020F0502020204030204" pitchFamily="34" charset="0"/>
                      </a:endParaRPr>
                    </a:p>
                  </a:txBody>
                  <a:tcPr marL="68575" marR="6857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4260397"/>
                  </a:ext>
                </a:extLst>
              </a:tr>
              <a:tr h="1528699">
                <a:tc vMerge="1">
                  <a:txBody>
                    <a:bodyPr/>
                    <a:lstStyle/>
                    <a:p>
                      <a:endParaRPr lang="es-PE"/>
                    </a:p>
                  </a:txBody>
                  <a:tcPr/>
                </a:tc>
                <a:tc vMerge="1">
                  <a:txBody>
                    <a:bodyPr/>
                    <a:lstStyle/>
                    <a:p>
                      <a:endParaRPr lang="es-PE"/>
                    </a:p>
                  </a:txBody>
                  <a:tcPr/>
                </a:tc>
                <a:tc>
                  <a:txBody>
                    <a:bodyPr/>
                    <a:lstStyle/>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Verifica el funcionamiento de la solución tecnológica considerando los requerimientos.</a:t>
                      </a:r>
                    </a:p>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Detecta errores en la selección de materiales, imprecisiones en las dimensiones y procedimientos.</a:t>
                      </a:r>
                    </a:p>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Realiza ajustes o rediseña su alternativa de solución.</a:t>
                      </a:r>
                      <a:endParaRPr sz="120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68575" marR="6857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1635770"/>
                  </a:ext>
                </a:extLst>
              </a:tr>
              <a:tr h="1167800">
                <a:tc vMerge="1">
                  <a:txBody>
                    <a:bodyPr/>
                    <a:lstStyle/>
                    <a:p>
                      <a:endParaRPr lang="es-PE"/>
                    </a:p>
                  </a:txBody>
                  <a:tcPr/>
                </a:tc>
                <a:tc vMerge="1">
                  <a:txBody>
                    <a:bodyPr/>
                    <a:lstStyle/>
                    <a:p>
                      <a:endParaRPr lang="es-PE"/>
                    </a:p>
                  </a:txBody>
                  <a:tcPr/>
                </a:tc>
                <a:tc>
                  <a:txBody>
                    <a:bodyPr/>
                    <a:lstStyle/>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Explica el procedimiento, conocimiento científico aplicado, así como las dificultades del diseño y la implementación.</a:t>
                      </a:r>
                    </a:p>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Evalúa el alcance de su funcionamiento a través de pruebas considerando los requerimientos establecidos.</a:t>
                      </a:r>
                    </a:p>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PE" sz="1200" dirty="0"/>
                        <a:t>Propone mejoras.</a:t>
                      </a:r>
                    </a:p>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Infiere impactos de la solución tecnológica.</a:t>
                      </a:r>
                      <a:endParaRPr sz="120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68575" marR="68575"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54687919"/>
                  </a:ext>
                </a:extLst>
              </a:tr>
            </a:tbl>
          </a:graphicData>
        </a:graphic>
      </p:graphicFrame>
      <p:sp>
        <p:nvSpPr>
          <p:cNvPr id="10" name="CuadroTexto 9">
            <a:extLst>
              <a:ext uri="{FF2B5EF4-FFF2-40B4-BE49-F238E27FC236}">
                <a16:creationId xmlns:a16="http://schemas.microsoft.com/office/drawing/2014/main" id="{639D593C-CF14-4A74-BD8C-6821685203D4}"/>
              </a:ext>
            </a:extLst>
          </p:cNvPr>
          <p:cNvSpPr txBox="1"/>
          <p:nvPr/>
        </p:nvSpPr>
        <p:spPr>
          <a:xfrm>
            <a:off x="538978" y="296243"/>
            <a:ext cx="5334025" cy="369332"/>
          </a:xfrm>
          <a:prstGeom prst="rect">
            <a:avLst/>
          </a:prstGeom>
          <a:noFill/>
        </p:spPr>
        <p:txBody>
          <a:bodyPr wrap="square">
            <a:spAutoFit/>
          </a:bodyPr>
          <a:lstStyle/>
          <a:p>
            <a:r>
              <a:rPr lang="es-PE" b="1" dirty="0">
                <a:solidFill>
                  <a:srgbClr val="002060"/>
                </a:solidFill>
                <a:latin typeface="Poppins"/>
                <a:ea typeface="Poppins"/>
                <a:cs typeface="Poppins"/>
                <a:sym typeface="Poppins"/>
              </a:rPr>
              <a:t>Elaboramos los </a:t>
            </a:r>
            <a:r>
              <a:rPr lang="es-PE" sz="1800" b="1" dirty="0">
                <a:solidFill>
                  <a:srgbClr val="002060"/>
                </a:solidFill>
                <a:latin typeface="Poppins"/>
                <a:ea typeface="Poppins"/>
                <a:cs typeface="Poppins"/>
                <a:sym typeface="Poppins"/>
              </a:rPr>
              <a:t> criterios </a:t>
            </a:r>
            <a:endParaRPr lang="es-P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CCDD4AC-8C22-4A31-844B-3DDEAFDA2F6A}"/>
              </a:ext>
            </a:extLst>
          </p:cNvPr>
          <p:cNvPicPr>
            <a:picLocks noChangeAspect="1"/>
          </p:cNvPicPr>
          <p:nvPr/>
        </p:nvPicPr>
        <p:blipFill rotWithShape="1">
          <a:blip r:embed="rId2"/>
          <a:srcRect l="1961"/>
          <a:stretch/>
        </p:blipFill>
        <p:spPr>
          <a:xfrm>
            <a:off x="1129553" y="125507"/>
            <a:ext cx="10309411" cy="4345530"/>
          </a:xfrm>
          <a:prstGeom prst="rect">
            <a:avLst/>
          </a:prstGeom>
        </p:spPr>
      </p:pic>
      <p:pic>
        <p:nvPicPr>
          <p:cNvPr id="6" name="Imagen 5">
            <a:extLst>
              <a:ext uri="{FF2B5EF4-FFF2-40B4-BE49-F238E27FC236}">
                <a16:creationId xmlns:a16="http://schemas.microsoft.com/office/drawing/2014/main" id="{C3AB0215-90F1-4807-BA43-5AB96D2A0713}"/>
              </a:ext>
            </a:extLst>
          </p:cNvPr>
          <p:cNvPicPr>
            <a:picLocks noChangeAspect="1"/>
          </p:cNvPicPr>
          <p:nvPr/>
        </p:nvPicPr>
        <p:blipFill rotWithShape="1">
          <a:blip r:embed="rId3"/>
          <a:srcRect l="1358" r="603"/>
          <a:stretch/>
        </p:blipFill>
        <p:spPr>
          <a:xfrm>
            <a:off x="1129553" y="4471037"/>
            <a:ext cx="10309411" cy="2261456"/>
          </a:xfrm>
          <a:prstGeom prst="rect">
            <a:avLst/>
          </a:prstGeom>
        </p:spPr>
      </p:pic>
    </p:spTree>
    <p:extLst>
      <p:ext uri="{BB962C8B-B14F-4D97-AF65-F5344CB8AC3E}">
        <p14:creationId xmlns:p14="http://schemas.microsoft.com/office/powerpoint/2010/main" val="6987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603"/>
        <p:cNvGrpSpPr/>
        <p:nvPr/>
      </p:nvGrpSpPr>
      <p:grpSpPr>
        <a:xfrm>
          <a:off x="0" y="0"/>
          <a:ext cx="0" cy="0"/>
          <a:chOff x="0" y="0"/>
          <a:chExt cx="0" cy="0"/>
        </a:xfrm>
      </p:grpSpPr>
      <p:cxnSp>
        <p:nvCxnSpPr>
          <p:cNvPr id="608" name="Google Shape;608;p23"/>
          <p:cNvCxnSpPr/>
          <p:nvPr/>
        </p:nvCxnSpPr>
        <p:spPr>
          <a:xfrm>
            <a:off x="4501662" y="5721714"/>
            <a:ext cx="6893100" cy="0"/>
          </a:xfrm>
          <a:prstGeom prst="straightConnector1">
            <a:avLst/>
          </a:prstGeom>
          <a:noFill/>
          <a:ln w="28575" cap="flat" cmpd="sng">
            <a:solidFill>
              <a:srgbClr val="FF0000"/>
            </a:solidFill>
            <a:prstDash val="solid"/>
            <a:round/>
            <a:headEnd type="none" w="sm" len="sm"/>
            <a:tailEnd type="none" w="sm" len="sm"/>
          </a:ln>
        </p:spPr>
      </p:cxnSp>
      <p:pic>
        <p:nvPicPr>
          <p:cNvPr id="5" name="image2.png">
            <a:extLst>
              <a:ext uri="{FF2B5EF4-FFF2-40B4-BE49-F238E27FC236}">
                <a16:creationId xmlns:a16="http://schemas.microsoft.com/office/drawing/2014/main" id="{2A3DB9A6-8199-4C46-BDD9-26E4EEB498EF}"/>
              </a:ext>
            </a:extLst>
          </p:cNvPr>
          <p:cNvPicPr/>
          <p:nvPr/>
        </p:nvPicPr>
        <p:blipFill>
          <a:blip r:embed="rId3"/>
          <a:srcRect/>
          <a:stretch>
            <a:fillRect/>
          </a:stretch>
        </p:blipFill>
        <p:spPr>
          <a:xfrm>
            <a:off x="355506" y="5797"/>
            <a:ext cx="2085975" cy="580390"/>
          </a:xfrm>
          <a:prstGeom prst="rect">
            <a:avLst/>
          </a:prstGeom>
          <a:ln/>
        </p:spPr>
      </p:pic>
      <p:pic>
        <p:nvPicPr>
          <p:cNvPr id="12" name="Imagen 11">
            <a:extLst>
              <a:ext uri="{FF2B5EF4-FFF2-40B4-BE49-F238E27FC236}">
                <a16:creationId xmlns:a16="http://schemas.microsoft.com/office/drawing/2014/main" id="{382005D3-266A-452C-B784-07E7FF2F07F2}"/>
              </a:ext>
            </a:extLst>
          </p:cNvPr>
          <p:cNvPicPr>
            <a:picLocks noChangeAspect="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l="12089" t="17251" r="14410" b="14179"/>
          <a:stretch/>
        </p:blipFill>
        <p:spPr>
          <a:xfrm>
            <a:off x="10121153" y="-19958"/>
            <a:ext cx="1703295" cy="869577"/>
          </a:xfrm>
          <a:prstGeom prst="rect">
            <a:avLst/>
          </a:prstGeom>
        </p:spPr>
      </p:pic>
      <p:sp>
        <p:nvSpPr>
          <p:cNvPr id="18" name="CuadroTexto 17">
            <a:extLst>
              <a:ext uri="{FF2B5EF4-FFF2-40B4-BE49-F238E27FC236}">
                <a16:creationId xmlns:a16="http://schemas.microsoft.com/office/drawing/2014/main" id="{5476186D-5C18-4D0D-9EDA-84EBD324F1AF}"/>
              </a:ext>
            </a:extLst>
          </p:cNvPr>
          <p:cNvSpPr txBox="1"/>
          <p:nvPr/>
        </p:nvSpPr>
        <p:spPr>
          <a:xfrm>
            <a:off x="5378824" y="3429000"/>
            <a:ext cx="6096000" cy="1386726"/>
          </a:xfrm>
          <a:prstGeom prst="rect">
            <a:avLst/>
          </a:prstGeom>
          <a:noFill/>
        </p:spPr>
        <p:txBody>
          <a:bodyPr wrap="square">
            <a:spAutoFit/>
          </a:bodyPr>
          <a:lstStyle/>
          <a:p>
            <a:pPr algn="ctr">
              <a:lnSpc>
                <a:spcPct val="107000"/>
              </a:lnSpc>
              <a:spcAft>
                <a:spcPts val="800"/>
              </a:spcAft>
            </a:pPr>
            <a:r>
              <a:rPr lang="es-PE" sz="4000" b="1" dirty="0">
                <a:solidFill>
                  <a:srgbClr val="002060"/>
                </a:solidFill>
                <a:latin typeface="Poppins" panose="00000500000000000000" pitchFamily="2" charset="0"/>
                <a:ea typeface="Poppins" panose="00000500000000000000" pitchFamily="2" charset="0"/>
                <a:cs typeface="Times New Roman" panose="02020603050405020304" pitchFamily="18" charset="0"/>
              </a:rPr>
              <a:t>C</a:t>
            </a:r>
            <a:r>
              <a:rPr lang="es-PE" sz="4000" b="1" kern="1200" dirty="0">
                <a:solidFill>
                  <a:srgbClr val="002060"/>
                </a:solidFill>
                <a:effectLst/>
                <a:latin typeface="Poppins" panose="00000500000000000000" pitchFamily="2" charset="0"/>
                <a:ea typeface="Poppins" panose="00000500000000000000" pitchFamily="2" charset="0"/>
                <a:cs typeface="Times New Roman" panose="02020603050405020304" pitchFamily="18" charset="0"/>
              </a:rPr>
              <a:t>onclusiones descriptivas</a:t>
            </a:r>
            <a:endParaRPr lang="es-PE"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cxnSp>
        <p:nvCxnSpPr>
          <p:cNvPr id="636" name="Google Shape;636;g3a4bce32871_2_160"/>
          <p:cNvCxnSpPr/>
          <p:nvPr/>
        </p:nvCxnSpPr>
        <p:spPr>
          <a:xfrm>
            <a:off x="1792573" y="1381638"/>
            <a:ext cx="9242700" cy="13200"/>
          </a:xfrm>
          <a:prstGeom prst="straightConnector1">
            <a:avLst/>
          </a:prstGeom>
          <a:noFill/>
          <a:ln w="19050" cap="flat" cmpd="sng">
            <a:solidFill>
              <a:srgbClr val="E30412"/>
            </a:solidFill>
            <a:prstDash val="solid"/>
            <a:round/>
            <a:headEnd type="none" w="sm" len="sm"/>
            <a:tailEnd type="none" w="sm" len="sm"/>
          </a:ln>
        </p:spPr>
      </p:cxnSp>
      <p:sp>
        <p:nvSpPr>
          <p:cNvPr id="8" name="CuadroTexto 7">
            <a:extLst>
              <a:ext uri="{FF2B5EF4-FFF2-40B4-BE49-F238E27FC236}">
                <a16:creationId xmlns:a16="http://schemas.microsoft.com/office/drawing/2014/main" id="{9F184E4D-0A73-4E7C-AAB8-8EC0B4A2700F}"/>
              </a:ext>
            </a:extLst>
          </p:cNvPr>
          <p:cNvSpPr txBox="1"/>
          <p:nvPr/>
        </p:nvSpPr>
        <p:spPr>
          <a:xfrm>
            <a:off x="7756269" y="6405540"/>
            <a:ext cx="4016189" cy="369332"/>
          </a:xfrm>
          <a:prstGeom prst="rect">
            <a:avLst/>
          </a:prstGeom>
          <a:noFill/>
        </p:spPr>
        <p:txBody>
          <a:bodyPr wrap="square" rtlCol="0">
            <a:spAutoFit/>
          </a:bodyPr>
          <a:lstStyle/>
          <a:p>
            <a:r>
              <a:rPr lang="es-PE" dirty="0">
                <a:latin typeface="Arial Black" panose="020B0A04020102020204" pitchFamily="34" charset="0"/>
              </a:rPr>
              <a:t>AREA: GESTIÓN PEDAGÓGICA</a:t>
            </a:r>
          </a:p>
        </p:txBody>
      </p:sp>
      <p:sp>
        <p:nvSpPr>
          <p:cNvPr id="9" name="Google Shape;639;g3a4bce32871_2_160">
            <a:extLst>
              <a:ext uri="{FF2B5EF4-FFF2-40B4-BE49-F238E27FC236}">
                <a16:creationId xmlns:a16="http://schemas.microsoft.com/office/drawing/2014/main" id="{67BB21D7-80C1-41E5-A5A4-21A2A1250BBC}"/>
              </a:ext>
            </a:extLst>
          </p:cNvPr>
          <p:cNvSpPr txBox="1">
            <a:spLocks noGrp="1"/>
          </p:cNvSpPr>
          <p:nvPr>
            <p:ph type="body" idx="1"/>
          </p:nvPr>
        </p:nvSpPr>
        <p:spPr>
          <a:xfrm>
            <a:off x="1273202" y="1545286"/>
            <a:ext cx="9402900" cy="3490125"/>
          </a:xfrm>
          <a:prstGeom prst="rect">
            <a:avLst/>
          </a:prstGeom>
          <a:solidFill>
            <a:schemeClr val="bg2">
              <a:lumMod val="20000"/>
              <a:lumOff val="80000"/>
            </a:schemeClr>
          </a:solidFill>
          <a:ln>
            <a:noFill/>
          </a:ln>
        </p:spPr>
        <p:txBody>
          <a:bodyPr spcFirstLastPara="1" wrap="square" lIns="91425" tIns="45700" rIns="91425" bIns="45700" anchor="t" anchorCtr="0">
            <a:normAutofit lnSpcReduction="10000"/>
          </a:bodyPr>
          <a:lstStyle/>
          <a:p>
            <a:pPr marL="0" lvl="0" indent="0" algn="just" rtl="0">
              <a:lnSpc>
                <a:spcPct val="110000"/>
              </a:lnSpc>
              <a:spcBef>
                <a:spcPts val="0"/>
              </a:spcBef>
              <a:spcAft>
                <a:spcPts val="0"/>
              </a:spcAft>
              <a:buClr>
                <a:srgbClr val="E30412"/>
              </a:buClr>
              <a:buSzPts val="1800"/>
              <a:buNone/>
            </a:pPr>
            <a:endParaRPr dirty="0">
              <a:solidFill>
                <a:srgbClr val="FF0000"/>
              </a:solidFill>
            </a:endParaRPr>
          </a:p>
          <a:p>
            <a:pPr marL="0" marR="0" lvl="0" indent="0" algn="just" defTabSz="914400" rtl="0" eaLnBrk="1" fontAlgn="auto" latinLnBrk="0" hangingPunct="1">
              <a:lnSpc>
                <a:spcPct val="110000"/>
              </a:lnSpc>
              <a:spcBef>
                <a:spcPts val="0"/>
              </a:spcBef>
              <a:spcAft>
                <a:spcPts val="0"/>
              </a:spcAft>
              <a:buClr>
                <a:srgbClr val="E30412"/>
              </a:buClr>
              <a:buSzPts val="1800"/>
              <a:buFont typeface="Arial"/>
              <a:buNone/>
              <a:tabLst/>
              <a:defRPr/>
            </a:pPr>
            <a:r>
              <a:rPr kumimoji="0" lang="es-ES" sz="3200" b="1" i="0" u="none" strike="noStrike" kern="0" cap="none" spc="0" normalizeH="0" baseline="0" noProof="0" dirty="0">
                <a:ln>
                  <a:noFill/>
                </a:ln>
                <a:solidFill>
                  <a:srgbClr val="000000"/>
                </a:solidFill>
                <a:effectLst/>
                <a:uLnTx/>
                <a:uFillTx/>
                <a:latin typeface="Arial"/>
                <a:ea typeface="Arial"/>
                <a:cs typeface="Arial"/>
                <a:sym typeface="Arial"/>
              </a:rPr>
              <a:t>Juicio docente</a:t>
            </a:r>
            <a:r>
              <a:rPr kumimoji="0" lang="es-ES" sz="3200" b="0" i="0" u="none" strike="noStrike" kern="0" cap="none" spc="0" normalizeH="0" baseline="0" noProof="0" dirty="0">
                <a:ln>
                  <a:noFill/>
                </a:ln>
                <a:solidFill>
                  <a:srgbClr val="000000"/>
                </a:solidFill>
                <a:effectLst/>
                <a:uLnTx/>
                <a:uFillTx/>
                <a:latin typeface="Arial"/>
                <a:ea typeface="Arial"/>
                <a:cs typeface="Arial"/>
                <a:sym typeface="Arial"/>
              </a:rPr>
              <a:t> basado en </a:t>
            </a:r>
            <a:r>
              <a:rPr kumimoji="0" lang="es-ES" sz="3200" b="1" i="0" u="none" strike="noStrike" kern="0" cap="none" spc="0" normalizeH="0" baseline="0" noProof="0" dirty="0">
                <a:ln>
                  <a:noFill/>
                </a:ln>
                <a:solidFill>
                  <a:srgbClr val="000000"/>
                </a:solidFill>
                <a:effectLst/>
                <a:uLnTx/>
                <a:uFillTx/>
                <a:latin typeface="Arial"/>
                <a:ea typeface="Arial"/>
                <a:cs typeface="Arial"/>
                <a:sym typeface="Arial"/>
              </a:rPr>
              <a:t>evidencias de aprendizaje,</a:t>
            </a:r>
            <a:r>
              <a:rPr kumimoji="0" lang="es-ES" sz="3200" b="0" i="0" u="none" strike="noStrike" kern="0" cap="none" spc="0" normalizeH="0" baseline="0" noProof="0" dirty="0">
                <a:ln>
                  <a:noFill/>
                </a:ln>
                <a:solidFill>
                  <a:srgbClr val="000000"/>
                </a:solidFill>
                <a:effectLst/>
                <a:uLnTx/>
                <a:uFillTx/>
                <a:latin typeface="Arial"/>
                <a:ea typeface="Arial"/>
                <a:cs typeface="Arial"/>
                <a:sym typeface="Arial"/>
              </a:rPr>
              <a:t> sobre el </a:t>
            </a:r>
            <a:r>
              <a:rPr kumimoji="0" lang="es-ES" sz="3200" b="1" i="0" u="none" strike="noStrike" kern="0" cap="none" spc="0" normalizeH="0" baseline="0" noProof="0" dirty="0">
                <a:ln>
                  <a:noFill/>
                </a:ln>
                <a:solidFill>
                  <a:srgbClr val="000000"/>
                </a:solidFill>
                <a:effectLst/>
                <a:uLnTx/>
                <a:uFillTx/>
                <a:latin typeface="Arial"/>
                <a:ea typeface="Arial"/>
                <a:cs typeface="Arial"/>
                <a:sym typeface="Arial"/>
              </a:rPr>
              <a:t>desempeño</a:t>
            </a:r>
            <a:r>
              <a:rPr kumimoji="0" lang="es-ES" sz="3200" b="0" i="0" u="none" strike="noStrike" kern="0" cap="none" spc="0" normalizeH="0" baseline="0" noProof="0" dirty="0">
                <a:ln>
                  <a:noFill/>
                </a:ln>
                <a:solidFill>
                  <a:srgbClr val="000000"/>
                </a:solidFill>
                <a:effectLst/>
                <a:uLnTx/>
                <a:uFillTx/>
                <a:latin typeface="Arial"/>
                <a:ea typeface="Arial"/>
                <a:cs typeface="Arial"/>
                <a:sym typeface="Arial"/>
              </a:rPr>
              <a:t> complejo mostrado por el estudiante respecto a una competencia en un periodo de aprendizaje. </a:t>
            </a:r>
            <a:r>
              <a:rPr kumimoji="0" lang="es-ES" sz="3200" b="0" i="0" u="none" strike="noStrike" kern="0" cap="none" spc="0" normalizeH="0" baseline="0" noProof="0" dirty="0">
                <a:ln>
                  <a:noFill/>
                </a:ln>
                <a:solidFill>
                  <a:srgbClr val="FF0000"/>
                </a:solidFill>
                <a:effectLst/>
                <a:uLnTx/>
                <a:uFillTx/>
                <a:latin typeface="Arial"/>
                <a:ea typeface="Arial"/>
                <a:cs typeface="Arial"/>
                <a:sym typeface="Arial"/>
              </a:rPr>
              <a:t>Señala avances, dificultades y recomendaciones.</a:t>
            </a:r>
            <a:endParaRPr sz="3200" dirty="0"/>
          </a:p>
          <a:p>
            <a:pPr marL="0" lvl="0" indent="0" algn="r" rtl="0">
              <a:lnSpc>
                <a:spcPct val="110000"/>
              </a:lnSpc>
              <a:spcBef>
                <a:spcPts val="0"/>
              </a:spcBef>
              <a:spcAft>
                <a:spcPts val="0"/>
              </a:spcAft>
              <a:buClr>
                <a:srgbClr val="E30412"/>
              </a:buClr>
              <a:buSzPts val="1800"/>
              <a:buNone/>
            </a:pPr>
            <a:r>
              <a:rPr lang="es-PE" sz="2400" dirty="0">
                <a:latin typeface="Arial"/>
                <a:ea typeface="Arial"/>
                <a:cs typeface="Arial"/>
                <a:sym typeface="Arial"/>
              </a:rPr>
              <a:t>RVM 094-2020-MINEDU</a:t>
            </a:r>
            <a:endParaRPr sz="2400" dirty="0"/>
          </a:p>
          <a:p>
            <a:pPr marL="228600" lvl="0" indent="-114300" algn="l" rtl="0">
              <a:lnSpc>
                <a:spcPct val="110000"/>
              </a:lnSpc>
              <a:spcBef>
                <a:spcPts val="0"/>
              </a:spcBef>
              <a:spcAft>
                <a:spcPts val="0"/>
              </a:spcAft>
              <a:buClr>
                <a:srgbClr val="E30412"/>
              </a:buClr>
              <a:buSzPts val="1800"/>
              <a:buNone/>
            </a:pPr>
            <a:endParaRPr sz="3600" dirty="0">
              <a:latin typeface="Arial"/>
              <a:ea typeface="Arial"/>
              <a:cs typeface="Arial"/>
              <a:sym typeface="Arial"/>
            </a:endParaRPr>
          </a:p>
        </p:txBody>
      </p:sp>
      <p:pic>
        <p:nvPicPr>
          <p:cNvPr id="10" name="image2.png">
            <a:extLst>
              <a:ext uri="{FF2B5EF4-FFF2-40B4-BE49-F238E27FC236}">
                <a16:creationId xmlns:a16="http://schemas.microsoft.com/office/drawing/2014/main" id="{367C1AE0-5B94-4529-8F2E-85B3160F5EDD}"/>
              </a:ext>
            </a:extLst>
          </p:cNvPr>
          <p:cNvPicPr/>
          <p:nvPr/>
        </p:nvPicPr>
        <p:blipFill>
          <a:blip r:embed="rId3"/>
          <a:srcRect/>
          <a:stretch>
            <a:fillRect/>
          </a:stretch>
        </p:blipFill>
        <p:spPr>
          <a:xfrm>
            <a:off x="355506" y="5797"/>
            <a:ext cx="2085975" cy="580390"/>
          </a:xfrm>
          <a:prstGeom prst="rect">
            <a:avLst/>
          </a:prstGeom>
          <a:ln/>
        </p:spPr>
      </p:pic>
      <p:sp>
        <p:nvSpPr>
          <p:cNvPr id="12" name="CuadroTexto 11">
            <a:extLst>
              <a:ext uri="{FF2B5EF4-FFF2-40B4-BE49-F238E27FC236}">
                <a16:creationId xmlns:a16="http://schemas.microsoft.com/office/drawing/2014/main" id="{6583E581-1A1E-4EEE-B4F8-7E0EBD07E833}"/>
              </a:ext>
            </a:extLst>
          </p:cNvPr>
          <p:cNvSpPr txBox="1"/>
          <p:nvPr/>
        </p:nvSpPr>
        <p:spPr>
          <a:xfrm>
            <a:off x="1595348" y="5286624"/>
            <a:ext cx="8498909" cy="707886"/>
          </a:xfrm>
          <a:prstGeom prst="rect">
            <a:avLst/>
          </a:prstGeom>
          <a:noFill/>
        </p:spPr>
        <p:txBody>
          <a:bodyPr wrap="square">
            <a:spAutoFit/>
          </a:bodyPr>
          <a:lstStyle/>
          <a:p>
            <a:pPr algn="just"/>
            <a:r>
              <a:rPr lang="es-PE" sz="2000" i="1" dirty="0">
                <a:solidFill>
                  <a:schemeClr val="dk1"/>
                </a:solidFill>
                <a:latin typeface="Arial"/>
                <a:ea typeface="Arial"/>
                <a:cs typeface="Arial"/>
                <a:sym typeface="Arial"/>
              </a:rPr>
              <a:t>En ese sentido, </a:t>
            </a:r>
            <a:r>
              <a:rPr lang="es-PE" sz="2000" i="1" dirty="0">
                <a:solidFill>
                  <a:srgbClr val="C00000"/>
                </a:solidFill>
                <a:latin typeface="Arial"/>
                <a:ea typeface="Arial"/>
                <a:cs typeface="Arial"/>
                <a:sym typeface="Arial"/>
              </a:rPr>
              <a:t>no son notas aisladas, ni promedios, ni frases sueltas, ni un adjetivo calificativo</a:t>
            </a:r>
            <a:r>
              <a:rPr lang="es-PE" sz="2000" i="1" dirty="0">
                <a:solidFill>
                  <a:srgbClr val="C00000"/>
                </a:solidFill>
              </a:rPr>
              <a:t> </a:t>
            </a:r>
            <a:r>
              <a:rPr lang="es-PE" sz="2000" dirty="0">
                <a:solidFill>
                  <a:schemeClr val="dk1"/>
                </a:solidFill>
                <a:latin typeface="Arial"/>
                <a:ea typeface="Arial"/>
                <a:cs typeface="Arial"/>
                <a:sym typeface="Arial"/>
              </a:rPr>
              <a:t>(MINEDU [CNEB], 2016, p. 182).</a:t>
            </a:r>
            <a:endParaRPr lang="es-PE" sz="2000" dirty="0"/>
          </a:p>
        </p:txBody>
      </p:sp>
      <p:pic>
        <p:nvPicPr>
          <p:cNvPr id="13" name="Imagen 12">
            <a:extLst>
              <a:ext uri="{FF2B5EF4-FFF2-40B4-BE49-F238E27FC236}">
                <a16:creationId xmlns:a16="http://schemas.microsoft.com/office/drawing/2014/main" id="{E302A103-1CAE-488E-A63A-2AF8A32DF4DD}"/>
              </a:ext>
            </a:extLst>
          </p:cNvPr>
          <p:cNvPicPr>
            <a:picLocks noChangeAspect="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l="12089" t="17251" r="14410" b="14179"/>
          <a:stretch/>
        </p:blipFill>
        <p:spPr>
          <a:xfrm>
            <a:off x="10121153" y="-19958"/>
            <a:ext cx="1703295" cy="869577"/>
          </a:xfrm>
          <a:prstGeom prst="rect">
            <a:avLst/>
          </a:prstGeom>
        </p:spPr>
      </p:pic>
      <p:sp>
        <p:nvSpPr>
          <p:cNvPr id="16" name="CuadroTexto 15">
            <a:extLst>
              <a:ext uri="{FF2B5EF4-FFF2-40B4-BE49-F238E27FC236}">
                <a16:creationId xmlns:a16="http://schemas.microsoft.com/office/drawing/2014/main" id="{C4FD7964-AA09-41C1-829D-7B266F26DA55}"/>
              </a:ext>
            </a:extLst>
          </p:cNvPr>
          <p:cNvSpPr txBox="1"/>
          <p:nvPr/>
        </p:nvSpPr>
        <p:spPr>
          <a:xfrm>
            <a:off x="1371598" y="505129"/>
            <a:ext cx="8866094" cy="664541"/>
          </a:xfrm>
          <a:prstGeom prst="rect">
            <a:avLst/>
          </a:prstGeom>
          <a:noFill/>
        </p:spPr>
        <p:txBody>
          <a:bodyPr wrap="square">
            <a:spAutoFit/>
          </a:bodyPr>
          <a:lstStyle/>
          <a:p>
            <a:pPr>
              <a:lnSpc>
                <a:spcPct val="107000"/>
              </a:lnSpc>
              <a:spcAft>
                <a:spcPts val="800"/>
              </a:spcAft>
            </a:pPr>
            <a:r>
              <a:rPr lang="es-PE" sz="3600" b="1" kern="1200" dirty="0">
                <a:solidFill>
                  <a:srgbClr val="002060"/>
                </a:solidFill>
                <a:effectLst/>
                <a:latin typeface="Poppins" panose="00000500000000000000" pitchFamily="2" charset="0"/>
                <a:ea typeface="Poppins" panose="00000500000000000000" pitchFamily="2" charset="0"/>
                <a:cs typeface="Times New Roman" panose="02020603050405020304" pitchFamily="18" charset="0"/>
              </a:rPr>
              <a:t>¿Qué es una conclusión descriptiva?</a:t>
            </a:r>
            <a:endParaRPr lang="es-PE"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cxnSp>
        <p:nvCxnSpPr>
          <p:cNvPr id="646" name="Google Shape;646;g3a4bce32871_2_240"/>
          <p:cNvCxnSpPr/>
          <p:nvPr/>
        </p:nvCxnSpPr>
        <p:spPr>
          <a:xfrm rot="10800000" flipH="1">
            <a:off x="892676" y="1758468"/>
            <a:ext cx="6099300" cy="5100"/>
          </a:xfrm>
          <a:prstGeom prst="straightConnector1">
            <a:avLst/>
          </a:prstGeom>
          <a:noFill/>
          <a:ln w="19050" cap="flat" cmpd="sng">
            <a:solidFill>
              <a:srgbClr val="E30412"/>
            </a:solidFill>
            <a:prstDash val="solid"/>
            <a:round/>
            <a:headEnd type="none" w="sm" len="sm"/>
            <a:tailEnd type="none" w="sm" len="sm"/>
          </a:ln>
        </p:spPr>
      </p:cxnSp>
      <p:grpSp>
        <p:nvGrpSpPr>
          <p:cNvPr id="649" name="Google Shape;649;g3a4bce32871_2_240"/>
          <p:cNvGrpSpPr/>
          <p:nvPr/>
        </p:nvGrpSpPr>
        <p:grpSpPr>
          <a:xfrm>
            <a:off x="4111580" y="2078407"/>
            <a:ext cx="5521880" cy="4564028"/>
            <a:chOff x="1107414" y="-37825"/>
            <a:chExt cx="5521880" cy="4564028"/>
          </a:xfrm>
        </p:grpSpPr>
        <p:sp>
          <p:nvSpPr>
            <p:cNvPr id="650" name="Google Shape;650;g3a4bce32871_2_240"/>
            <p:cNvSpPr/>
            <p:nvPr/>
          </p:nvSpPr>
          <p:spPr>
            <a:xfrm rot="2561209">
              <a:off x="2331268" y="3172071"/>
              <a:ext cx="688505" cy="51804"/>
            </a:xfrm>
            <a:custGeom>
              <a:avLst/>
              <a:gdLst/>
              <a:ahLst/>
              <a:cxnLst/>
              <a:rect l="l" t="t" r="r" b="b"/>
              <a:pathLst>
                <a:path w="120000" h="120000" extrusionOk="0">
                  <a:moveTo>
                    <a:pt x="0" y="59999"/>
                  </a:moveTo>
                  <a:lnTo>
                    <a:pt x="120000" y="59999"/>
                  </a:lnTo>
                </a:path>
              </a:pathLst>
            </a:custGeom>
            <a:noFill/>
            <a:ln w="25400" cap="flat" cmpd="sng">
              <a:solidFill>
                <a:srgbClr val="4372C3"/>
              </a:solidFill>
              <a:prstDash val="solid"/>
              <a:round/>
              <a:headEnd type="none" w="sm" len="sm"/>
              <a:tailEnd type="none" w="sm" len="sm"/>
            </a:ln>
          </p:spPr>
        </p:sp>
        <p:sp>
          <p:nvSpPr>
            <p:cNvPr id="651" name="Google Shape;651;g3a4bce32871_2_240"/>
            <p:cNvSpPr/>
            <p:nvPr/>
          </p:nvSpPr>
          <p:spPr>
            <a:xfrm>
              <a:off x="2422413" y="2237148"/>
              <a:ext cx="712800" cy="51900"/>
            </a:xfrm>
            <a:custGeom>
              <a:avLst/>
              <a:gdLst/>
              <a:ahLst/>
              <a:cxnLst/>
              <a:rect l="l" t="t" r="r" b="b"/>
              <a:pathLst>
                <a:path w="120000" h="120000" extrusionOk="0">
                  <a:moveTo>
                    <a:pt x="0" y="59999"/>
                  </a:moveTo>
                  <a:lnTo>
                    <a:pt x="120000" y="59999"/>
                  </a:lnTo>
                </a:path>
              </a:pathLst>
            </a:custGeom>
            <a:noFill/>
            <a:ln w="25400" cap="flat" cmpd="sng">
              <a:solidFill>
                <a:srgbClr val="4372C3"/>
              </a:solidFill>
              <a:prstDash val="solid"/>
              <a:round/>
              <a:headEnd type="none" w="sm" len="sm"/>
              <a:tailEnd type="none" w="sm" len="sm"/>
            </a:ln>
          </p:spPr>
        </p:sp>
        <p:sp>
          <p:nvSpPr>
            <p:cNvPr id="652" name="Google Shape;652;g3a4bce32871_2_240"/>
            <p:cNvSpPr/>
            <p:nvPr/>
          </p:nvSpPr>
          <p:spPr>
            <a:xfrm rot="-2499603">
              <a:off x="2327092" y="1309840"/>
              <a:ext cx="753713" cy="51845"/>
            </a:xfrm>
            <a:custGeom>
              <a:avLst/>
              <a:gdLst/>
              <a:ahLst/>
              <a:cxnLst/>
              <a:rect l="l" t="t" r="r" b="b"/>
              <a:pathLst>
                <a:path w="120000" h="120000" extrusionOk="0">
                  <a:moveTo>
                    <a:pt x="0" y="59999"/>
                  </a:moveTo>
                  <a:lnTo>
                    <a:pt x="120000" y="59999"/>
                  </a:lnTo>
                </a:path>
              </a:pathLst>
            </a:custGeom>
            <a:noFill/>
            <a:ln w="25400" cap="flat" cmpd="sng">
              <a:solidFill>
                <a:srgbClr val="4372C3"/>
              </a:solidFill>
              <a:prstDash val="solid"/>
              <a:round/>
              <a:headEnd type="none" w="sm" len="sm"/>
              <a:tailEnd type="none" w="sm" len="sm"/>
            </a:ln>
          </p:spPr>
        </p:sp>
        <p:sp>
          <p:nvSpPr>
            <p:cNvPr id="653" name="Google Shape;653;g3a4bce32871_2_240"/>
            <p:cNvSpPr/>
            <p:nvPr/>
          </p:nvSpPr>
          <p:spPr>
            <a:xfrm>
              <a:off x="1107414" y="1754287"/>
              <a:ext cx="1108800" cy="1017600"/>
            </a:xfrm>
            <a:prstGeom prst="ellipse">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g3a4bce32871_2_240"/>
            <p:cNvSpPr/>
            <p:nvPr/>
          </p:nvSpPr>
          <p:spPr>
            <a:xfrm>
              <a:off x="2743134" y="-7"/>
              <a:ext cx="1576200" cy="1303800"/>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g3a4bce32871_2_240"/>
            <p:cNvSpPr txBox="1"/>
            <p:nvPr/>
          </p:nvSpPr>
          <p:spPr>
            <a:xfrm>
              <a:off x="3011481" y="190946"/>
              <a:ext cx="921900" cy="9219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s-PE" sz="1400" b="0" i="0" u="none" strike="noStrike" cap="none">
                  <a:solidFill>
                    <a:schemeClr val="lt1"/>
                  </a:solidFill>
                  <a:latin typeface="Arial"/>
                  <a:ea typeface="Arial"/>
                  <a:cs typeface="Arial"/>
                  <a:sym typeface="Arial"/>
                </a:rPr>
                <a:t>Avances</a:t>
              </a:r>
              <a:endParaRPr sz="1400" b="0" i="0" u="none" strike="noStrike" cap="none">
                <a:solidFill>
                  <a:schemeClr val="lt1"/>
                </a:solidFill>
                <a:latin typeface="Arial"/>
                <a:ea typeface="Arial"/>
                <a:cs typeface="Arial"/>
                <a:sym typeface="Arial"/>
              </a:endParaRPr>
            </a:p>
          </p:txBody>
        </p:sp>
        <p:sp>
          <p:nvSpPr>
            <p:cNvPr id="656" name="Google Shape;656;g3a4bce32871_2_240"/>
            <p:cNvSpPr/>
            <p:nvPr/>
          </p:nvSpPr>
          <p:spPr>
            <a:xfrm>
              <a:off x="4254783" y="0"/>
              <a:ext cx="1955700" cy="1303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g3a4bce32871_2_240"/>
            <p:cNvSpPr txBox="1"/>
            <p:nvPr/>
          </p:nvSpPr>
          <p:spPr>
            <a:xfrm>
              <a:off x="4479983" y="-37825"/>
              <a:ext cx="1955700" cy="1303800"/>
            </a:xfrm>
            <a:prstGeom prst="rect">
              <a:avLst/>
            </a:prstGeom>
            <a:noFill/>
            <a:ln>
              <a:noFill/>
            </a:ln>
          </p:spPr>
          <p:txBody>
            <a:bodyPr spcFirstLastPara="1" wrap="square" lIns="0" tIns="0" rIns="0" bIns="0" anchor="ctr"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es-PE" sz="1400" b="1" i="1" u="none" strike="noStrike" cap="none">
                  <a:solidFill>
                    <a:srgbClr val="000000"/>
                  </a:solidFill>
                </a:rPr>
                <a:t>Describe claramente los logros</a:t>
              </a:r>
              <a:r>
                <a:rPr lang="es-PE" sz="1400" b="0" i="0" u="none" strike="noStrike" cap="none">
                  <a:solidFill>
                    <a:srgbClr val="000000"/>
                  </a:solidFill>
                  <a:latin typeface="Arial"/>
                  <a:ea typeface="Arial"/>
                  <a:cs typeface="Arial"/>
                  <a:sym typeface="Arial"/>
                </a:rPr>
                <a:t>, teniendo como referencia el nivel de logro alcanzado en la competencia</a:t>
              </a:r>
              <a:endParaRPr sz="1400" b="0" i="0" u="none" strike="noStrike" cap="none">
                <a:solidFill>
                  <a:srgbClr val="000000"/>
                </a:solidFill>
                <a:latin typeface="Arial"/>
                <a:ea typeface="Arial"/>
                <a:cs typeface="Arial"/>
                <a:sym typeface="Arial"/>
              </a:endParaRPr>
            </a:p>
          </p:txBody>
        </p:sp>
        <p:sp>
          <p:nvSpPr>
            <p:cNvPr id="658" name="Google Shape;658;g3a4bce32871_2_240"/>
            <p:cNvSpPr/>
            <p:nvPr/>
          </p:nvSpPr>
          <p:spPr>
            <a:xfrm>
              <a:off x="2946107" y="1611193"/>
              <a:ext cx="1576200" cy="1303800"/>
            </a:xfrm>
            <a:prstGeom prst="ellipse">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g3a4bce32871_2_240"/>
            <p:cNvSpPr txBox="1"/>
            <p:nvPr/>
          </p:nvSpPr>
          <p:spPr>
            <a:xfrm>
              <a:off x="3338217" y="1802134"/>
              <a:ext cx="981000" cy="9219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s-PE" sz="1400" b="0" i="0" u="none" strike="noStrike" cap="none">
                  <a:solidFill>
                    <a:schemeClr val="lt1"/>
                  </a:solidFill>
                  <a:latin typeface="Arial"/>
                  <a:ea typeface="Arial"/>
                  <a:cs typeface="Arial"/>
                  <a:sym typeface="Arial"/>
                </a:rPr>
                <a:t>Dificultades</a:t>
              </a:r>
              <a:endParaRPr sz="1400" b="0" i="0" u="none" strike="noStrike" cap="none">
                <a:solidFill>
                  <a:schemeClr val="lt1"/>
                </a:solidFill>
                <a:latin typeface="Arial"/>
                <a:ea typeface="Arial"/>
                <a:cs typeface="Arial"/>
                <a:sym typeface="Arial"/>
              </a:endParaRPr>
            </a:p>
          </p:txBody>
        </p:sp>
        <p:sp>
          <p:nvSpPr>
            <p:cNvPr id="660" name="Google Shape;660;g3a4bce32871_2_240"/>
            <p:cNvSpPr/>
            <p:nvPr/>
          </p:nvSpPr>
          <p:spPr>
            <a:xfrm>
              <a:off x="4548494" y="1611188"/>
              <a:ext cx="2080800" cy="1303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g3a4bce32871_2_240"/>
            <p:cNvSpPr txBox="1"/>
            <p:nvPr/>
          </p:nvSpPr>
          <p:spPr>
            <a:xfrm>
              <a:off x="4548494" y="1611188"/>
              <a:ext cx="2080800" cy="1303800"/>
            </a:xfrm>
            <a:prstGeom prst="rect">
              <a:avLst/>
            </a:prstGeom>
            <a:noFill/>
            <a:ln>
              <a:noFill/>
            </a:ln>
          </p:spPr>
          <p:txBody>
            <a:bodyPr spcFirstLastPara="1" wrap="square" lIns="0" tIns="0" rIns="0" bIns="0" anchor="ctr"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es-PE" sz="1400" b="1" i="1" u="none" strike="noStrike" cap="none">
                  <a:solidFill>
                    <a:srgbClr val="000000"/>
                  </a:solidFill>
                </a:rPr>
                <a:t>Proporciona información específica sobre las dificultades</a:t>
              </a:r>
              <a:r>
                <a:rPr lang="es-PE" sz="1400" b="0" i="0" u="none" strike="noStrike" cap="none">
                  <a:solidFill>
                    <a:srgbClr val="000000"/>
                  </a:solidFill>
                  <a:latin typeface="Arial"/>
                  <a:ea typeface="Arial"/>
                  <a:cs typeface="Arial"/>
                  <a:sym typeface="Arial"/>
                </a:rPr>
                <a:t> persistentes para ayudar en la toma de decisiones.</a:t>
              </a:r>
              <a:endParaRPr sz="1400" b="0" i="0" u="none" strike="noStrike" cap="none">
                <a:solidFill>
                  <a:srgbClr val="000000"/>
                </a:solidFill>
                <a:latin typeface="Arial"/>
                <a:ea typeface="Arial"/>
                <a:cs typeface="Arial"/>
                <a:sym typeface="Arial"/>
              </a:endParaRPr>
            </a:p>
          </p:txBody>
        </p:sp>
        <p:sp>
          <p:nvSpPr>
            <p:cNvPr id="662" name="Google Shape;662;g3a4bce32871_2_240"/>
            <p:cNvSpPr/>
            <p:nvPr/>
          </p:nvSpPr>
          <p:spPr>
            <a:xfrm>
              <a:off x="2755684" y="3221343"/>
              <a:ext cx="1634700" cy="1303800"/>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g3a4bce32871_2_240"/>
            <p:cNvSpPr txBox="1"/>
            <p:nvPr/>
          </p:nvSpPr>
          <p:spPr>
            <a:xfrm>
              <a:off x="2737234" y="3412293"/>
              <a:ext cx="1634700" cy="9219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s-PE" sz="1400" b="0" i="0" u="none" strike="noStrike" cap="none">
                  <a:solidFill>
                    <a:schemeClr val="lt1"/>
                  </a:solidFill>
                  <a:latin typeface="Arial"/>
                  <a:ea typeface="Arial"/>
                  <a:cs typeface="Arial"/>
                  <a:sym typeface="Arial"/>
                </a:rPr>
                <a:t>Recomendaciones </a:t>
              </a:r>
              <a:endParaRPr sz="1400" b="0" i="0" u="none" strike="noStrike" cap="none">
                <a:solidFill>
                  <a:schemeClr val="lt1"/>
                </a:solidFill>
                <a:latin typeface="Arial"/>
                <a:ea typeface="Arial"/>
                <a:cs typeface="Arial"/>
                <a:sym typeface="Arial"/>
              </a:endParaRPr>
            </a:p>
          </p:txBody>
        </p:sp>
        <p:sp>
          <p:nvSpPr>
            <p:cNvPr id="664" name="Google Shape;664;g3a4bce32871_2_240"/>
            <p:cNvSpPr/>
            <p:nvPr/>
          </p:nvSpPr>
          <p:spPr>
            <a:xfrm>
              <a:off x="4189942" y="3221353"/>
              <a:ext cx="1955700" cy="1303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g3a4bce32871_2_240"/>
            <p:cNvSpPr txBox="1"/>
            <p:nvPr/>
          </p:nvSpPr>
          <p:spPr>
            <a:xfrm>
              <a:off x="4479992" y="3222403"/>
              <a:ext cx="1955700" cy="1303800"/>
            </a:xfrm>
            <a:prstGeom prst="rect">
              <a:avLst/>
            </a:prstGeom>
            <a:noFill/>
            <a:ln>
              <a:noFill/>
            </a:ln>
          </p:spPr>
          <p:txBody>
            <a:bodyPr spcFirstLastPara="1" wrap="square" lIns="0" tIns="0" rIns="0" bIns="0" anchor="ctr"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es-PE" sz="1400" b="1" i="1" u="none" strike="noStrike" cap="none">
                  <a:solidFill>
                    <a:srgbClr val="000000"/>
                  </a:solidFill>
                </a:rPr>
                <a:t>Brinda recomendaciones de mejora</a:t>
              </a:r>
              <a:r>
                <a:rPr lang="es-PE" sz="1400" b="0" i="0" u="none" strike="noStrike" cap="none">
                  <a:solidFill>
                    <a:srgbClr val="000000"/>
                  </a:solidFill>
                  <a:latin typeface="Arial"/>
                  <a:ea typeface="Arial"/>
                  <a:cs typeface="Arial"/>
                  <a:sym typeface="Arial"/>
                </a:rPr>
                <a:t> para orientar al estudiante y la familia </a:t>
              </a:r>
              <a:endParaRPr sz="1400" b="0" i="0" u="none" strike="noStrike" cap="none">
                <a:solidFill>
                  <a:srgbClr val="000000"/>
                </a:solidFill>
                <a:latin typeface="Arial"/>
                <a:ea typeface="Arial"/>
                <a:cs typeface="Arial"/>
                <a:sym typeface="Arial"/>
              </a:endParaRPr>
            </a:p>
          </p:txBody>
        </p:sp>
      </p:grpSp>
      <p:grpSp>
        <p:nvGrpSpPr>
          <p:cNvPr id="666" name="Google Shape;666;g3a4bce32871_2_240"/>
          <p:cNvGrpSpPr/>
          <p:nvPr/>
        </p:nvGrpSpPr>
        <p:grpSpPr>
          <a:xfrm>
            <a:off x="1367450" y="2925050"/>
            <a:ext cx="3985086" cy="3102850"/>
            <a:chOff x="717745" y="1376"/>
            <a:chExt cx="3985086" cy="3102850"/>
          </a:xfrm>
        </p:grpSpPr>
        <p:sp>
          <p:nvSpPr>
            <p:cNvPr id="667" name="Google Shape;667;g3a4bce32871_2_240"/>
            <p:cNvSpPr/>
            <p:nvPr/>
          </p:nvSpPr>
          <p:spPr>
            <a:xfrm>
              <a:off x="717745" y="1376"/>
              <a:ext cx="1350300" cy="1013400"/>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g3a4bce32871_2_240"/>
            <p:cNvSpPr txBox="1"/>
            <p:nvPr/>
          </p:nvSpPr>
          <p:spPr>
            <a:xfrm>
              <a:off x="871421" y="107001"/>
              <a:ext cx="1013400" cy="7167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s-PE" sz="1300" b="0" i="0" u="none" strike="noStrike" cap="none">
                  <a:solidFill>
                    <a:schemeClr val="lt1"/>
                  </a:solidFill>
                  <a:latin typeface="Arial"/>
                  <a:ea typeface="Arial"/>
                  <a:cs typeface="Arial"/>
                  <a:sym typeface="Arial"/>
                </a:rPr>
                <a:t>Evidencias de aprendizaje</a:t>
              </a:r>
              <a:endParaRPr sz="1300" b="0" i="0" u="none" strike="noStrike" cap="none">
                <a:solidFill>
                  <a:schemeClr val="lt1"/>
                </a:solidFill>
                <a:latin typeface="Arial"/>
                <a:ea typeface="Arial"/>
                <a:cs typeface="Arial"/>
                <a:sym typeface="Arial"/>
              </a:endParaRPr>
            </a:p>
          </p:txBody>
        </p:sp>
        <p:sp>
          <p:nvSpPr>
            <p:cNvPr id="669" name="Google Shape;669;g3a4bce32871_2_240"/>
            <p:cNvSpPr/>
            <p:nvPr/>
          </p:nvSpPr>
          <p:spPr>
            <a:xfrm>
              <a:off x="1078012" y="1097126"/>
              <a:ext cx="966300" cy="911400"/>
            </a:xfrm>
            <a:prstGeom prst="mathPlus">
              <a:avLst>
                <a:gd name="adj1" fmla="val 23520"/>
              </a:avLst>
            </a:prstGeom>
            <a:solidFill>
              <a:srgbClr val="A8D0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g3a4bce32871_2_240"/>
            <p:cNvSpPr txBox="1"/>
            <p:nvPr/>
          </p:nvSpPr>
          <p:spPr>
            <a:xfrm>
              <a:off x="1206113" y="1445644"/>
              <a:ext cx="710100" cy="2145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s-PE" sz="900" b="1" i="0" u="none" strike="noStrike" cap="none">
                  <a:solidFill>
                    <a:schemeClr val="dk1"/>
                  </a:solidFill>
                  <a:latin typeface="Arial"/>
                  <a:ea typeface="Arial"/>
                  <a:cs typeface="Arial"/>
                  <a:sym typeface="Arial"/>
                </a:rPr>
                <a:t>Análisis</a:t>
              </a:r>
              <a:r>
                <a:rPr lang="es-PE" sz="800" b="1" i="0" u="none" strike="noStrike" cap="none">
                  <a:solidFill>
                    <a:schemeClr val="dk1"/>
                  </a:solidFill>
                  <a:latin typeface="Arial"/>
                  <a:ea typeface="Arial"/>
                  <a:cs typeface="Arial"/>
                  <a:sym typeface="Arial"/>
                </a:rPr>
                <a:t> </a:t>
              </a:r>
              <a:endParaRPr sz="800" b="1" i="0" u="none" strike="noStrike" cap="none">
                <a:solidFill>
                  <a:schemeClr val="dk1"/>
                </a:solidFill>
                <a:latin typeface="Arial"/>
                <a:ea typeface="Arial"/>
                <a:cs typeface="Arial"/>
                <a:sym typeface="Arial"/>
              </a:endParaRPr>
            </a:p>
          </p:txBody>
        </p:sp>
        <p:sp>
          <p:nvSpPr>
            <p:cNvPr id="671" name="Google Shape;671;g3a4bce32871_2_240"/>
            <p:cNvSpPr/>
            <p:nvPr/>
          </p:nvSpPr>
          <p:spPr>
            <a:xfrm>
              <a:off x="871419" y="2090826"/>
              <a:ext cx="1196400" cy="1013400"/>
            </a:xfrm>
            <a:prstGeom prst="ellipse">
              <a:avLst/>
            </a:prstGeom>
            <a:solidFill>
              <a:srgbClr val="C85B5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g3a4bce32871_2_240"/>
            <p:cNvSpPr txBox="1"/>
            <p:nvPr/>
          </p:nvSpPr>
          <p:spPr>
            <a:xfrm>
              <a:off x="915447" y="2281951"/>
              <a:ext cx="1128900" cy="7167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s-PE" sz="1300" b="0" i="0" u="none" strike="noStrike" cap="none" dirty="0">
                  <a:solidFill>
                    <a:schemeClr val="lt1"/>
                  </a:solidFill>
                  <a:latin typeface="Arial"/>
                  <a:ea typeface="Arial"/>
                  <a:cs typeface="Arial"/>
                  <a:sym typeface="Arial"/>
                </a:rPr>
                <a:t>Desempeños </a:t>
              </a:r>
              <a:endParaRPr sz="1300" dirty="0">
                <a:solidFill>
                  <a:schemeClr val="lt1"/>
                </a:solidFill>
              </a:endParaRPr>
            </a:p>
            <a:p>
              <a:pPr marL="0" marR="0" lvl="0" indent="0" algn="ctr" rtl="0">
                <a:lnSpc>
                  <a:spcPct val="90000"/>
                </a:lnSpc>
                <a:spcBef>
                  <a:spcPts val="0"/>
                </a:spcBef>
                <a:spcAft>
                  <a:spcPts val="0"/>
                </a:spcAft>
                <a:buClr>
                  <a:srgbClr val="000000"/>
                </a:buClr>
                <a:buSzPts val="900"/>
                <a:buFont typeface="Arial"/>
                <a:buNone/>
              </a:pPr>
              <a:endParaRPr sz="1300" b="0" i="0" u="none" strike="noStrike" cap="none" dirty="0">
                <a:solidFill>
                  <a:schemeClr val="lt1"/>
                </a:solidFill>
                <a:latin typeface="Arial"/>
                <a:ea typeface="Arial"/>
                <a:cs typeface="Arial"/>
                <a:sym typeface="Arial"/>
              </a:endParaRPr>
            </a:p>
          </p:txBody>
        </p:sp>
        <p:sp>
          <p:nvSpPr>
            <p:cNvPr id="673" name="Google Shape;673;g3a4bce32871_2_240"/>
            <p:cNvSpPr/>
            <p:nvPr/>
          </p:nvSpPr>
          <p:spPr>
            <a:xfrm>
              <a:off x="2219975" y="1364322"/>
              <a:ext cx="322200" cy="377100"/>
            </a:xfrm>
            <a:prstGeom prst="rightArrow">
              <a:avLst>
                <a:gd name="adj1" fmla="val 60000"/>
                <a:gd name="adj2" fmla="val 50000"/>
              </a:avLst>
            </a:prstGeom>
            <a:solidFill>
              <a:srgbClr val="FE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g3a4bce32871_2_240"/>
            <p:cNvSpPr txBox="1"/>
            <p:nvPr/>
          </p:nvSpPr>
          <p:spPr>
            <a:xfrm>
              <a:off x="2219975" y="1439723"/>
              <a:ext cx="225600" cy="226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sp>
          <p:nvSpPr>
            <p:cNvPr id="675" name="Google Shape;675;g3a4bce32871_2_240"/>
            <p:cNvSpPr/>
            <p:nvPr/>
          </p:nvSpPr>
          <p:spPr>
            <a:xfrm>
              <a:off x="2676031" y="539368"/>
              <a:ext cx="2026800" cy="2026800"/>
            </a:xfrm>
            <a:prstGeom prst="ellipse">
              <a:avLst/>
            </a:prstGeom>
            <a:solidFill>
              <a:srgbClr val="FE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g3a4bce32871_2_240"/>
            <p:cNvSpPr txBox="1"/>
            <p:nvPr/>
          </p:nvSpPr>
          <p:spPr>
            <a:xfrm>
              <a:off x="2972866" y="836203"/>
              <a:ext cx="1433100" cy="14331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s-PE" sz="2100" b="0" i="0" u="none" strike="noStrike" cap="none">
                  <a:solidFill>
                    <a:schemeClr val="lt1"/>
                  </a:solidFill>
                  <a:latin typeface="Arial"/>
                  <a:ea typeface="Arial"/>
                  <a:cs typeface="Arial"/>
                  <a:sym typeface="Arial"/>
                </a:rPr>
                <a:t>Conclusión descriptiva </a:t>
              </a:r>
              <a:endParaRPr sz="2100" b="0" i="0" u="none" strike="noStrike" cap="none">
                <a:solidFill>
                  <a:schemeClr val="lt1"/>
                </a:solidFill>
                <a:latin typeface="Arial"/>
                <a:ea typeface="Arial"/>
                <a:cs typeface="Arial"/>
                <a:sym typeface="Arial"/>
              </a:endParaRPr>
            </a:p>
          </p:txBody>
        </p:sp>
      </p:grpSp>
      <p:pic>
        <p:nvPicPr>
          <p:cNvPr id="677" name="Google Shape;677;g3a4bce32871_2_240" descr="Balanza de la justicia con relleno sólido"/>
          <p:cNvPicPr preferRelativeResize="0"/>
          <p:nvPr/>
        </p:nvPicPr>
        <p:blipFill rotWithShape="1">
          <a:blip r:embed="rId3">
            <a:alphaModFix/>
          </a:blip>
          <a:srcRect/>
          <a:stretch/>
        </p:blipFill>
        <p:spPr>
          <a:xfrm>
            <a:off x="3960032" y="2587465"/>
            <a:ext cx="914400" cy="914400"/>
          </a:xfrm>
          <a:prstGeom prst="rect">
            <a:avLst/>
          </a:prstGeom>
          <a:noFill/>
          <a:ln>
            <a:noFill/>
          </a:ln>
        </p:spPr>
      </p:pic>
      <p:pic>
        <p:nvPicPr>
          <p:cNvPr id="678" name="Google Shape;678;g3a4bce32871_2_240" descr="Lupa con relleno sólido"/>
          <p:cNvPicPr preferRelativeResize="0"/>
          <p:nvPr/>
        </p:nvPicPr>
        <p:blipFill rotWithShape="1">
          <a:blip r:embed="rId4">
            <a:alphaModFix/>
          </a:blip>
          <a:srcRect/>
          <a:stretch/>
        </p:blipFill>
        <p:spPr>
          <a:xfrm>
            <a:off x="1154953" y="4219492"/>
            <a:ext cx="647783" cy="647783"/>
          </a:xfrm>
          <a:prstGeom prst="rect">
            <a:avLst/>
          </a:prstGeom>
          <a:noFill/>
          <a:ln>
            <a:noFill/>
          </a:ln>
        </p:spPr>
      </p:pic>
      <p:sp>
        <p:nvSpPr>
          <p:cNvPr id="37" name="CuadroTexto 36">
            <a:extLst>
              <a:ext uri="{FF2B5EF4-FFF2-40B4-BE49-F238E27FC236}">
                <a16:creationId xmlns:a16="http://schemas.microsoft.com/office/drawing/2014/main" id="{5A93B6EC-0568-444D-9CD5-C701037A20AD}"/>
              </a:ext>
            </a:extLst>
          </p:cNvPr>
          <p:cNvSpPr txBox="1"/>
          <p:nvPr/>
        </p:nvSpPr>
        <p:spPr>
          <a:xfrm>
            <a:off x="7756269" y="6405540"/>
            <a:ext cx="4016189" cy="369332"/>
          </a:xfrm>
          <a:prstGeom prst="rect">
            <a:avLst/>
          </a:prstGeom>
          <a:noFill/>
        </p:spPr>
        <p:txBody>
          <a:bodyPr wrap="square" rtlCol="0">
            <a:spAutoFit/>
          </a:bodyPr>
          <a:lstStyle/>
          <a:p>
            <a:r>
              <a:rPr lang="es-PE" dirty="0">
                <a:latin typeface="Arial Black" panose="020B0A04020102020204" pitchFamily="34" charset="0"/>
              </a:rPr>
              <a:t>AREA: GESTIÓN PEDAGÓGICA</a:t>
            </a:r>
          </a:p>
        </p:txBody>
      </p:sp>
      <p:pic>
        <p:nvPicPr>
          <p:cNvPr id="36" name="Imagen 35">
            <a:extLst>
              <a:ext uri="{FF2B5EF4-FFF2-40B4-BE49-F238E27FC236}">
                <a16:creationId xmlns:a16="http://schemas.microsoft.com/office/drawing/2014/main" id="{128ECFDB-3EA3-45CD-B071-BDDC14D489B7}"/>
              </a:ext>
            </a:extLst>
          </p:cNvPr>
          <p:cNvPicPr>
            <a:picLocks noChangeAspect="1"/>
          </p:cNvPicPr>
          <p:nvPr/>
        </p:nvPicPr>
        <p:blipFill rotWithShape="1">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l="12089" t="17251" r="14410" b="14179"/>
          <a:stretch/>
        </p:blipFill>
        <p:spPr>
          <a:xfrm>
            <a:off x="10121153" y="-19958"/>
            <a:ext cx="1703295" cy="869577"/>
          </a:xfrm>
          <a:prstGeom prst="rect">
            <a:avLst/>
          </a:prstGeom>
        </p:spPr>
      </p:pic>
      <p:pic>
        <p:nvPicPr>
          <p:cNvPr id="38" name="image2.png">
            <a:extLst>
              <a:ext uri="{FF2B5EF4-FFF2-40B4-BE49-F238E27FC236}">
                <a16:creationId xmlns:a16="http://schemas.microsoft.com/office/drawing/2014/main" id="{EE63EA6F-2349-4176-A5DC-CF8C250BB095}"/>
              </a:ext>
            </a:extLst>
          </p:cNvPr>
          <p:cNvPicPr/>
          <p:nvPr/>
        </p:nvPicPr>
        <p:blipFill>
          <a:blip r:embed="rId6"/>
          <a:srcRect/>
          <a:stretch>
            <a:fillRect/>
          </a:stretch>
        </p:blipFill>
        <p:spPr>
          <a:xfrm>
            <a:off x="355506" y="5797"/>
            <a:ext cx="2085975" cy="580390"/>
          </a:xfrm>
          <a:prstGeom prst="rect">
            <a:avLst/>
          </a:prstGeom>
          <a:ln/>
        </p:spPr>
      </p:pic>
      <p:sp>
        <p:nvSpPr>
          <p:cNvPr id="41" name="CuadroTexto 40">
            <a:extLst>
              <a:ext uri="{FF2B5EF4-FFF2-40B4-BE49-F238E27FC236}">
                <a16:creationId xmlns:a16="http://schemas.microsoft.com/office/drawing/2014/main" id="{AD9FC0AF-EC9C-4DA5-9F09-3CC90D6A2563}"/>
              </a:ext>
            </a:extLst>
          </p:cNvPr>
          <p:cNvSpPr txBox="1"/>
          <p:nvPr/>
        </p:nvSpPr>
        <p:spPr>
          <a:xfrm>
            <a:off x="1349351" y="883022"/>
            <a:ext cx="5114202" cy="538161"/>
          </a:xfrm>
          <a:prstGeom prst="rect">
            <a:avLst/>
          </a:prstGeom>
          <a:noFill/>
        </p:spPr>
        <p:txBody>
          <a:bodyPr wrap="square">
            <a:spAutoFit/>
          </a:bodyPr>
          <a:lstStyle/>
          <a:p>
            <a:pPr fontAlgn="base">
              <a:lnSpc>
                <a:spcPct val="90000"/>
              </a:lnSpc>
              <a:spcAft>
                <a:spcPts val="800"/>
              </a:spcAft>
            </a:pPr>
            <a:r>
              <a:rPr lang="es-PE" sz="3200" b="1" kern="1200" dirty="0">
                <a:solidFill>
                  <a:srgbClr val="002060"/>
                </a:solidFill>
                <a:effectLst/>
                <a:latin typeface="Poppins" panose="00000500000000000000" pitchFamily="2" charset="0"/>
                <a:ea typeface="Poppins" panose="00000500000000000000" pitchFamily="2" charset="0"/>
                <a:cs typeface="Times New Roman" panose="02020603050405020304" pitchFamily="18" charset="0"/>
              </a:rPr>
              <a:t>¿Cuál es su estructura?</a:t>
            </a:r>
            <a:endParaRPr lang="es-PE"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cxnSp>
        <p:nvCxnSpPr>
          <p:cNvPr id="685" name="Google Shape;685;g3a4bce32871_2_349"/>
          <p:cNvCxnSpPr/>
          <p:nvPr/>
        </p:nvCxnSpPr>
        <p:spPr>
          <a:xfrm rot="10800000" flipH="1">
            <a:off x="914032" y="1738061"/>
            <a:ext cx="5181900" cy="13500"/>
          </a:xfrm>
          <a:prstGeom prst="straightConnector1">
            <a:avLst/>
          </a:prstGeom>
          <a:noFill/>
          <a:ln w="19050" cap="flat" cmpd="sng">
            <a:solidFill>
              <a:srgbClr val="E30412"/>
            </a:solidFill>
            <a:prstDash val="solid"/>
            <a:round/>
            <a:headEnd type="none" w="sm" len="sm"/>
            <a:tailEnd type="none" w="sm" len="sm"/>
          </a:ln>
        </p:spPr>
      </p:cxnSp>
      <p:sp>
        <p:nvSpPr>
          <p:cNvPr id="688" name="Google Shape;688;g3a4bce32871_2_349"/>
          <p:cNvSpPr txBox="1"/>
          <p:nvPr/>
        </p:nvSpPr>
        <p:spPr>
          <a:xfrm>
            <a:off x="734657" y="1884376"/>
            <a:ext cx="3659400" cy="4143600"/>
          </a:xfrm>
          <a:prstGeom prst="rect">
            <a:avLst/>
          </a:prstGeom>
          <a:noFill/>
          <a:ln>
            <a:noFill/>
          </a:ln>
        </p:spPr>
        <p:txBody>
          <a:bodyPr spcFirstLastPara="1" wrap="square" lIns="91425" tIns="45700" rIns="91425" bIns="45700" anchor="t" anchorCtr="0">
            <a:normAutofit/>
          </a:bodyPr>
          <a:lstStyle/>
          <a:p>
            <a:pPr marL="50800" marR="0" lvl="0" indent="0" algn="just" rtl="0">
              <a:lnSpc>
                <a:spcPct val="90000"/>
              </a:lnSpc>
              <a:spcBef>
                <a:spcPts val="1000"/>
              </a:spcBef>
              <a:spcAft>
                <a:spcPts val="0"/>
              </a:spcAft>
              <a:buClr>
                <a:srgbClr val="000000"/>
              </a:buClr>
              <a:buSzPts val="2800"/>
              <a:buFont typeface="Arial"/>
              <a:buNone/>
            </a:pPr>
            <a:r>
              <a:rPr lang="es-PE" sz="2800" b="0" i="0" u="none" strike="noStrike" cap="none">
                <a:solidFill>
                  <a:schemeClr val="dk1"/>
                </a:solidFill>
                <a:latin typeface="Calibri"/>
                <a:ea typeface="Calibri"/>
                <a:cs typeface="Calibri"/>
                <a:sym typeface="Calibri"/>
              </a:rPr>
              <a:t>Para elaborar una conclusión descriptiva te recomendamos esta secuencia.</a:t>
            </a:r>
            <a:endParaRPr sz="1400" b="0" i="0" u="none" strike="noStrike" cap="none">
              <a:solidFill>
                <a:srgbClr val="000000"/>
              </a:solidFill>
              <a:latin typeface="Arial"/>
              <a:ea typeface="Arial"/>
              <a:cs typeface="Arial"/>
              <a:sym typeface="Arial"/>
            </a:endParaRPr>
          </a:p>
        </p:txBody>
      </p:sp>
      <p:pic>
        <p:nvPicPr>
          <p:cNvPr id="689" name="Google Shape;689;g3a4bce32871_2_349"/>
          <p:cNvPicPr preferRelativeResize="0"/>
          <p:nvPr/>
        </p:nvPicPr>
        <p:blipFill rotWithShape="1">
          <a:blip r:embed="rId3">
            <a:alphaModFix/>
          </a:blip>
          <a:srcRect l="35311" t="21666" r="20985" b="17661"/>
          <a:stretch/>
        </p:blipFill>
        <p:spPr>
          <a:xfrm>
            <a:off x="306150" y="1360434"/>
            <a:ext cx="11372626" cy="5469101"/>
          </a:xfrm>
          <a:prstGeom prst="rect">
            <a:avLst/>
          </a:prstGeom>
          <a:noFill/>
          <a:ln>
            <a:noFill/>
          </a:ln>
        </p:spPr>
      </p:pic>
      <p:pic>
        <p:nvPicPr>
          <p:cNvPr id="8" name="Imagen 7">
            <a:extLst>
              <a:ext uri="{FF2B5EF4-FFF2-40B4-BE49-F238E27FC236}">
                <a16:creationId xmlns:a16="http://schemas.microsoft.com/office/drawing/2014/main" id="{A8C34783-2A37-4275-AE15-82EAB4CC5DB3}"/>
              </a:ext>
            </a:extLst>
          </p:cNvPr>
          <p:cNvPicPr>
            <a:picLocks noChangeAspect="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l="12089" t="17251" r="14410" b="14179"/>
          <a:stretch/>
        </p:blipFill>
        <p:spPr>
          <a:xfrm>
            <a:off x="10121153" y="-19958"/>
            <a:ext cx="1703295" cy="869577"/>
          </a:xfrm>
          <a:prstGeom prst="rect">
            <a:avLst/>
          </a:prstGeom>
        </p:spPr>
      </p:pic>
      <p:pic>
        <p:nvPicPr>
          <p:cNvPr id="11" name="image2.png">
            <a:extLst>
              <a:ext uri="{FF2B5EF4-FFF2-40B4-BE49-F238E27FC236}">
                <a16:creationId xmlns:a16="http://schemas.microsoft.com/office/drawing/2014/main" id="{CA4D3F19-0C16-485B-967C-BAEFE67D5EC7}"/>
              </a:ext>
            </a:extLst>
          </p:cNvPr>
          <p:cNvPicPr/>
          <p:nvPr/>
        </p:nvPicPr>
        <p:blipFill>
          <a:blip r:embed="rId5"/>
          <a:srcRect/>
          <a:stretch>
            <a:fillRect/>
          </a:stretch>
        </p:blipFill>
        <p:spPr>
          <a:xfrm>
            <a:off x="355506" y="5797"/>
            <a:ext cx="2085975" cy="580390"/>
          </a:xfrm>
          <a:prstGeom prst="rect">
            <a:avLst/>
          </a:prstGeom>
          <a:ln/>
        </p:spPr>
      </p:pic>
      <p:sp>
        <p:nvSpPr>
          <p:cNvPr id="13" name="CuadroTexto 12">
            <a:extLst>
              <a:ext uri="{FF2B5EF4-FFF2-40B4-BE49-F238E27FC236}">
                <a16:creationId xmlns:a16="http://schemas.microsoft.com/office/drawing/2014/main" id="{004085AB-6C23-4C28-ACFD-14F05A787DC4}"/>
              </a:ext>
            </a:extLst>
          </p:cNvPr>
          <p:cNvSpPr txBox="1"/>
          <p:nvPr/>
        </p:nvSpPr>
        <p:spPr>
          <a:xfrm>
            <a:off x="1721223" y="915808"/>
            <a:ext cx="5109883" cy="664541"/>
          </a:xfrm>
          <a:prstGeom prst="rect">
            <a:avLst/>
          </a:prstGeom>
          <a:noFill/>
        </p:spPr>
        <p:txBody>
          <a:bodyPr wrap="square">
            <a:spAutoFit/>
          </a:bodyPr>
          <a:lstStyle/>
          <a:p>
            <a:pPr>
              <a:lnSpc>
                <a:spcPct val="107000"/>
              </a:lnSpc>
              <a:spcAft>
                <a:spcPts val="800"/>
              </a:spcAft>
            </a:pPr>
            <a:r>
              <a:rPr lang="es-PE" sz="3600" b="1" kern="1200" dirty="0">
                <a:solidFill>
                  <a:srgbClr val="002060"/>
                </a:solidFill>
                <a:effectLst/>
                <a:latin typeface="Poppins" panose="00000500000000000000" pitchFamily="2" charset="0"/>
                <a:ea typeface="Poppins" panose="00000500000000000000" pitchFamily="2" charset="0"/>
                <a:cs typeface="Times New Roman" panose="02020603050405020304" pitchFamily="18" charset="0"/>
              </a:rPr>
              <a:t>¿Cómo se elaboran?</a:t>
            </a:r>
            <a:endParaRPr lang="es-PE"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08D43D8E-B0E1-491C-9CE8-DB46409ECC25}"/>
              </a:ext>
            </a:extLst>
          </p:cNvPr>
          <p:cNvSpPr txBox="1"/>
          <p:nvPr/>
        </p:nvSpPr>
        <p:spPr>
          <a:xfrm>
            <a:off x="7756269" y="6405540"/>
            <a:ext cx="4016189" cy="369332"/>
          </a:xfrm>
          <a:prstGeom prst="rect">
            <a:avLst/>
          </a:prstGeom>
          <a:noFill/>
        </p:spPr>
        <p:txBody>
          <a:bodyPr wrap="square" rtlCol="0">
            <a:spAutoFit/>
          </a:bodyPr>
          <a:lstStyle/>
          <a:p>
            <a:r>
              <a:rPr lang="es-PE" dirty="0">
                <a:latin typeface="Arial Black" panose="020B0A04020102020204" pitchFamily="34" charset="0"/>
              </a:rPr>
              <a:t>AREA: GESTIÓN PEDAGÓGICA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AC3ABFF-73EB-4E68-85B4-65EDB26ECD97}"/>
              </a:ext>
            </a:extLst>
          </p:cNvPr>
          <p:cNvPicPr>
            <a:picLocks noChangeAspect="1"/>
          </p:cNvPicPr>
          <p:nvPr/>
        </p:nvPicPr>
        <p:blipFill>
          <a:blip r:embed="rId2"/>
          <a:stretch>
            <a:fillRect/>
          </a:stretch>
        </p:blipFill>
        <p:spPr>
          <a:xfrm>
            <a:off x="2409310" y="699706"/>
            <a:ext cx="7373379" cy="5458587"/>
          </a:xfrm>
          <a:prstGeom prst="rect">
            <a:avLst/>
          </a:prstGeom>
        </p:spPr>
      </p:pic>
    </p:spTree>
    <p:extLst>
      <p:ext uri="{BB962C8B-B14F-4D97-AF65-F5344CB8AC3E}">
        <p14:creationId xmlns:p14="http://schemas.microsoft.com/office/powerpoint/2010/main" val="1413264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g3a4bce32871_4_0"/>
          <p:cNvSpPr txBox="1">
            <a:spLocks noGrp="1"/>
          </p:cNvSpPr>
          <p:nvPr>
            <p:ph type="title"/>
          </p:nvPr>
        </p:nvSpPr>
        <p:spPr>
          <a:xfrm>
            <a:off x="138623" y="563348"/>
            <a:ext cx="10515600" cy="95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000"/>
              <a:buFont typeface="Poppins"/>
              <a:buNone/>
            </a:pPr>
            <a:r>
              <a:rPr lang="es-PE" sz="2400" b="1">
                <a:solidFill>
                  <a:srgbClr val="002060"/>
                </a:solidFill>
                <a:latin typeface="Poppins"/>
                <a:ea typeface="Poppins"/>
                <a:cs typeface="Poppins"/>
                <a:sym typeface="Poppins"/>
              </a:rPr>
              <a:t>¿Cómo surge la conclusión descriptiva?</a:t>
            </a:r>
            <a:endParaRPr sz="2800"/>
          </a:p>
        </p:txBody>
      </p:sp>
      <p:graphicFrame>
        <p:nvGraphicFramePr>
          <p:cNvPr id="698" name="Google Shape;698;g3a4bce32871_4_0"/>
          <p:cNvGraphicFramePr/>
          <p:nvPr>
            <p:extLst>
              <p:ext uri="{D42A27DB-BD31-4B8C-83A1-F6EECF244321}">
                <p14:modId xmlns:p14="http://schemas.microsoft.com/office/powerpoint/2010/main" val="1995029725"/>
              </p:ext>
            </p:extLst>
          </p:nvPr>
        </p:nvGraphicFramePr>
        <p:xfrm>
          <a:off x="3221312" y="1319355"/>
          <a:ext cx="3605707" cy="4921822"/>
        </p:xfrm>
        <a:graphic>
          <a:graphicData uri="http://schemas.openxmlformats.org/drawingml/2006/table">
            <a:tbl>
              <a:tblPr>
                <a:noFill/>
              </a:tblPr>
              <a:tblGrid>
                <a:gridCol w="3605707">
                  <a:extLst>
                    <a:ext uri="{9D8B030D-6E8A-4147-A177-3AD203B41FA5}">
                      <a16:colId xmlns:a16="http://schemas.microsoft.com/office/drawing/2014/main" val="20000"/>
                    </a:ext>
                  </a:extLst>
                </a:gridCol>
              </a:tblGrid>
              <a:tr h="187450">
                <a:tc>
                  <a:txBody>
                    <a:bodyPr/>
                    <a:lstStyle/>
                    <a:p>
                      <a:pPr marL="0" marR="0" lvl="0" indent="0" algn="ctr" rtl="0">
                        <a:lnSpc>
                          <a:spcPct val="107000"/>
                        </a:lnSpc>
                        <a:spcBef>
                          <a:spcPts val="0"/>
                        </a:spcBef>
                        <a:spcAft>
                          <a:spcPts val="0"/>
                        </a:spcAft>
                        <a:buClr>
                          <a:schemeClr val="dk1"/>
                        </a:buClr>
                        <a:buSzPts val="2000"/>
                        <a:buFont typeface="Noto Sans Symbols"/>
                        <a:buNone/>
                      </a:pPr>
                      <a:r>
                        <a:rPr lang="es-PE" sz="1500" b="1" u="none" strike="noStrike" cap="none" dirty="0">
                          <a:solidFill>
                            <a:schemeClr val="accent5"/>
                          </a:solidFill>
                          <a:latin typeface="Calibri"/>
                          <a:ea typeface="Calibri"/>
                          <a:cs typeface="Calibri"/>
                          <a:sym typeface="Calibri"/>
                        </a:rPr>
                        <a:t>Criterios de evaluación</a:t>
                      </a:r>
                      <a:endParaRPr sz="1500" b="1" u="none" strike="noStrike" cap="none" dirty="0">
                        <a:solidFill>
                          <a:schemeClr val="accent5"/>
                        </a:solidFill>
                        <a:latin typeface="Calibri"/>
                        <a:ea typeface="Calibri"/>
                        <a:cs typeface="Calibri"/>
                        <a:sym typeface="Calibri"/>
                      </a:endParaRPr>
                    </a:p>
                  </a:txBody>
                  <a:tcPr marL="89525" marR="89525" marT="0" marB="0" anchor="ctr">
                    <a:solidFill>
                      <a:schemeClr val="lt1"/>
                    </a:solidFill>
                  </a:tcPr>
                </a:tc>
                <a:extLst>
                  <a:ext uri="{0D108BD9-81ED-4DB2-BD59-A6C34878D82A}">
                    <a16:rowId xmlns:a16="http://schemas.microsoft.com/office/drawing/2014/main" val="10000"/>
                  </a:ext>
                </a:extLst>
              </a:tr>
              <a:tr h="4082575">
                <a:tc>
                  <a:txBody>
                    <a:bodyPr/>
                    <a:lstStyle/>
                    <a:p>
                      <a:pPr marL="171450" marR="0" lvl="0" indent="-171450" algn="just" rtl="0">
                        <a:lnSpc>
                          <a:spcPct val="107000"/>
                        </a:lnSpc>
                        <a:spcBef>
                          <a:spcPts val="0"/>
                        </a:spcBef>
                        <a:spcAft>
                          <a:spcPts val="0"/>
                        </a:spcAft>
                        <a:buClr>
                          <a:srgbClr val="548135"/>
                        </a:buClr>
                        <a:buSzPts val="1400"/>
                        <a:buFont typeface="Wingdings" panose="05000000000000000000" pitchFamily="2" charset="2"/>
                        <a:buChar char="§"/>
                      </a:pPr>
                      <a:r>
                        <a:rPr lang="es-ES" sz="1200" dirty="0"/>
                        <a:t>Delimita el alcance del problema tecnológico y las causas que lo generan</a:t>
                      </a:r>
                    </a:p>
                    <a:p>
                      <a:pPr marL="171450" marR="0" lvl="0" indent="-171450" algn="just" rtl="0">
                        <a:lnSpc>
                          <a:spcPct val="107000"/>
                        </a:lnSpc>
                        <a:spcBef>
                          <a:spcPts val="0"/>
                        </a:spcBef>
                        <a:spcAft>
                          <a:spcPts val="0"/>
                        </a:spcAft>
                        <a:buClr>
                          <a:srgbClr val="548135"/>
                        </a:buClr>
                        <a:buSzPts val="1400"/>
                        <a:buFont typeface="Wingdings" panose="05000000000000000000" pitchFamily="2" charset="2"/>
                        <a:buChar char="§"/>
                      </a:pPr>
                      <a:r>
                        <a:rPr lang="es-ES" sz="1200" dirty="0"/>
                        <a:t>Propone alternativas de solución basado en conocimientos científicos.</a:t>
                      </a:r>
                      <a:endParaRPr lang="es-ES" sz="1200" u="none" strike="sngStrike" cap="none" dirty="0">
                        <a:solidFill>
                          <a:srgbClr val="7030A0"/>
                        </a:solidFill>
                        <a:latin typeface="Calibri"/>
                        <a:ea typeface="Calibri"/>
                        <a:cs typeface="Calibri"/>
                        <a:sym typeface="Calibri"/>
                      </a:endParaRPr>
                    </a:p>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Representa la alternativa de solución a través de esquemas o dibujos estructurados, incluyendo sus partes o etapas.</a:t>
                      </a:r>
                    </a:p>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Establece características de forma, estructura y función.</a:t>
                      </a:r>
                    </a:p>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Explica el procedimiento, los recursos para implementarlas, así como las herramientas y materiales seleccionados.</a:t>
                      </a:r>
                      <a:endParaRPr lang="es-ES" sz="1200" dirty="0">
                        <a:latin typeface="Calibri" panose="020F0502020204030204" pitchFamily="34" charset="0"/>
                        <a:ea typeface="Calibri" panose="020F0502020204030204" pitchFamily="34" charset="0"/>
                        <a:cs typeface="Calibri" panose="020F0502020204030204" pitchFamily="34" charset="0"/>
                      </a:endParaRPr>
                    </a:p>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Verifica el funcionamiento de la solución tecnológica considerando los requerimientos.</a:t>
                      </a:r>
                    </a:p>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Detecta errores en la selección de materiales, imprecisiones en las dimensiones y procedimientos.</a:t>
                      </a:r>
                    </a:p>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Realiza ajustes o rediseña su alternativa de solución.</a:t>
                      </a:r>
                      <a:endParaRPr lang="es-ES" sz="120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Explica el procedimiento, conocimiento científico aplicado, así como las dificultades del diseño y la implementación.</a:t>
                      </a:r>
                    </a:p>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Evalúa el alcance de su funcionamiento a través de pruebas considerando los requerimientos establecidos.</a:t>
                      </a:r>
                    </a:p>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Propone mejoras.</a:t>
                      </a:r>
                    </a:p>
                    <a:p>
                      <a:pPr marL="171450" marR="0" lvl="0" indent="-171450" algn="l" rtl="0">
                        <a:lnSpc>
                          <a:spcPct val="107000"/>
                        </a:lnSpc>
                        <a:spcBef>
                          <a:spcPts val="0"/>
                        </a:spcBef>
                        <a:spcAft>
                          <a:spcPts val="0"/>
                        </a:spcAft>
                        <a:buClr>
                          <a:srgbClr val="000000"/>
                        </a:buClr>
                        <a:buSzPts val="1000"/>
                        <a:buFont typeface="Wingdings" panose="05000000000000000000" pitchFamily="2" charset="2"/>
                        <a:buChar char="§"/>
                      </a:pPr>
                      <a:r>
                        <a:rPr lang="es-ES" sz="1200" dirty="0"/>
                        <a:t>Infiere impactos de la solución tecnológica.</a:t>
                      </a:r>
                      <a:endParaRPr lang="es-ES" sz="120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68575" marR="68575" marT="0" marB="0">
                    <a:solidFill>
                      <a:schemeClr val="lt1"/>
                    </a:solidFill>
                  </a:tcPr>
                </a:tc>
                <a:extLst>
                  <a:ext uri="{0D108BD9-81ED-4DB2-BD59-A6C34878D82A}">
                    <a16:rowId xmlns:a16="http://schemas.microsoft.com/office/drawing/2014/main" val="10001"/>
                  </a:ext>
                </a:extLst>
              </a:tr>
            </a:tbl>
          </a:graphicData>
        </a:graphic>
      </p:graphicFrame>
      <p:sp>
        <p:nvSpPr>
          <p:cNvPr id="700" name="Google Shape;700;g3a4bce32871_4_0"/>
          <p:cNvSpPr/>
          <p:nvPr/>
        </p:nvSpPr>
        <p:spPr>
          <a:xfrm>
            <a:off x="2611538" y="3382150"/>
            <a:ext cx="463200" cy="365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highlight>
                <a:schemeClr val="accent2"/>
              </a:highlight>
              <a:latin typeface="Calibri"/>
              <a:ea typeface="Calibri"/>
              <a:cs typeface="Calibri"/>
              <a:sym typeface="Calibri"/>
            </a:endParaRPr>
          </a:p>
        </p:txBody>
      </p:sp>
      <p:sp>
        <p:nvSpPr>
          <p:cNvPr id="701" name="Google Shape;701;g3a4bce32871_4_0"/>
          <p:cNvSpPr/>
          <p:nvPr/>
        </p:nvSpPr>
        <p:spPr>
          <a:xfrm>
            <a:off x="8907900" y="2645931"/>
            <a:ext cx="3138600" cy="383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120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702" name="Google Shape;702;g3a4bce32871_4_0"/>
          <p:cNvSpPr/>
          <p:nvPr/>
        </p:nvSpPr>
        <p:spPr>
          <a:xfrm>
            <a:off x="9375323" y="3980701"/>
            <a:ext cx="2557800" cy="365400"/>
          </a:xfrm>
          <a:prstGeom prst="roundRect">
            <a:avLst>
              <a:gd name="adj" fmla="val 16667"/>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PE" sz="1500" b="1" i="0" u="none" strike="noStrike" cap="none">
                <a:solidFill>
                  <a:srgbClr val="000000"/>
                </a:solidFill>
                <a:latin typeface="Calibri"/>
                <a:ea typeface="Calibri"/>
                <a:cs typeface="Calibri"/>
                <a:sym typeface="Calibri"/>
              </a:rPr>
              <a:t>Conclusión descriptiva </a:t>
            </a:r>
            <a:endParaRPr sz="1500" b="1" i="0" u="none" strike="noStrike" cap="none">
              <a:solidFill>
                <a:srgbClr val="000000"/>
              </a:solidFill>
              <a:latin typeface="Calibri"/>
              <a:ea typeface="Calibri"/>
              <a:cs typeface="Calibri"/>
              <a:sym typeface="Calibri"/>
            </a:endParaRPr>
          </a:p>
        </p:txBody>
      </p:sp>
      <p:sp>
        <p:nvSpPr>
          <p:cNvPr id="703" name="Google Shape;703;g3a4bce32871_4_0"/>
          <p:cNvSpPr/>
          <p:nvPr/>
        </p:nvSpPr>
        <p:spPr>
          <a:xfrm>
            <a:off x="7243638" y="3341850"/>
            <a:ext cx="1206900" cy="830100"/>
          </a:xfrm>
          <a:prstGeom prst="hexagon">
            <a:avLst>
              <a:gd name="adj" fmla="val 28852"/>
              <a:gd name="vf" fmla="val 11547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PE" sz="1200" b="1" i="0" u="none" strike="noStrike" cap="none">
                <a:solidFill>
                  <a:srgbClr val="000000"/>
                </a:solidFill>
                <a:highlight>
                  <a:srgbClr val="E8EBF5"/>
                </a:highlight>
                <a:latin typeface="Calibri"/>
                <a:ea typeface="Calibri"/>
                <a:cs typeface="Calibri"/>
                <a:sym typeface="Calibri"/>
              </a:rPr>
              <a:t>Análisis de evidencias </a:t>
            </a:r>
            <a:endParaRPr sz="1200" b="1" i="0" u="none" strike="noStrike" cap="none">
              <a:solidFill>
                <a:srgbClr val="000000"/>
              </a:solidFill>
              <a:highlight>
                <a:srgbClr val="E8EBF5"/>
              </a:highlight>
              <a:latin typeface="Calibri"/>
              <a:ea typeface="Calibri"/>
              <a:cs typeface="Calibri"/>
              <a:sym typeface="Calibri"/>
            </a:endParaRPr>
          </a:p>
        </p:txBody>
      </p:sp>
      <p:sp>
        <p:nvSpPr>
          <p:cNvPr id="704" name="Google Shape;704;g3a4bce32871_4_0"/>
          <p:cNvSpPr/>
          <p:nvPr/>
        </p:nvSpPr>
        <p:spPr>
          <a:xfrm>
            <a:off x="6821157" y="3506106"/>
            <a:ext cx="387600" cy="4122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05" name="Google Shape;705;g3a4bce32871_4_0"/>
          <p:cNvSpPr/>
          <p:nvPr/>
        </p:nvSpPr>
        <p:spPr>
          <a:xfrm>
            <a:off x="8591250" y="3625750"/>
            <a:ext cx="252900" cy="2436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706" name="Google Shape;706;g3a4bce32871_4_0" descr="Lupa con relleno sólido"/>
          <p:cNvPicPr preferRelativeResize="0"/>
          <p:nvPr/>
        </p:nvPicPr>
        <p:blipFill rotWithShape="1">
          <a:blip r:embed="rId3">
            <a:alphaModFix/>
          </a:blip>
          <a:srcRect/>
          <a:stretch/>
        </p:blipFill>
        <p:spPr>
          <a:xfrm rot="-6466575">
            <a:off x="1228820" y="2146842"/>
            <a:ext cx="647783" cy="647783"/>
          </a:xfrm>
          <a:prstGeom prst="rect">
            <a:avLst/>
          </a:prstGeom>
          <a:noFill/>
          <a:ln>
            <a:noFill/>
          </a:ln>
        </p:spPr>
      </p:pic>
      <p:sp>
        <p:nvSpPr>
          <p:cNvPr id="16" name="Google Shape;437;p58">
            <a:extLst>
              <a:ext uri="{FF2B5EF4-FFF2-40B4-BE49-F238E27FC236}">
                <a16:creationId xmlns:a16="http://schemas.microsoft.com/office/drawing/2014/main" id="{071B4D3E-9DC4-4A03-8362-ED86C5A14CCA}"/>
              </a:ext>
            </a:extLst>
          </p:cNvPr>
          <p:cNvSpPr/>
          <p:nvPr/>
        </p:nvSpPr>
        <p:spPr>
          <a:xfrm>
            <a:off x="733741" y="1600924"/>
            <a:ext cx="1174685"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PE" sz="1600" b="1" i="0" u="none" strike="noStrike" cap="none" dirty="0">
                <a:solidFill>
                  <a:schemeClr val="accent5"/>
                </a:solidFill>
                <a:latin typeface="Calibri"/>
                <a:ea typeface="Calibri"/>
                <a:cs typeface="Calibri"/>
                <a:sym typeface="Calibri"/>
              </a:rPr>
              <a:t>EVIDENCIA</a:t>
            </a:r>
            <a:endParaRPr sz="1600" b="1" i="0" u="none" strike="noStrike" cap="none" dirty="0">
              <a:solidFill>
                <a:schemeClr val="accent5"/>
              </a:solidFill>
              <a:latin typeface="Calibri"/>
              <a:ea typeface="Calibri"/>
              <a:cs typeface="Calibri"/>
              <a:sym typeface="Calibri"/>
            </a:endParaRPr>
          </a:p>
        </p:txBody>
      </p:sp>
      <p:pic>
        <p:nvPicPr>
          <p:cNvPr id="17" name="Imagen 16">
            <a:extLst>
              <a:ext uri="{FF2B5EF4-FFF2-40B4-BE49-F238E27FC236}">
                <a16:creationId xmlns:a16="http://schemas.microsoft.com/office/drawing/2014/main" id="{09C7DA28-0A50-4FC6-AD92-4F41D5ECEA20}"/>
              </a:ext>
            </a:extLst>
          </p:cNvPr>
          <p:cNvPicPr>
            <a:picLocks noChangeAspect="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l="12089" t="17251" r="14410" b="14179"/>
          <a:stretch/>
        </p:blipFill>
        <p:spPr>
          <a:xfrm>
            <a:off x="10114076" y="128546"/>
            <a:ext cx="1703295" cy="869577"/>
          </a:xfrm>
          <a:prstGeom prst="rect">
            <a:avLst/>
          </a:prstGeom>
        </p:spPr>
      </p:pic>
      <p:pic>
        <p:nvPicPr>
          <p:cNvPr id="18" name="image2.png">
            <a:extLst>
              <a:ext uri="{FF2B5EF4-FFF2-40B4-BE49-F238E27FC236}">
                <a16:creationId xmlns:a16="http://schemas.microsoft.com/office/drawing/2014/main" id="{9326BECD-A31F-4B7F-9808-C8EB2A8D9A2C}"/>
              </a:ext>
            </a:extLst>
          </p:cNvPr>
          <p:cNvPicPr/>
          <p:nvPr/>
        </p:nvPicPr>
        <p:blipFill>
          <a:blip r:embed="rId5"/>
          <a:srcRect/>
          <a:stretch>
            <a:fillRect/>
          </a:stretch>
        </p:blipFill>
        <p:spPr>
          <a:xfrm>
            <a:off x="355506" y="5797"/>
            <a:ext cx="2085975" cy="580390"/>
          </a:xfrm>
          <a:prstGeom prst="rect">
            <a:avLst/>
          </a:prstGeom>
          <a:ln/>
        </p:spPr>
      </p:pic>
      <p:pic>
        <p:nvPicPr>
          <p:cNvPr id="3" name="Imagen 2">
            <a:extLst>
              <a:ext uri="{FF2B5EF4-FFF2-40B4-BE49-F238E27FC236}">
                <a16:creationId xmlns:a16="http://schemas.microsoft.com/office/drawing/2014/main" id="{CE8D8F13-5672-4BD1-B54E-8FB3BC2C380F}"/>
              </a:ext>
            </a:extLst>
          </p:cNvPr>
          <p:cNvPicPr>
            <a:picLocks noChangeAspect="1"/>
          </p:cNvPicPr>
          <p:nvPr/>
        </p:nvPicPr>
        <p:blipFill>
          <a:blip r:embed="rId6"/>
          <a:stretch>
            <a:fillRect/>
          </a:stretch>
        </p:blipFill>
        <p:spPr>
          <a:xfrm>
            <a:off x="0" y="2692961"/>
            <a:ext cx="2510744" cy="295797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5297197-5CB4-4BD8-80F8-6A75FDCA776B}"/>
              </a:ext>
            </a:extLst>
          </p:cNvPr>
          <p:cNvSpPr txBox="1"/>
          <p:nvPr/>
        </p:nvSpPr>
        <p:spPr>
          <a:xfrm>
            <a:off x="6096000" y="619489"/>
            <a:ext cx="5898776" cy="311367"/>
          </a:xfrm>
          <a:prstGeom prst="rect">
            <a:avLst/>
          </a:prstGeom>
          <a:solidFill>
            <a:schemeClr val="accent5">
              <a:lumMod val="20000"/>
              <a:lumOff val="80000"/>
            </a:schemeClr>
          </a:solidFill>
          <a:ln w="28575">
            <a:solidFill>
              <a:srgbClr val="FFFF00"/>
            </a:solidFill>
          </a:ln>
        </p:spPr>
        <p:txBody>
          <a:bodyPr wrap="square">
            <a:spAutoFit/>
          </a:bodyPr>
          <a:lstStyle/>
          <a:p>
            <a:pPr marL="171450" marR="0" lvl="0" indent="-171450" algn="just" rtl="0">
              <a:lnSpc>
                <a:spcPct val="107000"/>
              </a:lnSpc>
              <a:spcBef>
                <a:spcPts val="0"/>
              </a:spcBef>
              <a:spcAft>
                <a:spcPts val="0"/>
              </a:spcAft>
              <a:buClr>
                <a:srgbClr val="548135"/>
              </a:buClr>
              <a:buSzPts val="1400"/>
              <a:buFont typeface="Wingdings" panose="05000000000000000000" pitchFamily="2" charset="2"/>
              <a:buChar char="§"/>
            </a:pPr>
            <a:r>
              <a:rPr lang="es-ES" sz="1400" dirty="0"/>
              <a:t>Delimita el alcance del problema tecnológico y las causas que lo generan</a:t>
            </a:r>
          </a:p>
        </p:txBody>
      </p:sp>
      <p:sp>
        <p:nvSpPr>
          <p:cNvPr id="4" name="CuadroTexto 3">
            <a:extLst>
              <a:ext uri="{FF2B5EF4-FFF2-40B4-BE49-F238E27FC236}">
                <a16:creationId xmlns:a16="http://schemas.microsoft.com/office/drawing/2014/main" id="{3EA8DC03-E5A9-4AB5-8C2D-496A8A7D55FC}"/>
              </a:ext>
            </a:extLst>
          </p:cNvPr>
          <p:cNvSpPr txBox="1"/>
          <p:nvPr/>
        </p:nvSpPr>
        <p:spPr>
          <a:xfrm>
            <a:off x="7503459" y="161365"/>
            <a:ext cx="1237129" cy="369332"/>
          </a:xfrm>
          <a:prstGeom prst="rect">
            <a:avLst/>
          </a:prstGeom>
          <a:noFill/>
        </p:spPr>
        <p:txBody>
          <a:bodyPr wrap="square" rtlCol="0">
            <a:spAutoFit/>
          </a:bodyPr>
          <a:lstStyle/>
          <a:p>
            <a:r>
              <a:rPr lang="es-PE" dirty="0"/>
              <a:t>ESTÁNDAR</a:t>
            </a:r>
          </a:p>
        </p:txBody>
      </p:sp>
      <p:pic>
        <p:nvPicPr>
          <p:cNvPr id="6" name="Imagen 5">
            <a:extLst>
              <a:ext uri="{FF2B5EF4-FFF2-40B4-BE49-F238E27FC236}">
                <a16:creationId xmlns:a16="http://schemas.microsoft.com/office/drawing/2014/main" id="{37176AA8-3ADD-4F1F-8869-0B7A84C32A51}"/>
              </a:ext>
            </a:extLst>
          </p:cNvPr>
          <p:cNvPicPr>
            <a:picLocks noChangeAspect="1"/>
          </p:cNvPicPr>
          <p:nvPr/>
        </p:nvPicPr>
        <p:blipFill>
          <a:blip r:embed="rId2"/>
          <a:stretch>
            <a:fillRect/>
          </a:stretch>
        </p:blipFill>
        <p:spPr>
          <a:xfrm>
            <a:off x="1147483" y="530697"/>
            <a:ext cx="3959900" cy="5319805"/>
          </a:xfrm>
          <a:prstGeom prst="rect">
            <a:avLst/>
          </a:prstGeom>
        </p:spPr>
      </p:pic>
      <p:sp>
        <p:nvSpPr>
          <p:cNvPr id="7" name="CuadroTexto 6">
            <a:extLst>
              <a:ext uri="{FF2B5EF4-FFF2-40B4-BE49-F238E27FC236}">
                <a16:creationId xmlns:a16="http://schemas.microsoft.com/office/drawing/2014/main" id="{CFC46AD6-43A7-43B9-A448-E592E8AE7AFC}"/>
              </a:ext>
            </a:extLst>
          </p:cNvPr>
          <p:cNvSpPr txBox="1"/>
          <p:nvPr/>
        </p:nvSpPr>
        <p:spPr>
          <a:xfrm>
            <a:off x="6302188" y="1488141"/>
            <a:ext cx="4903694" cy="2092881"/>
          </a:xfrm>
          <a:prstGeom prst="rect">
            <a:avLst/>
          </a:prstGeom>
          <a:noFill/>
        </p:spPr>
        <p:txBody>
          <a:bodyPr wrap="square" rtlCol="0">
            <a:spAutoFit/>
          </a:bodyPr>
          <a:lstStyle/>
          <a:p>
            <a:r>
              <a:rPr lang="es-PE" sz="1400" dirty="0">
                <a:solidFill>
                  <a:srgbClr val="92D050"/>
                </a:solidFill>
              </a:rPr>
              <a:t>LOGROS</a:t>
            </a:r>
          </a:p>
          <a:p>
            <a:pPr marL="285750" indent="-285750">
              <a:buFont typeface="Wingdings" panose="05000000000000000000" pitchFamily="2" charset="2"/>
              <a:buChar char="v"/>
            </a:pPr>
            <a:r>
              <a:rPr lang="es-PE" sz="1400" dirty="0"/>
              <a:t>Identifica el problema</a:t>
            </a:r>
          </a:p>
          <a:p>
            <a:pPr marL="285750" indent="-285750">
              <a:buFont typeface="Wingdings" panose="05000000000000000000" pitchFamily="2" charset="2"/>
              <a:buChar char="v"/>
            </a:pPr>
            <a:r>
              <a:rPr lang="es-PE" sz="1400" dirty="0"/>
              <a:t>Identifica causas </a:t>
            </a:r>
          </a:p>
          <a:p>
            <a:endParaRPr lang="es-PE" sz="1400" dirty="0"/>
          </a:p>
          <a:p>
            <a:r>
              <a:rPr lang="es-PE" sz="1400" dirty="0">
                <a:solidFill>
                  <a:srgbClr val="FF0000"/>
                </a:solidFill>
              </a:rPr>
              <a:t>DIFICULTADES</a:t>
            </a:r>
          </a:p>
          <a:p>
            <a:pPr marL="285750" indent="-285750">
              <a:buFont typeface="Wingdings" panose="05000000000000000000" pitchFamily="2" charset="2"/>
              <a:buChar char="v"/>
            </a:pPr>
            <a:r>
              <a:rPr lang="es-ES" sz="1400" dirty="0"/>
              <a:t>El </a:t>
            </a:r>
            <a:r>
              <a:rPr lang="es-ES" sz="1400" b="1" dirty="0"/>
              <a:t>alcance no está claramente delimitado</a:t>
            </a:r>
            <a:r>
              <a:rPr lang="es-ES" sz="1400" dirty="0"/>
              <a:t> (¿A quiénes afecta? ¿En qué contexto específico?). Es un problema general</a:t>
            </a:r>
          </a:p>
          <a:p>
            <a:pPr marL="285750" indent="-285750">
              <a:buFont typeface="Wingdings" panose="05000000000000000000" pitchFamily="2" charset="2"/>
              <a:buChar char="v"/>
            </a:pPr>
            <a:r>
              <a:rPr lang="es-ES" sz="1400" dirty="0"/>
              <a:t>No hay un contexto específico( casa, tienda, escuela)</a:t>
            </a:r>
            <a:endParaRPr lang="es-PE" sz="1400" dirty="0"/>
          </a:p>
          <a:p>
            <a:endParaRPr lang="es-PE" dirty="0"/>
          </a:p>
        </p:txBody>
      </p:sp>
    </p:spTree>
    <p:extLst>
      <p:ext uri="{BB962C8B-B14F-4D97-AF65-F5344CB8AC3E}">
        <p14:creationId xmlns:p14="http://schemas.microsoft.com/office/powerpoint/2010/main" val="296527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3F1B322-587D-C56A-2444-F474A0F565B9}"/>
              </a:ext>
            </a:extLst>
          </p:cNvPr>
          <p:cNvSpPr txBox="1"/>
          <p:nvPr/>
        </p:nvSpPr>
        <p:spPr>
          <a:xfrm>
            <a:off x="1150374" y="353961"/>
            <a:ext cx="2477729" cy="523220"/>
          </a:xfrm>
          <a:prstGeom prst="rect">
            <a:avLst/>
          </a:prstGeom>
          <a:noFill/>
        </p:spPr>
        <p:txBody>
          <a:bodyPr wrap="square" rtlCol="0">
            <a:spAutoFit/>
          </a:bodyPr>
          <a:lstStyle/>
          <a:p>
            <a:r>
              <a:rPr lang="es-PE" sz="2800" dirty="0">
                <a:solidFill>
                  <a:srgbClr val="00B0F0"/>
                </a:solidFill>
                <a:latin typeface="Abadi" panose="020B0604020104020204" pitchFamily="34" charset="0"/>
              </a:rPr>
              <a:t>Te invitamos a:</a:t>
            </a:r>
          </a:p>
        </p:txBody>
      </p:sp>
      <p:sp>
        <p:nvSpPr>
          <p:cNvPr id="5" name="CuadroTexto 4">
            <a:extLst>
              <a:ext uri="{FF2B5EF4-FFF2-40B4-BE49-F238E27FC236}">
                <a16:creationId xmlns:a16="http://schemas.microsoft.com/office/drawing/2014/main" id="{B28C898F-B93A-F060-8F14-3BD9CECC02F4}"/>
              </a:ext>
            </a:extLst>
          </p:cNvPr>
          <p:cNvSpPr txBox="1"/>
          <p:nvPr/>
        </p:nvSpPr>
        <p:spPr>
          <a:xfrm>
            <a:off x="2212258" y="1964738"/>
            <a:ext cx="3657600" cy="830997"/>
          </a:xfrm>
          <a:prstGeom prst="rect">
            <a:avLst/>
          </a:prstGeom>
          <a:noFill/>
        </p:spPr>
        <p:txBody>
          <a:bodyPr wrap="square" rtlCol="0">
            <a:spAutoFit/>
          </a:bodyPr>
          <a:lstStyle/>
          <a:p>
            <a:pPr algn="ctr"/>
            <a:r>
              <a:rPr lang="es-PE" sz="2400" dirty="0">
                <a:latin typeface="Arial" panose="020B0604020202020204" pitchFamily="34" charset="0"/>
                <a:cs typeface="Arial" panose="020B0604020202020204" pitchFamily="34" charset="0"/>
              </a:rPr>
              <a:t>Registrar tu </a:t>
            </a:r>
            <a:r>
              <a:rPr lang="es-PE" sz="2400" dirty="0">
                <a:solidFill>
                  <a:srgbClr val="00B0F0"/>
                </a:solidFill>
                <a:latin typeface="Arial" panose="020B0604020202020204" pitchFamily="34" charset="0"/>
                <a:cs typeface="Arial" panose="020B0604020202020204" pitchFamily="34" charset="0"/>
              </a:rPr>
              <a:t>asistencia </a:t>
            </a:r>
            <a:r>
              <a:rPr lang="es-PE" sz="2400" dirty="0">
                <a:latin typeface="Arial" panose="020B0604020202020204" pitchFamily="34" charset="0"/>
                <a:cs typeface="Arial" panose="020B0604020202020204" pitchFamily="34" charset="0"/>
              </a:rPr>
              <a:t>en el link del chat</a:t>
            </a:r>
          </a:p>
        </p:txBody>
      </p:sp>
      <p:sp>
        <p:nvSpPr>
          <p:cNvPr id="6" name="CuadroTexto 5">
            <a:extLst>
              <a:ext uri="{FF2B5EF4-FFF2-40B4-BE49-F238E27FC236}">
                <a16:creationId xmlns:a16="http://schemas.microsoft.com/office/drawing/2014/main" id="{D941C1AB-EB08-0E24-F797-5EB81E910F6F}"/>
              </a:ext>
            </a:extLst>
          </p:cNvPr>
          <p:cNvSpPr txBox="1"/>
          <p:nvPr/>
        </p:nvSpPr>
        <p:spPr>
          <a:xfrm>
            <a:off x="9026015" y="1891676"/>
            <a:ext cx="2610464" cy="1200329"/>
          </a:xfrm>
          <a:prstGeom prst="rect">
            <a:avLst/>
          </a:prstGeom>
          <a:noFill/>
        </p:spPr>
        <p:txBody>
          <a:bodyPr wrap="square" rtlCol="0">
            <a:spAutoFit/>
          </a:bodyPr>
          <a:lstStyle/>
          <a:p>
            <a:pPr algn="just"/>
            <a:r>
              <a:rPr lang="es-ES" sz="2400" dirty="0">
                <a:latin typeface="Arial" panose="020B0604020202020204" pitchFamily="34" charset="0"/>
                <a:cs typeface="Arial" panose="020B0604020202020204" pitchFamily="34" charset="0"/>
              </a:rPr>
              <a:t>U</a:t>
            </a:r>
            <a:r>
              <a:rPr lang="es-PE" sz="2400" dirty="0">
                <a:latin typeface="Arial" panose="020B0604020202020204" pitchFamily="34" charset="0"/>
                <a:cs typeface="Arial" panose="020B0604020202020204" pitchFamily="34" charset="0"/>
              </a:rPr>
              <a:t>tilizar el chat para escribir tus preguntas</a:t>
            </a:r>
          </a:p>
        </p:txBody>
      </p:sp>
      <p:sp>
        <p:nvSpPr>
          <p:cNvPr id="7" name="CuadroTexto 6">
            <a:extLst>
              <a:ext uri="{FF2B5EF4-FFF2-40B4-BE49-F238E27FC236}">
                <a16:creationId xmlns:a16="http://schemas.microsoft.com/office/drawing/2014/main" id="{3C5D1D1B-3154-BACE-FF29-121E6A522715}"/>
              </a:ext>
            </a:extLst>
          </p:cNvPr>
          <p:cNvSpPr txBox="1"/>
          <p:nvPr/>
        </p:nvSpPr>
        <p:spPr>
          <a:xfrm>
            <a:off x="8963330" y="4201528"/>
            <a:ext cx="2769013" cy="1200329"/>
          </a:xfrm>
          <a:prstGeom prst="rect">
            <a:avLst/>
          </a:prstGeom>
          <a:noFill/>
        </p:spPr>
        <p:txBody>
          <a:bodyPr wrap="square" rtlCol="0">
            <a:spAutoFit/>
          </a:bodyPr>
          <a:lstStyle/>
          <a:p>
            <a:pPr algn="just"/>
            <a:r>
              <a:rPr lang="es-PE" sz="2400" dirty="0">
                <a:latin typeface="Arial" panose="020B0604020202020204" pitchFamily="34" charset="0"/>
                <a:cs typeface="Arial" panose="020B0604020202020204" pitchFamily="34" charset="0"/>
              </a:rPr>
              <a:t>Responder la encuesta de satisfacción </a:t>
            </a:r>
          </a:p>
        </p:txBody>
      </p:sp>
      <p:sp>
        <p:nvSpPr>
          <p:cNvPr id="8" name="CuadroTexto 7">
            <a:extLst>
              <a:ext uri="{FF2B5EF4-FFF2-40B4-BE49-F238E27FC236}">
                <a16:creationId xmlns:a16="http://schemas.microsoft.com/office/drawing/2014/main" id="{52E9EB41-6DC8-9212-B15C-4DD6C1732CB8}"/>
              </a:ext>
            </a:extLst>
          </p:cNvPr>
          <p:cNvSpPr txBox="1"/>
          <p:nvPr/>
        </p:nvSpPr>
        <p:spPr>
          <a:xfrm>
            <a:off x="2389237" y="4201528"/>
            <a:ext cx="3200402" cy="830997"/>
          </a:xfrm>
          <a:prstGeom prst="rect">
            <a:avLst/>
          </a:prstGeom>
          <a:noFill/>
        </p:spPr>
        <p:txBody>
          <a:bodyPr wrap="square" rtlCol="0">
            <a:spAutoFit/>
          </a:bodyPr>
          <a:lstStyle/>
          <a:p>
            <a:pPr algn="ctr"/>
            <a:r>
              <a:rPr lang="es-PE" sz="2400" dirty="0">
                <a:latin typeface="Arial" panose="020B0604020202020204" pitchFamily="34" charset="0"/>
                <a:cs typeface="Arial" panose="020B0604020202020204" pitchFamily="34" charset="0"/>
              </a:rPr>
              <a:t>Mantener el micrófono apagado</a:t>
            </a:r>
          </a:p>
        </p:txBody>
      </p:sp>
      <p:pic>
        <p:nvPicPr>
          <p:cNvPr id="9" name="Imagen 8">
            <a:extLst>
              <a:ext uri="{FF2B5EF4-FFF2-40B4-BE49-F238E27FC236}">
                <a16:creationId xmlns:a16="http://schemas.microsoft.com/office/drawing/2014/main" id="{BEBAEA34-F265-7D18-A6B4-5DE74935BBF5}"/>
              </a:ext>
            </a:extLst>
          </p:cNvPr>
          <p:cNvPicPr>
            <a:picLocks noChangeAspect="1"/>
          </p:cNvPicPr>
          <p:nvPr/>
        </p:nvPicPr>
        <p:blipFill>
          <a:blip r:embed="rId2"/>
          <a:stretch>
            <a:fillRect/>
          </a:stretch>
        </p:blipFill>
        <p:spPr>
          <a:xfrm>
            <a:off x="435076" y="937069"/>
            <a:ext cx="2256503" cy="2154936"/>
          </a:xfrm>
          <a:prstGeom prst="rect">
            <a:avLst/>
          </a:prstGeom>
        </p:spPr>
      </p:pic>
      <p:pic>
        <p:nvPicPr>
          <p:cNvPr id="10" name="Imagen 9">
            <a:extLst>
              <a:ext uri="{FF2B5EF4-FFF2-40B4-BE49-F238E27FC236}">
                <a16:creationId xmlns:a16="http://schemas.microsoft.com/office/drawing/2014/main" id="{90D41C0E-BE4F-60D8-B3B5-5B394E2AE87A}"/>
              </a:ext>
            </a:extLst>
          </p:cNvPr>
          <p:cNvPicPr>
            <a:picLocks noChangeAspect="1"/>
          </p:cNvPicPr>
          <p:nvPr/>
        </p:nvPicPr>
        <p:blipFill>
          <a:blip r:embed="rId3"/>
          <a:stretch>
            <a:fillRect/>
          </a:stretch>
        </p:blipFill>
        <p:spPr>
          <a:xfrm>
            <a:off x="7702344" y="1507747"/>
            <a:ext cx="1260987" cy="1347035"/>
          </a:xfrm>
          <a:prstGeom prst="rect">
            <a:avLst/>
          </a:prstGeom>
        </p:spPr>
      </p:pic>
      <p:pic>
        <p:nvPicPr>
          <p:cNvPr id="11" name="Imagen 10">
            <a:extLst>
              <a:ext uri="{FF2B5EF4-FFF2-40B4-BE49-F238E27FC236}">
                <a16:creationId xmlns:a16="http://schemas.microsoft.com/office/drawing/2014/main" id="{552A0C71-42FA-45AC-E736-9E3C57D8B1CB}"/>
              </a:ext>
            </a:extLst>
          </p:cNvPr>
          <p:cNvPicPr>
            <a:picLocks noChangeAspect="1"/>
          </p:cNvPicPr>
          <p:nvPr/>
        </p:nvPicPr>
        <p:blipFill rotWithShape="1">
          <a:blip r:embed="rId4"/>
          <a:srcRect l="34248" r="35086" b="23159"/>
          <a:stretch/>
        </p:blipFill>
        <p:spPr>
          <a:xfrm>
            <a:off x="7591660" y="4070082"/>
            <a:ext cx="1135625" cy="1280171"/>
          </a:xfrm>
          <a:prstGeom prst="rect">
            <a:avLst/>
          </a:prstGeom>
        </p:spPr>
      </p:pic>
      <p:pic>
        <p:nvPicPr>
          <p:cNvPr id="12" name="Imagen 11">
            <a:extLst>
              <a:ext uri="{FF2B5EF4-FFF2-40B4-BE49-F238E27FC236}">
                <a16:creationId xmlns:a16="http://schemas.microsoft.com/office/drawing/2014/main" id="{70D3B84E-210D-76A1-B444-21D431272D63}"/>
              </a:ext>
            </a:extLst>
          </p:cNvPr>
          <p:cNvPicPr>
            <a:picLocks noChangeAspect="1"/>
          </p:cNvPicPr>
          <p:nvPr/>
        </p:nvPicPr>
        <p:blipFill rotWithShape="1">
          <a:blip r:embed="rId5"/>
          <a:srcRect l="52639" t="12385" r="7663" b="12385"/>
          <a:stretch/>
        </p:blipFill>
        <p:spPr>
          <a:xfrm>
            <a:off x="914399" y="3765995"/>
            <a:ext cx="1297859" cy="1517395"/>
          </a:xfrm>
          <a:prstGeom prst="rect">
            <a:avLst/>
          </a:prstGeom>
        </p:spPr>
      </p:pic>
      <p:sp>
        <p:nvSpPr>
          <p:cNvPr id="2" name="CuadroTexto 1">
            <a:extLst>
              <a:ext uri="{FF2B5EF4-FFF2-40B4-BE49-F238E27FC236}">
                <a16:creationId xmlns:a16="http://schemas.microsoft.com/office/drawing/2014/main" id="{AB08AEC0-41FE-4C4A-ADF3-E15C04765D53}"/>
              </a:ext>
            </a:extLst>
          </p:cNvPr>
          <p:cNvSpPr txBox="1"/>
          <p:nvPr/>
        </p:nvSpPr>
        <p:spPr>
          <a:xfrm>
            <a:off x="223946" y="161364"/>
            <a:ext cx="11744108" cy="6535271"/>
          </a:xfrm>
          <a:prstGeom prst="rect">
            <a:avLst/>
          </a:prstGeom>
          <a:noFill/>
          <a:ln w="19050">
            <a:solidFill>
              <a:srgbClr val="92D050"/>
            </a:solidFill>
          </a:ln>
        </p:spPr>
        <p:txBody>
          <a:bodyPr wrap="square" rtlCol="0">
            <a:spAutoFit/>
          </a:bodyPr>
          <a:lstStyle/>
          <a:p>
            <a:endParaRPr lang="es-PE" dirty="0"/>
          </a:p>
        </p:txBody>
      </p:sp>
    </p:spTree>
    <p:extLst>
      <p:ext uri="{BB962C8B-B14F-4D97-AF65-F5344CB8AC3E}">
        <p14:creationId xmlns:p14="http://schemas.microsoft.com/office/powerpoint/2010/main" val="1156036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F5CF9BF-A0ED-4A80-AD85-F577E67E6060}"/>
              </a:ext>
            </a:extLst>
          </p:cNvPr>
          <p:cNvPicPr>
            <a:picLocks noChangeAspect="1"/>
          </p:cNvPicPr>
          <p:nvPr/>
        </p:nvPicPr>
        <p:blipFill>
          <a:blip r:embed="rId2"/>
          <a:stretch>
            <a:fillRect/>
          </a:stretch>
        </p:blipFill>
        <p:spPr>
          <a:xfrm>
            <a:off x="352255" y="792347"/>
            <a:ext cx="3679282" cy="4792666"/>
          </a:xfrm>
          <a:prstGeom prst="rect">
            <a:avLst/>
          </a:prstGeom>
        </p:spPr>
      </p:pic>
      <p:pic>
        <p:nvPicPr>
          <p:cNvPr id="5" name="Imagen 4">
            <a:extLst>
              <a:ext uri="{FF2B5EF4-FFF2-40B4-BE49-F238E27FC236}">
                <a16:creationId xmlns:a16="http://schemas.microsoft.com/office/drawing/2014/main" id="{AA5958E0-D56C-4735-980B-6832FEA9CB84}"/>
              </a:ext>
            </a:extLst>
          </p:cNvPr>
          <p:cNvPicPr>
            <a:picLocks noChangeAspect="1"/>
          </p:cNvPicPr>
          <p:nvPr/>
        </p:nvPicPr>
        <p:blipFill>
          <a:blip r:embed="rId3"/>
          <a:stretch>
            <a:fillRect/>
          </a:stretch>
        </p:blipFill>
        <p:spPr>
          <a:xfrm>
            <a:off x="3998319" y="792347"/>
            <a:ext cx="3812153" cy="4880918"/>
          </a:xfrm>
          <a:prstGeom prst="rect">
            <a:avLst/>
          </a:prstGeom>
        </p:spPr>
      </p:pic>
      <p:sp>
        <p:nvSpPr>
          <p:cNvPr id="8" name="CuadroTexto 7">
            <a:extLst>
              <a:ext uri="{FF2B5EF4-FFF2-40B4-BE49-F238E27FC236}">
                <a16:creationId xmlns:a16="http://schemas.microsoft.com/office/drawing/2014/main" id="{4097EB26-1095-4F02-B1BF-E11D74D43D8D}"/>
              </a:ext>
            </a:extLst>
          </p:cNvPr>
          <p:cNvSpPr txBox="1"/>
          <p:nvPr/>
        </p:nvSpPr>
        <p:spPr>
          <a:xfrm>
            <a:off x="8078550" y="2570115"/>
            <a:ext cx="3812153" cy="2585323"/>
          </a:xfrm>
          <a:prstGeom prst="rect">
            <a:avLst/>
          </a:prstGeom>
          <a:noFill/>
        </p:spPr>
        <p:txBody>
          <a:bodyPr wrap="square">
            <a:spAutoFit/>
          </a:bodyPr>
          <a:lstStyle/>
          <a:p>
            <a:r>
              <a:rPr lang="es-PE" sz="1800" b="1" dirty="0">
                <a:solidFill>
                  <a:srgbClr val="92D050"/>
                </a:solidFill>
              </a:rPr>
              <a:t>LOGROS</a:t>
            </a:r>
          </a:p>
          <a:p>
            <a:pPr marL="285750" indent="-285750" algn="just">
              <a:buFont typeface="Wingdings" panose="05000000000000000000" pitchFamily="2" charset="2"/>
              <a:buChar char="v"/>
            </a:pPr>
            <a:r>
              <a:rPr lang="es-ES" dirty="0"/>
              <a:t>Se justifica como ecoamigable, económico y viable.</a:t>
            </a:r>
            <a:endParaRPr lang="es-PE" sz="1800" dirty="0"/>
          </a:p>
          <a:p>
            <a:r>
              <a:rPr lang="es-PE" sz="1800" b="1" dirty="0">
                <a:solidFill>
                  <a:srgbClr val="FF0000"/>
                </a:solidFill>
              </a:rPr>
              <a:t>DIFICULTADES</a:t>
            </a:r>
          </a:p>
          <a:p>
            <a:pPr marL="285750" indent="-285750">
              <a:buFont typeface="Wingdings" panose="05000000000000000000" pitchFamily="2" charset="2"/>
              <a:buChar char="v"/>
            </a:pPr>
            <a:r>
              <a:rPr lang="es-ES" dirty="0"/>
              <a:t>No se evidencia la explicación del  conocimiento científico (Principio de Pascal)</a:t>
            </a:r>
          </a:p>
          <a:p>
            <a:pPr marL="285750" indent="-285750" algn="just">
              <a:buFont typeface="Wingdings" panose="05000000000000000000" pitchFamily="2" charset="2"/>
              <a:buChar char="v"/>
            </a:pPr>
            <a:r>
              <a:rPr lang="es-ES" sz="1800" dirty="0"/>
              <a:t>NO indica beneficios directos e indirectos</a:t>
            </a:r>
            <a:endParaRPr lang="es-PE" sz="1800" dirty="0"/>
          </a:p>
        </p:txBody>
      </p:sp>
      <p:sp>
        <p:nvSpPr>
          <p:cNvPr id="10" name="CuadroTexto 9">
            <a:extLst>
              <a:ext uri="{FF2B5EF4-FFF2-40B4-BE49-F238E27FC236}">
                <a16:creationId xmlns:a16="http://schemas.microsoft.com/office/drawing/2014/main" id="{B8337FCA-ACBC-4F7D-9021-411E15745E51}"/>
              </a:ext>
            </a:extLst>
          </p:cNvPr>
          <p:cNvSpPr txBox="1"/>
          <p:nvPr/>
        </p:nvSpPr>
        <p:spPr>
          <a:xfrm>
            <a:off x="7777254" y="1357123"/>
            <a:ext cx="4414746" cy="671530"/>
          </a:xfrm>
          <a:prstGeom prst="rect">
            <a:avLst/>
          </a:prstGeom>
          <a:solidFill>
            <a:schemeClr val="accent5">
              <a:lumMod val="20000"/>
              <a:lumOff val="80000"/>
            </a:schemeClr>
          </a:solidFill>
        </p:spPr>
        <p:txBody>
          <a:bodyPr wrap="square">
            <a:spAutoFit/>
          </a:bodyPr>
          <a:lstStyle/>
          <a:p>
            <a:pPr marL="171450" marR="0" lvl="0" indent="-171450" algn="just" rtl="0">
              <a:lnSpc>
                <a:spcPct val="107000"/>
              </a:lnSpc>
              <a:spcBef>
                <a:spcPts val="0"/>
              </a:spcBef>
              <a:spcAft>
                <a:spcPts val="0"/>
              </a:spcAft>
              <a:buClr>
                <a:srgbClr val="548135"/>
              </a:buClr>
              <a:buSzPts val="1400"/>
              <a:buFont typeface="Wingdings" panose="05000000000000000000" pitchFamily="2" charset="2"/>
              <a:buChar char="§"/>
            </a:pPr>
            <a:r>
              <a:rPr lang="es-ES" sz="1800" dirty="0"/>
              <a:t>Propone alternativas de solución basado en conocimientos científicos.</a:t>
            </a:r>
            <a:endParaRPr lang="es-ES" sz="1800" u="none" strike="sngStrike" cap="none" dirty="0">
              <a:solidFill>
                <a:srgbClr val="7030A0"/>
              </a:solidFill>
              <a:latin typeface="Calibri"/>
              <a:ea typeface="Calibri"/>
              <a:cs typeface="Calibri"/>
              <a:sym typeface="Calibri"/>
            </a:endParaRPr>
          </a:p>
        </p:txBody>
      </p:sp>
    </p:spTree>
    <p:extLst>
      <p:ext uri="{BB962C8B-B14F-4D97-AF65-F5344CB8AC3E}">
        <p14:creationId xmlns:p14="http://schemas.microsoft.com/office/powerpoint/2010/main" val="1422814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60866F2-318F-4A5B-A013-F5341A9AEBEB}"/>
              </a:ext>
            </a:extLst>
          </p:cNvPr>
          <p:cNvPicPr>
            <a:picLocks noChangeAspect="1"/>
          </p:cNvPicPr>
          <p:nvPr/>
        </p:nvPicPr>
        <p:blipFill>
          <a:blip r:embed="rId2"/>
          <a:stretch>
            <a:fillRect/>
          </a:stretch>
        </p:blipFill>
        <p:spPr>
          <a:xfrm>
            <a:off x="353278" y="1"/>
            <a:ext cx="3286393" cy="4210118"/>
          </a:xfrm>
          <a:prstGeom prst="rect">
            <a:avLst/>
          </a:prstGeom>
        </p:spPr>
      </p:pic>
      <p:pic>
        <p:nvPicPr>
          <p:cNvPr id="5" name="Imagen 4">
            <a:extLst>
              <a:ext uri="{FF2B5EF4-FFF2-40B4-BE49-F238E27FC236}">
                <a16:creationId xmlns:a16="http://schemas.microsoft.com/office/drawing/2014/main" id="{9F8EF33E-EDE0-4114-BE9E-0957C1F88688}"/>
              </a:ext>
            </a:extLst>
          </p:cNvPr>
          <p:cNvPicPr>
            <a:picLocks noChangeAspect="1"/>
          </p:cNvPicPr>
          <p:nvPr/>
        </p:nvPicPr>
        <p:blipFill>
          <a:blip r:embed="rId3"/>
          <a:stretch>
            <a:fillRect/>
          </a:stretch>
        </p:blipFill>
        <p:spPr>
          <a:xfrm>
            <a:off x="3738283" y="-32876"/>
            <a:ext cx="3425833" cy="4242996"/>
          </a:xfrm>
          <a:prstGeom prst="rect">
            <a:avLst/>
          </a:prstGeom>
        </p:spPr>
      </p:pic>
      <p:pic>
        <p:nvPicPr>
          <p:cNvPr id="7" name="Imagen 6">
            <a:extLst>
              <a:ext uri="{FF2B5EF4-FFF2-40B4-BE49-F238E27FC236}">
                <a16:creationId xmlns:a16="http://schemas.microsoft.com/office/drawing/2014/main" id="{8ED25223-9943-44AA-826C-C6426AE4FB19}"/>
              </a:ext>
            </a:extLst>
          </p:cNvPr>
          <p:cNvPicPr>
            <a:picLocks noChangeAspect="1"/>
          </p:cNvPicPr>
          <p:nvPr/>
        </p:nvPicPr>
        <p:blipFill>
          <a:blip r:embed="rId4"/>
          <a:stretch>
            <a:fillRect/>
          </a:stretch>
        </p:blipFill>
        <p:spPr>
          <a:xfrm>
            <a:off x="7262728" y="0"/>
            <a:ext cx="3166938" cy="4242996"/>
          </a:xfrm>
          <a:prstGeom prst="rect">
            <a:avLst/>
          </a:prstGeom>
        </p:spPr>
      </p:pic>
      <p:sp>
        <p:nvSpPr>
          <p:cNvPr id="8" name="CuadroTexto 7">
            <a:extLst>
              <a:ext uri="{FF2B5EF4-FFF2-40B4-BE49-F238E27FC236}">
                <a16:creationId xmlns:a16="http://schemas.microsoft.com/office/drawing/2014/main" id="{A1F3B85A-8E46-4D7F-9AF9-08CF73E598F1}"/>
              </a:ext>
            </a:extLst>
          </p:cNvPr>
          <p:cNvSpPr txBox="1"/>
          <p:nvPr/>
        </p:nvSpPr>
        <p:spPr>
          <a:xfrm>
            <a:off x="4760262" y="4364326"/>
            <a:ext cx="7326404" cy="2585323"/>
          </a:xfrm>
          <a:prstGeom prst="rect">
            <a:avLst/>
          </a:prstGeom>
          <a:noFill/>
        </p:spPr>
        <p:txBody>
          <a:bodyPr wrap="square">
            <a:spAutoFit/>
          </a:bodyPr>
          <a:lstStyle/>
          <a:p>
            <a:r>
              <a:rPr lang="es-PE" sz="1600" b="1" dirty="0">
                <a:solidFill>
                  <a:srgbClr val="92D050"/>
                </a:solidFill>
              </a:rPr>
              <a:t>LOGROS</a:t>
            </a:r>
          </a:p>
          <a:p>
            <a:pPr marL="285750" indent="-285750">
              <a:buFont typeface="Wingdings" panose="05000000000000000000" pitchFamily="2" charset="2"/>
              <a:buChar char="v"/>
            </a:pPr>
            <a:r>
              <a:rPr lang="es-ES" sz="1600" dirty="0"/>
              <a:t>se consideran materiales e insumos</a:t>
            </a:r>
          </a:p>
          <a:p>
            <a:pPr marL="285750" indent="-285750">
              <a:buFont typeface="Wingdings" panose="05000000000000000000" pitchFamily="2" charset="2"/>
              <a:buChar char="v"/>
            </a:pPr>
            <a:r>
              <a:rPr lang="es-ES" sz="1600" dirty="0"/>
              <a:t>se considera el impacto ambiental y el procedimiento</a:t>
            </a:r>
            <a:endParaRPr lang="es-PE" sz="1600" dirty="0"/>
          </a:p>
          <a:p>
            <a:r>
              <a:rPr lang="es-PE" sz="1600" b="1" dirty="0">
                <a:solidFill>
                  <a:srgbClr val="FF0000"/>
                </a:solidFill>
              </a:rPr>
              <a:t>DIFICULTADES</a:t>
            </a:r>
          </a:p>
          <a:p>
            <a:r>
              <a:rPr lang="es-ES" sz="1600" b="1" dirty="0"/>
              <a:t>El diseño (esquema o dibujo) no está adjunto</a:t>
            </a:r>
            <a:r>
              <a:rPr lang="es-ES" sz="1600" dirty="0"/>
              <a:t> en la evidencia revisada. No se puede verificar si la representación es estructurada a escala e incluye todas las partes y medidas.</a:t>
            </a:r>
            <a:r>
              <a:rPr lang="es-ES" sz="1600" b="1" dirty="0"/>
              <a:t> </a:t>
            </a:r>
          </a:p>
          <a:p>
            <a:r>
              <a:rPr lang="es-ES" sz="1600" b="1" dirty="0"/>
              <a:t>Falta establecer explícitamente</a:t>
            </a:r>
            <a:r>
              <a:rPr lang="es-ES" sz="1600" dirty="0"/>
              <a:t> las características de </a:t>
            </a:r>
            <a:r>
              <a:rPr lang="es-ES" sz="1600" b="1" dirty="0"/>
              <a:t>forma y función</a:t>
            </a:r>
            <a:r>
              <a:rPr lang="es-ES" sz="1600" dirty="0"/>
              <a:t> .</a:t>
            </a:r>
          </a:p>
          <a:p>
            <a:r>
              <a:rPr lang="es-ES" sz="1600" dirty="0"/>
              <a:t>No se explica la </a:t>
            </a:r>
            <a:r>
              <a:rPr lang="es-ES" sz="1600" b="1" dirty="0"/>
              <a:t>estructura</a:t>
            </a:r>
            <a:r>
              <a:rPr lang="es-ES" sz="1600" dirty="0"/>
              <a:t> y cómo las partes se conectan según el principio hidráulico</a:t>
            </a:r>
          </a:p>
          <a:p>
            <a:endParaRPr lang="es-PE" sz="1800" b="1" dirty="0">
              <a:solidFill>
                <a:srgbClr val="FF0000"/>
              </a:solidFill>
            </a:endParaRPr>
          </a:p>
        </p:txBody>
      </p:sp>
      <p:sp>
        <p:nvSpPr>
          <p:cNvPr id="10" name="CuadroTexto 9">
            <a:extLst>
              <a:ext uri="{FF2B5EF4-FFF2-40B4-BE49-F238E27FC236}">
                <a16:creationId xmlns:a16="http://schemas.microsoft.com/office/drawing/2014/main" id="{C46C4A19-D3A7-4405-87E1-FD5FAC4B0687}"/>
              </a:ext>
            </a:extLst>
          </p:cNvPr>
          <p:cNvSpPr txBox="1"/>
          <p:nvPr/>
        </p:nvSpPr>
        <p:spPr>
          <a:xfrm>
            <a:off x="105335" y="4563035"/>
            <a:ext cx="4350124" cy="1695464"/>
          </a:xfrm>
          <a:prstGeom prst="rect">
            <a:avLst/>
          </a:prstGeom>
          <a:solidFill>
            <a:schemeClr val="accent5">
              <a:lumMod val="20000"/>
              <a:lumOff val="80000"/>
            </a:schemeClr>
          </a:solidFill>
        </p:spPr>
        <p:txBody>
          <a:bodyPr wrap="square">
            <a:spAutoFit/>
          </a:bodyPr>
          <a:lstStyle/>
          <a:p>
            <a:pPr marL="171450" marR="0" lvl="0" indent="-171450" algn="just" rtl="0">
              <a:lnSpc>
                <a:spcPct val="107000"/>
              </a:lnSpc>
              <a:spcBef>
                <a:spcPts val="0"/>
              </a:spcBef>
              <a:spcAft>
                <a:spcPts val="0"/>
              </a:spcAft>
              <a:buClr>
                <a:srgbClr val="000000"/>
              </a:buClr>
              <a:buSzPts val="1000"/>
              <a:buFont typeface="Wingdings" panose="05000000000000000000" pitchFamily="2" charset="2"/>
              <a:buChar char="§"/>
            </a:pPr>
            <a:r>
              <a:rPr lang="es-ES" sz="1400" dirty="0"/>
              <a:t>Representa la alternativa de solución a través de esquemas o dibujos estructurados, incluyendo sus partes o etapas.</a:t>
            </a:r>
          </a:p>
          <a:p>
            <a:pPr marL="171450" marR="0" lvl="0" indent="-171450" algn="just" rtl="0">
              <a:lnSpc>
                <a:spcPct val="107000"/>
              </a:lnSpc>
              <a:spcBef>
                <a:spcPts val="0"/>
              </a:spcBef>
              <a:spcAft>
                <a:spcPts val="0"/>
              </a:spcAft>
              <a:buClr>
                <a:srgbClr val="000000"/>
              </a:buClr>
              <a:buSzPts val="1000"/>
              <a:buFont typeface="Wingdings" panose="05000000000000000000" pitchFamily="2" charset="2"/>
              <a:buChar char="§"/>
            </a:pPr>
            <a:r>
              <a:rPr lang="es-ES" sz="1400" dirty="0"/>
              <a:t>Establece características de forma, estructura y función.</a:t>
            </a:r>
          </a:p>
          <a:p>
            <a:pPr marL="171450" marR="0" lvl="0" indent="-171450" algn="just" rtl="0">
              <a:lnSpc>
                <a:spcPct val="107000"/>
              </a:lnSpc>
              <a:spcBef>
                <a:spcPts val="0"/>
              </a:spcBef>
              <a:spcAft>
                <a:spcPts val="0"/>
              </a:spcAft>
              <a:buClr>
                <a:srgbClr val="000000"/>
              </a:buClr>
              <a:buSzPts val="1000"/>
              <a:buFont typeface="Wingdings" panose="05000000000000000000" pitchFamily="2" charset="2"/>
              <a:buChar char="§"/>
            </a:pPr>
            <a:r>
              <a:rPr lang="es-ES" sz="1400" dirty="0"/>
              <a:t>Explica el procedimiento, los recursos para implementarlas, así como las herramientas y materiales seleccionados.</a:t>
            </a:r>
            <a:endParaRPr lang="es-ES"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8510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E92D0C1-80D5-43BD-ADFC-F6E96E2282DF}"/>
              </a:ext>
            </a:extLst>
          </p:cNvPr>
          <p:cNvPicPr>
            <a:picLocks noChangeAspect="1"/>
          </p:cNvPicPr>
          <p:nvPr/>
        </p:nvPicPr>
        <p:blipFill>
          <a:blip r:embed="rId2"/>
          <a:stretch>
            <a:fillRect/>
          </a:stretch>
        </p:blipFill>
        <p:spPr>
          <a:xfrm>
            <a:off x="415740" y="0"/>
            <a:ext cx="2917745" cy="3863788"/>
          </a:xfrm>
          <a:prstGeom prst="rect">
            <a:avLst/>
          </a:prstGeom>
        </p:spPr>
      </p:pic>
      <p:pic>
        <p:nvPicPr>
          <p:cNvPr id="5" name="Imagen 4">
            <a:extLst>
              <a:ext uri="{FF2B5EF4-FFF2-40B4-BE49-F238E27FC236}">
                <a16:creationId xmlns:a16="http://schemas.microsoft.com/office/drawing/2014/main" id="{CED6D3A2-A5CB-47DC-BCE2-79BA2F9B627F}"/>
              </a:ext>
            </a:extLst>
          </p:cNvPr>
          <p:cNvPicPr>
            <a:picLocks noChangeAspect="1"/>
          </p:cNvPicPr>
          <p:nvPr/>
        </p:nvPicPr>
        <p:blipFill>
          <a:blip r:embed="rId3"/>
          <a:stretch>
            <a:fillRect/>
          </a:stretch>
        </p:blipFill>
        <p:spPr>
          <a:xfrm>
            <a:off x="3190050" y="1931894"/>
            <a:ext cx="2634732" cy="3863787"/>
          </a:xfrm>
          <a:prstGeom prst="rect">
            <a:avLst/>
          </a:prstGeom>
        </p:spPr>
      </p:pic>
      <p:sp>
        <p:nvSpPr>
          <p:cNvPr id="7" name="CuadroTexto 6">
            <a:extLst>
              <a:ext uri="{FF2B5EF4-FFF2-40B4-BE49-F238E27FC236}">
                <a16:creationId xmlns:a16="http://schemas.microsoft.com/office/drawing/2014/main" id="{92E66711-B1ED-4E41-9D7D-851571F93F8D}"/>
              </a:ext>
            </a:extLst>
          </p:cNvPr>
          <p:cNvSpPr txBox="1"/>
          <p:nvPr/>
        </p:nvSpPr>
        <p:spPr>
          <a:xfrm>
            <a:off x="6223785" y="237825"/>
            <a:ext cx="5552475" cy="1559338"/>
          </a:xfrm>
          <a:prstGeom prst="rect">
            <a:avLst/>
          </a:prstGeom>
          <a:solidFill>
            <a:schemeClr val="accent5">
              <a:lumMod val="20000"/>
              <a:lumOff val="80000"/>
            </a:schemeClr>
          </a:solidFill>
        </p:spPr>
        <p:txBody>
          <a:bodyPr wrap="square">
            <a:spAutoFit/>
          </a:bodyPr>
          <a:lstStyle/>
          <a:p>
            <a:pPr marL="171450" marR="0" lvl="0" indent="-171450" algn="just" rtl="0">
              <a:lnSpc>
                <a:spcPct val="107000"/>
              </a:lnSpc>
              <a:spcBef>
                <a:spcPts val="0"/>
              </a:spcBef>
              <a:spcAft>
                <a:spcPts val="0"/>
              </a:spcAft>
              <a:buClr>
                <a:srgbClr val="000000"/>
              </a:buClr>
              <a:buSzPts val="1000"/>
              <a:buFont typeface="Wingdings" panose="05000000000000000000" pitchFamily="2" charset="2"/>
              <a:buChar char="§"/>
            </a:pPr>
            <a:r>
              <a:rPr lang="es-ES" sz="1800" dirty="0"/>
              <a:t>Verifica el funcionamiento de la solución tecnológica considerando los requerimientos.</a:t>
            </a:r>
          </a:p>
          <a:p>
            <a:pPr marL="171450" marR="0" lvl="0" indent="-171450" algn="just" rtl="0">
              <a:lnSpc>
                <a:spcPct val="107000"/>
              </a:lnSpc>
              <a:spcBef>
                <a:spcPts val="0"/>
              </a:spcBef>
              <a:spcAft>
                <a:spcPts val="0"/>
              </a:spcAft>
              <a:buClr>
                <a:srgbClr val="000000"/>
              </a:buClr>
              <a:buSzPts val="1000"/>
              <a:buFont typeface="Wingdings" panose="05000000000000000000" pitchFamily="2" charset="2"/>
              <a:buChar char="§"/>
            </a:pPr>
            <a:r>
              <a:rPr lang="es-ES" sz="1800" dirty="0"/>
              <a:t>Detecta errores en la selección de materiales, imprecisiones en las dimensiones y procedimientos.</a:t>
            </a:r>
          </a:p>
          <a:p>
            <a:pPr marL="171450" marR="0" lvl="0" indent="-171450" algn="just" rtl="0">
              <a:lnSpc>
                <a:spcPct val="107000"/>
              </a:lnSpc>
              <a:spcBef>
                <a:spcPts val="0"/>
              </a:spcBef>
              <a:spcAft>
                <a:spcPts val="0"/>
              </a:spcAft>
              <a:buClr>
                <a:srgbClr val="000000"/>
              </a:buClr>
              <a:buSzPts val="1000"/>
              <a:buFont typeface="Wingdings" panose="05000000000000000000" pitchFamily="2" charset="2"/>
              <a:buChar char="§"/>
            </a:pPr>
            <a:r>
              <a:rPr lang="es-ES" sz="1800" dirty="0"/>
              <a:t>Realiza ajustes o rediseña su alternativa de solución</a:t>
            </a:r>
            <a:endParaRPr lang="es-PE" dirty="0"/>
          </a:p>
        </p:txBody>
      </p:sp>
      <p:sp>
        <p:nvSpPr>
          <p:cNvPr id="8" name="CuadroTexto 7">
            <a:extLst>
              <a:ext uri="{FF2B5EF4-FFF2-40B4-BE49-F238E27FC236}">
                <a16:creationId xmlns:a16="http://schemas.microsoft.com/office/drawing/2014/main" id="{32E35E84-77F0-47F3-B243-6BAD2D0EAA4B}"/>
              </a:ext>
            </a:extLst>
          </p:cNvPr>
          <p:cNvSpPr txBox="1"/>
          <p:nvPr/>
        </p:nvSpPr>
        <p:spPr>
          <a:xfrm>
            <a:off x="6223785" y="2475515"/>
            <a:ext cx="5663415" cy="1785104"/>
          </a:xfrm>
          <a:prstGeom prst="rect">
            <a:avLst/>
          </a:prstGeom>
          <a:noFill/>
        </p:spPr>
        <p:txBody>
          <a:bodyPr wrap="square">
            <a:spAutoFit/>
          </a:bodyPr>
          <a:lstStyle/>
          <a:p>
            <a:r>
              <a:rPr lang="es-PE" sz="1600" b="1" dirty="0">
                <a:solidFill>
                  <a:srgbClr val="92D050"/>
                </a:solidFill>
              </a:rPr>
              <a:t>LOGROS</a:t>
            </a:r>
          </a:p>
          <a:p>
            <a:pPr marL="285750" indent="-285750">
              <a:buFont typeface="Wingdings" panose="05000000000000000000" pitchFamily="2" charset="2"/>
              <a:buChar char="v"/>
            </a:pPr>
            <a:r>
              <a:rPr lang="es-ES" sz="1400" dirty="0">
                <a:latin typeface="Calibri" panose="020F0502020204030204" pitchFamily="34" charset="0"/>
                <a:ea typeface="Calibri" panose="020F0502020204030204" pitchFamily="34" charset="0"/>
                <a:cs typeface="Calibri" panose="020F0502020204030204" pitchFamily="34" charset="0"/>
              </a:rPr>
              <a:t>se documenta la implementación</a:t>
            </a:r>
          </a:p>
          <a:p>
            <a:pPr marL="285750" indent="-285750">
              <a:buFont typeface="Wingdings" panose="05000000000000000000" pitchFamily="2" charset="2"/>
              <a:buChar char="v"/>
            </a:pPr>
            <a:r>
              <a:rPr lang="es-ES" sz="1400" dirty="0">
                <a:latin typeface="Calibri" panose="020F0502020204030204" pitchFamily="34" charset="0"/>
                <a:ea typeface="Calibri" panose="020F0502020204030204" pitchFamily="34" charset="0"/>
                <a:cs typeface="Calibri" panose="020F0502020204030204" pitchFamily="34" charset="0"/>
              </a:rPr>
              <a:t>se detectaron errores y se indican ajustes</a:t>
            </a:r>
            <a:endParaRPr lang="es-PE" sz="1400" dirty="0">
              <a:latin typeface="Calibri" panose="020F0502020204030204" pitchFamily="34" charset="0"/>
              <a:ea typeface="Calibri" panose="020F0502020204030204" pitchFamily="34" charset="0"/>
              <a:cs typeface="Calibri" panose="020F0502020204030204" pitchFamily="34" charset="0"/>
            </a:endParaRPr>
          </a:p>
          <a:p>
            <a:r>
              <a:rPr lang="es-PE" sz="1600" b="1" dirty="0">
                <a:solidFill>
                  <a:srgbClr val="FF0000"/>
                </a:solidFill>
              </a:rPr>
              <a:t>DIFICULTADES</a:t>
            </a:r>
          </a:p>
          <a:p>
            <a:pPr marL="285750" indent="-285750">
              <a:buFont typeface="Wingdings" panose="05000000000000000000" pitchFamily="2" charset="2"/>
              <a:buChar char="v"/>
            </a:pPr>
            <a:r>
              <a:rPr lang="es-PE" sz="1400" dirty="0">
                <a:latin typeface="Calibri" panose="020F0502020204030204" pitchFamily="34" charset="0"/>
                <a:ea typeface="Calibri" panose="020F0502020204030204" pitchFamily="34" charset="0"/>
                <a:cs typeface="Calibri" panose="020F0502020204030204" pitchFamily="34" charset="0"/>
              </a:rPr>
              <a:t>No indica las pruebas a las que sometió su alternativa para detectar errores.</a:t>
            </a:r>
          </a:p>
          <a:p>
            <a:pPr marL="285750" indent="-285750">
              <a:buFont typeface="Wingdings" panose="05000000000000000000" pitchFamily="2" charset="2"/>
              <a:buChar char="v"/>
            </a:pPr>
            <a:endParaRPr lang="es-PE" sz="1800" dirty="0"/>
          </a:p>
        </p:txBody>
      </p:sp>
    </p:spTree>
    <p:extLst>
      <p:ext uri="{BB962C8B-B14F-4D97-AF65-F5344CB8AC3E}">
        <p14:creationId xmlns:p14="http://schemas.microsoft.com/office/powerpoint/2010/main" val="534386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B1C0522-65CB-4B28-92C6-E06D6835199B}"/>
              </a:ext>
            </a:extLst>
          </p:cNvPr>
          <p:cNvPicPr>
            <a:picLocks noChangeAspect="1"/>
          </p:cNvPicPr>
          <p:nvPr/>
        </p:nvPicPr>
        <p:blipFill>
          <a:blip r:embed="rId2"/>
          <a:stretch>
            <a:fillRect/>
          </a:stretch>
        </p:blipFill>
        <p:spPr>
          <a:xfrm>
            <a:off x="1897755" y="62753"/>
            <a:ext cx="3970777" cy="5172635"/>
          </a:xfrm>
          <a:prstGeom prst="rect">
            <a:avLst/>
          </a:prstGeom>
        </p:spPr>
      </p:pic>
      <p:sp>
        <p:nvSpPr>
          <p:cNvPr id="5" name="CuadroTexto 4">
            <a:extLst>
              <a:ext uri="{FF2B5EF4-FFF2-40B4-BE49-F238E27FC236}">
                <a16:creationId xmlns:a16="http://schemas.microsoft.com/office/drawing/2014/main" id="{F5065A99-653B-4810-8149-EFD72B260C3E}"/>
              </a:ext>
            </a:extLst>
          </p:cNvPr>
          <p:cNvSpPr txBox="1"/>
          <p:nvPr/>
        </p:nvSpPr>
        <p:spPr>
          <a:xfrm>
            <a:off x="5868532" y="349620"/>
            <a:ext cx="6096000" cy="1463927"/>
          </a:xfrm>
          <a:prstGeom prst="rect">
            <a:avLst/>
          </a:prstGeom>
          <a:solidFill>
            <a:schemeClr val="accent5">
              <a:lumMod val="20000"/>
              <a:lumOff val="80000"/>
            </a:schemeClr>
          </a:solidFill>
        </p:spPr>
        <p:txBody>
          <a:bodyPr wrap="square">
            <a:spAutoFit/>
          </a:bodyPr>
          <a:lstStyle/>
          <a:p>
            <a:pPr marL="171450" marR="0" lvl="0" indent="-171450" algn="just" rtl="0">
              <a:lnSpc>
                <a:spcPct val="107000"/>
              </a:lnSpc>
              <a:spcBef>
                <a:spcPts val="0"/>
              </a:spcBef>
              <a:spcAft>
                <a:spcPts val="0"/>
              </a:spcAft>
              <a:buClr>
                <a:srgbClr val="000000"/>
              </a:buClr>
              <a:buSzPts val="1000"/>
              <a:buFont typeface="Wingdings" panose="05000000000000000000" pitchFamily="2" charset="2"/>
              <a:buChar char="§"/>
            </a:pPr>
            <a:r>
              <a:rPr lang="es-ES" sz="1400" dirty="0"/>
              <a:t>Explica el procedimiento, conocimiento científico aplicado, así como las dificultades del diseño y la implementación.</a:t>
            </a:r>
          </a:p>
          <a:p>
            <a:pPr marL="171450" marR="0" lvl="0" indent="-171450" algn="just" rtl="0">
              <a:lnSpc>
                <a:spcPct val="107000"/>
              </a:lnSpc>
              <a:spcBef>
                <a:spcPts val="0"/>
              </a:spcBef>
              <a:spcAft>
                <a:spcPts val="0"/>
              </a:spcAft>
              <a:buClr>
                <a:srgbClr val="000000"/>
              </a:buClr>
              <a:buSzPts val="1000"/>
              <a:buFont typeface="Wingdings" panose="05000000000000000000" pitchFamily="2" charset="2"/>
              <a:buChar char="§"/>
            </a:pPr>
            <a:r>
              <a:rPr lang="es-ES" sz="1400" dirty="0"/>
              <a:t>Evalúa el alcance de su funcionamiento a través de pruebas considerando los requerimientos establecidos.</a:t>
            </a:r>
          </a:p>
          <a:p>
            <a:pPr marL="171450" marR="0" lvl="0" indent="-171450" algn="just" rtl="0">
              <a:lnSpc>
                <a:spcPct val="107000"/>
              </a:lnSpc>
              <a:spcBef>
                <a:spcPts val="0"/>
              </a:spcBef>
              <a:spcAft>
                <a:spcPts val="0"/>
              </a:spcAft>
              <a:buClr>
                <a:srgbClr val="000000"/>
              </a:buClr>
              <a:buSzPts val="1000"/>
              <a:buFont typeface="Wingdings" panose="05000000000000000000" pitchFamily="2" charset="2"/>
              <a:buChar char="§"/>
            </a:pPr>
            <a:r>
              <a:rPr lang="es-PE" sz="1400" dirty="0"/>
              <a:t>Propone mejoras.</a:t>
            </a:r>
          </a:p>
          <a:p>
            <a:pPr marL="171450" marR="0" lvl="0" indent="-171450" algn="just" rtl="0">
              <a:lnSpc>
                <a:spcPct val="107000"/>
              </a:lnSpc>
              <a:spcBef>
                <a:spcPts val="0"/>
              </a:spcBef>
              <a:spcAft>
                <a:spcPts val="0"/>
              </a:spcAft>
              <a:buClr>
                <a:srgbClr val="000000"/>
              </a:buClr>
              <a:buSzPts val="1000"/>
              <a:buFont typeface="Wingdings" panose="05000000000000000000" pitchFamily="2" charset="2"/>
              <a:buChar char="§"/>
            </a:pPr>
            <a:r>
              <a:rPr lang="es-ES" sz="1400" dirty="0"/>
              <a:t>Infiere impactos de la solución tecnológica</a:t>
            </a:r>
            <a:endParaRPr lang="es-PE" sz="1400" dirty="0"/>
          </a:p>
        </p:txBody>
      </p:sp>
      <p:sp>
        <p:nvSpPr>
          <p:cNvPr id="6" name="CuadroTexto 5">
            <a:extLst>
              <a:ext uri="{FF2B5EF4-FFF2-40B4-BE49-F238E27FC236}">
                <a16:creationId xmlns:a16="http://schemas.microsoft.com/office/drawing/2014/main" id="{AF78F07C-3E14-4C0C-B647-38C9CFD78A4D}"/>
              </a:ext>
            </a:extLst>
          </p:cNvPr>
          <p:cNvSpPr txBox="1"/>
          <p:nvPr/>
        </p:nvSpPr>
        <p:spPr>
          <a:xfrm>
            <a:off x="6223785" y="2475515"/>
            <a:ext cx="5663415" cy="1723549"/>
          </a:xfrm>
          <a:prstGeom prst="rect">
            <a:avLst/>
          </a:prstGeom>
          <a:noFill/>
        </p:spPr>
        <p:txBody>
          <a:bodyPr wrap="square">
            <a:spAutoFit/>
          </a:bodyPr>
          <a:lstStyle/>
          <a:p>
            <a:r>
              <a:rPr lang="es-PE" sz="1600" b="1" dirty="0">
                <a:solidFill>
                  <a:srgbClr val="92D050"/>
                </a:solidFill>
              </a:rPr>
              <a:t>LOGROS</a:t>
            </a:r>
            <a:endParaRPr lang="es-ES"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s-ES" sz="1400" dirty="0">
                <a:latin typeface="Calibri" panose="020F0502020204030204" pitchFamily="34" charset="0"/>
                <a:ea typeface="Calibri" panose="020F0502020204030204" pitchFamily="34" charset="0"/>
                <a:cs typeface="Calibri" panose="020F0502020204030204" pitchFamily="34" charset="0"/>
              </a:rPr>
              <a:t>Explica el conocimiento científico aplicado</a:t>
            </a:r>
            <a:endParaRPr lang="es-PE" sz="1400" dirty="0">
              <a:latin typeface="Calibri" panose="020F0502020204030204" pitchFamily="34" charset="0"/>
              <a:ea typeface="Calibri" panose="020F0502020204030204" pitchFamily="34" charset="0"/>
              <a:cs typeface="Calibri" panose="020F0502020204030204" pitchFamily="34" charset="0"/>
            </a:endParaRPr>
          </a:p>
          <a:p>
            <a:r>
              <a:rPr lang="es-PE" sz="1600" b="1" dirty="0">
                <a:solidFill>
                  <a:srgbClr val="FF0000"/>
                </a:solidFill>
              </a:rPr>
              <a:t>DIFICULTADES</a:t>
            </a:r>
          </a:p>
          <a:p>
            <a:pPr marL="285750" indent="-285750">
              <a:buFont typeface="Wingdings" panose="05000000000000000000" pitchFamily="2" charset="2"/>
              <a:buChar char="v"/>
            </a:pPr>
            <a:r>
              <a:rPr lang="es-PE" sz="1400" dirty="0">
                <a:latin typeface="Calibri" panose="020F0502020204030204" pitchFamily="34" charset="0"/>
                <a:ea typeface="Calibri" panose="020F0502020204030204" pitchFamily="34" charset="0"/>
                <a:cs typeface="Calibri" panose="020F0502020204030204" pitchFamily="34" charset="0"/>
              </a:rPr>
              <a:t>No se adjuntan las pruebas de la evaluación final (no dice cuánto peso puede levantar.</a:t>
            </a:r>
          </a:p>
          <a:p>
            <a:pPr marL="285750" indent="-285750">
              <a:buFont typeface="Wingdings" panose="05000000000000000000" pitchFamily="2" charset="2"/>
              <a:buChar char="v"/>
            </a:pPr>
            <a:r>
              <a:rPr lang="es-PE" sz="1400" dirty="0">
                <a:latin typeface="Calibri" panose="020F0502020204030204" pitchFamily="34" charset="0"/>
                <a:ea typeface="Calibri" panose="020F0502020204030204" pitchFamily="34" charset="0"/>
                <a:cs typeface="Calibri" panose="020F0502020204030204" pitchFamily="34" charset="0"/>
              </a:rPr>
              <a:t>No infiere el impacto ambiental y social</a:t>
            </a:r>
          </a:p>
          <a:p>
            <a:pPr marL="285750" indent="-285750">
              <a:buFont typeface="Wingdings" panose="05000000000000000000" pitchFamily="2" charset="2"/>
              <a:buChar char="v"/>
            </a:pPr>
            <a:endParaRPr lang="es-PE" sz="1800" dirty="0"/>
          </a:p>
        </p:txBody>
      </p:sp>
    </p:spTree>
    <p:extLst>
      <p:ext uri="{BB962C8B-B14F-4D97-AF65-F5344CB8AC3E}">
        <p14:creationId xmlns:p14="http://schemas.microsoft.com/office/powerpoint/2010/main" val="2958148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B221063D-DF6C-4F5A-AF95-0325E60B27D0}"/>
              </a:ext>
            </a:extLst>
          </p:cNvPr>
          <p:cNvGraphicFramePr>
            <a:graphicFrameLocks noGrp="1"/>
          </p:cNvGraphicFramePr>
          <p:nvPr>
            <p:extLst>
              <p:ext uri="{D42A27DB-BD31-4B8C-83A1-F6EECF244321}">
                <p14:modId xmlns:p14="http://schemas.microsoft.com/office/powerpoint/2010/main" val="2017702572"/>
              </p:ext>
            </p:extLst>
          </p:nvPr>
        </p:nvGraphicFramePr>
        <p:xfrm>
          <a:off x="1568821" y="1068579"/>
          <a:ext cx="9430871" cy="5404928"/>
        </p:xfrm>
        <a:graphic>
          <a:graphicData uri="http://schemas.openxmlformats.org/drawingml/2006/table">
            <a:tbl>
              <a:tblPr firstRow="1" bandRow="1">
                <a:tableStyleId>{5C22544A-7EE6-4342-B048-85BDC9FD1C3A}</a:tableStyleId>
              </a:tblPr>
              <a:tblGrid>
                <a:gridCol w="9430871">
                  <a:extLst>
                    <a:ext uri="{9D8B030D-6E8A-4147-A177-3AD203B41FA5}">
                      <a16:colId xmlns:a16="http://schemas.microsoft.com/office/drawing/2014/main" val="1415408280"/>
                    </a:ext>
                  </a:extLst>
                </a:gridCol>
              </a:tblGrid>
              <a:tr h="319947">
                <a:tc>
                  <a:txBody>
                    <a:bodyPr/>
                    <a:lstStyle/>
                    <a:p>
                      <a:r>
                        <a:rPr lang="es-PE" dirty="0"/>
                        <a:t>CONCLUSIÓN DESCRIPTIVA</a:t>
                      </a:r>
                    </a:p>
                  </a:txBody>
                  <a:tcPr/>
                </a:tc>
                <a:extLst>
                  <a:ext uri="{0D108BD9-81ED-4DB2-BD59-A6C34878D82A}">
                    <a16:rowId xmlns:a16="http://schemas.microsoft.com/office/drawing/2014/main" val="3926229692"/>
                  </a:ext>
                </a:extLst>
              </a:tr>
              <a:tr h="5039168">
                <a:tc>
                  <a:txBody>
                    <a:bodyPr/>
                    <a:lstStyle/>
                    <a:p>
                      <a:r>
                        <a:rPr lang="es-PE" sz="1400" b="1" dirty="0">
                          <a:solidFill>
                            <a:srgbClr val="FFC000"/>
                          </a:solidFill>
                        </a:rPr>
                        <a:t>Logros</a:t>
                      </a:r>
                    </a:p>
                    <a:p>
                      <a:pPr marL="285750" indent="-285750">
                        <a:buFont typeface="Wingdings" panose="05000000000000000000" pitchFamily="2" charset="2"/>
                        <a:buChar char="v"/>
                      </a:pPr>
                      <a:r>
                        <a:rPr lang="es-PE" sz="1400" dirty="0"/>
                        <a:t>Identifica el problema</a:t>
                      </a:r>
                    </a:p>
                    <a:p>
                      <a:pPr marL="285750" indent="-285750">
                        <a:buFont typeface="Wingdings" panose="05000000000000000000" pitchFamily="2" charset="2"/>
                        <a:buChar char="v"/>
                      </a:pPr>
                      <a:r>
                        <a:rPr lang="es-PE" sz="1400" dirty="0"/>
                        <a:t>Identifica causas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S" sz="1400" dirty="0"/>
                        <a:t>Se justifica como ecoamigable, económico y viable.</a:t>
                      </a:r>
                      <a:endParaRPr lang="es-PE" sz="1400" dirty="0"/>
                    </a:p>
                    <a:p>
                      <a:pPr marL="285750" indent="-285750">
                        <a:buFont typeface="Wingdings" panose="05000000000000000000" pitchFamily="2" charset="2"/>
                        <a:buChar char="v"/>
                      </a:pPr>
                      <a:r>
                        <a:rPr lang="es-ES" sz="1400" dirty="0"/>
                        <a:t>Se consideran materiales e insumos</a:t>
                      </a:r>
                    </a:p>
                    <a:p>
                      <a:pPr marL="285750" indent="-285750">
                        <a:buFont typeface="Wingdings" panose="05000000000000000000" pitchFamily="2" charset="2"/>
                        <a:buChar char="v"/>
                      </a:pPr>
                      <a:r>
                        <a:rPr lang="es-ES" sz="1400" dirty="0"/>
                        <a:t>Se considera el impacto ambiental y el procedimiento</a:t>
                      </a:r>
                    </a:p>
                    <a:p>
                      <a:pPr marL="285750" indent="-285750">
                        <a:buFont typeface="Wingdings" panose="05000000000000000000" pitchFamily="2" charset="2"/>
                        <a:buChar char="v"/>
                      </a:pPr>
                      <a:r>
                        <a:rPr lang="es-ES" sz="1400" dirty="0">
                          <a:latin typeface="Calibri" panose="020F0502020204030204" pitchFamily="34" charset="0"/>
                          <a:ea typeface="Calibri" panose="020F0502020204030204" pitchFamily="34" charset="0"/>
                          <a:cs typeface="Calibri" panose="020F0502020204030204" pitchFamily="34" charset="0"/>
                        </a:rPr>
                        <a:t>Se documenta la implementación</a:t>
                      </a:r>
                    </a:p>
                    <a:p>
                      <a:pPr marL="285750" indent="-285750">
                        <a:buFont typeface="Wingdings" panose="05000000000000000000" pitchFamily="2" charset="2"/>
                        <a:buChar char="v"/>
                      </a:pPr>
                      <a:r>
                        <a:rPr lang="es-ES" sz="1400" dirty="0">
                          <a:latin typeface="Calibri" panose="020F0502020204030204" pitchFamily="34" charset="0"/>
                          <a:ea typeface="Calibri" panose="020F0502020204030204" pitchFamily="34" charset="0"/>
                          <a:cs typeface="Calibri" panose="020F0502020204030204" pitchFamily="34" charset="0"/>
                        </a:rPr>
                        <a:t>Se detectaron errores y se indican ajustes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S" sz="1400" dirty="0">
                          <a:latin typeface="Calibri" panose="020F0502020204030204" pitchFamily="34" charset="0"/>
                          <a:ea typeface="Calibri" panose="020F0502020204030204" pitchFamily="34" charset="0"/>
                          <a:cs typeface="Calibri" panose="020F0502020204030204" pitchFamily="34" charset="0"/>
                        </a:rPr>
                        <a:t>Explica el conocimiento científico aplicado</a:t>
                      </a:r>
                      <a:endParaRPr lang="es-PE"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v"/>
                      </a:pPr>
                      <a:endParaRPr lang="es-PE" sz="1400" dirty="0">
                        <a:latin typeface="Calibri" panose="020F0502020204030204" pitchFamily="34" charset="0"/>
                        <a:ea typeface="Calibri" panose="020F0502020204030204" pitchFamily="34" charset="0"/>
                        <a:cs typeface="Calibri" panose="020F0502020204030204" pitchFamily="34" charset="0"/>
                      </a:endParaRPr>
                    </a:p>
                    <a:p>
                      <a:r>
                        <a:rPr lang="es-PE" sz="1400" dirty="0">
                          <a:solidFill>
                            <a:srgbClr val="FFC000"/>
                          </a:solidFill>
                        </a:rPr>
                        <a:t>Dificultades</a:t>
                      </a:r>
                    </a:p>
                    <a:p>
                      <a:pPr marL="285750" indent="-285750">
                        <a:buFont typeface="Wingdings" panose="05000000000000000000" pitchFamily="2" charset="2"/>
                        <a:buChar char="v"/>
                      </a:pPr>
                      <a:r>
                        <a:rPr lang="es-ES" sz="1400" dirty="0"/>
                        <a:t>El </a:t>
                      </a:r>
                      <a:r>
                        <a:rPr lang="es-ES" sz="1400" b="1" dirty="0"/>
                        <a:t>alcance no está claramente delimitado</a:t>
                      </a:r>
                      <a:r>
                        <a:rPr lang="es-ES" sz="1400" dirty="0"/>
                        <a:t> (¿A quiénes afecta? ¿En qué contexto específico?). Es un problema general. No hay un contexto específico( casa, tienda, escuela)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S" sz="1400" dirty="0"/>
                        <a:t>No se evidencia la explicación del  conocimiento científico (Principio de Pascal)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S" sz="1400" dirty="0">
                          <a:solidFill>
                            <a:schemeClr val="tx1"/>
                          </a:solidFill>
                        </a:rPr>
                        <a:t>No indica beneficios directos e indirectos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S" sz="1400" dirty="0">
                          <a:solidFill>
                            <a:schemeClr val="tx1"/>
                          </a:solidFill>
                        </a:rPr>
                        <a:t>El diseño (esquema o dibujo) no está adjunto en la evidencia revisada. No se puede verificar si la representación es estructurada a escala e incluye todas las partes y medidas.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S" sz="1400" dirty="0">
                          <a:solidFill>
                            <a:schemeClr val="tx1"/>
                          </a:solidFill>
                        </a:rPr>
                        <a:t>Falta establecer explícitamente las características de forma y función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S" sz="1400" dirty="0">
                          <a:solidFill>
                            <a:schemeClr val="tx1"/>
                          </a:solidFill>
                        </a:rPr>
                        <a:t>No se explica la estructura y cómo las partes se conectan según el principio hidráulico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S" sz="1400" dirty="0">
                          <a:solidFill>
                            <a:schemeClr val="tx1"/>
                          </a:solidFill>
                        </a:rPr>
                        <a:t>No indica las pruebas a las que sometió su alternativa para detectar errores, no se adjuntan las pruebas de la evaluación final (no dice cuánto peso puede levantar)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S" sz="1400" dirty="0">
                          <a:solidFill>
                            <a:schemeClr val="tx1"/>
                          </a:solidFill>
                        </a:rPr>
                        <a:t>No infiere el impacto ambiental y social</a:t>
                      </a:r>
                    </a:p>
                  </a:txBody>
                  <a:tcPr/>
                </a:tc>
                <a:extLst>
                  <a:ext uri="{0D108BD9-81ED-4DB2-BD59-A6C34878D82A}">
                    <a16:rowId xmlns:a16="http://schemas.microsoft.com/office/drawing/2014/main" val="512284880"/>
                  </a:ext>
                </a:extLst>
              </a:tr>
            </a:tbl>
          </a:graphicData>
        </a:graphic>
      </p:graphicFrame>
      <p:sp>
        <p:nvSpPr>
          <p:cNvPr id="6" name="CuadroTexto 5">
            <a:extLst>
              <a:ext uri="{FF2B5EF4-FFF2-40B4-BE49-F238E27FC236}">
                <a16:creationId xmlns:a16="http://schemas.microsoft.com/office/drawing/2014/main" id="{F132FA0D-67D8-4725-9154-A49E9B8F2D82}"/>
              </a:ext>
            </a:extLst>
          </p:cNvPr>
          <p:cNvSpPr txBox="1"/>
          <p:nvPr/>
        </p:nvSpPr>
        <p:spPr>
          <a:xfrm>
            <a:off x="2662514" y="384493"/>
            <a:ext cx="7243483" cy="369332"/>
          </a:xfrm>
          <a:prstGeom prst="rect">
            <a:avLst/>
          </a:prstGeom>
          <a:noFill/>
        </p:spPr>
        <p:txBody>
          <a:bodyPr wrap="square" rtlCol="0">
            <a:spAutoFit/>
          </a:bodyPr>
          <a:lstStyle/>
          <a:p>
            <a:r>
              <a:rPr lang="es-PE" dirty="0">
                <a:latin typeface="Aharoni" panose="02010803020104030203" pitchFamily="2" charset="-79"/>
                <a:cs typeface="Aharoni" panose="02010803020104030203" pitchFamily="2" charset="-79"/>
              </a:rPr>
              <a:t>DETERMINAMOS EL NIVEL DE LOGRO DE LA COMPETENCIA</a:t>
            </a:r>
          </a:p>
        </p:txBody>
      </p:sp>
    </p:spTree>
    <p:extLst>
      <p:ext uri="{BB962C8B-B14F-4D97-AF65-F5344CB8AC3E}">
        <p14:creationId xmlns:p14="http://schemas.microsoft.com/office/powerpoint/2010/main" val="1797716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919A168F-044E-4797-86A6-B9353DDC783F}"/>
              </a:ext>
            </a:extLst>
          </p:cNvPr>
          <p:cNvGraphicFramePr>
            <a:graphicFrameLocks noGrp="1"/>
          </p:cNvGraphicFramePr>
          <p:nvPr>
            <p:extLst>
              <p:ext uri="{D42A27DB-BD31-4B8C-83A1-F6EECF244321}">
                <p14:modId xmlns:p14="http://schemas.microsoft.com/office/powerpoint/2010/main" val="3928182956"/>
              </p:ext>
            </p:extLst>
          </p:nvPr>
        </p:nvGraphicFramePr>
        <p:xfrm>
          <a:off x="1589741" y="1445807"/>
          <a:ext cx="9012518" cy="3474720"/>
        </p:xfrm>
        <a:graphic>
          <a:graphicData uri="http://schemas.openxmlformats.org/drawingml/2006/table">
            <a:tbl>
              <a:tblPr firstRow="1" bandRow="1">
                <a:tableStyleId>{5C22544A-7EE6-4342-B048-85BDC9FD1C3A}</a:tableStyleId>
              </a:tblPr>
              <a:tblGrid>
                <a:gridCol w="5927719">
                  <a:extLst>
                    <a:ext uri="{9D8B030D-6E8A-4147-A177-3AD203B41FA5}">
                      <a16:colId xmlns:a16="http://schemas.microsoft.com/office/drawing/2014/main" val="346319589"/>
                    </a:ext>
                  </a:extLst>
                </a:gridCol>
                <a:gridCol w="3084799">
                  <a:extLst>
                    <a:ext uri="{9D8B030D-6E8A-4147-A177-3AD203B41FA5}">
                      <a16:colId xmlns:a16="http://schemas.microsoft.com/office/drawing/2014/main" val="4275974291"/>
                    </a:ext>
                  </a:extLst>
                </a:gridCol>
              </a:tblGrid>
              <a:tr h="370840">
                <a:tc>
                  <a:txBody>
                    <a:bodyPr/>
                    <a:lstStyle/>
                    <a:p>
                      <a:pPr algn="ctr"/>
                      <a:r>
                        <a:rPr lang="es-PE" dirty="0"/>
                        <a:t>CONCLUSIÓN DESCRIPTIVA</a:t>
                      </a:r>
                    </a:p>
                  </a:txBody>
                  <a:tcPr/>
                </a:tc>
                <a:tc>
                  <a:txBody>
                    <a:bodyPr/>
                    <a:lstStyle/>
                    <a:p>
                      <a:pPr algn="ctr"/>
                      <a:r>
                        <a:rPr lang="es-PE" dirty="0"/>
                        <a:t>NIVEL DE LOGRO ALCANZADO</a:t>
                      </a:r>
                    </a:p>
                  </a:txBody>
                  <a:tcPr/>
                </a:tc>
                <a:extLst>
                  <a:ext uri="{0D108BD9-81ED-4DB2-BD59-A6C34878D82A}">
                    <a16:rowId xmlns:a16="http://schemas.microsoft.com/office/drawing/2014/main" val="2899391361"/>
                  </a:ext>
                </a:extLst>
              </a:tr>
              <a:tr h="370840">
                <a:tc>
                  <a:txBody>
                    <a:bodyPr/>
                    <a:lstStyle/>
                    <a:p>
                      <a:pPr algn="just"/>
                      <a:r>
                        <a:rPr lang="es-PE" dirty="0">
                          <a:solidFill>
                            <a:srgbClr val="00B050"/>
                          </a:solidFill>
                        </a:rPr>
                        <a:t>El estudiante identifica el problema, sus causas   , considera materiales e insumos, implementa la alternativa , detecta errores y explica el conocimiento científico aplicado </a:t>
                      </a:r>
                      <a:r>
                        <a:rPr lang="es-PE" dirty="0">
                          <a:solidFill>
                            <a:srgbClr val="FF0000"/>
                          </a:solidFill>
                        </a:rPr>
                        <a:t>sin embargo el problema no está claramente delimitado no considera el esquema a escala de su alternativa, no indica las pruebas a las que las sometió  ni infiere el impacto social </a:t>
                      </a:r>
                      <a:r>
                        <a:rPr lang="es-PE" dirty="0">
                          <a:solidFill>
                            <a:srgbClr val="FFC000"/>
                          </a:solidFill>
                        </a:rPr>
                        <a:t>se le recomienda contextualizar antes de elegir la solución, incluir un esquema o dibujo estructurado en el informe, elaborar tablas con las pruebas realizadas y explicar cómo su alternativa  ayuda a las personas.</a:t>
                      </a:r>
                    </a:p>
                  </a:txBody>
                  <a:tcPr/>
                </a:tc>
                <a:tc>
                  <a:txBody>
                    <a:bodyPr/>
                    <a:lstStyle/>
                    <a:p>
                      <a:r>
                        <a:rPr lang="es-PE" dirty="0"/>
                        <a:t>                     </a:t>
                      </a:r>
                    </a:p>
                    <a:p>
                      <a:endParaRPr lang="es-PE" dirty="0"/>
                    </a:p>
                    <a:p>
                      <a:r>
                        <a:rPr lang="es-PE" dirty="0"/>
                        <a:t>                       B</a:t>
                      </a:r>
                    </a:p>
                  </a:txBody>
                  <a:tcPr/>
                </a:tc>
                <a:extLst>
                  <a:ext uri="{0D108BD9-81ED-4DB2-BD59-A6C34878D82A}">
                    <a16:rowId xmlns:a16="http://schemas.microsoft.com/office/drawing/2014/main" val="903274758"/>
                  </a:ext>
                </a:extLst>
              </a:tr>
            </a:tbl>
          </a:graphicData>
        </a:graphic>
      </p:graphicFrame>
    </p:spTree>
    <p:extLst>
      <p:ext uri="{BB962C8B-B14F-4D97-AF65-F5344CB8AC3E}">
        <p14:creationId xmlns:p14="http://schemas.microsoft.com/office/powerpoint/2010/main" val="434674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rama de flujo: conector fuera de página 1">
            <a:extLst>
              <a:ext uri="{FF2B5EF4-FFF2-40B4-BE49-F238E27FC236}">
                <a16:creationId xmlns:a16="http://schemas.microsoft.com/office/drawing/2014/main" id="{842F7BC9-A41E-4CB6-0487-7A6FA5056A82}"/>
              </a:ext>
            </a:extLst>
          </p:cNvPr>
          <p:cNvSpPr/>
          <p:nvPr/>
        </p:nvSpPr>
        <p:spPr>
          <a:xfrm>
            <a:off x="1277063" y="1073406"/>
            <a:ext cx="4209337" cy="987242"/>
          </a:xfrm>
          <a:prstGeom prst="flowChartOffpage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b="1" dirty="0">
                <a:solidFill>
                  <a:schemeClr val="tx1"/>
                </a:solidFill>
                <a:latin typeface="Arial" panose="020B0604020202020204" pitchFamily="34" charset="0"/>
                <a:cs typeface="Arial" panose="020B0604020202020204" pitchFamily="34" charset="0"/>
              </a:rPr>
              <a:t>PROPÓSITO </a:t>
            </a:r>
          </a:p>
        </p:txBody>
      </p:sp>
      <p:sp>
        <p:nvSpPr>
          <p:cNvPr id="6" name="CuadroTexto 5">
            <a:extLst>
              <a:ext uri="{FF2B5EF4-FFF2-40B4-BE49-F238E27FC236}">
                <a16:creationId xmlns:a16="http://schemas.microsoft.com/office/drawing/2014/main" id="{ECD660A3-A8E7-66A9-FE29-BB5C2E61A108}"/>
              </a:ext>
            </a:extLst>
          </p:cNvPr>
          <p:cNvSpPr txBox="1"/>
          <p:nvPr/>
        </p:nvSpPr>
        <p:spPr>
          <a:xfrm>
            <a:off x="7756269" y="6405540"/>
            <a:ext cx="4016189" cy="369332"/>
          </a:xfrm>
          <a:prstGeom prst="rect">
            <a:avLst/>
          </a:prstGeom>
          <a:noFill/>
        </p:spPr>
        <p:txBody>
          <a:bodyPr wrap="square" rtlCol="0">
            <a:spAutoFit/>
          </a:bodyPr>
          <a:lstStyle/>
          <a:p>
            <a:r>
              <a:rPr lang="es-PE" dirty="0">
                <a:latin typeface="Arial Black" panose="020B0A04020102020204" pitchFamily="34" charset="0"/>
              </a:rPr>
              <a:t>AREA: GESTIÓN PEDAGÓGICA</a:t>
            </a:r>
          </a:p>
        </p:txBody>
      </p:sp>
      <p:sp>
        <p:nvSpPr>
          <p:cNvPr id="8" name="Rectángulo 7">
            <a:extLst>
              <a:ext uri="{FF2B5EF4-FFF2-40B4-BE49-F238E27FC236}">
                <a16:creationId xmlns:a16="http://schemas.microsoft.com/office/drawing/2014/main" id="{268EC05C-8812-E4A9-3CD3-03732C75EAC1}"/>
              </a:ext>
            </a:extLst>
          </p:cNvPr>
          <p:cNvSpPr/>
          <p:nvPr/>
        </p:nvSpPr>
        <p:spPr>
          <a:xfrm>
            <a:off x="2510932" y="2608858"/>
            <a:ext cx="8417044" cy="2057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800" dirty="0">
                <a:solidFill>
                  <a:srgbClr val="3B3838"/>
                </a:solidFill>
                <a:latin typeface="Arial"/>
                <a:ea typeface="Arial"/>
                <a:cs typeface="Arial"/>
                <a:sym typeface="Arial"/>
              </a:rPr>
              <a:t>Brindar orientaciones a directivos y docentes para favorecer una adecuada comprensión de como se elaboran las conclusiones descriptivas en el marco de la evaluación formativa.</a:t>
            </a:r>
            <a:endParaRPr lang="es-PE" sz="2800" dirty="0">
              <a:solidFill>
                <a:schemeClr val="tx1"/>
              </a:solidFill>
              <a:latin typeface="Bahnschrift Light" panose="020B0502040204020203" pitchFamily="34" charset="0"/>
            </a:endParaRPr>
          </a:p>
        </p:txBody>
      </p:sp>
      <p:sp>
        <p:nvSpPr>
          <p:cNvPr id="9" name="Rectángulo 8">
            <a:extLst>
              <a:ext uri="{FF2B5EF4-FFF2-40B4-BE49-F238E27FC236}">
                <a16:creationId xmlns:a16="http://schemas.microsoft.com/office/drawing/2014/main" id="{EA6F9F67-0D6E-0823-83DF-D81C98288D05}"/>
              </a:ext>
            </a:extLst>
          </p:cNvPr>
          <p:cNvSpPr/>
          <p:nvPr/>
        </p:nvSpPr>
        <p:spPr>
          <a:xfrm>
            <a:off x="0" y="0"/>
            <a:ext cx="12192000" cy="869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0" name="Freeform 8">
            <a:extLst>
              <a:ext uri="{FF2B5EF4-FFF2-40B4-BE49-F238E27FC236}">
                <a16:creationId xmlns:a16="http://schemas.microsoft.com/office/drawing/2014/main" id="{F5AE2DEF-1C83-53A7-7852-291A534EE993}"/>
              </a:ext>
            </a:extLst>
          </p:cNvPr>
          <p:cNvSpPr/>
          <p:nvPr/>
        </p:nvSpPr>
        <p:spPr>
          <a:xfrm>
            <a:off x="171087" y="189696"/>
            <a:ext cx="2885878" cy="490183"/>
          </a:xfrm>
          <a:custGeom>
            <a:avLst/>
            <a:gdLst/>
            <a:ahLst/>
            <a:cxnLst/>
            <a:rect l="l" t="t" r="r" b="b"/>
            <a:pathLst>
              <a:path w="4527362" h="1011111">
                <a:moveTo>
                  <a:pt x="0" y="0"/>
                </a:moveTo>
                <a:lnTo>
                  <a:pt x="4527362" y="0"/>
                </a:lnTo>
                <a:lnTo>
                  <a:pt x="4527362" y="1011111"/>
                </a:lnTo>
                <a:lnTo>
                  <a:pt x="0" y="1011111"/>
                </a:lnTo>
                <a:lnTo>
                  <a:pt x="0" y="0"/>
                </a:lnTo>
                <a:close/>
              </a:path>
            </a:pathLst>
          </a:custGeom>
          <a:blipFill>
            <a:blip r:embed="rId2">
              <a:grayscl/>
              <a:extLst>
                <a:ext uri="{96DAC541-7B7A-43D3-8B79-37D633B846F1}">
                  <asvg:svgBlip xmlns:asvg="http://schemas.microsoft.com/office/drawing/2016/SVG/main" r:embed="rId3"/>
                </a:ext>
              </a:extLst>
            </a:blip>
            <a:stretch>
              <a:fillRect/>
            </a:stretch>
          </a:blipFill>
        </p:spPr>
        <p:txBody>
          <a:bodyPr/>
          <a:lstStyle/>
          <a:p>
            <a:endParaRPr lang="es-PE" dirty="0"/>
          </a:p>
        </p:txBody>
      </p:sp>
      <p:pic>
        <p:nvPicPr>
          <p:cNvPr id="11" name="Imagen 10">
            <a:extLst>
              <a:ext uri="{FF2B5EF4-FFF2-40B4-BE49-F238E27FC236}">
                <a16:creationId xmlns:a16="http://schemas.microsoft.com/office/drawing/2014/main" id="{11B0AE95-D448-DD30-32D9-2998DBC09BB2}"/>
              </a:ext>
            </a:extLst>
          </p:cNvPr>
          <p:cNvPicPr>
            <a:picLocks noChangeAspect="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l="12089" t="17251" r="14410" b="14179"/>
          <a:stretch/>
        </p:blipFill>
        <p:spPr>
          <a:xfrm>
            <a:off x="10121153" y="-19958"/>
            <a:ext cx="1703295" cy="869577"/>
          </a:xfrm>
          <a:prstGeom prst="rect">
            <a:avLst/>
          </a:prstGeom>
        </p:spPr>
      </p:pic>
      <p:pic>
        <p:nvPicPr>
          <p:cNvPr id="4" name="Imagen 3">
            <a:extLst>
              <a:ext uri="{FF2B5EF4-FFF2-40B4-BE49-F238E27FC236}">
                <a16:creationId xmlns:a16="http://schemas.microsoft.com/office/drawing/2014/main" id="{69ACC958-5D1B-4E25-B15D-28B1AE639190}"/>
              </a:ext>
            </a:extLst>
          </p:cNvPr>
          <p:cNvPicPr>
            <a:picLocks noChangeAspect="1"/>
          </p:cNvPicPr>
          <p:nvPr/>
        </p:nvPicPr>
        <p:blipFill>
          <a:blip r:embed="rId5"/>
          <a:stretch>
            <a:fillRect/>
          </a:stretch>
        </p:blipFill>
        <p:spPr>
          <a:xfrm>
            <a:off x="627529" y="2759559"/>
            <a:ext cx="1497920" cy="1356829"/>
          </a:xfrm>
          <a:prstGeom prst="rect">
            <a:avLst/>
          </a:prstGeom>
          <a:ln>
            <a:noFill/>
          </a:ln>
          <a:effectLst>
            <a:softEdge rad="112500"/>
          </a:effectLst>
        </p:spPr>
      </p:pic>
    </p:spTree>
    <p:extLst>
      <p:ext uri="{BB962C8B-B14F-4D97-AF65-F5344CB8AC3E}">
        <p14:creationId xmlns:p14="http://schemas.microsoft.com/office/powerpoint/2010/main" val="376117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B720D9-387C-414B-8219-6872969A029C}"/>
              </a:ext>
            </a:extLst>
          </p:cNvPr>
          <p:cNvSpPr txBox="1"/>
          <p:nvPr/>
        </p:nvSpPr>
        <p:spPr>
          <a:xfrm>
            <a:off x="2094658" y="849619"/>
            <a:ext cx="8878142" cy="1938992"/>
          </a:xfrm>
          <a:prstGeom prst="rect">
            <a:avLst/>
          </a:prstGeom>
          <a:noFill/>
          <a:ln w="28575">
            <a:solidFill>
              <a:srgbClr val="FF0000"/>
            </a:solidFill>
          </a:ln>
        </p:spPr>
        <p:txBody>
          <a:bodyPr wrap="square">
            <a:spAutoFit/>
          </a:bodyPr>
          <a:lstStyle/>
          <a:p>
            <a:pPr algn="just"/>
            <a:r>
              <a:rPr lang="es-ES" sz="2400" dirty="0"/>
              <a:t>Desde el enfoque de evaluación formativa se considera que </a:t>
            </a:r>
            <a:r>
              <a:rPr lang="es-ES" sz="2400" b="1" dirty="0"/>
              <a:t>las conclusiones descriptivas </a:t>
            </a:r>
            <a:r>
              <a:rPr lang="es-ES" sz="2400" dirty="0"/>
              <a:t>aportan información valiosa a los estudiantes y sus familias sobre los </a:t>
            </a:r>
            <a:r>
              <a:rPr lang="es-ES" sz="2400" dirty="0">
                <a:solidFill>
                  <a:srgbClr val="FF0000"/>
                </a:solidFill>
              </a:rPr>
              <a:t>avances, dificultades y oportunidades de mejora </a:t>
            </a:r>
            <a:r>
              <a:rPr lang="es-ES" sz="2400" dirty="0"/>
              <a:t>que se requieren en el proceso de desarrollo de las competencias.</a:t>
            </a:r>
            <a:endParaRPr lang="es-PE" sz="2400" dirty="0"/>
          </a:p>
        </p:txBody>
      </p:sp>
      <p:sp>
        <p:nvSpPr>
          <p:cNvPr id="6" name="Diagrama de flujo: conector fuera de página 5">
            <a:extLst>
              <a:ext uri="{FF2B5EF4-FFF2-40B4-BE49-F238E27FC236}">
                <a16:creationId xmlns:a16="http://schemas.microsoft.com/office/drawing/2014/main" id="{0199025D-E675-4DBE-BD8E-BB6C071E0B28}"/>
              </a:ext>
            </a:extLst>
          </p:cNvPr>
          <p:cNvSpPr/>
          <p:nvPr/>
        </p:nvSpPr>
        <p:spPr>
          <a:xfrm>
            <a:off x="4621306" y="2948024"/>
            <a:ext cx="2949387" cy="91440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rgbClr val="FFFF00"/>
                </a:solidFill>
                <a:latin typeface="Arial Rounded MT Bold" panose="020F0704030504030204" pitchFamily="34" charset="0"/>
              </a:rPr>
              <a:t>RESULTAN DEL</a:t>
            </a:r>
          </a:p>
        </p:txBody>
      </p:sp>
      <p:pic>
        <p:nvPicPr>
          <p:cNvPr id="8" name="Imagen 7">
            <a:extLst>
              <a:ext uri="{FF2B5EF4-FFF2-40B4-BE49-F238E27FC236}">
                <a16:creationId xmlns:a16="http://schemas.microsoft.com/office/drawing/2014/main" id="{AD82502F-3423-4214-BC44-E101C25224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429" y="1488141"/>
            <a:ext cx="2408701" cy="2519554"/>
          </a:xfrm>
          <a:prstGeom prst="rect">
            <a:avLst/>
          </a:prstGeom>
        </p:spPr>
      </p:pic>
      <p:pic>
        <p:nvPicPr>
          <p:cNvPr id="9" name="Imagen 8">
            <a:extLst>
              <a:ext uri="{FF2B5EF4-FFF2-40B4-BE49-F238E27FC236}">
                <a16:creationId xmlns:a16="http://schemas.microsoft.com/office/drawing/2014/main" id="{75A7296E-255C-493E-AD17-BB6FED406BAC}"/>
              </a:ext>
            </a:extLst>
          </p:cNvPr>
          <p:cNvPicPr>
            <a:picLocks noChangeAspect="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12089" t="17251" r="14410" b="14179"/>
          <a:stretch/>
        </p:blipFill>
        <p:spPr>
          <a:xfrm>
            <a:off x="10121153" y="-19958"/>
            <a:ext cx="1703295" cy="869577"/>
          </a:xfrm>
          <a:prstGeom prst="rect">
            <a:avLst/>
          </a:prstGeom>
        </p:spPr>
      </p:pic>
      <p:pic>
        <p:nvPicPr>
          <p:cNvPr id="10" name="image2.png">
            <a:extLst>
              <a:ext uri="{FF2B5EF4-FFF2-40B4-BE49-F238E27FC236}">
                <a16:creationId xmlns:a16="http://schemas.microsoft.com/office/drawing/2014/main" id="{9738137E-29C9-4C0E-862B-94666EF719A2}"/>
              </a:ext>
            </a:extLst>
          </p:cNvPr>
          <p:cNvPicPr/>
          <p:nvPr/>
        </p:nvPicPr>
        <p:blipFill>
          <a:blip r:embed="rId4"/>
          <a:srcRect/>
          <a:stretch>
            <a:fillRect/>
          </a:stretch>
        </p:blipFill>
        <p:spPr>
          <a:xfrm>
            <a:off x="2094658" y="-19958"/>
            <a:ext cx="2085975" cy="580390"/>
          </a:xfrm>
          <a:prstGeom prst="rect">
            <a:avLst/>
          </a:prstGeom>
          <a:ln/>
        </p:spPr>
      </p:pic>
      <p:sp>
        <p:nvSpPr>
          <p:cNvPr id="2" name="CuadroTexto 1">
            <a:extLst>
              <a:ext uri="{FF2B5EF4-FFF2-40B4-BE49-F238E27FC236}">
                <a16:creationId xmlns:a16="http://schemas.microsoft.com/office/drawing/2014/main" id="{8AD77628-A78A-45AE-95B4-F5893EEF67E6}"/>
              </a:ext>
            </a:extLst>
          </p:cNvPr>
          <p:cNvSpPr txBox="1"/>
          <p:nvPr/>
        </p:nvSpPr>
        <p:spPr>
          <a:xfrm>
            <a:off x="957648" y="4650560"/>
            <a:ext cx="2008094" cy="877291"/>
          </a:xfrm>
          <a:prstGeom prst="rect">
            <a:avLst/>
          </a:prstGeom>
          <a:noFill/>
          <a:ln w="19050">
            <a:solidFill>
              <a:srgbClr val="FF0000"/>
            </a:solidFill>
          </a:ln>
        </p:spPr>
        <p:txBody>
          <a:bodyPr wrap="square" rtlCol="0">
            <a:spAutoFit/>
          </a:bodyPr>
          <a:lstStyle/>
          <a:p>
            <a:pPr marR="0" lvl="0" algn="just" rtl="0">
              <a:lnSpc>
                <a:spcPct val="150000"/>
              </a:lnSpc>
              <a:spcBef>
                <a:spcPts val="0"/>
              </a:spcBef>
              <a:spcAft>
                <a:spcPts val="0"/>
              </a:spcAft>
              <a:buClr>
                <a:schemeClr val="dk1"/>
              </a:buClr>
              <a:buSzPts val="2800"/>
            </a:pPr>
            <a:r>
              <a:rPr lang="es-PE" sz="1800" b="1" dirty="0">
                <a:solidFill>
                  <a:schemeClr val="dk1"/>
                </a:solidFill>
                <a:latin typeface="Arial"/>
                <a:ea typeface="Arial"/>
                <a:cs typeface="Arial"/>
                <a:sym typeface="Arial"/>
              </a:rPr>
              <a:t>Análisis de evidencias</a:t>
            </a:r>
            <a:r>
              <a:rPr lang="es-PE" sz="1800" dirty="0">
                <a:solidFill>
                  <a:schemeClr val="dk1"/>
                </a:solidFill>
                <a:latin typeface="Arial"/>
                <a:ea typeface="Arial"/>
                <a:cs typeface="Arial"/>
                <a:sym typeface="Arial"/>
              </a:rPr>
              <a:t>.</a:t>
            </a:r>
            <a:endParaRPr lang="es-PE" sz="1800" dirty="0"/>
          </a:p>
        </p:txBody>
      </p:sp>
      <p:sp>
        <p:nvSpPr>
          <p:cNvPr id="5" name="CuadroTexto 4">
            <a:extLst>
              <a:ext uri="{FF2B5EF4-FFF2-40B4-BE49-F238E27FC236}">
                <a16:creationId xmlns:a16="http://schemas.microsoft.com/office/drawing/2014/main" id="{52880768-95EC-4367-90B2-4A36073B3E28}"/>
              </a:ext>
            </a:extLst>
          </p:cNvPr>
          <p:cNvSpPr txBox="1"/>
          <p:nvPr/>
        </p:nvSpPr>
        <p:spPr>
          <a:xfrm>
            <a:off x="3759047" y="4350610"/>
            <a:ext cx="2908765" cy="1292790"/>
          </a:xfrm>
          <a:prstGeom prst="rect">
            <a:avLst/>
          </a:prstGeom>
          <a:noFill/>
          <a:ln w="19050">
            <a:solidFill>
              <a:srgbClr val="FF0000"/>
            </a:solidFill>
          </a:ln>
        </p:spPr>
        <p:txBody>
          <a:bodyPr wrap="square" rtlCol="0">
            <a:spAutoFit/>
          </a:bodyPr>
          <a:lstStyle/>
          <a:p>
            <a:pPr marR="0" lvl="0" algn="just" rtl="0">
              <a:lnSpc>
                <a:spcPct val="150000"/>
              </a:lnSpc>
              <a:spcBef>
                <a:spcPts val="0"/>
              </a:spcBef>
              <a:spcAft>
                <a:spcPts val="0"/>
              </a:spcAft>
              <a:buClr>
                <a:schemeClr val="dk1"/>
              </a:buClr>
              <a:buSzPts val="2800"/>
            </a:pPr>
            <a:r>
              <a:rPr lang="es-ES" sz="1800" b="1" dirty="0">
                <a:solidFill>
                  <a:schemeClr val="dk1"/>
                </a:solidFill>
                <a:latin typeface="Arial"/>
                <a:ea typeface="Arial"/>
                <a:cs typeface="Arial"/>
                <a:sym typeface="Arial"/>
              </a:rPr>
              <a:t>Utilizar los criterios de evaluación presentes en la rúbrica.</a:t>
            </a:r>
            <a:endParaRPr lang="es-ES" sz="1800" b="1" dirty="0"/>
          </a:p>
        </p:txBody>
      </p:sp>
      <p:sp>
        <p:nvSpPr>
          <p:cNvPr id="7" name="CuadroTexto 6">
            <a:extLst>
              <a:ext uri="{FF2B5EF4-FFF2-40B4-BE49-F238E27FC236}">
                <a16:creationId xmlns:a16="http://schemas.microsoft.com/office/drawing/2014/main" id="{3F0CA537-BF15-4C9A-A804-F48B92C33648}"/>
              </a:ext>
            </a:extLst>
          </p:cNvPr>
          <p:cNvSpPr txBox="1"/>
          <p:nvPr/>
        </p:nvSpPr>
        <p:spPr>
          <a:xfrm>
            <a:off x="7281965" y="4350610"/>
            <a:ext cx="2133600" cy="1287532"/>
          </a:xfrm>
          <a:prstGeom prst="rect">
            <a:avLst/>
          </a:prstGeom>
          <a:noFill/>
          <a:ln w="19050">
            <a:solidFill>
              <a:srgbClr val="FF0000"/>
            </a:solidFill>
          </a:ln>
        </p:spPr>
        <p:txBody>
          <a:bodyPr wrap="square" rtlCol="0">
            <a:spAutoFit/>
          </a:bodyPr>
          <a:lstStyle/>
          <a:p>
            <a:pPr marR="0" lvl="0" algn="just" rtl="0">
              <a:lnSpc>
                <a:spcPct val="150000"/>
              </a:lnSpc>
              <a:spcBef>
                <a:spcPts val="0"/>
              </a:spcBef>
              <a:spcAft>
                <a:spcPts val="0"/>
              </a:spcAft>
              <a:buClr>
                <a:schemeClr val="dk1"/>
              </a:buClr>
              <a:buSzPts val="2800"/>
            </a:pPr>
            <a:r>
              <a:rPr lang="es-ES" sz="1800" b="1" dirty="0">
                <a:solidFill>
                  <a:schemeClr val="dk1"/>
                </a:solidFill>
                <a:latin typeface="Arial"/>
                <a:ea typeface="Arial"/>
                <a:cs typeface="Arial"/>
                <a:sym typeface="Arial"/>
              </a:rPr>
              <a:t>Determinar  los logros y dificultades.</a:t>
            </a:r>
          </a:p>
        </p:txBody>
      </p:sp>
      <p:sp>
        <p:nvSpPr>
          <p:cNvPr id="11" name="CuadroTexto 10">
            <a:extLst>
              <a:ext uri="{FF2B5EF4-FFF2-40B4-BE49-F238E27FC236}">
                <a16:creationId xmlns:a16="http://schemas.microsoft.com/office/drawing/2014/main" id="{149E8C13-920E-4FCA-8E75-E19E9328CB58}"/>
              </a:ext>
            </a:extLst>
          </p:cNvPr>
          <p:cNvSpPr txBox="1"/>
          <p:nvPr/>
        </p:nvSpPr>
        <p:spPr>
          <a:xfrm>
            <a:off x="10064667" y="4554395"/>
            <a:ext cx="1703295" cy="646331"/>
          </a:xfrm>
          <a:prstGeom prst="rect">
            <a:avLst/>
          </a:prstGeom>
          <a:solidFill>
            <a:schemeClr val="accent3">
              <a:lumMod val="60000"/>
              <a:lumOff val="40000"/>
            </a:schemeClr>
          </a:solidFill>
          <a:ln>
            <a:solidFill>
              <a:srgbClr val="92D050"/>
            </a:solidFill>
          </a:ln>
        </p:spPr>
        <p:txBody>
          <a:bodyPr wrap="square" rtlCol="0">
            <a:spAutoFit/>
          </a:bodyPr>
          <a:lstStyle/>
          <a:p>
            <a:pPr algn="just"/>
            <a:r>
              <a:rPr lang="es-ES" dirty="0">
                <a:latin typeface="Aharoni" panose="02010803020104030203" pitchFamily="2" charset="-79"/>
                <a:cs typeface="Aharoni" panose="02010803020104030203" pitchFamily="2" charset="-79"/>
              </a:rPr>
              <a:t>CONCLUSIÓN DESCRIPTIVA</a:t>
            </a:r>
            <a:endParaRPr lang="es-PE" dirty="0">
              <a:latin typeface="Aharoni" panose="02010803020104030203" pitchFamily="2" charset="-79"/>
              <a:cs typeface="Aharoni" panose="02010803020104030203" pitchFamily="2" charset="-79"/>
            </a:endParaRPr>
          </a:p>
        </p:txBody>
      </p:sp>
      <p:sp>
        <p:nvSpPr>
          <p:cNvPr id="12" name="Flecha: a la derecha con bandas 11">
            <a:extLst>
              <a:ext uri="{FF2B5EF4-FFF2-40B4-BE49-F238E27FC236}">
                <a16:creationId xmlns:a16="http://schemas.microsoft.com/office/drawing/2014/main" id="{0D7D4894-D1F1-4E6A-8B7A-9E04FD7077EB}"/>
              </a:ext>
            </a:extLst>
          </p:cNvPr>
          <p:cNvSpPr/>
          <p:nvPr/>
        </p:nvSpPr>
        <p:spPr>
          <a:xfrm>
            <a:off x="3112468" y="4868625"/>
            <a:ext cx="524297" cy="28664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Flecha: a la derecha con bandas 12">
            <a:extLst>
              <a:ext uri="{FF2B5EF4-FFF2-40B4-BE49-F238E27FC236}">
                <a16:creationId xmlns:a16="http://schemas.microsoft.com/office/drawing/2014/main" id="{A83763FC-9602-4ED7-B68D-43AB4F7E9CF4}"/>
              </a:ext>
            </a:extLst>
          </p:cNvPr>
          <p:cNvSpPr/>
          <p:nvPr/>
        </p:nvSpPr>
        <p:spPr>
          <a:xfrm>
            <a:off x="6723491" y="4859949"/>
            <a:ext cx="502795" cy="26885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Flecha: a la derecha con bandas 16">
            <a:extLst>
              <a:ext uri="{FF2B5EF4-FFF2-40B4-BE49-F238E27FC236}">
                <a16:creationId xmlns:a16="http://schemas.microsoft.com/office/drawing/2014/main" id="{3770A59E-1D0D-4DAD-8AC1-200DEB69F3FA}"/>
              </a:ext>
            </a:extLst>
          </p:cNvPr>
          <p:cNvSpPr/>
          <p:nvPr/>
        </p:nvSpPr>
        <p:spPr>
          <a:xfrm>
            <a:off x="9471244" y="4811298"/>
            <a:ext cx="520724" cy="27790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084574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339"/>
        <p:cNvGrpSpPr/>
        <p:nvPr/>
      </p:nvGrpSpPr>
      <p:grpSpPr>
        <a:xfrm>
          <a:off x="0" y="0"/>
          <a:ext cx="0" cy="0"/>
          <a:chOff x="0" y="0"/>
          <a:chExt cx="0" cy="0"/>
        </a:xfrm>
      </p:grpSpPr>
      <p:cxnSp>
        <p:nvCxnSpPr>
          <p:cNvPr id="344" name="Google Shape;344;p23"/>
          <p:cNvCxnSpPr/>
          <p:nvPr/>
        </p:nvCxnSpPr>
        <p:spPr>
          <a:xfrm>
            <a:off x="3049379" y="5425878"/>
            <a:ext cx="6893169" cy="0"/>
          </a:xfrm>
          <a:prstGeom prst="straightConnector1">
            <a:avLst/>
          </a:prstGeom>
          <a:noFill/>
          <a:ln w="19050" cap="flat" cmpd="sng">
            <a:solidFill>
              <a:srgbClr val="FF0000"/>
            </a:solidFill>
            <a:prstDash val="solid"/>
            <a:round/>
            <a:headEnd type="none" w="sm" len="sm"/>
            <a:tailEnd type="none" w="sm" len="sm"/>
          </a:ln>
        </p:spPr>
      </p:cxnSp>
      <p:pic>
        <p:nvPicPr>
          <p:cNvPr id="10" name="Imagen 9">
            <a:extLst>
              <a:ext uri="{FF2B5EF4-FFF2-40B4-BE49-F238E27FC236}">
                <a16:creationId xmlns:a16="http://schemas.microsoft.com/office/drawing/2014/main" id="{67C8D8F0-AE88-4D69-BDF6-C3011B898980}"/>
              </a:ext>
            </a:extLst>
          </p:cNvPr>
          <p:cNvPicPr>
            <a:picLocks noChangeAspect="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12089" t="17251" r="14410" b="14179"/>
          <a:stretch/>
        </p:blipFill>
        <p:spPr>
          <a:xfrm>
            <a:off x="10121153" y="-19958"/>
            <a:ext cx="1703295" cy="869577"/>
          </a:xfrm>
          <a:prstGeom prst="rect">
            <a:avLst/>
          </a:prstGeom>
        </p:spPr>
      </p:pic>
      <p:pic>
        <p:nvPicPr>
          <p:cNvPr id="11" name="image2.png">
            <a:extLst>
              <a:ext uri="{FF2B5EF4-FFF2-40B4-BE49-F238E27FC236}">
                <a16:creationId xmlns:a16="http://schemas.microsoft.com/office/drawing/2014/main" id="{65CE7D73-85C1-481F-9791-5B7B3EAFA150}"/>
              </a:ext>
            </a:extLst>
          </p:cNvPr>
          <p:cNvPicPr/>
          <p:nvPr/>
        </p:nvPicPr>
        <p:blipFill>
          <a:blip r:embed="rId4"/>
          <a:srcRect/>
          <a:stretch>
            <a:fillRect/>
          </a:stretch>
        </p:blipFill>
        <p:spPr>
          <a:xfrm>
            <a:off x="436187" y="124635"/>
            <a:ext cx="2085975" cy="580390"/>
          </a:xfrm>
          <a:prstGeom prst="rect">
            <a:avLst/>
          </a:prstGeom>
          <a:ln/>
        </p:spPr>
      </p:pic>
      <p:sp>
        <p:nvSpPr>
          <p:cNvPr id="13" name="CuadroTexto 12">
            <a:extLst>
              <a:ext uri="{FF2B5EF4-FFF2-40B4-BE49-F238E27FC236}">
                <a16:creationId xmlns:a16="http://schemas.microsoft.com/office/drawing/2014/main" id="{C54306A1-11E6-4C45-8EBA-906242FFF125}"/>
              </a:ext>
            </a:extLst>
          </p:cNvPr>
          <p:cNvSpPr txBox="1"/>
          <p:nvPr/>
        </p:nvSpPr>
        <p:spPr>
          <a:xfrm>
            <a:off x="3170057" y="3257711"/>
            <a:ext cx="6651812" cy="1127937"/>
          </a:xfrm>
          <a:prstGeom prst="rect">
            <a:avLst/>
          </a:prstGeom>
          <a:noFill/>
        </p:spPr>
        <p:txBody>
          <a:bodyPr wrap="square">
            <a:spAutoFit/>
          </a:bodyPr>
          <a:lstStyle/>
          <a:p>
            <a:pPr algn="ctr">
              <a:lnSpc>
                <a:spcPct val="107000"/>
              </a:lnSpc>
              <a:spcAft>
                <a:spcPts val="800"/>
              </a:spcAft>
            </a:pPr>
            <a:r>
              <a:rPr lang="es-PE" sz="3200" b="1" kern="1200" dirty="0">
                <a:solidFill>
                  <a:srgbClr val="002060"/>
                </a:solidFill>
                <a:effectLst/>
                <a:latin typeface="Poppins" panose="00000500000000000000" pitchFamily="2" charset="0"/>
                <a:ea typeface="Poppins" panose="00000500000000000000" pitchFamily="2" charset="0"/>
                <a:cs typeface="Times New Roman" panose="02020603050405020304" pitchFamily="18" charset="0"/>
              </a:rPr>
              <a:t>Evidencias y criterios de evaluación</a:t>
            </a:r>
            <a:endParaRPr lang="es-PE"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cxnSp>
        <p:nvCxnSpPr>
          <p:cNvPr id="361" name="Google Shape;361;p55"/>
          <p:cNvCxnSpPr/>
          <p:nvPr/>
        </p:nvCxnSpPr>
        <p:spPr>
          <a:xfrm>
            <a:off x="506057" y="1536130"/>
            <a:ext cx="3763800" cy="0"/>
          </a:xfrm>
          <a:prstGeom prst="straightConnector1">
            <a:avLst/>
          </a:prstGeom>
          <a:noFill/>
          <a:ln w="19050" cap="flat" cmpd="sng">
            <a:solidFill>
              <a:srgbClr val="E30412"/>
            </a:solidFill>
            <a:prstDash val="solid"/>
            <a:round/>
            <a:headEnd type="none" w="sm" len="sm"/>
            <a:tailEnd type="none" w="sm" len="sm"/>
          </a:ln>
        </p:spPr>
      </p:cxnSp>
      <p:sp>
        <p:nvSpPr>
          <p:cNvPr id="365" name="Google Shape;365;p55"/>
          <p:cNvSpPr txBox="1"/>
          <p:nvPr/>
        </p:nvSpPr>
        <p:spPr>
          <a:xfrm>
            <a:off x="7303153" y="5940069"/>
            <a:ext cx="421957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PE" sz="1400" b="0" i="0" u="none" strike="noStrike" cap="none" dirty="0">
                <a:solidFill>
                  <a:schemeClr val="dk1"/>
                </a:solidFill>
                <a:latin typeface="Arial"/>
                <a:ea typeface="Arial"/>
                <a:cs typeface="Arial"/>
                <a:sym typeface="Arial"/>
              </a:rPr>
              <a:t>Resolución Viceministerial </a:t>
            </a:r>
            <a:r>
              <a:rPr lang="es-PE" sz="1400" b="0" i="0" u="none" strike="noStrike" cap="none" dirty="0" err="1">
                <a:solidFill>
                  <a:schemeClr val="dk1"/>
                </a:solidFill>
                <a:latin typeface="Arial"/>
                <a:ea typeface="Arial"/>
                <a:cs typeface="Arial"/>
                <a:sym typeface="Arial"/>
              </a:rPr>
              <a:t>Nº</a:t>
            </a:r>
            <a:r>
              <a:rPr lang="es-PE" sz="1400" b="0" i="0" u="none" strike="noStrike" cap="none" dirty="0">
                <a:solidFill>
                  <a:schemeClr val="dk1"/>
                </a:solidFill>
                <a:latin typeface="Arial"/>
                <a:ea typeface="Arial"/>
                <a:cs typeface="Arial"/>
                <a:sym typeface="Arial"/>
              </a:rPr>
              <a:t> 094-2020 MINEDU</a:t>
            </a:r>
            <a:endParaRPr sz="1400" b="0" i="0" u="none" strike="noStrike" cap="none" dirty="0">
              <a:solidFill>
                <a:schemeClr val="dk1"/>
              </a:solidFill>
              <a:latin typeface="Arial"/>
              <a:ea typeface="Arial"/>
              <a:cs typeface="Arial"/>
              <a:sym typeface="Arial"/>
            </a:endParaRPr>
          </a:p>
        </p:txBody>
      </p:sp>
      <p:sp>
        <p:nvSpPr>
          <p:cNvPr id="9" name="Rectángulo 8">
            <a:extLst>
              <a:ext uri="{FF2B5EF4-FFF2-40B4-BE49-F238E27FC236}">
                <a16:creationId xmlns:a16="http://schemas.microsoft.com/office/drawing/2014/main" id="{0B179AF9-70A7-449B-9939-4A67F9D0FBBB}"/>
              </a:ext>
            </a:extLst>
          </p:cNvPr>
          <p:cNvSpPr/>
          <p:nvPr/>
        </p:nvSpPr>
        <p:spPr>
          <a:xfrm>
            <a:off x="0" y="0"/>
            <a:ext cx="12192000" cy="6544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0" name="Freeform 8">
            <a:extLst>
              <a:ext uri="{FF2B5EF4-FFF2-40B4-BE49-F238E27FC236}">
                <a16:creationId xmlns:a16="http://schemas.microsoft.com/office/drawing/2014/main" id="{C12D6162-B48B-4EB8-A05F-93C21956064C}"/>
              </a:ext>
            </a:extLst>
          </p:cNvPr>
          <p:cNvSpPr/>
          <p:nvPr/>
        </p:nvSpPr>
        <p:spPr>
          <a:xfrm>
            <a:off x="171087" y="46543"/>
            <a:ext cx="2885878" cy="490183"/>
          </a:xfrm>
          <a:custGeom>
            <a:avLst/>
            <a:gdLst/>
            <a:ahLst/>
            <a:cxnLst/>
            <a:rect l="l" t="t" r="r" b="b"/>
            <a:pathLst>
              <a:path w="4527362" h="1011111">
                <a:moveTo>
                  <a:pt x="0" y="0"/>
                </a:moveTo>
                <a:lnTo>
                  <a:pt x="4527362" y="0"/>
                </a:lnTo>
                <a:lnTo>
                  <a:pt x="4527362" y="1011111"/>
                </a:lnTo>
                <a:lnTo>
                  <a:pt x="0" y="1011111"/>
                </a:lnTo>
                <a:lnTo>
                  <a:pt x="0" y="0"/>
                </a:lnTo>
                <a:close/>
              </a:path>
            </a:pathLst>
          </a:custGeom>
          <a:blipFill>
            <a:blip r:embed="rId3">
              <a:grayscl/>
              <a:extLst>
                <a:ext uri="{96DAC541-7B7A-43D3-8B79-37D633B846F1}">
                  <asvg:svgBlip xmlns:asvg="http://schemas.microsoft.com/office/drawing/2016/SVG/main" r:embed="rId4"/>
                </a:ext>
              </a:extLst>
            </a:blip>
            <a:stretch>
              <a:fillRect/>
            </a:stretch>
          </a:blipFill>
        </p:spPr>
        <p:txBody>
          <a:bodyPr/>
          <a:lstStyle/>
          <a:p>
            <a:endParaRPr lang="es-PE" dirty="0"/>
          </a:p>
        </p:txBody>
      </p:sp>
      <p:pic>
        <p:nvPicPr>
          <p:cNvPr id="11" name="Imagen 10">
            <a:extLst>
              <a:ext uri="{FF2B5EF4-FFF2-40B4-BE49-F238E27FC236}">
                <a16:creationId xmlns:a16="http://schemas.microsoft.com/office/drawing/2014/main" id="{E4B67021-8773-4528-876B-471908C78657}"/>
              </a:ext>
            </a:extLst>
          </p:cNvPr>
          <p:cNvPicPr>
            <a:picLocks noChangeAspect="1"/>
          </p:cNvPicPr>
          <p:nvPr/>
        </p:nvPicPr>
        <p:blipFill rotWithShape="1">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l="12089" t="17251" r="14410" b="14179"/>
          <a:stretch/>
        </p:blipFill>
        <p:spPr>
          <a:xfrm>
            <a:off x="10121153" y="-19958"/>
            <a:ext cx="1703295" cy="869577"/>
          </a:xfrm>
          <a:prstGeom prst="rect">
            <a:avLst/>
          </a:prstGeom>
        </p:spPr>
      </p:pic>
      <p:sp>
        <p:nvSpPr>
          <p:cNvPr id="13" name="CuadroTexto 12">
            <a:extLst>
              <a:ext uri="{FF2B5EF4-FFF2-40B4-BE49-F238E27FC236}">
                <a16:creationId xmlns:a16="http://schemas.microsoft.com/office/drawing/2014/main" id="{196F8BE2-6748-49A0-891B-3FB35DD11B85}"/>
              </a:ext>
            </a:extLst>
          </p:cNvPr>
          <p:cNvSpPr txBox="1"/>
          <p:nvPr/>
        </p:nvSpPr>
        <p:spPr>
          <a:xfrm>
            <a:off x="3316941" y="2029204"/>
            <a:ext cx="6096000" cy="3083921"/>
          </a:xfrm>
          <a:prstGeom prst="rect">
            <a:avLst/>
          </a:prstGeom>
          <a:noFill/>
        </p:spPr>
        <p:txBody>
          <a:bodyPr wrap="square">
            <a:spAutoFit/>
          </a:bodyPr>
          <a:lstStyle/>
          <a:p>
            <a:pPr marL="54610" algn="just">
              <a:lnSpc>
                <a:spcPct val="90000"/>
              </a:lnSpc>
              <a:spcBef>
                <a:spcPts val="1000"/>
              </a:spcBef>
            </a:pPr>
            <a:r>
              <a:rPr lang="es-PE" sz="2400" b="1" i="1" kern="1200" dirty="0">
                <a:solidFill>
                  <a:srgbClr val="000000"/>
                </a:solidFill>
                <a:effectLst/>
                <a:latin typeface="Calibri" panose="020F0502020204030204" pitchFamily="34" charset="0"/>
                <a:ea typeface="Calibri" panose="020F0502020204030204" pitchFamily="34" charset="0"/>
              </a:rPr>
              <a:t>Producciones y/o actuaciones </a:t>
            </a:r>
            <a:r>
              <a:rPr lang="es-PE" sz="2400" kern="1200" dirty="0">
                <a:solidFill>
                  <a:srgbClr val="000000"/>
                </a:solidFill>
                <a:effectLst/>
                <a:latin typeface="Calibri" panose="020F0502020204030204" pitchFamily="34" charset="0"/>
                <a:ea typeface="Calibri" panose="020F0502020204030204" pitchFamily="34" charset="0"/>
              </a:rPr>
              <a:t>realizadas por los estudiantes –en situaciones definidas y como parte integral de su proceso de aprendizaje– mediante las cuales se puede interpretar e identificar lo que han aprendido y </a:t>
            </a:r>
            <a:r>
              <a:rPr lang="es-PE" sz="2400" b="1" kern="1200" dirty="0">
                <a:solidFill>
                  <a:srgbClr val="000000"/>
                </a:solidFill>
                <a:effectLst/>
                <a:latin typeface="Calibri" panose="020F0502020204030204" pitchFamily="34" charset="0"/>
                <a:ea typeface="Calibri" panose="020F0502020204030204" pitchFamily="34" charset="0"/>
              </a:rPr>
              <a:t>el nivel de logro de la competencia </a:t>
            </a:r>
            <a:r>
              <a:rPr lang="es-PE" sz="2400" kern="1200" dirty="0">
                <a:solidFill>
                  <a:srgbClr val="000000"/>
                </a:solidFill>
                <a:effectLst/>
                <a:latin typeface="Calibri" panose="020F0502020204030204" pitchFamily="34" charset="0"/>
                <a:ea typeface="Calibri" panose="020F0502020204030204" pitchFamily="34" charset="0"/>
              </a:rPr>
              <a:t>que han alcanzado con relación a los propósitos de aprendizaje establecidos, y cómo lo han aprendido.</a:t>
            </a:r>
            <a:endParaRPr lang="es-PE" sz="2400" dirty="0">
              <a:effectLst/>
              <a:latin typeface="Times New Roman" panose="02020603050405020304" pitchFamily="18" charset="0"/>
              <a:ea typeface="Times New Roman" panose="02020603050405020304" pitchFamily="18" charset="0"/>
            </a:endParaRPr>
          </a:p>
        </p:txBody>
      </p:sp>
      <p:sp>
        <p:nvSpPr>
          <p:cNvPr id="5" name="CuadroTexto 4">
            <a:extLst>
              <a:ext uri="{FF2B5EF4-FFF2-40B4-BE49-F238E27FC236}">
                <a16:creationId xmlns:a16="http://schemas.microsoft.com/office/drawing/2014/main" id="{C75C19F4-95E7-462F-8A37-5FBF5142B096}"/>
              </a:ext>
            </a:extLst>
          </p:cNvPr>
          <p:cNvSpPr txBox="1"/>
          <p:nvPr/>
        </p:nvSpPr>
        <p:spPr>
          <a:xfrm>
            <a:off x="300318" y="793554"/>
            <a:ext cx="5383305" cy="707886"/>
          </a:xfrm>
          <a:prstGeom prst="rect">
            <a:avLst/>
          </a:prstGeom>
          <a:noFill/>
        </p:spPr>
        <p:txBody>
          <a:bodyPr wrap="square" rtlCol="0">
            <a:spAutoFit/>
          </a:bodyPr>
          <a:lstStyle/>
          <a:p>
            <a:r>
              <a:rPr lang="es-PE" sz="4000" b="1" dirty="0"/>
              <a:t>¿Qué es la evidencia?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cxnSp>
        <p:nvCxnSpPr>
          <p:cNvPr id="418" name="Google Shape;418;p58"/>
          <p:cNvCxnSpPr/>
          <p:nvPr/>
        </p:nvCxnSpPr>
        <p:spPr>
          <a:xfrm>
            <a:off x="1042186" y="1255941"/>
            <a:ext cx="3763800" cy="0"/>
          </a:xfrm>
          <a:prstGeom prst="straightConnector1">
            <a:avLst/>
          </a:prstGeom>
          <a:noFill/>
          <a:ln w="19050" cap="flat" cmpd="sng">
            <a:solidFill>
              <a:srgbClr val="E30412"/>
            </a:solidFill>
            <a:prstDash val="solid"/>
            <a:round/>
            <a:headEnd type="none" w="sm" len="sm"/>
            <a:tailEnd type="none" w="sm" len="sm"/>
          </a:ln>
        </p:spPr>
      </p:cxnSp>
      <p:sp>
        <p:nvSpPr>
          <p:cNvPr id="421" name="Google Shape;421;p58"/>
          <p:cNvSpPr txBox="1"/>
          <p:nvPr/>
        </p:nvSpPr>
        <p:spPr>
          <a:xfrm>
            <a:off x="4259104" y="1364876"/>
            <a:ext cx="4415161" cy="51979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FFFF00"/>
              </a:buClr>
              <a:buSzPts val="3200"/>
              <a:buFont typeface="Century Gothic"/>
              <a:buNone/>
            </a:pPr>
            <a:r>
              <a:rPr lang="es-PE" sz="3200" b="1" i="0" u="none" strike="noStrike" cap="none" dirty="0">
                <a:solidFill>
                  <a:srgbClr val="0070C0"/>
                </a:solidFill>
                <a:latin typeface="Calibri"/>
                <a:ea typeface="Calibri"/>
                <a:cs typeface="Calibri"/>
                <a:sym typeface="Calibri"/>
              </a:rPr>
              <a:t>Actuar competente</a:t>
            </a:r>
            <a:endParaRPr sz="3200" b="1" i="0" u="none" strike="noStrike" cap="none" dirty="0">
              <a:solidFill>
                <a:srgbClr val="0070C0"/>
              </a:solidFill>
              <a:latin typeface="Calibri"/>
              <a:ea typeface="Calibri"/>
              <a:cs typeface="Calibri"/>
              <a:sym typeface="Calibri"/>
            </a:endParaRPr>
          </a:p>
        </p:txBody>
      </p:sp>
      <p:sp>
        <p:nvSpPr>
          <p:cNvPr id="424" name="Google Shape;424;p58"/>
          <p:cNvSpPr/>
          <p:nvPr/>
        </p:nvSpPr>
        <p:spPr>
          <a:xfrm>
            <a:off x="5873048" y="3466709"/>
            <a:ext cx="509279" cy="460660"/>
          </a:xfrm>
          <a:prstGeom prst="mathPlus">
            <a:avLst>
              <a:gd name="adj1" fmla="val 23520"/>
            </a:avLst>
          </a:prstGeom>
          <a:solidFill>
            <a:srgbClr val="F1454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rgbClr val="F75148"/>
              </a:solidFill>
              <a:latin typeface="Calibri"/>
              <a:ea typeface="Calibri"/>
              <a:cs typeface="Calibri"/>
              <a:sym typeface="Calibri"/>
            </a:endParaRPr>
          </a:p>
        </p:txBody>
      </p:sp>
      <p:sp>
        <p:nvSpPr>
          <p:cNvPr id="425" name="Google Shape;425;p58"/>
          <p:cNvSpPr/>
          <p:nvPr/>
        </p:nvSpPr>
        <p:spPr>
          <a:xfrm>
            <a:off x="1858110" y="2296725"/>
            <a:ext cx="4134083" cy="4553770"/>
          </a:xfrm>
          <a:prstGeom prst="rect">
            <a:avLst/>
          </a:prstGeom>
          <a:solidFill>
            <a:srgbClr val="9CC2E5"/>
          </a:solidFill>
          <a:ln>
            <a:noFill/>
          </a:ln>
        </p:spPr>
        <p:txBody>
          <a:bodyPr spcFirstLastPara="1" wrap="square" lIns="91425" tIns="45700" rIns="91425" bIns="45700" anchor="t" anchorCtr="0">
            <a:spAutoFit/>
          </a:bodyPr>
          <a:lstStyle/>
          <a:p>
            <a:pPr algn="just">
              <a:lnSpc>
                <a:spcPct val="107000"/>
              </a:lnSpc>
              <a:spcAft>
                <a:spcPts val="800"/>
              </a:spcAft>
            </a:pPr>
            <a:r>
              <a:rPr lang="es-PE" sz="1400" dirty="0">
                <a:effectLst/>
                <a:latin typeface="Calibri" panose="020F0502020204030204" pitchFamily="34" charset="0"/>
                <a:ea typeface="Calibri" panose="020F0502020204030204" pitchFamily="34" charset="0"/>
                <a:cs typeface="Times New Roman" panose="02020603050405020304" pitchFamily="18" charset="0"/>
              </a:rPr>
              <a:t>El biohuerto de la IE “Corazón de Jesús” tiene 50m2 de área, con parcelas para cada grado, donde se han sembrado diferentes tipos de hortalizas que se utilizan en el comedor institucional.</a:t>
            </a:r>
          </a:p>
          <a:p>
            <a:pPr algn="just">
              <a:spcAft>
                <a:spcPts val="800"/>
              </a:spcAft>
            </a:pPr>
            <a:r>
              <a:rPr lang="es-PE" sz="1400" dirty="0">
                <a:effectLst/>
                <a:latin typeface="Calibri" panose="020F0502020204030204" pitchFamily="34" charset="0"/>
                <a:ea typeface="Calibri" panose="020F0502020204030204" pitchFamily="34" charset="0"/>
                <a:cs typeface="Times New Roman" panose="02020603050405020304" pitchFamily="18" charset="0"/>
              </a:rPr>
              <a:t>Los alumnos del  3ero de secundaria, acompañados de su docente fueron a atender su parcela y observaron que las hojas de las plantas de tomate tienen pequeños agujeros y muestran daños en el tallo , algunas plantas se estaban secando. Con mucho interés ven pequeños insectos en las hojas de la planta de tomate, que lo recogen en un frasco para llevarlo al aula. Los estudiantes dialogan con su maestra sobre el daño que están causando los insectos a las plantas de tomate, ante esta preocupación la maestra les pregunta:</a:t>
            </a:r>
          </a:p>
          <a:p>
            <a:pPr algn="just">
              <a:spcAft>
                <a:spcPts val="800"/>
              </a:spcAft>
            </a:pPr>
            <a:r>
              <a:rPr lang="es-ES" sz="1400" b="1" dirty="0"/>
              <a:t>Qué solución tecnológica podemos diseñar y construir para controlar la plaga que está afectando las plantas de tomate del biohuerto escolar sin contaminar el ambiente?</a:t>
            </a:r>
            <a:endParaRPr lang="es-PE"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6" name="Google Shape;426;p58"/>
          <p:cNvSpPr/>
          <p:nvPr/>
        </p:nvSpPr>
        <p:spPr>
          <a:xfrm>
            <a:off x="6574529" y="3090393"/>
            <a:ext cx="1893722"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s-PE" sz="1400" b="1" i="0" u="none" strike="noStrike" cap="none" dirty="0">
                <a:solidFill>
                  <a:schemeClr val="accent5"/>
                </a:solidFill>
                <a:latin typeface="Calibri"/>
                <a:ea typeface="Calibri"/>
                <a:cs typeface="Calibri"/>
                <a:sym typeface="Calibri"/>
              </a:rPr>
              <a:t>RETO</a:t>
            </a:r>
            <a:endParaRPr sz="1400" b="1" i="0" u="none" strike="noStrike" cap="none" dirty="0">
              <a:solidFill>
                <a:schemeClr val="accent5"/>
              </a:solidFill>
              <a:latin typeface="Calibri"/>
              <a:ea typeface="Calibri"/>
              <a:cs typeface="Calibri"/>
              <a:sym typeface="Calibri"/>
            </a:endParaRPr>
          </a:p>
        </p:txBody>
      </p:sp>
      <p:sp>
        <p:nvSpPr>
          <p:cNvPr id="428" name="Google Shape;428;p58"/>
          <p:cNvSpPr/>
          <p:nvPr/>
        </p:nvSpPr>
        <p:spPr>
          <a:xfrm>
            <a:off x="6105973" y="4437463"/>
            <a:ext cx="689480" cy="480527"/>
          </a:xfrm>
          <a:prstGeom prst="homePlate">
            <a:avLst>
              <a:gd name="adj"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Calibri"/>
              <a:ea typeface="Calibri"/>
              <a:cs typeface="Calibri"/>
              <a:sym typeface="Calibri"/>
            </a:endParaRPr>
          </a:p>
        </p:txBody>
      </p:sp>
      <p:sp>
        <p:nvSpPr>
          <p:cNvPr id="429" name="Google Shape;429;p58"/>
          <p:cNvSpPr/>
          <p:nvPr/>
        </p:nvSpPr>
        <p:spPr>
          <a:xfrm rot="-5400000">
            <a:off x="5860834" y="-3837649"/>
            <a:ext cx="470331" cy="11940722"/>
          </a:xfrm>
          <a:prstGeom prst="rightBrace">
            <a:avLst>
              <a:gd name="adj1" fmla="val 8333"/>
              <a:gd name="adj2" fmla="val 50000"/>
            </a:avLst>
          </a:prstGeom>
          <a:noFill/>
          <a:ln w="28575" cap="flat" cmpd="sng">
            <a:solidFill>
              <a:srgbClr val="3E6EC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sp>
        <p:nvSpPr>
          <p:cNvPr id="431" name="Google Shape;431;p58"/>
          <p:cNvSpPr txBox="1"/>
          <p:nvPr/>
        </p:nvSpPr>
        <p:spPr>
          <a:xfrm>
            <a:off x="30503" y="3182615"/>
            <a:ext cx="434319" cy="147712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F75148"/>
              </a:buClr>
              <a:buSzPts val="1800"/>
              <a:buFont typeface="Century Gothic"/>
              <a:buNone/>
            </a:pPr>
            <a:r>
              <a:rPr lang="es-PE" sz="1100" b="1" i="0" u="none" strike="noStrike" cap="none" dirty="0">
                <a:solidFill>
                  <a:srgbClr val="F75148"/>
                </a:solidFill>
                <a:latin typeface="Calibri"/>
                <a:ea typeface="Calibri"/>
                <a:cs typeface="Calibri"/>
                <a:sym typeface="Calibri"/>
              </a:rPr>
              <a:t>Competencia</a:t>
            </a:r>
            <a:endParaRPr sz="1100" b="1" i="0" u="none" strike="noStrike" cap="none" dirty="0">
              <a:solidFill>
                <a:srgbClr val="F75148"/>
              </a:solidFill>
              <a:latin typeface="Calibri"/>
              <a:ea typeface="Calibri"/>
              <a:cs typeface="Calibri"/>
              <a:sym typeface="Calibri"/>
            </a:endParaRPr>
          </a:p>
        </p:txBody>
      </p:sp>
      <p:sp>
        <p:nvSpPr>
          <p:cNvPr id="433" name="Google Shape;433;p58"/>
          <p:cNvSpPr txBox="1"/>
          <p:nvPr/>
        </p:nvSpPr>
        <p:spPr>
          <a:xfrm>
            <a:off x="571263" y="3247537"/>
            <a:ext cx="1213127" cy="1178673"/>
          </a:xfrm>
          <a:prstGeom prst="rect">
            <a:avLst/>
          </a:prstGeom>
          <a:solidFill>
            <a:srgbClr val="FBE4D4"/>
          </a:solid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s-ES" sz="1100" b="0" i="0" u="none" strike="noStrike" cap="none" dirty="0">
                <a:solidFill>
                  <a:schemeClr val="dk1"/>
                </a:solidFill>
                <a:latin typeface="Arial"/>
                <a:ea typeface="Arial"/>
                <a:cs typeface="Arial"/>
                <a:sym typeface="Arial"/>
              </a:rPr>
              <a:t>Diseña y construye soluciones tecnológicas para resolver problemas de su entorno</a:t>
            </a:r>
          </a:p>
        </p:txBody>
      </p:sp>
      <p:sp>
        <p:nvSpPr>
          <p:cNvPr id="434" name="Google Shape;434;p58"/>
          <p:cNvSpPr/>
          <p:nvPr/>
        </p:nvSpPr>
        <p:spPr>
          <a:xfrm>
            <a:off x="355506" y="2382067"/>
            <a:ext cx="160276" cy="3485921"/>
          </a:xfrm>
          <a:prstGeom prst="leftBrace">
            <a:avLst>
              <a:gd name="adj1" fmla="val 8333"/>
              <a:gd name="adj2" fmla="val 50000"/>
            </a:avLst>
          </a:prstGeom>
          <a:noFill/>
          <a:ln w="95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sp>
        <p:nvSpPr>
          <p:cNvPr id="435" name="Google Shape;435;p58"/>
          <p:cNvSpPr/>
          <p:nvPr/>
        </p:nvSpPr>
        <p:spPr>
          <a:xfrm>
            <a:off x="8392910" y="2241958"/>
            <a:ext cx="1816487"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PE" sz="1400" b="1" i="0" u="none" strike="noStrike" cap="none" dirty="0">
                <a:solidFill>
                  <a:schemeClr val="accent5"/>
                </a:solidFill>
                <a:latin typeface="Calibri"/>
                <a:ea typeface="Calibri"/>
                <a:cs typeface="Calibri"/>
                <a:sym typeface="Calibri"/>
              </a:rPr>
              <a:t>Preguntas orientadoras para la formulación de la evidencia</a:t>
            </a:r>
            <a:endParaRPr sz="1400" b="1" i="0" u="none" strike="noStrike" cap="none" dirty="0">
              <a:solidFill>
                <a:schemeClr val="accent5"/>
              </a:solidFill>
              <a:latin typeface="Calibri"/>
              <a:ea typeface="Calibri"/>
              <a:cs typeface="Calibri"/>
              <a:sym typeface="Calibri"/>
            </a:endParaRPr>
          </a:p>
        </p:txBody>
      </p:sp>
      <p:sp>
        <p:nvSpPr>
          <p:cNvPr id="436" name="Google Shape;436;p58"/>
          <p:cNvSpPr/>
          <p:nvPr/>
        </p:nvSpPr>
        <p:spPr>
          <a:xfrm>
            <a:off x="10226135" y="4573610"/>
            <a:ext cx="1965865"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PE" sz="1400" b="0"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437" name="Google Shape;437;p58"/>
          <p:cNvSpPr/>
          <p:nvPr/>
        </p:nvSpPr>
        <p:spPr>
          <a:xfrm>
            <a:off x="10229571" y="2261153"/>
            <a:ext cx="1661553"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PE" sz="2400" b="1" i="0" u="none" strike="noStrike" cap="none" dirty="0">
                <a:solidFill>
                  <a:schemeClr val="accent5"/>
                </a:solidFill>
                <a:latin typeface="Calibri"/>
                <a:ea typeface="Calibri"/>
                <a:cs typeface="Calibri"/>
                <a:sym typeface="Calibri"/>
              </a:rPr>
              <a:t>EVIDENCIA</a:t>
            </a:r>
            <a:endParaRPr sz="2400" b="1" i="0" u="none" strike="noStrike" cap="none" dirty="0">
              <a:solidFill>
                <a:schemeClr val="accent5"/>
              </a:solidFill>
              <a:latin typeface="Calibri"/>
              <a:ea typeface="Calibri"/>
              <a:cs typeface="Calibri"/>
              <a:sym typeface="Calibri"/>
            </a:endParaRPr>
          </a:p>
        </p:txBody>
      </p:sp>
      <p:sp>
        <p:nvSpPr>
          <p:cNvPr id="438" name="Google Shape;438;p58"/>
          <p:cNvSpPr/>
          <p:nvPr/>
        </p:nvSpPr>
        <p:spPr>
          <a:xfrm>
            <a:off x="8831427" y="5274371"/>
            <a:ext cx="1533713" cy="1107955"/>
          </a:xfrm>
          <a:prstGeom prst="rect">
            <a:avLst/>
          </a:prstGeom>
          <a:solidFill>
            <a:srgbClr val="FFF2C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PE" sz="1100" b="1" i="0" u="none" strike="noStrike" cap="none" dirty="0">
                <a:solidFill>
                  <a:schemeClr val="dk1"/>
                </a:solidFill>
                <a:latin typeface="Calibri"/>
                <a:ea typeface="Calibri"/>
                <a:cs typeface="Calibri"/>
                <a:sym typeface="Calibri"/>
              </a:rPr>
              <a:t>Debe permitirme obtener información del desarrollo de las competencias  y determinar el nivel de logro alcanzado</a:t>
            </a:r>
            <a:endParaRPr sz="1100" b="1" i="0" u="none" strike="noStrike" cap="none" dirty="0">
              <a:solidFill>
                <a:schemeClr val="dk1"/>
              </a:solidFill>
              <a:latin typeface="Calibri"/>
              <a:ea typeface="Calibri"/>
              <a:cs typeface="Calibri"/>
              <a:sym typeface="Calibri"/>
            </a:endParaRPr>
          </a:p>
        </p:txBody>
      </p:sp>
      <p:sp>
        <p:nvSpPr>
          <p:cNvPr id="26" name="CuadroTexto 25">
            <a:extLst>
              <a:ext uri="{FF2B5EF4-FFF2-40B4-BE49-F238E27FC236}">
                <a16:creationId xmlns:a16="http://schemas.microsoft.com/office/drawing/2014/main" id="{531E54B3-3F7A-4C66-9594-3EA121580DF1}"/>
              </a:ext>
            </a:extLst>
          </p:cNvPr>
          <p:cNvSpPr txBox="1"/>
          <p:nvPr/>
        </p:nvSpPr>
        <p:spPr>
          <a:xfrm>
            <a:off x="1042186" y="643045"/>
            <a:ext cx="6096000" cy="473784"/>
          </a:xfrm>
          <a:prstGeom prst="rect">
            <a:avLst/>
          </a:prstGeom>
          <a:noFill/>
        </p:spPr>
        <p:txBody>
          <a:bodyPr wrap="square">
            <a:spAutoFit/>
          </a:bodyPr>
          <a:lstStyle/>
          <a:p>
            <a:pPr>
              <a:lnSpc>
                <a:spcPct val="107000"/>
              </a:lnSpc>
              <a:spcAft>
                <a:spcPts val="800"/>
              </a:spcAft>
            </a:pPr>
            <a:r>
              <a:rPr lang="es-PE" sz="2400" b="1" kern="1200" dirty="0">
                <a:solidFill>
                  <a:srgbClr val="002060"/>
                </a:solidFill>
                <a:effectLst/>
                <a:latin typeface="Poppins" panose="00000500000000000000" pitchFamily="2" charset="0"/>
                <a:ea typeface="Poppins" panose="00000500000000000000" pitchFamily="2" charset="0"/>
                <a:cs typeface="Times New Roman" panose="02020603050405020304" pitchFamily="18" charset="0"/>
              </a:rPr>
              <a:t>formulamos la evidencia</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image2.png">
            <a:extLst>
              <a:ext uri="{FF2B5EF4-FFF2-40B4-BE49-F238E27FC236}">
                <a16:creationId xmlns:a16="http://schemas.microsoft.com/office/drawing/2014/main" id="{AB3E5EB7-84CE-47B3-9D13-95EF2959C2A9}"/>
              </a:ext>
            </a:extLst>
          </p:cNvPr>
          <p:cNvPicPr/>
          <p:nvPr/>
        </p:nvPicPr>
        <p:blipFill>
          <a:blip r:embed="rId3"/>
          <a:srcRect/>
          <a:stretch>
            <a:fillRect/>
          </a:stretch>
        </p:blipFill>
        <p:spPr>
          <a:xfrm>
            <a:off x="355506" y="5797"/>
            <a:ext cx="2085975" cy="580390"/>
          </a:xfrm>
          <a:prstGeom prst="rect">
            <a:avLst/>
          </a:prstGeom>
          <a:ln/>
        </p:spPr>
      </p:pic>
      <p:pic>
        <p:nvPicPr>
          <p:cNvPr id="28" name="Imagen 27">
            <a:extLst>
              <a:ext uri="{FF2B5EF4-FFF2-40B4-BE49-F238E27FC236}">
                <a16:creationId xmlns:a16="http://schemas.microsoft.com/office/drawing/2014/main" id="{34E7CA22-537A-41D4-90AB-9A26F13647DE}"/>
              </a:ext>
            </a:extLst>
          </p:cNvPr>
          <p:cNvPicPr>
            <a:picLocks noChangeAspect="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l="12089" t="17251" r="14410" b="14179"/>
          <a:stretch/>
        </p:blipFill>
        <p:spPr>
          <a:xfrm>
            <a:off x="10121153" y="-19958"/>
            <a:ext cx="1703295" cy="869577"/>
          </a:xfrm>
          <a:prstGeom prst="rect">
            <a:avLst/>
          </a:prstGeom>
        </p:spPr>
      </p:pic>
      <p:sp>
        <p:nvSpPr>
          <p:cNvPr id="24" name="CuadroTexto 23">
            <a:extLst>
              <a:ext uri="{FF2B5EF4-FFF2-40B4-BE49-F238E27FC236}">
                <a16:creationId xmlns:a16="http://schemas.microsoft.com/office/drawing/2014/main" id="{819D37BF-E55B-448E-85C3-8EF0535E05D9}"/>
              </a:ext>
            </a:extLst>
          </p:cNvPr>
          <p:cNvSpPr txBox="1"/>
          <p:nvPr/>
        </p:nvSpPr>
        <p:spPr>
          <a:xfrm>
            <a:off x="6940483" y="3556370"/>
            <a:ext cx="1570311" cy="2308324"/>
          </a:xfrm>
          <a:prstGeom prst="rect">
            <a:avLst/>
          </a:prstGeom>
          <a:noFill/>
        </p:spPr>
        <p:txBody>
          <a:bodyPr wrap="square">
            <a:spAutoFit/>
          </a:bodyPr>
          <a:lstStyle/>
          <a:p>
            <a:pPr algn="just"/>
            <a:r>
              <a:rPr lang="es-PE" sz="1600" b="1" i="0" u="none" strike="noStrike" cap="none" dirty="0">
                <a:solidFill>
                  <a:schemeClr val="dk1"/>
                </a:solidFill>
                <a:latin typeface="Calibri"/>
                <a:ea typeface="Calibri"/>
                <a:cs typeface="Calibri"/>
                <a:sym typeface="Calibri"/>
              </a:rPr>
              <a:t>¿Qué propuesta de solución tecnológica plantearías para controlar las plagas del biohuerto sin contaminar el ambiente?</a:t>
            </a:r>
            <a:endParaRPr lang="es-PE" sz="1600" dirty="0"/>
          </a:p>
        </p:txBody>
      </p:sp>
      <p:sp>
        <p:nvSpPr>
          <p:cNvPr id="25" name="Google Shape;405;p57">
            <a:extLst>
              <a:ext uri="{FF2B5EF4-FFF2-40B4-BE49-F238E27FC236}">
                <a16:creationId xmlns:a16="http://schemas.microsoft.com/office/drawing/2014/main" id="{11BBF027-35CF-4781-A83E-D518C48D5519}"/>
              </a:ext>
            </a:extLst>
          </p:cNvPr>
          <p:cNvSpPr/>
          <p:nvPr/>
        </p:nvSpPr>
        <p:spPr>
          <a:xfrm>
            <a:off x="8510795" y="3373966"/>
            <a:ext cx="2309606" cy="181584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70C0"/>
              </a:buClr>
              <a:buSzPts val="2784"/>
              <a:buFont typeface="Arial"/>
              <a:buChar char="•"/>
            </a:pPr>
            <a:r>
              <a:rPr lang="es-PE" sz="1400" b="0" i="0" u="none" strike="noStrike" cap="none" dirty="0">
                <a:solidFill>
                  <a:schemeClr val="dk1"/>
                </a:solidFill>
                <a:latin typeface="Calibri"/>
                <a:ea typeface="Calibri"/>
                <a:cs typeface="Calibri"/>
                <a:sym typeface="Calibri"/>
              </a:rPr>
              <a:t>¿Qué </a:t>
            </a:r>
            <a:r>
              <a:rPr lang="es-PE" sz="1400" dirty="0">
                <a:solidFill>
                  <a:schemeClr val="dk1"/>
                </a:solidFill>
                <a:latin typeface="Calibri"/>
                <a:ea typeface="Calibri"/>
                <a:cs typeface="Calibri"/>
                <a:sym typeface="Calibri"/>
              </a:rPr>
              <a:t>solución tecnológica construiremos</a:t>
            </a:r>
            <a:r>
              <a:rPr lang="es-PE" sz="1400" b="0"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a:p>
            <a:pPr marL="285750" marR="0" lvl="0" indent="-285750" algn="l" rtl="0">
              <a:spcBef>
                <a:spcPts val="0"/>
              </a:spcBef>
              <a:spcAft>
                <a:spcPts val="0"/>
              </a:spcAft>
              <a:buClr>
                <a:srgbClr val="0070C0"/>
              </a:buClr>
              <a:buSzPts val="2784"/>
              <a:buFont typeface="Arial"/>
              <a:buChar char="•"/>
            </a:pPr>
            <a:r>
              <a:rPr lang="es-PE" sz="1400" b="0" i="0" u="none" strike="noStrike" cap="none" dirty="0">
                <a:solidFill>
                  <a:schemeClr val="dk1"/>
                </a:solidFill>
                <a:latin typeface="Calibri"/>
                <a:ea typeface="Calibri"/>
                <a:cs typeface="Calibri"/>
                <a:sym typeface="Calibri"/>
              </a:rPr>
              <a:t>¿Cómo </a:t>
            </a:r>
            <a:r>
              <a:rPr lang="es-PE" sz="1400" dirty="0">
                <a:solidFill>
                  <a:schemeClr val="dk1"/>
                </a:solidFill>
                <a:latin typeface="Calibri"/>
                <a:ea typeface="Calibri"/>
                <a:cs typeface="Calibri"/>
                <a:sym typeface="Calibri"/>
              </a:rPr>
              <a:t>demostraremos que funciona</a:t>
            </a:r>
            <a:r>
              <a:rPr lang="es-PE" sz="1400" b="0" i="0" u="none" strike="noStrike" cap="none" dirty="0">
                <a:solidFill>
                  <a:schemeClr val="dk1"/>
                </a:solidFill>
                <a:latin typeface="Calibri"/>
                <a:ea typeface="Calibri"/>
                <a:cs typeface="Calibri"/>
                <a:sym typeface="Calibri"/>
              </a:rPr>
              <a:t>?</a:t>
            </a:r>
          </a:p>
          <a:p>
            <a:pPr marL="285750" marR="0" lvl="0" indent="-285750" algn="l" rtl="0">
              <a:spcBef>
                <a:spcPts val="0"/>
              </a:spcBef>
              <a:spcAft>
                <a:spcPts val="0"/>
              </a:spcAft>
              <a:buClr>
                <a:srgbClr val="0070C0"/>
              </a:buClr>
              <a:buSzPts val="2784"/>
              <a:buFont typeface="Arial"/>
              <a:buChar char="•"/>
            </a:pPr>
            <a:r>
              <a:rPr lang="es-PE" sz="1400" dirty="0">
                <a:solidFill>
                  <a:schemeClr val="dk1"/>
                </a:solidFill>
                <a:latin typeface="Calibri"/>
                <a:ea typeface="Calibri"/>
                <a:cs typeface="Calibri"/>
                <a:sym typeface="Calibri"/>
              </a:rPr>
              <a:t>¿De qué manera compartiremos nuestra solución?</a:t>
            </a:r>
            <a:endParaRPr sz="1400" b="0" i="0" u="none" strike="noStrike" cap="none" dirty="0">
              <a:solidFill>
                <a:schemeClr val="dk1"/>
              </a:solidFill>
              <a:latin typeface="Calibri"/>
              <a:ea typeface="Calibri"/>
              <a:cs typeface="Calibri"/>
              <a:sym typeface="Calibri"/>
            </a:endParaRPr>
          </a:p>
        </p:txBody>
      </p:sp>
      <p:sp>
        <p:nvSpPr>
          <p:cNvPr id="3" name="CuadroTexto 2">
            <a:extLst>
              <a:ext uri="{FF2B5EF4-FFF2-40B4-BE49-F238E27FC236}">
                <a16:creationId xmlns:a16="http://schemas.microsoft.com/office/drawing/2014/main" id="{F6CD218B-95ED-41F4-8449-469DE6A730EA}"/>
              </a:ext>
            </a:extLst>
          </p:cNvPr>
          <p:cNvSpPr txBox="1"/>
          <p:nvPr/>
        </p:nvSpPr>
        <p:spPr>
          <a:xfrm>
            <a:off x="10453695" y="3163664"/>
            <a:ext cx="1612666" cy="2308324"/>
          </a:xfrm>
          <a:prstGeom prst="rect">
            <a:avLst/>
          </a:prstGeom>
          <a:solidFill>
            <a:schemeClr val="accent3"/>
          </a:solidFill>
        </p:spPr>
        <p:txBody>
          <a:bodyPr wrap="square" rtlCol="0">
            <a:spAutoFit/>
          </a:bodyPr>
          <a:lstStyle/>
          <a:p>
            <a:pPr marL="285750" indent="-285750" algn="just">
              <a:buFont typeface="Wingdings" panose="05000000000000000000" pitchFamily="2" charset="2"/>
              <a:buChar char="§"/>
            </a:pPr>
            <a:r>
              <a:rPr lang="es-ES" sz="1600" dirty="0"/>
              <a:t>Informe de Diseño e Implementación  de la Solución Tecnológica</a:t>
            </a:r>
          </a:p>
          <a:p>
            <a:pPr marL="285750" indent="-285750" algn="just">
              <a:buFont typeface="Wingdings" panose="05000000000000000000" pitchFamily="2" charset="2"/>
              <a:buChar char="§"/>
            </a:pPr>
            <a:r>
              <a:rPr lang="es-ES" sz="1600" dirty="0"/>
              <a:t>La solución tecnológica construida.</a:t>
            </a:r>
            <a:endParaRPr lang="es-PE"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cxnSp>
        <p:nvCxnSpPr>
          <p:cNvPr id="644" name="Google Shape;644;p22"/>
          <p:cNvCxnSpPr>
            <a:cxnSpLocks/>
          </p:cNvCxnSpPr>
          <p:nvPr/>
        </p:nvCxnSpPr>
        <p:spPr>
          <a:xfrm>
            <a:off x="1138476" y="1632840"/>
            <a:ext cx="5585053" cy="0"/>
          </a:xfrm>
          <a:prstGeom prst="straightConnector1">
            <a:avLst/>
          </a:prstGeom>
          <a:noFill/>
          <a:ln w="19050" cap="flat" cmpd="sng">
            <a:solidFill>
              <a:srgbClr val="E30412"/>
            </a:solidFill>
            <a:prstDash val="solid"/>
            <a:round/>
            <a:headEnd type="none" w="sm" len="sm"/>
            <a:tailEnd type="none" w="sm" len="sm"/>
          </a:ln>
        </p:spPr>
      </p:cxnSp>
      <p:sp>
        <p:nvSpPr>
          <p:cNvPr id="647" name="Google Shape;647;p22"/>
          <p:cNvSpPr/>
          <p:nvPr/>
        </p:nvSpPr>
        <p:spPr>
          <a:xfrm>
            <a:off x="977111" y="2444621"/>
            <a:ext cx="10026617" cy="2269363"/>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PE" sz="2400" b="0" i="0" u="none" strike="noStrike" cap="none">
                <a:solidFill>
                  <a:schemeClr val="dk1"/>
                </a:solidFill>
                <a:latin typeface="Arial"/>
                <a:ea typeface="Arial"/>
                <a:cs typeface="Arial"/>
                <a:sym typeface="Arial"/>
              </a:rPr>
              <a:t>Son el referente específico para el juicio de valor sobre el nivel de desarrollo de las competencias, </a:t>
            </a:r>
            <a:r>
              <a:rPr lang="es-PE" sz="2400" b="1" i="0" u="none" strike="noStrike" cap="none">
                <a:solidFill>
                  <a:schemeClr val="dk1"/>
                </a:solidFill>
                <a:latin typeface="Arial"/>
                <a:ea typeface="Arial"/>
                <a:cs typeface="Arial"/>
                <a:sym typeface="Arial"/>
              </a:rPr>
              <a:t>describen las características o cualidades de aquello que se quiere valorar</a:t>
            </a:r>
            <a:r>
              <a:rPr lang="es-PE" sz="2400" b="0" i="0" u="none" strike="noStrike" cap="none">
                <a:solidFill>
                  <a:schemeClr val="dk1"/>
                </a:solidFill>
                <a:latin typeface="Arial"/>
                <a:ea typeface="Arial"/>
                <a:cs typeface="Arial"/>
                <a:sym typeface="Arial"/>
              </a:rPr>
              <a:t> y que deben demostrar los estudiantes en sus actuaciones ante una situación en un contexto determinado.</a:t>
            </a:r>
            <a:endParaRPr sz="2400" b="1" i="0" u="none" strike="noStrike" cap="none">
              <a:solidFill>
                <a:schemeClr val="dk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r>
              <a:rPr lang="es-PE" sz="2400" b="1" i="0" u="none" strike="noStrike" cap="none">
                <a:solidFill>
                  <a:schemeClr val="dk1"/>
                </a:solidFill>
                <a:latin typeface="Arial"/>
                <a:ea typeface="Arial"/>
                <a:cs typeface="Arial"/>
                <a:sym typeface="Arial"/>
              </a:rPr>
              <a:t>RVM N° 094-2020-MINEDU</a:t>
            </a:r>
            <a:endParaRPr sz="2400" b="1" i="0" u="none" strike="noStrike" cap="none">
              <a:solidFill>
                <a:schemeClr val="dk1"/>
              </a:solidFill>
              <a:latin typeface="Arial"/>
              <a:ea typeface="Arial"/>
              <a:cs typeface="Arial"/>
              <a:sym typeface="Arial"/>
            </a:endParaRPr>
          </a:p>
        </p:txBody>
      </p:sp>
      <p:sp>
        <p:nvSpPr>
          <p:cNvPr id="648" name="Google Shape;648;p22"/>
          <p:cNvSpPr txBox="1"/>
          <p:nvPr/>
        </p:nvSpPr>
        <p:spPr>
          <a:xfrm>
            <a:off x="2245003" y="4995142"/>
            <a:ext cx="7701994" cy="923289"/>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PE" b="0" i="0" u="none" strike="noStrike" cap="none" dirty="0">
                <a:solidFill>
                  <a:schemeClr val="accent1"/>
                </a:solidFill>
                <a:latin typeface="Arial"/>
                <a:ea typeface="Arial"/>
                <a:cs typeface="Arial"/>
                <a:sym typeface="Arial"/>
              </a:rPr>
              <a:t>Los criterios describen lo que se espera que el estudiante haga en relación a la competencia a evaluar </a:t>
            </a:r>
            <a:endParaRPr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PE" b="0" i="0" u="none" strike="noStrike" cap="none" dirty="0">
                <a:solidFill>
                  <a:schemeClr val="accent1"/>
                </a:solidFill>
                <a:latin typeface="Arial"/>
                <a:ea typeface="Arial"/>
                <a:cs typeface="Arial"/>
                <a:sym typeface="Arial"/>
              </a:rPr>
              <a:t>(lo que se observará en sus producciones o actuaciones).</a:t>
            </a:r>
            <a:endParaRPr b="0" i="0" u="none" strike="noStrike" cap="none" dirty="0">
              <a:solidFill>
                <a:schemeClr val="accent1"/>
              </a:solidFill>
              <a:latin typeface="Arial"/>
              <a:ea typeface="Arial"/>
              <a:cs typeface="Arial"/>
              <a:sym typeface="Arial"/>
            </a:endParaRPr>
          </a:p>
        </p:txBody>
      </p:sp>
      <p:sp>
        <p:nvSpPr>
          <p:cNvPr id="9" name="CuadroTexto 8">
            <a:extLst>
              <a:ext uri="{FF2B5EF4-FFF2-40B4-BE49-F238E27FC236}">
                <a16:creationId xmlns:a16="http://schemas.microsoft.com/office/drawing/2014/main" id="{91181155-EBA2-4C98-9645-46C142ABFA96}"/>
              </a:ext>
            </a:extLst>
          </p:cNvPr>
          <p:cNvSpPr txBox="1"/>
          <p:nvPr/>
        </p:nvSpPr>
        <p:spPr>
          <a:xfrm>
            <a:off x="7756269" y="6405540"/>
            <a:ext cx="4016189" cy="369332"/>
          </a:xfrm>
          <a:prstGeom prst="rect">
            <a:avLst/>
          </a:prstGeom>
          <a:noFill/>
        </p:spPr>
        <p:txBody>
          <a:bodyPr wrap="square" rtlCol="0">
            <a:spAutoFit/>
          </a:bodyPr>
          <a:lstStyle/>
          <a:p>
            <a:r>
              <a:rPr lang="es-PE" dirty="0">
                <a:latin typeface="Arial Black" panose="020B0A04020102020204" pitchFamily="34" charset="0"/>
              </a:rPr>
              <a:t>AREA: GESTIÓN PEDAGÓGICA</a:t>
            </a:r>
          </a:p>
        </p:txBody>
      </p:sp>
      <p:sp>
        <p:nvSpPr>
          <p:cNvPr id="13" name="CuadroTexto 12">
            <a:extLst>
              <a:ext uri="{FF2B5EF4-FFF2-40B4-BE49-F238E27FC236}">
                <a16:creationId xmlns:a16="http://schemas.microsoft.com/office/drawing/2014/main" id="{46E05139-CC54-46F8-B45B-3C7E2F11A197}"/>
              </a:ext>
            </a:extLst>
          </p:cNvPr>
          <p:cNvSpPr txBox="1"/>
          <p:nvPr/>
        </p:nvSpPr>
        <p:spPr>
          <a:xfrm>
            <a:off x="779930" y="887879"/>
            <a:ext cx="6490446" cy="537327"/>
          </a:xfrm>
          <a:prstGeom prst="rect">
            <a:avLst/>
          </a:prstGeom>
          <a:noFill/>
        </p:spPr>
        <p:txBody>
          <a:bodyPr wrap="square">
            <a:spAutoFit/>
          </a:bodyPr>
          <a:lstStyle/>
          <a:p>
            <a:pPr>
              <a:lnSpc>
                <a:spcPct val="107000"/>
              </a:lnSpc>
              <a:spcAft>
                <a:spcPts val="800"/>
              </a:spcAft>
            </a:pPr>
            <a:r>
              <a:rPr lang="es-PE" sz="2800" b="1" kern="1200" dirty="0">
                <a:solidFill>
                  <a:srgbClr val="002060"/>
                </a:solidFill>
                <a:effectLst/>
                <a:latin typeface="Poppins" panose="00000500000000000000" pitchFamily="2" charset="0"/>
                <a:ea typeface="Poppins" panose="00000500000000000000" pitchFamily="2" charset="0"/>
                <a:cs typeface="Times New Roman" panose="02020603050405020304" pitchFamily="18" charset="0"/>
              </a:rPr>
              <a:t>¿Qué es un criterio de evaluación?</a:t>
            </a:r>
            <a:endParaRPr lang="es-PE"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n 14">
            <a:extLst>
              <a:ext uri="{FF2B5EF4-FFF2-40B4-BE49-F238E27FC236}">
                <a16:creationId xmlns:a16="http://schemas.microsoft.com/office/drawing/2014/main" id="{FDDE0C77-F850-4B5D-8196-8E66A16B95FA}"/>
              </a:ext>
            </a:extLst>
          </p:cNvPr>
          <p:cNvPicPr>
            <a:picLocks noChangeAspect="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12089" t="17251" r="14410" b="14179"/>
          <a:stretch/>
        </p:blipFill>
        <p:spPr>
          <a:xfrm>
            <a:off x="10121153" y="-19958"/>
            <a:ext cx="1703295" cy="869577"/>
          </a:xfrm>
          <a:prstGeom prst="rect">
            <a:avLst/>
          </a:prstGeom>
        </p:spPr>
      </p:pic>
      <p:pic>
        <p:nvPicPr>
          <p:cNvPr id="16" name="image2.png">
            <a:extLst>
              <a:ext uri="{FF2B5EF4-FFF2-40B4-BE49-F238E27FC236}">
                <a16:creationId xmlns:a16="http://schemas.microsoft.com/office/drawing/2014/main" id="{0940772E-7829-402D-8360-E75A2954B76D}"/>
              </a:ext>
            </a:extLst>
          </p:cNvPr>
          <p:cNvPicPr/>
          <p:nvPr/>
        </p:nvPicPr>
        <p:blipFill>
          <a:blip r:embed="rId4"/>
          <a:srcRect/>
          <a:stretch>
            <a:fillRect/>
          </a:stretch>
        </p:blipFill>
        <p:spPr>
          <a:xfrm>
            <a:off x="355506" y="5797"/>
            <a:ext cx="2085975" cy="580390"/>
          </a:xfrm>
          <a:prstGeom prst="rect">
            <a:avLst/>
          </a:prstGeo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C31555-C9AF-435D-A039-C8F1B087E67F}"/>
              </a:ext>
            </a:extLst>
          </p:cNvPr>
          <p:cNvSpPr txBox="1"/>
          <p:nvPr/>
        </p:nvSpPr>
        <p:spPr>
          <a:xfrm>
            <a:off x="1714500" y="1769571"/>
            <a:ext cx="9410700" cy="2949525"/>
          </a:xfrm>
          <a:prstGeom prst="rect">
            <a:avLst/>
          </a:prstGeom>
          <a:noFill/>
          <a:ln w="19050">
            <a:solidFill>
              <a:srgbClr val="FF0000"/>
            </a:solidFill>
          </a:ln>
        </p:spPr>
        <p:txBody>
          <a:bodyPr wrap="square">
            <a:spAutoFit/>
          </a:bodyPr>
          <a:lstStyle/>
          <a:p>
            <a:pPr algn="just">
              <a:lnSpc>
                <a:spcPct val="150000"/>
              </a:lnSpc>
            </a:pPr>
            <a:r>
              <a:rPr lang="es-ES" sz="1800" b="0" i="0" u="none" strike="noStrike" baseline="0" dirty="0">
                <a:solidFill>
                  <a:srgbClr val="58595B"/>
                </a:solidFill>
                <a:latin typeface="Arial" panose="020B0604020202020204" pitchFamily="34" charset="0"/>
                <a:cs typeface="Arial" panose="020B0604020202020204" pitchFamily="34" charset="0"/>
              </a:rPr>
              <a:t>Desde un enfoque formativo, se evalúan las competencias, es decir, los niveles cada vez más complejos de uso pertinente y combinado de las capacidades, </a:t>
            </a:r>
            <a:r>
              <a:rPr lang="es-ES" sz="1800" b="1" i="0" u="none" strike="noStrike" baseline="0" dirty="0">
                <a:solidFill>
                  <a:srgbClr val="FFC000"/>
                </a:solidFill>
                <a:latin typeface="Arial" panose="020B0604020202020204" pitchFamily="34" charset="0"/>
                <a:cs typeface="Arial" panose="020B0604020202020204" pitchFamily="34" charset="0"/>
              </a:rPr>
              <a:t>tomando como referente los estándares de aprendizaje </a:t>
            </a:r>
            <a:r>
              <a:rPr lang="es-ES" sz="1800" b="0" i="0" u="none" strike="noStrike" baseline="0" dirty="0">
                <a:solidFill>
                  <a:srgbClr val="58595B"/>
                </a:solidFill>
                <a:latin typeface="Arial" panose="020B0604020202020204" pitchFamily="34" charset="0"/>
                <a:cs typeface="Arial" panose="020B0604020202020204" pitchFamily="34" charset="0"/>
              </a:rPr>
              <a:t>porque describen el desarrollo de una competencia y definen qué se espera logren todos los estudiantes al finalizar un ciclo en la Educación Básica. </a:t>
            </a:r>
            <a:r>
              <a:rPr lang="es-ES" sz="1800" b="1" i="0" u="none" strike="noStrike" baseline="0" dirty="0">
                <a:solidFill>
                  <a:srgbClr val="FFC000"/>
                </a:solidFill>
                <a:latin typeface="Arial" panose="020B0604020202020204" pitchFamily="34" charset="0"/>
                <a:cs typeface="Arial" panose="020B0604020202020204" pitchFamily="34" charset="0"/>
              </a:rPr>
              <a:t>En ese sentido, los estándares de aprendizaje constituyen criterios precisos y comunes</a:t>
            </a:r>
            <a:r>
              <a:rPr lang="es-ES" sz="1800" b="0" i="0" u="none" strike="noStrike" baseline="0" dirty="0">
                <a:solidFill>
                  <a:srgbClr val="FFC000"/>
                </a:solidFill>
                <a:latin typeface="Arial" panose="020B0604020202020204" pitchFamily="34" charset="0"/>
                <a:cs typeface="Arial" panose="020B0604020202020204" pitchFamily="34" charset="0"/>
              </a:rPr>
              <a:t> </a:t>
            </a:r>
            <a:r>
              <a:rPr lang="es-ES" sz="1800" b="0" i="0" u="none" strike="noStrike" baseline="0" dirty="0">
                <a:solidFill>
                  <a:srgbClr val="58595B"/>
                </a:solidFill>
                <a:latin typeface="Arial" panose="020B0604020202020204" pitchFamily="34" charset="0"/>
                <a:cs typeface="Arial" panose="020B0604020202020204" pitchFamily="34" charset="0"/>
              </a:rPr>
              <a:t>para comunicar no solo si se ha alcanzado el estándar, sino para señalar cuán lejos o cerca está </a:t>
            </a:r>
            <a:r>
              <a:rPr lang="es-PE" sz="1800" b="0" i="0" u="none" strike="noStrike" baseline="0" dirty="0">
                <a:solidFill>
                  <a:srgbClr val="58595B"/>
                </a:solidFill>
                <a:latin typeface="Arial" panose="020B0604020202020204" pitchFamily="34" charset="0"/>
                <a:cs typeface="Arial" panose="020B0604020202020204" pitchFamily="34" charset="0"/>
              </a:rPr>
              <a:t>cada estudiante de alcanzarlo</a:t>
            </a:r>
            <a:endParaRPr lang="es-PE"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4CA5BB3A-0DA8-4973-B48B-3D07B47C923C}"/>
              </a:ext>
            </a:extLst>
          </p:cNvPr>
          <p:cNvSpPr txBox="1"/>
          <p:nvPr/>
        </p:nvSpPr>
        <p:spPr>
          <a:xfrm>
            <a:off x="8886383" y="5122868"/>
            <a:ext cx="1838767" cy="369332"/>
          </a:xfrm>
          <a:prstGeom prst="rect">
            <a:avLst/>
          </a:prstGeom>
          <a:noFill/>
        </p:spPr>
        <p:txBody>
          <a:bodyPr wrap="square" rtlCol="0">
            <a:spAutoFit/>
          </a:bodyPr>
          <a:lstStyle/>
          <a:p>
            <a:r>
              <a:rPr lang="es-ES" dirty="0"/>
              <a:t>CNEB pág. 178</a:t>
            </a:r>
            <a:endParaRPr lang="es-PE" dirty="0"/>
          </a:p>
        </p:txBody>
      </p:sp>
      <p:pic>
        <p:nvPicPr>
          <p:cNvPr id="7" name="Imagen 6">
            <a:extLst>
              <a:ext uri="{FF2B5EF4-FFF2-40B4-BE49-F238E27FC236}">
                <a16:creationId xmlns:a16="http://schemas.microsoft.com/office/drawing/2014/main" id="{64A9753C-243C-468F-A243-329FA4F4378D}"/>
              </a:ext>
            </a:extLst>
          </p:cNvPr>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l="12089" t="17251" r="14410" b="14179"/>
          <a:stretch/>
        </p:blipFill>
        <p:spPr>
          <a:xfrm>
            <a:off x="9730626" y="189592"/>
            <a:ext cx="1703295" cy="869577"/>
          </a:xfrm>
          <a:prstGeom prst="rect">
            <a:avLst/>
          </a:prstGeom>
        </p:spPr>
      </p:pic>
      <p:pic>
        <p:nvPicPr>
          <p:cNvPr id="8" name="image2.png">
            <a:extLst>
              <a:ext uri="{FF2B5EF4-FFF2-40B4-BE49-F238E27FC236}">
                <a16:creationId xmlns:a16="http://schemas.microsoft.com/office/drawing/2014/main" id="{2A5CE2F6-48B5-4A77-AFBC-ADB4F01FAB5A}"/>
              </a:ext>
            </a:extLst>
          </p:cNvPr>
          <p:cNvPicPr/>
          <p:nvPr/>
        </p:nvPicPr>
        <p:blipFill>
          <a:blip r:embed="rId3"/>
          <a:srcRect/>
          <a:stretch>
            <a:fillRect/>
          </a:stretch>
        </p:blipFill>
        <p:spPr>
          <a:xfrm>
            <a:off x="355506" y="5797"/>
            <a:ext cx="2085975" cy="580390"/>
          </a:xfrm>
          <a:prstGeom prst="rect">
            <a:avLst/>
          </a:prstGeom>
          <a:ln/>
        </p:spPr>
      </p:pic>
      <p:sp>
        <p:nvSpPr>
          <p:cNvPr id="9" name="CuadroTexto 8">
            <a:extLst>
              <a:ext uri="{FF2B5EF4-FFF2-40B4-BE49-F238E27FC236}">
                <a16:creationId xmlns:a16="http://schemas.microsoft.com/office/drawing/2014/main" id="{06D1C159-CAA2-4822-9815-4A393124E56A}"/>
              </a:ext>
            </a:extLst>
          </p:cNvPr>
          <p:cNvSpPr txBox="1"/>
          <p:nvPr/>
        </p:nvSpPr>
        <p:spPr>
          <a:xfrm>
            <a:off x="7756269" y="6405540"/>
            <a:ext cx="4016189" cy="369332"/>
          </a:xfrm>
          <a:prstGeom prst="rect">
            <a:avLst/>
          </a:prstGeom>
          <a:noFill/>
        </p:spPr>
        <p:txBody>
          <a:bodyPr wrap="square" rtlCol="0">
            <a:spAutoFit/>
          </a:bodyPr>
          <a:lstStyle/>
          <a:p>
            <a:r>
              <a:rPr lang="es-PE" dirty="0">
                <a:latin typeface="Arial Black" panose="020B0A04020102020204" pitchFamily="34" charset="0"/>
              </a:rPr>
              <a:t>AREA: GESTIÓN PEDAGÓGICA</a:t>
            </a:r>
          </a:p>
        </p:txBody>
      </p:sp>
      <p:sp>
        <p:nvSpPr>
          <p:cNvPr id="10" name="CuadroTexto 9">
            <a:extLst>
              <a:ext uri="{FF2B5EF4-FFF2-40B4-BE49-F238E27FC236}">
                <a16:creationId xmlns:a16="http://schemas.microsoft.com/office/drawing/2014/main" id="{0D81EA97-85B4-4D5E-9A60-C398552B1DF2}"/>
              </a:ext>
            </a:extLst>
          </p:cNvPr>
          <p:cNvSpPr txBox="1"/>
          <p:nvPr/>
        </p:nvSpPr>
        <p:spPr>
          <a:xfrm>
            <a:off x="1695450" y="1059169"/>
            <a:ext cx="2590800" cy="400110"/>
          </a:xfrm>
          <a:prstGeom prst="rect">
            <a:avLst/>
          </a:prstGeom>
          <a:noFill/>
        </p:spPr>
        <p:txBody>
          <a:bodyPr wrap="square" rtlCol="0">
            <a:spAutoFit/>
          </a:bodyPr>
          <a:lstStyle/>
          <a:p>
            <a:pPr algn="l"/>
            <a:r>
              <a:rPr lang="es-PE" sz="2000" b="1" i="0" u="none" strike="noStrike" baseline="0" dirty="0">
                <a:solidFill>
                  <a:srgbClr val="00B3C2"/>
                </a:solidFill>
                <a:latin typeface="Arial" panose="020B0604020202020204" pitchFamily="34" charset="0"/>
                <a:cs typeface="Arial" panose="020B0604020202020204" pitchFamily="34" charset="0"/>
              </a:rPr>
              <a:t>¿Qué se evalúa?</a:t>
            </a:r>
          </a:p>
        </p:txBody>
      </p:sp>
    </p:spTree>
    <p:extLst>
      <p:ext uri="{BB962C8B-B14F-4D97-AF65-F5344CB8AC3E}">
        <p14:creationId xmlns:p14="http://schemas.microsoft.com/office/powerpoint/2010/main" val="3639240412"/>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Gota</Template>
  <TotalTime>1941</TotalTime>
  <Words>2543</Words>
  <Application>Microsoft Office PowerPoint</Application>
  <PresentationFormat>Panorámica</PresentationFormat>
  <Paragraphs>210</Paragraphs>
  <Slides>25</Slides>
  <Notes>10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25</vt:i4>
      </vt:variant>
    </vt:vector>
  </HeadingPairs>
  <TitlesOfParts>
    <vt:vector size="39" baseType="lpstr">
      <vt:lpstr>Abadi</vt:lpstr>
      <vt:lpstr>Aharoni</vt:lpstr>
      <vt:lpstr>Arial</vt:lpstr>
      <vt:lpstr>Arial Black</vt:lpstr>
      <vt:lpstr>Arial Rounded MT Bold</vt:lpstr>
      <vt:lpstr>Bahnschrift Light</vt:lpstr>
      <vt:lpstr>Calibri</vt:lpstr>
      <vt:lpstr>Century Gothic</vt:lpstr>
      <vt:lpstr>Noto Sans Symbols</vt:lpstr>
      <vt:lpstr>Poppins</vt:lpstr>
      <vt:lpstr>Times New Roman</vt:lpstr>
      <vt:lpstr>Tw Cen MT</vt:lpstr>
      <vt:lpstr>Wingdings</vt:lpstr>
      <vt:lpstr>Gota</vt:lpstr>
      <vt:lpstr>ORIENTACIONES PARA ELABORAR CONCLUSIONES DESCRIPTIVAS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¿Cómo surge la conclusión descriptiva?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GRLL</dc:creator>
  <cp:lastModifiedBy>GRLL</cp:lastModifiedBy>
  <cp:revision>100</cp:revision>
  <dcterms:created xsi:type="dcterms:W3CDTF">2025-11-24T21:39:53Z</dcterms:created>
  <dcterms:modified xsi:type="dcterms:W3CDTF">2025-12-02T04:54:27Z</dcterms:modified>
</cp:coreProperties>
</file>