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710" r:id="rId3"/>
    <p:sldId id="265" r:id="rId4"/>
    <p:sldId id="2668" r:id="rId5"/>
    <p:sldId id="258" r:id="rId6"/>
    <p:sldId id="2698" r:id="rId7"/>
    <p:sldId id="2667" r:id="rId8"/>
    <p:sldId id="2666" r:id="rId9"/>
    <p:sldId id="2665" r:id="rId10"/>
    <p:sldId id="2675" r:id="rId11"/>
    <p:sldId id="2676" r:id="rId12"/>
    <p:sldId id="2677" r:id="rId13"/>
    <p:sldId id="2678" r:id="rId14"/>
    <p:sldId id="2650" r:id="rId15"/>
    <p:sldId id="2653" r:id="rId16"/>
    <p:sldId id="2654" r:id="rId17"/>
    <p:sldId id="2669" r:id="rId18"/>
    <p:sldId id="2658" r:id="rId19"/>
    <p:sldId id="2670" r:id="rId20"/>
    <p:sldId id="2659" r:id="rId21"/>
    <p:sldId id="2671" r:id="rId22"/>
    <p:sldId id="2656" r:id="rId23"/>
    <p:sldId id="2672" r:id="rId24"/>
    <p:sldId id="2683" r:id="rId25"/>
    <p:sldId id="2708" r:id="rId26"/>
    <p:sldId id="2701" r:id="rId27"/>
    <p:sldId id="2709" r:id="rId28"/>
    <p:sldId id="2580" r:id="rId29"/>
    <p:sldId id="2680" r:id="rId30"/>
    <p:sldId id="2707" r:id="rId31"/>
    <p:sldId id="2681" r:id="rId32"/>
    <p:sldId id="2682" r:id="rId33"/>
    <p:sldId id="2688" r:id="rId34"/>
    <p:sldId id="2689" r:id="rId35"/>
    <p:sldId id="2690" r:id="rId36"/>
    <p:sldId id="2691" r:id="rId37"/>
    <p:sldId id="2692" r:id="rId38"/>
    <p:sldId id="2693" r:id="rId39"/>
    <p:sldId id="2694" r:id="rId40"/>
    <p:sldId id="2695" r:id="rId41"/>
    <p:sldId id="268" r:id="rId42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zmín" initials="J" lastIdx="1" clrIdx="0">
    <p:extLst>
      <p:ext uri="{19B8F6BF-5375-455C-9EA6-DF929625EA0E}">
        <p15:presenceInfo xmlns:p15="http://schemas.microsoft.com/office/powerpoint/2012/main" userId="Jazmí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2093"/>
    <a:srgbClr val="EBFFFF"/>
    <a:srgbClr val="D9FEFF"/>
    <a:srgbClr val="00B8BC"/>
    <a:srgbClr val="009193"/>
    <a:srgbClr val="F2CEE6"/>
    <a:srgbClr val="DA70B7"/>
    <a:srgbClr val="FF6699"/>
    <a:srgbClr val="D883FF"/>
    <a:srgbClr val="F097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57" autoAdjust="0"/>
    <p:restoredTop sz="89766" autoAdjust="0"/>
  </p:normalViewPr>
  <p:slideViewPr>
    <p:cSldViewPr snapToGrid="0">
      <p:cViewPr>
        <p:scale>
          <a:sx n="70" d="100"/>
          <a:sy n="70" d="100"/>
        </p:scale>
        <p:origin x="355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AA1C9E-EA15-4824-B6C5-0A10F937BEBD}" type="datetimeFigureOut">
              <a:rPr lang="es-PE" smtClean="0"/>
              <a:t>26/11/2025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650A7-2E11-4A3B-B7A8-68D594A8F75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50496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650A7-2E11-4A3B-B7A8-68D594A8F751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95938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650A7-2E11-4A3B-B7A8-68D594A8F751}" type="slidenum">
              <a:rPr lang="es-PE" smtClean="0"/>
              <a:t>16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57015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650A7-2E11-4A3B-B7A8-68D594A8F751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1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650A7-2E11-4A3B-B7A8-68D594A8F751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596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650A7-2E11-4A3B-B7A8-68D594A8F751}" type="slidenum">
              <a:rPr lang="es-PE" smtClean="0"/>
              <a:t>30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03843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63FF79-3892-433C-9136-3B54C0802F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D4D50D5-D958-4227-BA84-4A03E74DAC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0B4C34-2B92-49D0-94FD-F486EECBF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8907A-53D5-4611-B10D-252B4D4F29CC}" type="datetimeFigureOut">
              <a:rPr lang="es-PE" smtClean="0"/>
              <a:t>26/11/2025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C7BE8F-4C4B-41D8-970D-FD3226004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975EFC-CDF6-42F8-BDEB-30C5B171D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E1E67-B63F-4CC0-B542-E2A995709BD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81339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35676A-F7E8-4D1C-BBB8-7B7EB64A5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9033291-91E3-4901-A693-B2867E706A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6488E6-2000-4C87-9597-D5022945C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8907A-53D5-4611-B10D-252B4D4F29CC}" type="datetimeFigureOut">
              <a:rPr lang="es-PE" smtClean="0"/>
              <a:t>26/11/2025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38AABB-897D-4A2D-9BA3-A9E280192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E602C0-67D4-410C-B7CB-1E7E89CCA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E1E67-B63F-4CC0-B542-E2A995709BD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07756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D73A059-4F6C-427A-BDD2-B0254B4B62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E6AC22-62EA-495F-9440-59CE49EF93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B19FB49-469A-4E78-B59D-752CA3D9D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8907A-53D5-4611-B10D-252B4D4F29CC}" type="datetimeFigureOut">
              <a:rPr lang="es-PE" smtClean="0"/>
              <a:t>26/11/2025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BB36F6-9C09-4061-B886-5D247E33C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C81384-FAAB-4C76-B4A3-EA752EE3F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E1E67-B63F-4CC0-B542-E2A995709BD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18118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737451-AF86-4342-8923-496A7675A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879279E-5158-48AA-A0D6-6137A9F039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BD2892-30C3-449F-B13E-46A23566C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8907A-53D5-4611-B10D-252B4D4F29CC}" type="datetimeFigureOut">
              <a:rPr lang="es-PE" smtClean="0"/>
              <a:t>26/11/2025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2A20CE-2575-42E3-B280-D707E2554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9D8870-C2BE-4094-ACE8-8DFBE4FC0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E1E67-B63F-4CC0-B542-E2A995709BD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98222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12F73E-DE03-4D6F-A313-D49F1627E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B5F7C8-AAE4-444E-9887-F0F6890A6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06311A-E795-4A81-A6D5-E94C8A2A3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8907A-53D5-4611-B10D-252B4D4F29CC}" type="datetimeFigureOut">
              <a:rPr lang="es-PE" smtClean="0"/>
              <a:t>26/11/2025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09A31D-F672-4628-A67E-A255E8E7C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F499BF-6252-468B-A889-99886FCEF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E1E67-B63F-4CC0-B542-E2A995709BD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94422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55B7D8-DEA4-446C-8EDC-3F523E4F8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A07E085-2629-4733-9CD7-C6DB3359E9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2052814-97D2-4204-B05B-74A523191D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008697C-BFE7-4670-AEED-B8A198A9D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8907A-53D5-4611-B10D-252B4D4F29CC}" type="datetimeFigureOut">
              <a:rPr lang="es-PE" smtClean="0"/>
              <a:t>26/11/2025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43657C9-8D11-435F-A1BF-0D38115D0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7C1F64-34D7-4787-BD64-FFB6A4461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E1E67-B63F-4CC0-B542-E2A995709BD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27973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082BF3-B221-4CB0-9A19-4CF36CCE8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B17965-AD0C-4B04-8B51-15C3D0987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0598B48-4AEE-47EC-816F-44E4B69AF0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8E2E62C-D4F8-4F5F-983D-0135381E89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19BB233-0591-4F7F-86F8-C7D996C75A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401AE17-FC9F-415C-8DB1-C44422D79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8907A-53D5-4611-B10D-252B4D4F29CC}" type="datetimeFigureOut">
              <a:rPr lang="es-PE" smtClean="0"/>
              <a:t>26/11/2025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5B97294-0B97-43C8-BAC5-83193952C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6DE21BC-D245-4935-ACD8-865B53EE7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E1E67-B63F-4CC0-B542-E2A995709BD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02084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01EFD7-DF9B-45BE-B31C-9DDD11EB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89CFD55-CF01-44D3-AAD1-4AEEBB57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8907A-53D5-4611-B10D-252B4D4F29CC}" type="datetimeFigureOut">
              <a:rPr lang="es-PE" smtClean="0"/>
              <a:t>26/11/2025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81C2C38-EED0-4AB0-9A7F-E05CCFAFA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D9B4A70-BFF3-4D9A-BA8C-8E1CD2E98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E1E67-B63F-4CC0-B542-E2A995709BD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36321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1870EBE-DFC1-4C07-BC59-93E1506A2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8907A-53D5-4611-B10D-252B4D4F29CC}" type="datetimeFigureOut">
              <a:rPr lang="es-PE" smtClean="0"/>
              <a:t>26/11/2025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17AAC4A-509B-4B62-8405-908DB541C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8FF95D5-45DF-4AC2-AFD9-DB923351B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E1E67-B63F-4CC0-B542-E2A995709BD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33064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A3A052-D1C3-4F85-A32C-B3C1CF362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23039D-8808-4DAD-AB80-47DC49DCD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38E938B-2C4A-43E5-8EA2-06FA5652B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4070496-3F76-4277-B693-3B9A6A0F7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8907A-53D5-4611-B10D-252B4D4F29CC}" type="datetimeFigureOut">
              <a:rPr lang="es-PE" smtClean="0"/>
              <a:t>26/11/2025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5230AD1-A15B-4E22-B22F-D0D9B4432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B2F9-3493-4276-AB74-3504B304C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E1E67-B63F-4CC0-B542-E2A995709BD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2629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9BC3D3-348B-4705-9A2F-05D62649F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E76AEA1-E0B3-4270-805D-B59BB8090C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C9745ED-79CA-4B93-B40D-012306EAA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8034A87-CB4F-47D3-A158-7D3297ED6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8907A-53D5-4611-B10D-252B4D4F29CC}" type="datetimeFigureOut">
              <a:rPr lang="es-PE" smtClean="0"/>
              <a:t>26/11/2025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7F39A75-534E-4B10-96CC-16FC3C417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C7DCB3F-54F1-4B1E-B2DD-DBA9A591E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E1E67-B63F-4CC0-B542-E2A995709BD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84793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C76F1A3-DA38-452A-A869-A36366FCA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CC8A445-9EEE-4399-80B5-63244BC9E8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DEA006-ECD8-432E-80AE-8D620292ED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8907A-53D5-4611-B10D-252B4D4F29CC}" type="datetimeFigureOut">
              <a:rPr lang="es-PE" smtClean="0"/>
              <a:t>26/11/2025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CE3E04-6E12-4547-BB5A-CDF2D38D22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B10E2B-5B64-4F9B-B308-1CD083923E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E1E67-B63F-4CC0-B542-E2A995709BD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71152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svg"/><Relationship Id="rId7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.svg"/><Relationship Id="rId10" Type="http://schemas.openxmlformats.org/officeDocument/2006/relationships/image" Target="../media/image49.png"/><Relationship Id="rId4" Type="http://schemas.openxmlformats.org/officeDocument/2006/relationships/image" Target="../media/image5.pn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2025.evaluacionregional.grell.gob.pe/login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" Type="http://schemas.openxmlformats.org/officeDocument/2006/relationships/image" Target="../media/image2.sv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2" Type="http://schemas.openxmlformats.org/officeDocument/2006/relationships/image" Target="../media/image1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5" Type="http://schemas.openxmlformats.org/officeDocument/2006/relationships/image" Target="../media/image6.sv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5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sv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4.jpg"/><Relationship Id="rId5" Type="http://schemas.openxmlformats.org/officeDocument/2006/relationships/image" Target="../media/image6.svg"/><Relationship Id="rId10" Type="http://schemas.openxmlformats.org/officeDocument/2006/relationships/image" Target="../media/image29.png"/><Relationship Id="rId4" Type="http://schemas.openxmlformats.org/officeDocument/2006/relationships/image" Target="../media/image5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7A52721B-DF5D-47D0-BD5C-B6D1D8C781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7" t="1040" r="742" b="-707"/>
          <a:stretch/>
        </p:blipFill>
        <p:spPr>
          <a:xfrm>
            <a:off x="0" y="0"/>
            <a:ext cx="12192000" cy="700430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628DDB3-1BA5-47E0-AE09-D09C18C51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1309" y="800617"/>
            <a:ext cx="10409382" cy="2701535"/>
          </a:xfrm>
        </p:spPr>
        <p:txBody>
          <a:bodyPr>
            <a:noAutofit/>
          </a:bodyPr>
          <a:lstStyle/>
          <a:p>
            <a:r>
              <a:rPr lang="es-PE" sz="4400" b="1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EVALUACIÓN CENSAL REGIONAL </a:t>
            </a:r>
            <a:br>
              <a:rPr lang="es-PE" sz="4400" b="1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es-PE" sz="4400" b="1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DE LOS APRENDIZAJES 2025</a:t>
            </a:r>
            <a:br>
              <a:rPr lang="es-PE" sz="4400" b="1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</a:br>
            <a:br>
              <a:rPr lang="es-PE" sz="4400" b="1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es-PE" sz="4400" b="1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SALIDA</a:t>
            </a:r>
          </a:p>
        </p:txBody>
      </p:sp>
      <p:sp>
        <p:nvSpPr>
          <p:cNvPr id="8" name="Subtítulo 7">
            <a:extLst>
              <a:ext uri="{FF2B5EF4-FFF2-40B4-BE49-F238E27FC236}">
                <a16:creationId xmlns:a16="http://schemas.microsoft.com/office/drawing/2014/main" id="{CD6DB819-E12D-EA4E-B7CD-165729396F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4702" y="4963235"/>
            <a:ext cx="5629455" cy="4247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 ÀREA DE GESTIÓN PEDAGÓGICA</a:t>
            </a:r>
          </a:p>
        </p:txBody>
      </p:sp>
      <p:sp>
        <p:nvSpPr>
          <p:cNvPr id="6" name="Subtítulo 7">
            <a:extLst>
              <a:ext uri="{FF2B5EF4-FFF2-40B4-BE49-F238E27FC236}">
                <a16:creationId xmlns:a16="http://schemas.microsoft.com/office/drawing/2014/main" id="{00A1F2C8-7D75-1640-8E97-609F4267B0FF}"/>
              </a:ext>
            </a:extLst>
          </p:cNvPr>
          <p:cNvSpPr txBox="1">
            <a:spLocks/>
          </p:cNvSpPr>
          <p:nvPr/>
        </p:nvSpPr>
        <p:spPr>
          <a:xfrm>
            <a:off x="3905411" y="4066979"/>
            <a:ext cx="5163128" cy="5355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Asistencia Técnica</a:t>
            </a:r>
          </a:p>
        </p:txBody>
      </p:sp>
      <p:pic>
        <p:nvPicPr>
          <p:cNvPr id="7" name="Google Shape;320;p1">
            <a:extLst>
              <a:ext uri="{FF2B5EF4-FFF2-40B4-BE49-F238E27FC236}">
                <a16:creationId xmlns:a16="http://schemas.microsoft.com/office/drawing/2014/main" id="{A887F582-CAEB-4A0D-B7FB-4147F7AAFAB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19922" y="6016457"/>
            <a:ext cx="3267741" cy="84154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ubtítulo 7">
            <a:extLst>
              <a:ext uri="{FF2B5EF4-FFF2-40B4-BE49-F238E27FC236}">
                <a16:creationId xmlns:a16="http://schemas.microsoft.com/office/drawing/2014/main" id="{3A5158C8-361F-453F-8ACD-73BBD724AFEB}"/>
              </a:ext>
            </a:extLst>
          </p:cNvPr>
          <p:cNvSpPr txBox="1">
            <a:spLocks/>
          </p:cNvSpPr>
          <p:nvPr/>
        </p:nvSpPr>
        <p:spPr>
          <a:xfrm>
            <a:off x="7687663" y="5870153"/>
            <a:ext cx="3811879" cy="3416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 Miércoles 26 de noviembre del 2025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D3A7D9C-1BB6-40A8-B3BB-2FB11C6515D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612" y="64006"/>
            <a:ext cx="1844466" cy="60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31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7A52721B-DF5D-47D0-BD5C-B6D1D8C781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7" t="1040" r="742" b="-707"/>
          <a:stretch/>
        </p:blipFill>
        <p:spPr>
          <a:xfrm>
            <a:off x="0" y="0"/>
            <a:ext cx="12192000" cy="7004304"/>
          </a:xfrm>
          <a:prstGeom prst="rect">
            <a:avLst/>
          </a:prstGeom>
        </p:spPr>
      </p:pic>
      <p:sp>
        <p:nvSpPr>
          <p:cNvPr id="6" name="Subtítulo 7">
            <a:extLst>
              <a:ext uri="{FF2B5EF4-FFF2-40B4-BE49-F238E27FC236}">
                <a16:creationId xmlns:a16="http://schemas.microsoft.com/office/drawing/2014/main" id="{00A1F2C8-7D75-1640-8E97-609F4267B0FF}"/>
              </a:ext>
            </a:extLst>
          </p:cNvPr>
          <p:cNvSpPr txBox="1">
            <a:spLocks/>
          </p:cNvSpPr>
          <p:nvPr/>
        </p:nvSpPr>
        <p:spPr>
          <a:xfrm>
            <a:off x="709458" y="23868"/>
            <a:ext cx="824090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5. Características del Registro para el Docente</a:t>
            </a:r>
          </a:p>
        </p:txBody>
      </p:sp>
      <p:pic>
        <p:nvPicPr>
          <p:cNvPr id="7" name="Google Shape;320;p1">
            <a:extLst>
              <a:ext uri="{FF2B5EF4-FFF2-40B4-BE49-F238E27FC236}">
                <a16:creationId xmlns:a16="http://schemas.microsoft.com/office/drawing/2014/main" id="{A887F582-CAEB-4A0D-B7FB-4147F7AAFAB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19922" y="6016457"/>
            <a:ext cx="3267741" cy="841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284EF17-231C-4962-BECE-C09D6C27F8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12" t="27234" r="26293" b="9212"/>
          <a:stretch/>
        </p:blipFill>
        <p:spPr>
          <a:xfrm>
            <a:off x="867582" y="591364"/>
            <a:ext cx="10625959" cy="55461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31023A7-22FE-413B-AC75-9D0D65D0213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612" y="64006"/>
            <a:ext cx="1844466" cy="60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25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7A52721B-DF5D-47D0-BD5C-B6D1D8C781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7" t="1040" r="742" b="-707"/>
          <a:stretch/>
        </p:blipFill>
        <p:spPr>
          <a:xfrm>
            <a:off x="0" y="0"/>
            <a:ext cx="12192000" cy="7004304"/>
          </a:xfrm>
          <a:prstGeom prst="rect">
            <a:avLst/>
          </a:prstGeom>
        </p:spPr>
      </p:pic>
      <p:pic>
        <p:nvPicPr>
          <p:cNvPr id="7" name="Google Shape;320;p1">
            <a:extLst>
              <a:ext uri="{FF2B5EF4-FFF2-40B4-BE49-F238E27FC236}">
                <a16:creationId xmlns:a16="http://schemas.microsoft.com/office/drawing/2014/main" id="{A887F582-CAEB-4A0D-B7FB-4147F7AAFAB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19922" y="6016457"/>
            <a:ext cx="3267741" cy="84154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ubtítulo 7">
            <a:extLst>
              <a:ext uri="{FF2B5EF4-FFF2-40B4-BE49-F238E27FC236}">
                <a16:creationId xmlns:a16="http://schemas.microsoft.com/office/drawing/2014/main" id="{5D0559CE-B646-491A-A190-09BFC3F966DD}"/>
              </a:ext>
            </a:extLst>
          </p:cNvPr>
          <p:cNvSpPr txBox="1">
            <a:spLocks/>
          </p:cNvSpPr>
          <p:nvPr/>
        </p:nvSpPr>
        <p:spPr>
          <a:xfrm>
            <a:off x="709459" y="23868"/>
            <a:ext cx="6779162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Características del Registro para el Docente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AEDC05FA-8BEC-99E8-D992-2CBA7D2FACEB}"/>
              </a:ext>
            </a:extLst>
          </p:cNvPr>
          <p:cNvGrpSpPr/>
          <p:nvPr/>
        </p:nvGrpSpPr>
        <p:grpSpPr>
          <a:xfrm>
            <a:off x="1216151" y="571962"/>
            <a:ext cx="9417113" cy="5298190"/>
            <a:chOff x="1216151" y="571962"/>
            <a:chExt cx="9417113" cy="5298190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D1944334-65FD-4228-926A-15E1304FEC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7169" t="17368" r="21930" b="5783"/>
            <a:stretch/>
          </p:blipFill>
          <p:spPr>
            <a:xfrm>
              <a:off x="1216151" y="571962"/>
              <a:ext cx="9417113" cy="5298190"/>
            </a:xfrm>
            <a:prstGeom prst="rect">
              <a:avLst/>
            </a:prstGeom>
            <a:ln>
              <a:solidFill>
                <a:schemeClr val="tx1"/>
              </a:solidFill>
              <a:prstDash val="dashDot"/>
            </a:ln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83749C02-1696-9461-9A28-260329AECDF4}"/>
                </a:ext>
              </a:extLst>
            </p:cNvPr>
            <p:cNvSpPr txBox="1"/>
            <p:nvPr/>
          </p:nvSpPr>
          <p:spPr>
            <a:xfrm>
              <a:off x="1352023" y="580916"/>
              <a:ext cx="1723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s-PE" dirty="0"/>
            </a:p>
          </p:txBody>
        </p: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956AE287-6F59-45C1-BBB4-75E61831125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612" y="64006"/>
            <a:ext cx="1844466" cy="60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63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7A52721B-DF5D-47D0-BD5C-B6D1D8C781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7" t="1040" r="742" b="-707"/>
          <a:stretch/>
        </p:blipFill>
        <p:spPr>
          <a:xfrm>
            <a:off x="0" y="0"/>
            <a:ext cx="12192000" cy="7004304"/>
          </a:xfrm>
          <a:prstGeom prst="rect">
            <a:avLst/>
          </a:prstGeom>
        </p:spPr>
      </p:pic>
      <p:pic>
        <p:nvPicPr>
          <p:cNvPr id="7" name="Google Shape;320;p1">
            <a:extLst>
              <a:ext uri="{FF2B5EF4-FFF2-40B4-BE49-F238E27FC236}">
                <a16:creationId xmlns:a16="http://schemas.microsoft.com/office/drawing/2014/main" id="{A887F582-CAEB-4A0D-B7FB-4147F7AAFAB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19922" y="6016457"/>
            <a:ext cx="3267741" cy="8415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ubtítulo 7">
            <a:extLst>
              <a:ext uri="{FF2B5EF4-FFF2-40B4-BE49-F238E27FC236}">
                <a16:creationId xmlns:a16="http://schemas.microsoft.com/office/drawing/2014/main" id="{1FEF045C-7580-47C9-9239-F7924B714EF2}"/>
              </a:ext>
            </a:extLst>
          </p:cNvPr>
          <p:cNvSpPr txBox="1">
            <a:spLocks/>
          </p:cNvSpPr>
          <p:nvPr/>
        </p:nvSpPr>
        <p:spPr>
          <a:xfrm>
            <a:off x="709459" y="23868"/>
            <a:ext cx="734790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Características del Registro para el Docente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6D198B0E-AB0C-E69D-11A1-4316D5343BC2}"/>
              </a:ext>
            </a:extLst>
          </p:cNvPr>
          <p:cNvGrpSpPr/>
          <p:nvPr/>
        </p:nvGrpSpPr>
        <p:grpSpPr>
          <a:xfrm>
            <a:off x="811674" y="527867"/>
            <a:ext cx="10484236" cy="5762823"/>
            <a:chOff x="811674" y="527867"/>
            <a:chExt cx="10484236" cy="5762823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2934A6C0-24A7-4BB8-8807-E8DAEBF6D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1674" y="527867"/>
              <a:ext cx="10484236" cy="5762823"/>
            </a:xfrm>
            <a:prstGeom prst="rect">
              <a:avLst/>
            </a:prstGeom>
          </p:spPr>
        </p:pic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CA5BB2DC-CCEF-1EF4-4B1A-6FB3F6AE08D9}"/>
                </a:ext>
              </a:extLst>
            </p:cNvPr>
            <p:cNvSpPr txBox="1"/>
            <p:nvPr/>
          </p:nvSpPr>
          <p:spPr>
            <a:xfrm>
              <a:off x="896090" y="527867"/>
              <a:ext cx="19673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s-PE" dirty="0"/>
            </a:p>
          </p:txBody>
        </p:sp>
      </p:grpSp>
    </p:spTree>
    <p:extLst>
      <p:ext uri="{BB962C8B-B14F-4D97-AF65-F5344CB8AC3E}">
        <p14:creationId xmlns:p14="http://schemas.microsoft.com/office/powerpoint/2010/main" val="1238669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7A52721B-DF5D-47D0-BD5C-B6D1D8C781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7" t="1040" r="742" b="-707"/>
          <a:stretch/>
        </p:blipFill>
        <p:spPr>
          <a:xfrm>
            <a:off x="0" y="0"/>
            <a:ext cx="12192000" cy="7004304"/>
          </a:xfrm>
          <a:prstGeom prst="rect">
            <a:avLst/>
          </a:prstGeom>
        </p:spPr>
      </p:pic>
      <p:pic>
        <p:nvPicPr>
          <p:cNvPr id="7" name="Google Shape;320;p1">
            <a:extLst>
              <a:ext uri="{FF2B5EF4-FFF2-40B4-BE49-F238E27FC236}">
                <a16:creationId xmlns:a16="http://schemas.microsoft.com/office/drawing/2014/main" id="{A887F582-CAEB-4A0D-B7FB-4147F7AAFAB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19922" y="6016457"/>
            <a:ext cx="3267741" cy="84154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ubtítulo 7">
            <a:extLst>
              <a:ext uri="{FF2B5EF4-FFF2-40B4-BE49-F238E27FC236}">
                <a16:creationId xmlns:a16="http://schemas.microsoft.com/office/drawing/2014/main" id="{BF04EB0B-B3E2-409A-B14B-DD1A0ADD1A1B}"/>
              </a:ext>
            </a:extLst>
          </p:cNvPr>
          <p:cNvSpPr txBox="1">
            <a:spLocks/>
          </p:cNvSpPr>
          <p:nvPr/>
        </p:nvSpPr>
        <p:spPr>
          <a:xfrm>
            <a:off x="709459" y="23868"/>
            <a:ext cx="7488610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Características del Registro para el Docente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699EEF15-74AD-861D-F4D2-042905B2215E}"/>
              </a:ext>
            </a:extLst>
          </p:cNvPr>
          <p:cNvGrpSpPr/>
          <p:nvPr/>
        </p:nvGrpSpPr>
        <p:grpSpPr>
          <a:xfrm>
            <a:off x="936602" y="503999"/>
            <a:ext cx="10446103" cy="5639806"/>
            <a:chOff x="936602" y="503999"/>
            <a:chExt cx="10446103" cy="5639806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C2AE570E-A949-4374-90A1-7AB928F7C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6" t="1124" r="6819" b="1124"/>
            <a:stretch/>
          </p:blipFill>
          <p:spPr>
            <a:xfrm>
              <a:off x="936603" y="503999"/>
              <a:ext cx="10446102" cy="5639806"/>
            </a:xfrm>
            <a:prstGeom prst="rect">
              <a:avLst/>
            </a:prstGeom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DAC4B7F9-B477-51E4-7E69-18CE5609AA63}"/>
                </a:ext>
              </a:extLst>
            </p:cNvPr>
            <p:cNvSpPr txBox="1"/>
            <p:nvPr/>
          </p:nvSpPr>
          <p:spPr>
            <a:xfrm>
              <a:off x="936602" y="614798"/>
              <a:ext cx="215757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s-PE" dirty="0"/>
            </a:p>
          </p:txBody>
        </p:sp>
      </p:grpSp>
    </p:spTree>
    <p:extLst>
      <p:ext uri="{BB962C8B-B14F-4D97-AF65-F5344CB8AC3E}">
        <p14:creationId xmlns:p14="http://schemas.microsoft.com/office/powerpoint/2010/main" val="507669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7A52721B-DF5D-47D0-BD5C-B6D1D8C781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7" t="1040" r="742" b="-707"/>
          <a:stretch/>
        </p:blipFill>
        <p:spPr>
          <a:xfrm>
            <a:off x="-85986" y="125288"/>
            <a:ext cx="12192000" cy="7004304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888313DA-9E92-8E49-9393-E65105F88C16}"/>
              </a:ext>
            </a:extLst>
          </p:cNvPr>
          <p:cNvGrpSpPr/>
          <p:nvPr/>
        </p:nvGrpSpPr>
        <p:grpSpPr>
          <a:xfrm>
            <a:off x="22924" y="5869700"/>
            <a:ext cx="12192000" cy="1026074"/>
            <a:chOff x="22924" y="5869700"/>
            <a:chExt cx="12192000" cy="1026074"/>
          </a:xfrm>
        </p:grpSpPr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D2658251-5AC6-374A-B2F7-618E43657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924" y="5869700"/>
              <a:ext cx="12192000" cy="959484"/>
            </a:xfrm>
            <a:prstGeom prst="rect">
              <a:avLst/>
            </a:prstGeom>
          </p:spPr>
        </p:pic>
        <p:pic>
          <p:nvPicPr>
            <p:cNvPr id="19" name="Google Shape;320;p1">
              <a:extLst>
                <a:ext uri="{FF2B5EF4-FFF2-40B4-BE49-F238E27FC236}">
                  <a16:creationId xmlns:a16="http://schemas.microsoft.com/office/drawing/2014/main" id="{1D53B854-27F4-7F4C-BF50-83BA7B5D7D9B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25214" y="6240436"/>
              <a:ext cx="2762116" cy="65533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4FB91948-E6F9-49E6-A690-D0D43D19C1D2}"/>
              </a:ext>
            </a:extLst>
          </p:cNvPr>
          <p:cNvSpPr txBox="1"/>
          <p:nvPr/>
        </p:nvSpPr>
        <p:spPr>
          <a:xfrm>
            <a:off x="1343421" y="681112"/>
            <a:ext cx="9333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Tabla de Especificaciones 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BED7AB5-EF04-47B8-9971-992EFE78640D}"/>
              </a:ext>
            </a:extLst>
          </p:cNvPr>
          <p:cNvSpPr txBox="1"/>
          <p:nvPr/>
        </p:nvSpPr>
        <p:spPr>
          <a:xfrm>
            <a:off x="725214" y="17094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/>
              <a:t>6</a:t>
            </a:r>
            <a:r>
              <a:rPr lang="es-MX" b="1" dirty="0"/>
              <a:t>. </a:t>
            </a:r>
            <a:r>
              <a:rPr lang="es-MX" sz="2800" b="1" dirty="0"/>
              <a:t>PROCESO DE ELABORACIÓN DE LAS PRUEBAS REGIONALES</a:t>
            </a:r>
            <a:endParaRPr lang="es-PE" sz="28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BC0249-7D9E-7113-46EB-2CA83FD8A74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637" r="1725"/>
          <a:stretch/>
        </p:blipFill>
        <p:spPr>
          <a:xfrm>
            <a:off x="725215" y="1050444"/>
            <a:ext cx="5370786" cy="2842184"/>
          </a:xfrm>
          <a:prstGeom prst="rect">
            <a:avLst/>
          </a:prstGeom>
        </p:spPr>
      </p:pic>
      <p:sp>
        <p:nvSpPr>
          <p:cNvPr id="5" name="Subtítulo 7">
            <a:extLst>
              <a:ext uri="{FF2B5EF4-FFF2-40B4-BE49-F238E27FC236}">
                <a16:creationId xmlns:a16="http://schemas.microsoft.com/office/drawing/2014/main" id="{D54E171C-C820-4CE6-A2B3-271CF087E3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7362" y="6224862"/>
            <a:ext cx="4257871" cy="4247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s-ES" sz="1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SUB GERENCIA DE GESTIÓN PEDAGÓGICA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E4B6672-F5FC-ED2B-A375-F281BE6313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1980" y="1049324"/>
            <a:ext cx="4962833" cy="284218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3464E0E-1B40-6FEF-3419-A344C0A767A8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721763" y="3915647"/>
            <a:ext cx="5370786" cy="224276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53CB280-792E-14C4-17CF-09249E9EAFA4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331980" y="3960148"/>
            <a:ext cx="4848210" cy="219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95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02;gd23c656cf5_2_692">
            <a:extLst>
              <a:ext uri="{FF2B5EF4-FFF2-40B4-BE49-F238E27FC236}">
                <a16:creationId xmlns:a16="http://schemas.microsoft.com/office/drawing/2014/main" id="{74339BC0-B9CA-1541-9938-D2CD9D3AB6BF}"/>
              </a:ext>
            </a:extLst>
          </p:cNvPr>
          <p:cNvSpPr txBox="1"/>
          <p:nvPr/>
        </p:nvSpPr>
        <p:spPr>
          <a:xfrm>
            <a:off x="8137415" y="2709152"/>
            <a:ext cx="3056102" cy="46163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25  ítems de opción única </a:t>
            </a: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54C8801B-4DAE-7347-8E6B-E7957B1BF0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468315"/>
              </p:ext>
            </p:extLst>
          </p:nvPr>
        </p:nvGraphicFramePr>
        <p:xfrm>
          <a:off x="402231" y="1004513"/>
          <a:ext cx="7383939" cy="439407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34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3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6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0103"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800" b="1" u="none" strike="noStrike" cap="none" dirty="0">
                          <a:solidFill>
                            <a:srgbClr val="00B0F0"/>
                          </a:solidFill>
                        </a:rPr>
                        <a:t>Competencia</a:t>
                      </a:r>
                      <a:r>
                        <a:rPr lang="es-PE" sz="1800" b="1" u="none" strike="noStrike" cap="none" baseline="0" dirty="0">
                          <a:solidFill>
                            <a:srgbClr val="00B0F0"/>
                          </a:solidFill>
                        </a:rPr>
                        <a:t> 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800" b="1" u="none" strike="noStrike" cap="none" dirty="0">
                          <a:solidFill>
                            <a:srgbClr val="47CACC"/>
                          </a:solidFill>
                        </a:rPr>
                        <a:t>Lee diversos tipos de textos escritos en su lengua materna</a:t>
                      </a:r>
                      <a:endParaRPr sz="1800" b="1" u="none" strike="noStrike" cap="none" dirty="0">
                        <a:solidFill>
                          <a:srgbClr val="47CACC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 dirty="0">
                        <a:solidFill>
                          <a:srgbClr val="47CACC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 dirty="0">
                        <a:solidFill>
                          <a:srgbClr val="47CACC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29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800" b="1" u="none" strike="noStrike" cap="none" dirty="0">
                          <a:solidFill>
                            <a:srgbClr val="47CACC"/>
                          </a:solidFill>
                        </a:rPr>
                        <a:t>Tipo de Texto</a:t>
                      </a:r>
                      <a:endParaRPr sz="1800" b="1" u="none" strike="noStrike" cap="none" dirty="0">
                        <a:solidFill>
                          <a:srgbClr val="47CACC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800" b="1" u="none" strike="noStrike" cap="none" dirty="0">
                          <a:solidFill>
                            <a:srgbClr val="47CACC"/>
                          </a:solidFill>
                        </a:rPr>
                        <a:t>Capacidades </a:t>
                      </a:r>
                      <a:endParaRPr sz="1800" b="1" u="none" strike="noStrike" cap="none" dirty="0">
                        <a:solidFill>
                          <a:srgbClr val="47CACC"/>
                        </a:solidFill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800" b="1" u="none" strike="noStrike" cap="none" dirty="0">
                          <a:solidFill>
                            <a:srgbClr val="47CACC"/>
                          </a:solidFill>
                        </a:rPr>
                        <a:t>Cantidad de ítems</a:t>
                      </a:r>
                      <a:endParaRPr sz="1800" b="1" u="none" strike="noStrike" cap="none" dirty="0">
                        <a:solidFill>
                          <a:srgbClr val="47CACC"/>
                        </a:solidFill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5153">
                <a:tc row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8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ES" sz="1800" u="none" strike="noStrike" cap="none" dirty="0"/>
                        <a:t>5 textos</a:t>
                      </a:r>
                      <a:endParaRPr sz="18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8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8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800" u="none" strike="noStrike" cap="none" dirty="0"/>
                        <a:t>Narrativo 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800" u="none" strike="noStrike" cap="none" dirty="0"/>
                        <a:t>Argumentativo 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800" u="none" strike="noStrike" cap="none" dirty="0"/>
                        <a:t>Descriptivo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800" u="none" strike="noStrike" cap="none" dirty="0"/>
                        <a:t>Instructivo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800" u="none" strike="noStrike" cap="none" dirty="0"/>
                        <a:t>Expositivo </a:t>
                      </a:r>
                      <a:endParaRPr sz="1800" u="none" strike="noStrike" cap="none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800" u="none" strike="noStrike" cap="none" dirty="0"/>
                        <a:t>Obtiene información del texto escrito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800" u="none" strike="noStrike" cap="none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800" u="none" strike="noStrike" cap="none" dirty="0"/>
                        <a:t>08</a:t>
                      </a:r>
                      <a:endParaRPr sz="1800" u="none" strike="noStrike" cap="none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6623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800" u="none" strike="noStrike" cap="none" dirty="0"/>
                        <a:t>Infiere e interpreta información del texto</a:t>
                      </a:r>
                      <a:endParaRPr sz="1800" u="none" strike="noStrike" cap="none" dirty="0"/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800" u="none" strike="noStrike" cap="none" dirty="0"/>
                        <a:t>14</a:t>
                      </a:r>
                      <a:endParaRPr sz="1800" u="none" strike="noStrike" cap="none" dirty="0"/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5153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800" u="none" strike="noStrike" cap="none" dirty="0"/>
                        <a:t>Reflexiona y evalúa la forma el contenido y contexto del texto</a:t>
                      </a:r>
                      <a:endParaRPr sz="1800" u="none" strike="noStrike" cap="none" dirty="0"/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800" u="none" strike="noStrike" cap="none" dirty="0"/>
                        <a:t>03</a:t>
                      </a:r>
                      <a:endParaRPr sz="1800" u="none" strike="noStrike" cap="none" dirty="0"/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007">
                <a:tc gridSpan="2"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800" u="none" strike="noStrike" cap="none" dirty="0"/>
                        <a:t>Total</a:t>
                      </a:r>
                      <a:endParaRPr sz="1800" u="none" strike="noStrike" cap="none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800" u="none" strike="noStrike" cap="none" dirty="0"/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800" u="none" strike="noStrike" cap="none" dirty="0"/>
                        <a:t>25</a:t>
                      </a:r>
                      <a:endParaRPr sz="1800" u="none" strike="noStrike" cap="none" dirty="0"/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480513"/>
                  </a:ext>
                </a:extLst>
              </a:tr>
            </a:tbl>
          </a:graphicData>
        </a:graphic>
      </p:graphicFrame>
      <p:grpSp>
        <p:nvGrpSpPr>
          <p:cNvPr id="11" name="Grupo 10">
            <a:extLst>
              <a:ext uri="{FF2B5EF4-FFF2-40B4-BE49-F238E27FC236}">
                <a16:creationId xmlns:a16="http://schemas.microsoft.com/office/drawing/2014/main" id="{78465E42-302F-3C47-89DB-5503C0214E80}"/>
              </a:ext>
            </a:extLst>
          </p:cNvPr>
          <p:cNvGrpSpPr/>
          <p:nvPr/>
        </p:nvGrpSpPr>
        <p:grpSpPr>
          <a:xfrm>
            <a:off x="22924" y="5869700"/>
            <a:ext cx="12192000" cy="959484"/>
            <a:chOff x="22924" y="5869700"/>
            <a:chExt cx="12192000" cy="959484"/>
          </a:xfrm>
        </p:grpSpPr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4F4B12CA-F309-7040-ACC3-EC40A9EA9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924" y="5869700"/>
              <a:ext cx="12192000" cy="959484"/>
            </a:xfrm>
            <a:prstGeom prst="rect">
              <a:avLst/>
            </a:prstGeom>
          </p:spPr>
        </p:pic>
        <p:pic>
          <p:nvPicPr>
            <p:cNvPr id="14" name="Google Shape;320;p1">
              <a:extLst>
                <a:ext uri="{FF2B5EF4-FFF2-40B4-BE49-F238E27FC236}">
                  <a16:creationId xmlns:a16="http://schemas.microsoft.com/office/drawing/2014/main" id="{D2CA3FE5-55F8-F543-BB20-76D19A76757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50178" y="5891169"/>
              <a:ext cx="3267741" cy="84154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ED78D35B-76CB-4D4D-B120-6132443A6DD5}"/>
              </a:ext>
            </a:extLst>
          </p:cNvPr>
          <p:cNvSpPr txBox="1"/>
          <p:nvPr/>
        </p:nvSpPr>
        <p:spPr>
          <a:xfrm>
            <a:off x="8169267" y="4266739"/>
            <a:ext cx="2412124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Tiempo: 60 minutos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8FFA95F-A0DC-4A6E-B45A-F0F5432037EE}"/>
              </a:ext>
            </a:extLst>
          </p:cNvPr>
          <p:cNvSpPr txBox="1"/>
          <p:nvPr/>
        </p:nvSpPr>
        <p:spPr>
          <a:xfrm>
            <a:off x="402231" y="533399"/>
            <a:ext cx="3952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/>
              <a:t>Prueba lectura – 4° primaria</a:t>
            </a:r>
            <a:endParaRPr lang="es-PE" sz="2000" b="1" dirty="0"/>
          </a:p>
        </p:txBody>
      </p:sp>
      <p:sp>
        <p:nvSpPr>
          <p:cNvPr id="3" name="Subtítulo 7">
            <a:extLst>
              <a:ext uri="{FF2B5EF4-FFF2-40B4-BE49-F238E27FC236}">
                <a16:creationId xmlns:a16="http://schemas.microsoft.com/office/drawing/2014/main" id="{D936E705-D74B-623D-DBAA-0874F2BD4FE3}"/>
              </a:ext>
            </a:extLst>
          </p:cNvPr>
          <p:cNvSpPr txBox="1">
            <a:spLocks/>
          </p:cNvSpPr>
          <p:nvPr/>
        </p:nvSpPr>
        <p:spPr>
          <a:xfrm>
            <a:off x="8057362" y="6224862"/>
            <a:ext cx="4257871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b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s-ES" sz="1400" b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SUB GERENCIA DE GESTIÓN PEDAGÓGICA</a:t>
            </a:r>
            <a:endParaRPr lang="es-ES" sz="1400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569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áfico 20">
            <a:extLst>
              <a:ext uri="{FF2B5EF4-FFF2-40B4-BE49-F238E27FC236}">
                <a16:creationId xmlns:a16="http://schemas.microsoft.com/office/drawing/2014/main" id="{EE45711A-9367-4F24-A8B0-8BF7B76D78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635256"/>
            <a:ext cx="12192000" cy="1222744"/>
          </a:xfrm>
          <a:prstGeom prst="rect">
            <a:avLst/>
          </a:prstGeom>
        </p:spPr>
      </p:pic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F17638A7-E4F2-4399-86CD-3845F7AF88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678809"/>
              </p:ext>
            </p:extLst>
          </p:nvPr>
        </p:nvGraphicFramePr>
        <p:xfrm>
          <a:off x="102565" y="409103"/>
          <a:ext cx="9656291" cy="56843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1441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97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85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r>
                        <a:rPr lang="es-PE" sz="1450" b="1" u="none" strike="noStrike" cap="none" dirty="0">
                          <a:solidFill>
                            <a:schemeClr val="bg1"/>
                          </a:solidFill>
                        </a:rPr>
                        <a:t>Competencias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420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450" b="1" u="none" strike="noStrike" cap="none" dirty="0">
                          <a:solidFill>
                            <a:schemeClr val="bg1"/>
                          </a:solidFill>
                        </a:rPr>
                        <a:t>Capacidades</a:t>
                      </a:r>
                      <a:endParaRPr sz="145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420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450" b="1" u="none" strike="noStrike" cap="none" dirty="0">
                          <a:solidFill>
                            <a:schemeClr val="bg1"/>
                          </a:solidFill>
                        </a:rPr>
                        <a:t>Cantidad ítems</a:t>
                      </a:r>
                      <a:endParaRPr sz="145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420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526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Resuelve problemas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 cantidad. 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70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Traduce cantidades a expresiones numéricas.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s-MX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Comunica su comprensión sobre los números y las operaciones.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Usa estrategias y procedimientos de estimación y cálculo.</a:t>
                      </a:r>
                    </a:p>
                    <a:p>
                      <a:pPr marL="95250" marR="0" lvl="0" indent="-952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Argumenta afirmaciones sobre las relaciones numéricas y las operaciones.</a:t>
                      </a:r>
                      <a:endParaRPr lang="es-PE"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70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70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0503097"/>
                  </a:ext>
                </a:extLst>
              </a:tr>
              <a:tr h="109478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Resuelve problemas de regularidad equivalencia y cambio. 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70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s-MX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Traduce datos y condiciones a expresiones algebraicas y gráficas.</a:t>
                      </a:r>
                    </a:p>
                    <a:p>
                      <a:pPr marL="95250" marR="0" lvl="0" indent="-952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Usa estrategias y procedimientos para encontrar equivalencias y reglas generales.</a:t>
                      </a:r>
                      <a:endParaRPr lang="es-PE"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s-MX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Argumenta afirmaciones sobre relaciones de cambio y equivalencia.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70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70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463568"/>
                  </a:ext>
                </a:extLst>
              </a:tr>
              <a:tr h="109478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</a:pPr>
                      <a:r>
                        <a:rPr lang="es-PE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Resuelve problemas de forma, movimiento y localización. 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70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s-MX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Modela objetos con formas geométricas y sus transformaciones.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Comunica su comprensión sobre las formas y relaciones </a:t>
                      </a:r>
                      <a:r>
                        <a:rPr lang="es-MX" sz="14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geométricas</a:t>
                      </a:r>
                      <a:r>
                        <a:rPr lang="es-MX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Usa estrategias y procedimientos para orientarse en el espacio.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Argumenta afirmaciones sobre relaciones geométricas.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70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70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202562"/>
                  </a:ext>
                </a:extLst>
              </a:tr>
              <a:tr h="84666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Resuelve problemas de gestión de datos e incertidumbre.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70B7"/>
                    </a:solidFill>
                  </a:tcPr>
                </a:tc>
                <a:tc>
                  <a:txBody>
                    <a:bodyPr/>
                    <a:lstStyle/>
                    <a:p>
                      <a:pPr marL="173038" marR="0" lvl="0" indent="-17303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s-MX" sz="145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Comunica su comprensión de los conceptos estadísticos y   probabilísticos.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Usa estrategias y procedimientos para recopilar y procesar datos.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70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70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003268"/>
                  </a:ext>
                </a:extLst>
              </a:tr>
              <a:tr h="371446">
                <a:tc gridSpan="2"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70B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70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420162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D1F24576-57B5-47D7-A883-F025878A6849}"/>
              </a:ext>
            </a:extLst>
          </p:cNvPr>
          <p:cNvSpPr txBox="1"/>
          <p:nvPr/>
        </p:nvSpPr>
        <p:spPr>
          <a:xfrm>
            <a:off x="9861418" y="4988924"/>
            <a:ext cx="222801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Tiempo: 60 minutos</a:t>
            </a:r>
            <a:endParaRPr kumimoji="0" lang="es-PE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3183709-1CD7-432F-AA20-B8551DFA7E6C}"/>
              </a:ext>
            </a:extLst>
          </p:cNvPr>
          <p:cNvSpPr txBox="1"/>
          <p:nvPr/>
        </p:nvSpPr>
        <p:spPr>
          <a:xfrm>
            <a:off x="0" y="28018"/>
            <a:ext cx="3952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/>
              <a:t>Prueba matemática – 4° primaria</a:t>
            </a:r>
            <a:endParaRPr lang="es-PE" sz="2000" b="1" dirty="0"/>
          </a:p>
        </p:txBody>
      </p:sp>
      <p:sp>
        <p:nvSpPr>
          <p:cNvPr id="11" name="Google Shape;202;gd23c656cf5_2_692">
            <a:extLst>
              <a:ext uri="{FF2B5EF4-FFF2-40B4-BE49-F238E27FC236}">
                <a16:creationId xmlns:a16="http://schemas.microsoft.com/office/drawing/2014/main" id="{F4FE6AED-7F95-4FAF-9190-9CA698FB52D3}"/>
              </a:ext>
            </a:extLst>
          </p:cNvPr>
          <p:cNvSpPr txBox="1"/>
          <p:nvPr/>
        </p:nvSpPr>
        <p:spPr>
          <a:xfrm>
            <a:off x="9782588" y="1468997"/>
            <a:ext cx="2228018" cy="461635"/>
          </a:xfrm>
          <a:prstGeom prst="rect">
            <a:avLst/>
          </a:prstGeom>
          <a:noFill/>
          <a:ln>
            <a:solidFill>
              <a:srgbClr val="942093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PE" b="0" i="0" u="none" strike="noStrike" cap="none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Ítems de opción única  </a:t>
            </a:r>
            <a:endParaRPr b="0" i="0" u="none" strike="noStrike" cap="none" dirty="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FA5BA39-1227-4278-A188-C987A324DDC4}"/>
              </a:ext>
            </a:extLst>
          </p:cNvPr>
          <p:cNvSpPr txBox="1"/>
          <p:nvPr/>
        </p:nvSpPr>
        <p:spPr>
          <a:xfrm>
            <a:off x="9827166" y="2454496"/>
            <a:ext cx="2228017" cy="646331"/>
          </a:xfrm>
          <a:prstGeom prst="rect">
            <a:avLst/>
          </a:prstGeom>
          <a:noFill/>
          <a:ln>
            <a:solidFill>
              <a:srgbClr val="942093"/>
            </a:solidFill>
          </a:ln>
        </p:spPr>
        <p:txBody>
          <a:bodyPr wrap="square">
            <a:spAutoFit/>
          </a:bodyPr>
          <a:lstStyle/>
          <a:p>
            <a:r>
              <a:rPr lang="es-PE" sz="1800" b="0" i="0" u="none" strike="noStrike" cap="none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ítems de </a:t>
            </a:r>
            <a:r>
              <a:rPr lang="es-PE" sz="18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preguntas </a:t>
            </a:r>
          </a:p>
          <a:p>
            <a:r>
              <a:rPr lang="es-PE" sz="18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abiertas cortas (RAC)</a:t>
            </a:r>
            <a:r>
              <a:rPr lang="es-PE" sz="1800" b="0" i="0" u="none" strike="noStrike" cap="none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s-PE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ADE4F62-1C3D-4610-B317-E7A3B8820313}"/>
              </a:ext>
            </a:extLst>
          </p:cNvPr>
          <p:cNvSpPr txBox="1"/>
          <p:nvPr/>
        </p:nvSpPr>
        <p:spPr>
          <a:xfrm>
            <a:off x="9861417" y="3634062"/>
            <a:ext cx="2228017" cy="923330"/>
          </a:xfrm>
          <a:prstGeom prst="rect">
            <a:avLst/>
          </a:prstGeom>
          <a:noFill/>
          <a:ln>
            <a:solidFill>
              <a:srgbClr val="942093"/>
            </a:solidFill>
          </a:ln>
        </p:spPr>
        <p:txBody>
          <a:bodyPr wrap="square">
            <a:spAutoFit/>
          </a:bodyPr>
          <a:lstStyle/>
          <a:p>
            <a:r>
              <a:rPr lang="es-PE" sz="1800" b="0" i="0" u="none" strike="noStrike" cap="none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ítems de </a:t>
            </a:r>
            <a:r>
              <a:rPr lang="es-PE" sz="18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preguntas </a:t>
            </a:r>
          </a:p>
          <a:p>
            <a:r>
              <a:rPr lang="es-PE" sz="18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abiertas extensas (RAE)</a:t>
            </a:r>
            <a:r>
              <a:rPr lang="es-PE" sz="1800" b="0" i="0" u="none" strike="noStrike" cap="none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s-PE" dirty="0"/>
          </a:p>
        </p:txBody>
      </p:sp>
      <p:pic>
        <p:nvPicPr>
          <p:cNvPr id="14" name="Google Shape;320;p1">
            <a:extLst>
              <a:ext uri="{FF2B5EF4-FFF2-40B4-BE49-F238E27FC236}">
                <a16:creationId xmlns:a16="http://schemas.microsoft.com/office/drawing/2014/main" id="{8AEDF8E4-4A7C-430A-9D4B-FDCD3CB42B8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4728" y="6016457"/>
            <a:ext cx="3267741" cy="841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6515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áfico 20">
            <a:extLst>
              <a:ext uri="{FF2B5EF4-FFF2-40B4-BE49-F238E27FC236}">
                <a16:creationId xmlns:a16="http://schemas.microsoft.com/office/drawing/2014/main" id="{EE45711A-9367-4F24-A8B0-8BF7B76D7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635256"/>
            <a:ext cx="12192000" cy="122274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6C35CE9-10EF-8C43-B636-6746FBF1D46C}"/>
              </a:ext>
            </a:extLst>
          </p:cNvPr>
          <p:cNvSpPr txBox="1"/>
          <p:nvPr/>
        </p:nvSpPr>
        <p:spPr>
          <a:xfrm>
            <a:off x="193039" y="33193"/>
            <a:ext cx="5256573" cy="400110"/>
          </a:xfrm>
          <a:prstGeom prst="rect">
            <a:avLst/>
          </a:prstGeom>
          <a:solidFill>
            <a:schemeClr val="bg1">
              <a:alpha val="6902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Prueba ciencia y tecnología -  6°  </a:t>
            </a:r>
            <a:r>
              <a:rPr lang="es-PE" sz="2000" b="1" dirty="0" err="1">
                <a:solidFill>
                  <a:prstClr val="black"/>
                </a:solidFill>
                <a:latin typeface="Calibri" panose="020F0502020204030204"/>
              </a:rPr>
              <a:t>prim</a:t>
            </a: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aria</a:t>
            </a:r>
          </a:p>
        </p:txBody>
      </p:sp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494C870B-38A0-1C48-937B-F817A888E4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820305"/>
              </p:ext>
            </p:extLst>
          </p:nvPr>
        </p:nvGraphicFramePr>
        <p:xfrm>
          <a:off x="193038" y="524743"/>
          <a:ext cx="9469122" cy="500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2">
                  <a:extLst>
                    <a:ext uri="{9D8B030D-6E8A-4147-A177-3AD203B41FA5}">
                      <a16:colId xmlns:a16="http://schemas.microsoft.com/office/drawing/2014/main" val="2671051913"/>
                    </a:ext>
                  </a:extLst>
                </a:gridCol>
                <a:gridCol w="5201920">
                  <a:extLst>
                    <a:ext uri="{9D8B030D-6E8A-4147-A177-3AD203B41FA5}">
                      <a16:colId xmlns:a16="http://schemas.microsoft.com/office/drawing/2014/main" val="123310844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7025770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P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Competencia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Capacidades </a:t>
                      </a:r>
                      <a:endParaRPr lang="es-P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Cantidad  ítem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666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s-P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Indaga mediante métodos científicos para construir conocimientos.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Problematiza situaciones para hacer indagación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Diseña estrategias para hacer indagación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 y registra datos e información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Analiza datos e información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Evalúa y comunica el proceso de su indagación</a:t>
                      </a:r>
                      <a:endParaRPr lang="es-P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s-P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21237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s-P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Explica el mundo físico basándose en conocimientos sobre los seres vivos, materia, energías, biodiversidad, tierra y universos.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Comprende y usa conocimientos sobre los seres vivos, materia y energía, biodiversidad, Tierra y universo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Evalúa las implicancias del saber y del quehacer científico</a:t>
                      </a:r>
                      <a:endParaRPr lang="es-P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P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8842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P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Diseña y construye soluciones tecnológicas para resolver problemas de su entorno.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Determina una alternativa de solución tecnológica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Diseña la alternativa de solución tecnológica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Implementa y valida la alternativa de solución tecnológica.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Evalúa y comunica el funcionamiento y los impactos de su alternativa de solución tecnológica.</a:t>
                      </a:r>
                      <a:endParaRPr lang="es-P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s-P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536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P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P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707995"/>
                  </a:ext>
                </a:extLst>
              </a:tr>
            </a:tbl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8CDDDB5D-9E67-1245-8E2D-748D93580217}"/>
              </a:ext>
            </a:extLst>
          </p:cNvPr>
          <p:cNvSpPr txBox="1"/>
          <p:nvPr/>
        </p:nvSpPr>
        <p:spPr>
          <a:xfrm>
            <a:off x="9773920" y="2313580"/>
            <a:ext cx="2082800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 ítems de opción única.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8F11249-515F-47D5-9F4A-4CC3E9AE6890}"/>
              </a:ext>
            </a:extLst>
          </p:cNvPr>
          <p:cNvSpPr txBox="1"/>
          <p:nvPr/>
        </p:nvSpPr>
        <p:spPr>
          <a:xfrm>
            <a:off x="9773919" y="3537219"/>
            <a:ext cx="2082801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Tiempo: 60 minutos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oogle Shape;320;p1">
            <a:extLst>
              <a:ext uri="{FF2B5EF4-FFF2-40B4-BE49-F238E27FC236}">
                <a16:creationId xmlns:a16="http://schemas.microsoft.com/office/drawing/2014/main" id="{CEA8EF74-A400-4886-ACEF-F390B4D02AE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184" y="5646579"/>
            <a:ext cx="3267741" cy="841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3536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54C8801B-4DAE-7347-8E6B-E7957B1BF0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248246"/>
              </p:ext>
            </p:extLst>
          </p:nvPr>
        </p:nvGraphicFramePr>
        <p:xfrm>
          <a:off x="402231" y="1004513"/>
          <a:ext cx="7383939" cy="439407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34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3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6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0103"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800" b="1" u="none" strike="noStrike" cap="none" dirty="0">
                          <a:solidFill>
                            <a:srgbClr val="00B0F0"/>
                          </a:solidFill>
                        </a:rPr>
                        <a:t>Competencia</a:t>
                      </a:r>
                      <a:r>
                        <a:rPr lang="es-PE" sz="1800" b="1" u="none" strike="noStrike" cap="none" baseline="0" dirty="0">
                          <a:solidFill>
                            <a:srgbClr val="00B0F0"/>
                          </a:solidFill>
                        </a:rPr>
                        <a:t> 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800" b="1" u="none" strike="noStrike" cap="none" dirty="0">
                          <a:solidFill>
                            <a:srgbClr val="47CACC"/>
                          </a:solidFill>
                        </a:rPr>
                        <a:t>Lee diversos tipos de textos escritos en su lengua materna</a:t>
                      </a:r>
                      <a:endParaRPr sz="1800" b="1" u="none" strike="noStrike" cap="none" dirty="0">
                        <a:solidFill>
                          <a:srgbClr val="47CACC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 dirty="0">
                        <a:solidFill>
                          <a:srgbClr val="47CACC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 dirty="0">
                        <a:solidFill>
                          <a:srgbClr val="47CACC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29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800" b="1" u="none" strike="noStrike" cap="none" dirty="0">
                          <a:solidFill>
                            <a:srgbClr val="47CACC"/>
                          </a:solidFill>
                        </a:rPr>
                        <a:t>Tipo de Texto</a:t>
                      </a:r>
                      <a:endParaRPr sz="1800" b="1" u="none" strike="noStrike" cap="none" dirty="0">
                        <a:solidFill>
                          <a:srgbClr val="47CACC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800" b="1" u="none" strike="noStrike" cap="none" dirty="0">
                          <a:solidFill>
                            <a:srgbClr val="47CACC"/>
                          </a:solidFill>
                        </a:rPr>
                        <a:t>Capacidades </a:t>
                      </a:r>
                      <a:endParaRPr sz="1800" b="1" u="none" strike="noStrike" cap="none" dirty="0">
                        <a:solidFill>
                          <a:srgbClr val="47CACC"/>
                        </a:solidFill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800" b="1" u="none" strike="noStrike" cap="none" dirty="0">
                          <a:solidFill>
                            <a:srgbClr val="47CACC"/>
                          </a:solidFill>
                        </a:rPr>
                        <a:t>Cantidad de ítems</a:t>
                      </a:r>
                      <a:endParaRPr sz="1800" b="1" u="none" strike="noStrike" cap="none" dirty="0">
                        <a:solidFill>
                          <a:srgbClr val="47CACC"/>
                        </a:solidFill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5153">
                <a:tc row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8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ES" sz="1800" u="none" strike="noStrike" cap="none" dirty="0"/>
                        <a:t>4 textos</a:t>
                      </a:r>
                      <a:endParaRPr sz="18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8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8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800" u="none" strike="noStrike" cap="none" dirty="0"/>
                        <a:t>Narrativo 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800" u="none" strike="noStrike" cap="none" dirty="0"/>
                        <a:t>Argumentativo 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800" u="none" strike="noStrike" cap="none" dirty="0"/>
                        <a:t>Descriptivo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800" u="none" strike="noStrike" cap="none" dirty="0"/>
                        <a:t>Expositivo </a:t>
                      </a:r>
                      <a:endParaRPr sz="1800" u="none" strike="noStrike" cap="none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800" u="none" strike="noStrike" cap="none" dirty="0"/>
                        <a:t>Obtiene información del texto escrito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800" u="none" strike="noStrike" cap="none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800" u="none" strike="noStrike" cap="none" dirty="0"/>
                        <a:t>04</a:t>
                      </a:r>
                      <a:endParaRPr sz="1800" u="none" strike="noStrike" cap="none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6623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800" u="none" strike="noStrike" cap="none" dirty="0"/>
                        <a:t>Infiere e interpreta información del texto</a:t>
                      </a:r>
                      <a:endParaRPr sz="1800" u="none" strike="noStrike" cap="none" dirty="0"/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800" u="none" strike="noStrike" cap="none" dirty="0"/>
                        <a:t>09</a:t>
                      </a:r>
                      <a:endParaRPr sz="1800" u="none" strike="noStrike" cap="none" dirty="0"/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5153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800" u="none" strike="noStrike" cap="none" dirty="0"/>
                        <a:t>Reflexiona y evalúa la forma el contenido y contexto del texto</a:t>
                      </a:r>
                      <a:endParaRPr sz="1800" u="none" strike="noStrike" cap="none" dirty="0"/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800" u="none" strike="noStrike" cap="none" dirty="0"/>
                        <a:t>07</a:t>
                      </a:r>
                      <a:endParaRPr sz="1800" u="none" strike="noStrike" cap="none" dirty="0"/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007">
                <a:tc gridSpan="2"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800" u="none" strike="noStrike" cap="none" dirty="0"/>
                        <a:t>Total</a:t>
                      </a:r>
                      <a:endParaRPr sz="1800" u="none" strike="noStrike" cap="none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800" u="none" strike="noStrike" cap="none" dirty="0"/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800" u="none" strike="noStrike" cap="none" dirty="0"/>
                        <a:t>20</a:t>
                      </a:r>
                      <a:endParaRPr sz="1800" u="none" strike="noStrike" cap="none" dirty="0"/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480513"/>
                  </a:ext>
                </a:extLst>
              </a:tr>
            </a:tbl>
          </a:graphicData>
        </a:graphic>
      </p:graphicFrame>
      <p:grpSp>
        <p:nvGrpSpPr>
          <p:cNvPr id="11" name="Grupo 10">
            <a:extLst>
              <a:ext uri="{FF2B5EF4-FFF2-40B4-BE49-F238E27FC236}">
                <a16:creationId xmlns:a16="http://schemas.microsoft.com/office/drawing/2014/main" id="{78465E42-302F-3C47-89DB-5503C0214E80}"/>
              </a:ext>
            </a:extLst>
          </p:cNvPr>
          <p:cNvGrpSpPr/>
          <p:nvPr/>
        </p:nvGrpSpPr>
        <p:grpSpPr>
          <a:xfrm>
            <a:off x="22924" y="5869700"/>
            <a:ext cx="12192000" cy="959484"/>
            <a:chOff x="22924" y="5869700"/>
            <a:chExt cx="12192000" cy="959484"/>
          </a:xfrm>
        </p:grpSpPr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4F4B12CA-F309-7040-ACC3-EC40A9EA9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924" y="5869700"/>
              <a:ext cx="12192000" cy="959484"/>
            </a:xfrm>
            <a:prstGeom prst="rect">
              <a:avLst/>
            </a:prstGeom>
          </p:spPr>
        </p:pic>
        <p:pic>
          <p:nvPicPr>
            <p:cNvPr id="14" name="Google Shape;320;p1">
              <a:extLst>
                <a:ext uri="{FF2B5EF4-FFF2-40B4-BE49-F238E27FC236}">
                  <a16:creationId xmlns:a16="http://schemas.microsoft.com/office/drawing/2014/main" id="{D2CA3FE5-55F8-F543-BB20-76D19A76757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50178" y="5891169"/>
              <a:ext cx="3267741" cy="84154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ED78D35B-76CB-4D4D-B120-6132443A6DD5}"/>
              </a:ext>
            </a:extLst>
          </p:cNvPr>
          <p:cNvSpPr txBox="1"/>
          <p:nvPr/>
        </p:nvSpPr>
        <p:spPr>
          <a:xfrm>
            <a:off x="8169267" y="4266739"/>
            <a:ext cx="2412124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Tiempo: 60 minutos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8FFA95F-A0DC-4A6E-B45A-F0F5432037EE}"/>
              </a:ext>
            </a:extLst>
          </p:cNvPr>
          <p:cNvSpPr txBox="1"/>
          <p:nvPr/>
        </p:nvSpPr>
        <p:spPr>
          <a:xfrm>
            <a:off x="402231" y="533399"/>
            <a:ext cx="3952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Prueba lectura – 2° secundaria</a:t>
            </a:r>
            <a:endParaRPr kumimoji="0" lang="es-P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6B7BCEB-EC93-4DAE-AFC8-B5D077DC80F8}"/>
              </a:ext>
            </a:extLst>
          </p:cNvPr>
          <p:cNvSpPr txBox="1"/>
          <p:nvPr/>
        </p:nvSpPr>
        <p:spPr>
          <a:xfrm>
            <a:off x="8116817" y="2782669"/>
            <a:ext cx="3675023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 ítems de opción única y de opción múltiple.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5176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54C8801B-4DAE-7347-8E6B-E7957B1BF0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470815"/>
              </p:ext>
            </p:extLst>
          </p:nvPr>
        </p:nvGraphicFramePr>
        <p:xfrm>
          <a:off x="402231" y="1004513"/>
          <a:ext cx="7383939" cy="439407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34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3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6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0103"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800" b="1" u="none" strike="noStrike" cap="none" dirty="0">
                          <a:solidFill>
                            <a:srgbClr val="00B0F0"/>
                          </a:solidFill>
                        </a:rPr>
                        <a:t>Competencia</a:t>
                      </a:r>
                      <a:r>
                        <a:rPr lang="es-PE" sz="1800" b="1" u="none" strike="noStrike" cap="none" baseline="0" dirty="0">
                          <a:solidFill>
                            <a:srgbClr val="00B0F0"/>
                          </a:solidFill>
                        </a:rPr>
                        <a:t> 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800" b="1" u="none" strike="noStrike" cap="none" dirty="0">
                          <a:solidFill>
                            <a:srgbClr val="47CACC"/>
                          </a:solidFill>
                        </a:rPr>
                        <a:t>Lee diversos tipos de textos escritos en su lengua materna</a:t>
                      </a:r>
                      <a:endParaRPr sz="1800" b="1" u="none" strike="noStrike" cap="none" dirty="0">
                        <a:solidFill>
                          <a:srgbClr val="47CACC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 dirty="0">
                        <a:solidFill>
                          <a:srgbClr val="47CACC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 dirty="0">
                        <a:solidFill>
                          <a:srgbClr val="47CACC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29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800" b="1" u="none" strike="noStrike" cap="none" dirty="0">
                          <a:solidFill>
                            <a:srgbClr val="47CACC"/>
                          </a:solidFill>
                        </a:rPr>
                        <a:t>Tipo de Texto</a:t>
                      </a:r>
                      <a:endParaRPr sz="1800" b="1" u="none" strike="noStrike" cap="none" dirty="0">
                        <a:solidFill>
                          <a:srgbClr val="47CACC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800" b="1" u="none" strike="noStrike" cap="none" dirty="0">
                          <a:solidFill>
                            <a:srgbClr val="47CACC"/>
                          </a:solidFill>
                        </a:rPr>
                        <a:t>Capacidades </a:t>
                      </a:r>
                      <a:endParaRPr sz="1800" b="1" u="none" strike="noStrike" cap="none" dirty="0">
                        <a:solidFill>
                          <a:srgbClr val="47CACC"/>
                        </a:solidFill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800" b="1" u="none" strike="noStrike" cap="none" dirty="0">
                          <a:solidFill>
                            <a:srgbClr val="47CACC"/>
                          </a:solidFill>
                        </a:rPr>
                        <a:t>Cantidad de ítems</a:t>
                      </a:r>
                      <a:endParaRPr sz="1800" b="1" u="none" strike="noStrike" cap="none" dirty="0">
                        <a:solidFill>
                          <a:srgbClr val="47CACC"/>
                        </a:solidFill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5153">
                <a:tc row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8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ES" sz="1800" u="none" strike="noStrike" cap="none" dirty="0"/>
                        <a:t>4 textos</a:t>
                      </a:r>
                      <a:endParaRPr sz="18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8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8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800" u="none" strike="noStrike" cap="none" dirty="0"/>
                        <a:t>Narrativo 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800" u="none" strike="noStrike" cap="none" dirty="0"/>
                        <a:t>Argumentativo 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800" u="none" strike="noStrike" cap="none" dirty="0"/>
                        <a:t>Instructivo 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800" u="none" strike="noStrike" cap="none" dirty="0"/>
                        <a:t>Expositivo </a:t>
                      </a:r>
                      <a:endParaRPr sz="1800" u="none" strike="noStrike" cap="none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800" u="none" strike="noStrike" cap="none" dirty="0"/>
                        <a:t>Obtiene información del texto escrito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800" u="none" strike="noStrike" cap="none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800" u="none" strike="noStrike" cap="none" dirty="0"/>
                        <a:t>05</a:t>
                      </a:r>
                      <a:endParaRPr sz="1800" u="none" strike="noStrike" cap="none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6623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800" u="none" strike="noStrike" cap="none" dirty="0"/>
                        <a:t>Infiere e interpreta información del texto</a:t>
                      </a:r>
                      <a:endParaRPr sz="1800" u="none" strike="noStrike" cap="none" dirty="0"/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800" u="none" strike="noStrike" cap="none" dirty="0"/>
                        <a:t>08</a:t>
                      </a:r>
                      <a:endParaRPr sz="1800" u="none" strike="noStrike" cap="none" dirty="0"/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5153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800" u="none" strike="noStrike" cap="none" dirty="0"/>
                        <a:t>Reflexiona y evalúa la forma el contenido y contexto del texto</a:t>
                      </a:r>
                      <a:endParaRPr sz="1800" u="none" strike="noStrike" cap="none" dirty="0"/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800" u="none" strike="noStrike" cap="none" dirty="0"/>
                        <a:t>07</a:t>
                      </a:r>
                      <a:endParaRPr sz="1800" u="none" strike="noStrike" cap="none" dirty="0"/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007">
                <a:tc gridSpan="2"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800" u="none" strike="noStrike" cap="none" dirty="0"/>
                        <a:t>Total</a:t>
                      </a:r>
                      <a:endParaRPr sz="1800" u="none" strike="noStrike" cap="none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800" u="none" strike="noStrike" cap="none" dirty="0"/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800" u="none" strike="noStrike" cap="none" dirty="0"/>
                        <a:t>20</a:t>
                      </a:r>
                      <a:endParaRPr sz="1800" u="none" strike="noStrike" cap="none" dirty="0"/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480513"/>
                  </a:ext>
                </a:extLst>
              </a:tr>
            </a:tbl>
          </a:graphicData>
        </a:graphic>
      </p:graphicFrame>
      <p:grpSp>
        <p:nvGrpSpPr>
          <p:cNvPr id="11" name="Grupo 10">
            <a:extLst>
              <a:ext uri="{FF2B5EF4-FFF2-40B4-BE49-F238E27FC236}">
                <a16:creationId xmlns:a16="http://schemas.microsoft.com/office/drawing/2014/main" id="{78465E42-302F-3C47-89DB-5503C0214E80}"/>
              </a:ext>
            </a:extLst>
          </p:cNvPr>
          <p:cNvGrpSpPr/>
          <p:nvPr/>
        </p:nvGrpSpPr>
        <p:grpSpPr>
          <a:xfrm>
            <a:off x="22924" y="5869700"/>
            <a:ext cx="12192000" cy="959484"/>
            <a:chOff x="22924" y="5869700"/>
            <a:chExt cx="12192000" cy="959484"/>
          </a:xfrm>
        </p:grpSpPr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4F4B12CA-F309-7040-ACC3-EC40A9EA9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924" y="5869700"/>
              <a:ext cx="12192000" cy="959484"/>
            </a:xfrm>
            <a:prstGeom prst="rect">
              <a:avLst/>
            </a:prstGeom>
          </p:spPr>
        </p:pic>
        <p:pic>
          <p:nvPicPr>
            <p:cNvPr id="14" name="Google Shape;320;p1">
              <a:extLst>
                <a:ext uri="{FF2B5EF4-FFF2-40B4-BE49-F238E27FC236}">
                  <a16:creationId xmlns:a16="http://schemas.microsoft.com/office/drawing/2014/main" id="{D2CA3FE5-55F8-F543-BB20-76D19A76757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50178" y="5891169"/>
              <a:ext cx="3267741" cy="84154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ED78D35B-76CB-4D4D-B120-6132443A6DD5}"/>
              </a:ext>
            </a:extLst>
          </p:cNvPr>
          <p:cNvSpPr txBox="1"/>
          <p:nvPr/>
        </p:nvSpPr>
        <p:spPr>
          <a:xfrm>
            <a:off x="8169267" y="4266739"/>
            <a:ext cx="2412124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Tiempo: 60 minutos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8FFA95F-A0DC-4A6E-B45A-F0F5432037EE}"/>
              </a:ext>
            </a:extLst>
          </p:cNvPr>
          <p:cNvSpPr txBox="1"/>
          <p:nvPr/>
        </p:nvSpPr>
        <p:spPr>
          <a:xfrm>
            <a:off x="402231" y="533399"/>
            <a:ext cx="3952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Prueba lectura – 3° secundaria</a:t>
            </a:r>
            <a:endParaRPr kumimoji="0" lang="es-P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6B7BCEB-EC93-4DAE-AFC8-B5D077DC80F8}"/>
              </a:ext>
            </a:extLst>
          </p:cNvPr>
          <p:cNvSpPr txBox="1"/>
          <p:nvPr/>
        </p:nvSpPr>
        <p:spPr>
          <a:xfrm>
            <a:off x="8116817" y="2782669"/>
            <a:ext cx="3675023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 ítems de opción única y de opción múltiple.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ítulo 7">
            <a:extLst>
              <a:ext uri="{FF2B5EF4-FFF2-40B4-BE49-F238E27FC236}">
                <a16:creationId xmlns:a16="http://schemas.microsoft.com/office/drawing/2014/main" id="{CEBC4F50-3AE0-D176-1C6F-CB00FB1D0073}"/>
              </a:ext>
            </a:extLst>
          </p:cNvPr>
          <p:cNvSpPr txBox="1">
            <a:spLocks/>
          </p:cNvSpPr>
          <p:nvPr/>
        </p:nvSpPr>
        <p:spPr>
          <a:xfrm>
            <a:off x="8057362" y="6224862"/>
            <a:ext cx="4257871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800" b="1" i="0" u="none" strike="noStrike" kern="1200" cap="none" spc="0" normalizeH="0" baseline="0" noProof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s-ES" sz="1400" b="1" i="0" u="none" strike="noStrike" kern="1200" cap="none" spc="0" normalizeH="0" baseline="0" noProof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SUB GERENCIA DE GESTIÓN PEDAGÓGICA</a:t>
            </a:r>
            <a:endParaRPr kumimoji="0" lang="es-ES" sz="14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631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7A52721B-DF5D-47D0-BD5C-B6D1D8C781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7" t="1040" r="742" b="-707"/>
          <a:stretch/>
        </p:blipFill>
        <p:spPr>
          <a:xfrm>
            <a:off x="0" y="0"/>
            <a:ext cx="12192000" cy="700430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628DDB3-1BA5-47E0-AE09-D09C18C51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4005" y="889162"/>
            <a:ext cx="3335917" cy="692633"/>
          </a:xfrm>
        </p:spPr>
        <p:txBody>
          <a:bodyPr>
            <a:noAutofit/>
          </a:bodyPr>
          <a:lstStyle/>
          <a:p>
            <a:pPr algn="l"/>
            <a:r>
              <a:rPr lang="es-PE" sz="3200" b="1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PROPÒSITO:</a:t>
            </a:r>
          </a:p>
        </p:txBody>
      </p:sp>
      <p:pic>
        <p:nvPicPr>
          <p:cNvPr id="7" name="Google Shape;320;p1">
            <a:extLst>
              <a:ext uri="{FF2B5EF4-FFF2-40B4-BE49-F238E27FC236}">
                <a16:creationId xmlns:a16="http://schemas.microsoft.com/office/drawing/2014/main" id="{A887F582-CAEB-4A0D-B7FB-4147F7AAFAB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19922" y="6016457"/>
            <a:ext cx="3267741" cy="841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D3A7D9C-1BB6-40A8-B3BB-2FB11C6515D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612" y="64006"/>
            <a:ext cx="1844466" cy="600980"/>
          </a:xfrm>
          <a:prstGeom prst="rect">
            <a:avLst/>
          </a:prstGeom>
        </p:spPr>
      </p:pic>
      <p:sp>
        <p:nvSpPr>
          <p:cNvPr id="4" name="Subtítulo 3">
            <a:extLst>
              <a:ext uri="{FF2B5EF4-FFF2-40B4-BE49-F238E27FC236}">
                <a16:creationId xmlns:a16="http://schemas.microsoft.com/office/drawing/2014/main" id="{E5718E70-A409-41C1-8468-6C1119E6F2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84753"/>
            <a:ext cx="9144000" cy="2807167"/>
          </a:xfrm>
        </p:spPr>
        <p:txBody>
          <a:bodyPr>
            <a:noAutofit/>
          </a:bodyPr>
          <a:lstStyle/>
          <a:p>
            <a:pPr algn="just"/>
            <a:r>
              <a:rPr lang="es-ES" sz="3600" dirty="0"/>
              <a:t>Brindar la orientaciones a los directivos y docentes de la IIEE públicas y privadas de la jurisdicción de UGEL Pacasmayo para adecuada implementación de la evaluación censal regional de los aprendizajes 2025.</a:t>
            </a:r>
            <a:endParaRPr lang="es-PE" sz="3600" dirty="0"/>
          </a:p>
        </p:txBody>
      </p:sp>
    </p:spTree>
    <p:extLst>
      <p:ext uri="{BB962C8B-B14F-4D97-AF65-F5344CB8AC3E}">
        <p14:creationId xmlns:p14="http://schemas.microsoft.com/office/powerpoint/2010/main" val="1276223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áfico 20">
            <a:extLst>
              <a:ext uri="{FF2B5EF4-FFF2-40B4-BE49-F238E27FC236}">
                <a16:creationId xmlns:a16="http://schemas.microsoft.com/office/drawing/2014/main" id="{EE45711A-9367-4F24-A8B0-8BF7B76D78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635256"/>
            <a:ext cx="12192000" cy="1222744"/>
          </a:xfrm>
          <a:prstGeom prst="rect">
            <a:avLst/>
          </a:prstGeom>
        </p:spPr>
      </p:pic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F17638A7-E4F2-4399-86CD-3845F7AF88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540801"/>
              </p:ext>
            </p:extLst>
          </p:nvPr>
        </p:nvGraphicFramePr>
        <p:xfrm>
          <a:off x="102565" y="417065"/>
          <a:ext cx="9656291" cy="577354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1441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97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22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r>
                        <a:rPr lang="es-PE" sz="1450" b="1" u="none" strike="noStrike" cap="none" dirty="0">
                          <a:solidFill>
                            <a:schemeClr val="bg1"/>
                          </a:solidFill>
                        </a:rPr>
                        <a:t>Competencias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420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450" b="1" u="none" strike="noStrike" cap="none" dirty="0">
                          <a:solidFill>
                            <a:schemeClr val="bg1"/>
                          </a:solidFill>
                        </a:rPr>
                        <a:t>Capacidades</a:t>
                      </a:r>
                      <a:endParaRPr sz="145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420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450" b="1" u="none" strike="noStrike" cap="none" dirty="0">
                          <a:solidFill>
                            <a:schemeClr val="bg1"/>
                          </a:solidFill>
                        </a:rPr>
                        <a:t>Cantidad ítems</a:t>
                      </a:r>
                      <a:endParaRPr sz="145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420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02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Resuelve problemas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 cantidad. 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70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Traduce cantidades a expresiones numéricas.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s-MX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Comunica su comprensión sobre los números y las operaciones.</a:t>
                      </a:r>
                    </a:p>
                    <a:p>
                      <a:pPr marL="92075" marR="0" lvl="0" indent="-920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Tx/>
                        <a:buChar char="-"/>
                      </a:pPr>
                      <a:r>
                        <a:rPr lang="es-MX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 estrategias y procedimientos de estimación y cálculo.</a:t>
                      </a:r>
                    </a:p>
                    <a:p>
                      <a:pPr marL="92075" marR="0" lvl="0" indent="-920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Tx/>
                        <a:buChar char="-"/>
                      </a:pPr>
                      <a:r>
                        <a:rPr lang="es-ES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Argumenta afirmaciones sobre las relaciones numéricas y las operaciones</a:t>
                      </a:r>
                      <a:endParaRPr lang="es-PE"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70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70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0503097"/>
                  </a:ext>
                </a:extLst>
              </a:tr>
              <a:tr h="109342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Resuelve problemas de regularidad equivalencia y cambio. 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70B7"/>
                    </a:solidFill>
                  </a:tcPr>
                </a:tc>
                <a:tc>
                  <a:txBody>
                    <a:bodyPr/>
                    <a:lstStyle/>
                    <a:p>
                      <a:pPr marL="176213" marR="0" lvl="0" indent="-17621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s-ES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 estrategias y procedimientos para encontrar equivalencias y reglas generales.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ES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Traduce datos y condiciones a expresiones algebraicas y gráficas.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ES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Comunica su comprensión sobre relaciones algebraicas.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ES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Argumenta afirmaciones sobre relaciones de cambio y equivalencia.</a:t>
                      </a: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70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07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70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463568"/>
                  </a:ext>
                </a:extLst>
              </a:tr>
              <a:tr h="95631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</a:pPr>
                      <a:r>
                        <a:rPr lang="es-PE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Resuelve problemas de forma, movimiento y localización. 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70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s-ES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Argumenta afirmaciones sobre relaciones geométricas</a:t>
                      </a:r>
                    </a:p>
                    <a:p>
                      <a:pPr marL="92075" marR="0" lvl="0" indent="-920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Tx/>
                        <a:buChar char="-"/>
                      </a:pPr>
                      <a:r>
                        <a:rPr lang="es-ES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Comunica su comprensión sobre las formas y relaciones geométricas</a:t>
                      </a:r>
                    </a:p>
                    <a:p>
                      <a:pPr marL="92075" marR="0" lvl="0" indent="-920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Tx/>
                        <a:buChar char="-"/>
                      </a:pPr>
                      <a:r>
                        <a:rPr lang="es-ES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Modela objetos con formas geométricas y sus transformaciones</a:t>
                      </a: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70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70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202562"/>
                  </a:ext>
                </a:extLst>
              </a:tr>
              <a:tr h="68909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Resuelve problemas de gestión de datos e incertidumbre.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70B7"/>
                    </a:solidFill>
                  </a:tcPr>
                </a:tc>
                <a:tc>
                  <a:txBody>
                    <a:bodyPr/>
                    <a:lstStyle/>
                    <a:p>
                      <a:pPr marL="173038" marR="0" lvl="0" indent="-17303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s-ES" sz="145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Comunica su comprensión de los conceptos estadísticos y probabilísticos</a:t>
                      </a:r>
                    </a:p>
                    <a:p>
                      <a:pPr marL="173038" marR="0" lvl="0" indent="-17303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ES" sz="145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Representa datos con gráficos y medidas estadísticas o probabilísticas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70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70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003268"/>
                  </a:ext>
                </a:extLst>
              </a:tr>
              <a:tr h="473948">
                <a:tc gridSpan="2"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70B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70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808913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D1F24576-57B5-47D7-A883-F025878A6849}"/>
              </a:ext>
            </a:extLst>
          </p:cNvPr>
          <p:cNvSpPr txBox="1"/>
          <p:nvPr/>
        </p:nvSpPr>
        <p:spPr>
          <a:xfrm>
            <a:off x="9861417" y="3535804"/>
            <a:ext cx="222801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Tiempo: 60 minutos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3183709-1CD7-432F-AA20-B8551DFA7E6C}"/>
              </a:ext>
            </a:extLst>
          </p:cNvPr>
          <p:cNvSpPr txBox="1"/>
          <p:nvPr/>
        </p:nvSpPr>
        <p:spPr>
          <a:xfrm>
            <a:off x="102565" y="16955"/>
            <a:ext cx="3952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Prueba matemática – 2° </a:t>
            </a:r>
            <a:r>
              <a:rPr lang="es-MX" sz="2000" b="1" dirty="0" err="1">
                <a:solidFill>
                  <a:prstClr val="black"/>
                </a:solidFill>
                <a:latin typeface="Calibri" panose="020F0502020204030204"/>
              </a:rPr>
              <a:t>secund</a:t>
            </a: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aria</a:t>
            </a:r>
            <a:endParaRPr kumimoji="0" lang="es-P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Google Shape;202;gd23c656cf5_2_692">
            <a:extLst>
              <a:ext uri="{FF2B5EF4-FFF2-40B4-BE49-F238E27FC236}">
                <a16:creationId xmlns:a16="http://schemas.microsoft.com/office/drawing/2014/main" id="{F4FE6AED-7F95-4FAF-9190-9CA698FB52D3}"/>
              </a:ext>
            </a:extLst>
          </p:cNvPr>
          <p:cNvSpPr txBox="1"/>
          <p:nvPr/>
        </p:nvSpPr>
        <p:spPr>
          <a:xfrm>
            <a:off x="9861416" y="1703683"/>
            <a:ext cx="2228018" cy="738633"/>
          </a:xfrm>
          <a:prstGeom prst="rect">
            <a:avLst/>
          </a:prstGeom>
          <a:noFill/>
          <a:ln>
            <a:solidFill>
              <a:srgbClr val="942093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25 Ítems de opción única 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320;p1">
            <a:extLst>
              <a:ext uri="{FF2B5EF4-FFF2-40B4-BE49-F238E27FC236}">
                <a16:creationId xmlns:a16="http://schemas.microsoft.com/office/drawing/2014/main" id="{8AEDF8E4-4A7C-430A-9D4B-FDCD3CB42B8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4728" y="6016457"/>
            <a:ext cx="3267741" cy="841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1888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áfico 20">
            <a:extLst>
              <a:ext uri="{FF2B5EF4-FFF2-40B4-BE49-F238E27FC236}">
                <a16:creationId xmlns:a16="http://schemas.microsoft.com/office/drawing/2014/main" id="{EE45711A-9367-4F24-A8B0-8BF7B76D78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635256"/>
            <a:ext cx="12192000" cy="1222744"/>
          </a:xfrm>
          <a:prstGeom prst="rect">
            <a:avLst/>
          </a:prstGeom>
        </p:spPr>
      </p:pic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F17638A7-E4F2-4399-86CD-3845F7AF88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877762"/>
              </p:ext>
            </p:extLst>
          </p:nvPr>
        </p:nvGraphicFramePr>
        <p:xfrm>
          <a:off x="102566" y="382636"/>
          <a:ext cx="9656291" cy="601738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1441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97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22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r>
                        <a:rPr lang="es-PE" sz="1450" b="1" u="none" strike="noStrike" cap="none" dirty="0">
                          <a:solidFill>
                            <a:schemeClr val="bg1"/>
                          </a:solidFill>
                        </a:rPr>
                        <a:t>Competencias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420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450" b="1" u="none" strike="noStrike" cap="none" dirty="0">
                          <a:solidFill>
                            <a:schemeClr val="bg1"/>
                          </a:solidFill>
                        </a:rPr>
                        <a:t>Capacidades</a:t>
                      </a:r>
                      <a:endParaRPr sz="145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420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450" b="1" u="none" strike="noStrike" cap="none" dirty="0">
                          <a:solidFill>
                            <a:schemeClr val="bg1"/>
                          </a:solidFill>
                        </a:rPr>
                        <a:t>Cantidad ítems</a:t>
                      </a:r>
                      <a:endParaRPr sz="145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420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02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Resuelve problemas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 cantidad. 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70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Traduce cantidades a expresiones numéricas.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s-MX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Comunica su comprensión sobre los números y las operaciones.</a:t>
                      </a:r>
                    </a:p>
                    <a:p>
                      <a:pPr marL="92075" marR="0" lvl="0" indent="-920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Tx/>
                        <a:buChar char="-"/>
                      </a:pPr>
                      <a:r>
                        <a:rPr lang="es-MX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 estrategias y procedimientos de estimación y cálculo.</a:t>
                      </a:r>
                    </a:p>
                    <a:p>
                      <a:pPr marL="92075" marR="0" lvl="0" indent="-920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Tx/>
                        <a:buChar char="-"/>
                      </a:pPr>
                      <a:r>
                        <a:rPr lang="es-ES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Argumenta afirmaciones sobre las relaciones numéricas y las operaciones</a:t>
                      </a:r>
                      <a:endParaRPr lang="es-PE"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70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08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70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0503097"/>
                  </a:ext>
                </a:extLst>
              </a:tr>
              <a:tr h="109342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Resuelve problemas de regularidad equivalencia y cambio. 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70B7"/>
                    </a:solidFill>
                  </a:tcPr>
                </a:tc>
                <a:tc>
                  <a:txBody>
                    <a:bodyPr/>
                    <a:lstStyle/>
                    <a:p>
                      <a:pPr marL="176213" marR="0" lvl="0" indent="-17621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s-ES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 estrategias y procedimientos para encontrar equivalencias y reglas generales.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ES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Traduce datos y condiciones a expresiones algebraicas y gráficas.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ES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Comunica su comprensión sobre relaciones algebraicas.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ES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Argumenta afirmaciones sobre relaciones de cambio y equivalencia.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lang="es-ES"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70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70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463568"/>
                  </a:ext>
                </a:extLst>
              </a:tr>
              <a:tr h="95631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</a:pPr>
                      <a:r>
                        <a:rPr lang="es-PE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Resuelve problemas de forma, movimiento y localización. 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70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s-ES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Argumenta afirmaciones sobre relaciones geométricas</a:t>
                      </a:r>
                    </a:p>
                    <a:p>
                      <a:pPr marL="92075" marR="0" lvl="0" indent="-920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Tx/>
                        <a:buChar char="-"/>
                      </a:pPr>
                      <a:r>
                        <a:rPr lang="es-ES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Comunica su comprensión sobre las formas y relaciones geométricas</a:t>
                      </a:r>
                    </a:p>
                    <a:p>
                      <a:pPr marL="92075" marR="0" lvl="0" indent="-920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Tx/>
                        <a:buChar char="-"/>
                      </a:pPr>
                      <a:r>
                        <a:rPr lang="es-ES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Modela objetos con formas geométricas y sus transformaciones</a:t>
                      </a: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70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70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202562"/>
                  </a:ext>
                </a:extLst>
              </a:tr>
              <a:tr h="68909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Resuelve problemas de gestión de datos e incertidumbre.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70B7"/>
                    </a:solidFill>
                  </a:tcPr>
                </a:tc>
                <a:tc>
                  <a:txBody>
                    <a:bodyPr/>
                    <a:lstStyle/>
                    <a:p>
                      <a:pPr marL="173038" marR="0" lvl="0" indent="-17303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s-ES" sz="145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Comunica su comprensión de los conceptos estadísticos y probabilísticos</a:t>
                      </a:r>
                    </a:p>
                    <a:p>
                      <a:pPr marL="92075" marR="0" lvl="0" indent="-920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Tx/>
                        <a:buChar char="-"/>
                      </a:pPr>
                      <a:r>
                        <a:rPr lang="es-ES" sz="145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Representa datos con gráficos y medidas estadísticas o probabilísticas</a:t>
                      </a:r>
                    </a:p>
                    <a:p>
                      <a:pPr marL="92075" marR="0" lvl="0" indent="-920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Tx/>
                        <a:buChar char="-"/>
                      </a:pPr>
                      <a:r>
                        <a:rPr lang="es-ES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 estrategias y procedimientos para recopilar y procesar datos.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70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70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003268"/>
                  </a:ext>
                </a:extLst>
              </a:tr>
              <a:tr h="473948">
                <a:tc gridSpan="2"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70B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70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808913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D1F24576-57B5-47D7-A883-F025878A6849}"/>
              </a:ext>
            </a:extLst>
          </p:cNvPr>
          <p:cNvSpPr txBox="1"/>
          <p:nvPr/>
        </p:nvSpPr>
        <p:spPr>
          <a:xfrm>
            <a:off x="9861417" y="3535804"/>
            <a:ext cx="222801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Tiempo: 60 minutos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3183709-1CD7-432F-AA20-B8551DFA7E6C}"/>
              </a:ext>
            </a:extLst>
          </p:cNvPr>
          <p:cNvSpPr txBox="1"/>
          <p:nvPr/>
        </p:nvSpPr>
        <p:spPr>
          <a:xfrm>
            <a:off x="213401" y="-40156"/>
            <a:ext cx="3952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Prueba matemática – 3° secundaria</a:t>
            </a:r>
            <a:endParaRPr kumimoji="0" lang="es-P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Google Shape;202;gd23c656cf5_2_692">
            <a:extLst>
              <a:ext uri="{FF2B5EF4-FFF2-40B4-BE49-F238E27FC236}">
                <a16:creationId xmlns:a16="http://schemas.microsoft.com/office/drawing/2014/main" id="{F4FE6AED-7F95-4FAF-9190-9CA698FB52D3}"/>
              </a:ext>
            </a:extLst>
          </p:cNvPr>
          <p:cNvSpPr txBox="1"/>
          <p:nvPr/>
        </p:nvSpPr>
        <p:spPr>
          <a:xfrm>
            <a:off x="9861416" y="1703683"/>
            <a:ext cx="2228018" cy="738633"/>
          </a:xfrm>
          <a:prstGeom prst="rect">
            <a:avLst/>
          </a:prstGeom>
          <a:noFill/>
          <a:ln>
            <a:solidFill>
              <a:srgbClr val="942093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25 Ítems de opción única 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320;p1">
            <a:extLst>
              <a:ext uri="{FF2B5EF4-FFF2-40B4-BE49-F238E27FC236}">
                <a16:creationId xmlns:a16="http://schemas.microsoft.com/office/drawing/2014/main" id="{8AEDF8E4-4A7C-430A-9D4B-FDCD3CB42B8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4728" y="6016457"/>
            <a:ext cx="3267741" cy="841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58915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áfico 20">
            <a:extLst>
              <a:ext uri="{FF2B5EF4-FFF2-40B4-BE49-F238E27FC236}">
                <a16:creationId xmlns:a16="http://schemas.microsoft.com/office/drawing/2014/main" id="{EE45711A-9367-4F24-A8B0-8BF7B76D7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635256"/>
            <a:ext cx="12192000" cy="122274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6C35CE9-10EF-8C43-B636-6746FBF1D46C}"/>
              </a:ext>
            </a:extLst>
          </p:cNvPr>
          <p:cNvSpPr txBox="1"/>
          <p:nvPr/>
        </p:nvSpPr>
        <p:spPr>
          <a:xfrm>
            <a:off x="489284" y="227334"/>
            <a:ext cx="5413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Prueba CC.SS – 2°  y 3°secundaria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3751A656-74A9-4003-AE4C-FB794A3857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4741804"/>
              </p:ext>
            </p:extLst>
          </p:nvPr>
        </p:nvGraphicFramePr>
        <p:xfrm>
          <a:off x="218549" y="925380"/>
          <a:ext cx="9146168" cy="46328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331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17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86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r>
                        <a:rPr lang="es-PE" sz="1800" b="1" u="none" strike="noStrike" cap="none" dirty="0">
                          <a:solidFill>
                            <a:schemeClr val="tx1"/>
                          </a:solidFill>
                        </a:rPr>
                        <a:t>Competencias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800" b="1" u="none" strike="noStrike" cap="none" dirty="0">
                          <a:solidFill>
                            <a:schemeClr val="tx1"/>
                          </a:solidFill>
                        </a:rPr>
                        <a:t>Capacidades</a:t>
                      </a:r>
                      <a:endParaRPr sz="1800" b="1" u="none" strike="noStrike" cap="none" dirty="0">
                        <a:solidFill>
                          <a:schemeClr val="tx1"/>
                        </a:solidFill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800" b="1" u="none" strike="noStrike" cap="none" dirty="0">
                          <a:solidFill>
                            <a:schemeClr val="tx1"/>
                          </a:solidFill>
                        </a:rPr>
                        <a:t>Cantidad  ítems</a:t>
                      </a:r>
                      <a:endParaRPr sz="1800" b="1" u="none" strike="noStrike" cap="none" dirty="0">
                        <a:solidFill>
                          <a:schemeClr val="tx1"/>
                        </a:solidFill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495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Construye interpretaciones históricas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Tx/>
                        <a:buChar char="-"/>
                      </a:pPr>
                      <a:r>
                        <a:rPr lang="es-MX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Interpreta críticamente fuentes diversas.</a:t>
                      </a: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Tx/>
                        <a:buChar char="-"/>
                      </a:pPr>
                      <a:r>
                        <a:rPr lang="es-MX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Comprende el tiempo histórico</a:t>
                      </a: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Tx/>
                        <a:buChar char="-"/>
                      </a:pPr>
                      <a:r>
                        <a:rPr lang="es-MX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Elabora explicaciones sobre procesos históricos</a:t>
                      </a: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0503097"/>
                  </a:ext>
                </a:extLst>
              </a:tr>
              <a:tr h="109701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PE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Gestiona responsablemente el medio ambiente. 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Tx/>
                        <a:buChar char="-"/>
                      </a:pPr>
                      <a:r>
                        <a:rPr lang="es-PE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Maneja fuentes de información para comprender el espacio geográfico y el ambiente.</a:t>
                      </a: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Tx/>
                        <a:buChar char="-"/>
                      </a:pPr>
                      <a:r>
                        <a:rPr lang="es-PE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Comprende las relaciones entre los elementos naturales y sociales</a:t>
                      </a: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Tx/>
                        <a:buChar char="-"/>
                      </a:pPr>
                      <a:r>
                        <a:rPr lang="es-PE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 acciones para conservar el ambiente local y global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ES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463568"/>
                  </a:ext>
                </a:extLst>
              </a:tr>
              <a:tr h="102701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</a:pPr>
                      <a:r>
                        <a:rPr lang="es-MX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Gestiona responsablemente los recursos económicos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Tx/>
                        <a:buChar char="-"/>
                      </a:pPr>
                      <a:r>
                        <a:rPr lang="es-PE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Comprende las relaciones entre los elementos del sistema económico y financiero</a:t>
                      </a: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Tx/>
                        <a:buChar char="-"/>
                      </a:pPr>
                      <a:r>
                        <a:rPr lang="es-PE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Toma decisiones económicas y financieras.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ES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07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202562"/>
                  </a:ext>
                </a:extLst>
              </a:tr>
              <a:tr h="415436">
                <a:tc gridSpan="2"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</a:pPr>
                      <a:r>
                        <a:rPr lang="es-MX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6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7CA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2999454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0356A78E-2B51-46C3-B811-5926EA6C3EBE}"/>
              </a:ext>
            </a:extLst>
          </p:cNvPr>
          <p:cNvSpPr txBox="1"/>
          <p:nvPr/>
        </p:nvSpPr>
        <p:spPr>
          <a:xfrm>
            <a:off x="9488121" y="3772287"/>
            <a:ext cx="222801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Tiempo: 60 minutos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Google Shape;202;gd23c656cf5_2_692">
            <a:extLst>
              <a:ext uri="{FF2B5EF4-FFF2-40B4-BE49-F238E27FC236}">
                <a16:creationId xmlns:a16="http://schemas.microsoft.com/office/drawing/2014/main" id="{737F6978-0954-4F80-A9B1-D441F9F72E6E}"/>
              </a:ext>
            </a:extLst>
          </p:cNvPr>
          <p:cNvSpPr txBox="1"/>
          <p:nvPr/>
        </p:nvSpPr>
        <p:spPr>
          <a:xfrm>
            <a:off x="9488120" y="1940166"/>
            <a:ext cx="2228018" cy="738633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25 Ítems de opción única 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320;p1">
            <a:extLst>
              <a:ext uri="{FF2B5EF4-FFF2-40B4-BE49-F238E27FC236}">
                <a16:creationId xmlns:a16="http://schemas.microsoft.com/office/drawing/2014/main" id="{05F8B258-11EE-493B-B927-4F184F6AE8B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4728" y="6016457"/>
            <a:ext cx="3267741" cy="841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6279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áfico 20">
            <a:extLst>
              <a:ext uri="{FF2B5EF4-FFF2-40B4-BE49-F238E27FC236}">
                <a16:creationId xmlns:a16="http://schemas.microsoft.com/office/drawing/2014/main" id="{EE45711A-9367-4F24-A8B0-8BF7B76D7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635256"/>
            <a:ext cx="12192000" cy="122274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6C35CE9-10EF-8C43-B636-6746FBF1D46C}"/>
              </a:ext>
            </a:extLst>
          </p:cNvPr>
          <p:cNvSpPr txBox="1"/>
          <p:nvPr/>
        </p:nvSpPr>
        <p:spPr>
          <a:xfrm>
            <a:off x="193038" y="87688"/>
            <a:ext cx="6189289" cy="400110"/>
          </a:xfrm>
          <a:prstGeom prst="rect">
            <a:avLst/>
          </a:prstGeom>
          <a:solidFill>
            <a:schemeClr val="bg1">
              <a:alpha val="6902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Prueba ciencia y tecnología -  </a:t>
            </a:r>
            <a:r>
              <a:rPr lang="es-PE" sz="2000" b="1" dirty="0">
                <a:solidFill>
                  <a:prstClr val="black"/>
                </a:solidFill>
                <a:latin typeface="Calibri" panose="020F0502020204030204"/>
              </a:rPr>
              <a:t>2</a:t>
            </a: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°   y 3° secundaria</a:t>
            </a:r>
          </a:p>
        </p:txBody>
      </p:sp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494C870B-38A0-1C48-937B-F817A888E4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2607645"/>
              </p:ext>
            </p:extLst>
          </p:nvPr>
        </p:nvGraphicFramePr>
        <p:xfrm>
          <a:off x="193038" y="524743"/>
          <a:ext cx="9469122" cy="500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2">
                  <a:extLst>
                    <a:ext uri="{9D8B030D-6E8A-4147-A177-3AD203B41FA5}">
                      <a16:colId xmlns:a16="http://schemas.microsoft.com/office/drawing/2014/main" val="2671051913"/>
                    </a:ext>
                  </a:extLst>
                </a:gridCol>
                <a:gridCol w="5201920">
                  <a:extLst>
                    <a:ext uri="{9D8B030D-6E8A-4147-A177-3AD203B41FA5}">
                      <a16:colId xmlns:a16="http://schemas.microsoft.com/office/drawing/2014/main" val="123310844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7025770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P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Competencia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Capacidades </a:t>
                      </a:r>
                      <a:endParaRPr lang="es-P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Cantidad  ítem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666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s-P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Indaga mediante métodos científicos para construir conocimientos.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Problematiza situaciones para hacer indagación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Diseña estrategias para hacer indagación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 y registra datos e información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Analiza datos e información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Evalúa y comunica el proceso de su indagación</a:t>
                      </a:r>
                      <a:endParaRPr lang="es-P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</a:t>
                      </a:r>
                      <a:endParaRPr lang="es-P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21237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s-P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Explica el mundo físico basándose en conocimientos sobre los seres vivos, materia, energías, biodiversidad, tierra y universos.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Comprende y usa conocimientos sobre los seres vivos, materia y energía, biodiversidad, Tierra y universo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Evalúa las implicancias del saber y del quehacer científico</a:t>
                      </a:r>
                      <a:endParaRPr lang="es-P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08</a:t>
                      </a:r>
                      <a:endParaRPr lang="es-P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8842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P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Diseña y construye soluciones tecnológicas para resolver problemas de su entorno.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Determina una alternativa de solución tecnológica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Diseña la alternativa de solución tecnológica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Implementa y valida la alternativa de solución tecnológica.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Evalúa y comunica el funcionamiento y los impactos de su alternativa de solución tecnológica.</a:t>
                      </a:r>
                      <a:endParaRPr lang="es-P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08</a:t>
                      </a:r>
                      <a:endParaRPr lang="es-P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536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P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P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707995"/>
                  </a:ext>
                </a:extLst>
              </a:tr>
            </a:tbl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8CDDDB5D-9E67-1245-8E2D-748D93580217}"/>
              </a:ext>
            </a:extLst>
          </p:cNvPr>
          <p:cNvSpPr txBox="1"/>
          <p:nvPr/>
        </p:nvSpPr>
        <p:spPr>
          <a:xfrm>
            <a:off x="9773920" y="2313580"/>
            <a:ext cx="2082800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lang="es-MX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ítems de opción única y de opción múltiple.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8F11249-515F-47D5-9F4A-4CC3E9AE6890}"/>
              </a:ext>
            </a:extLst>
          </p:cNvPr>
          <p:cNvSpPr txBox="1"/>
          <p:nvPr/>
        </p:nvSpPr>
        <p:spPr>
          <a:xfrm>
            <a:off x="9770945" y="3621091"/>
            <a:ext cx="2082801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Tiempo: 60 minutos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oogle Shape;320;p1">
            <a:extLst>
              <a:ext uri="{FF2B5EF4-FFF2-40B4-BE49-F238E27FC236}">
                <a16:creationId xmlns:a16="http://schemas.microsoft.com/office/drawing/2014/main" id="{CEA8EF74-A400-4886-ACEF-F390B4D02AE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184" y="5646579"/>
            <a:ext cx="3267741" cy="8415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ubtítulo 7">
            <a:extLst>
              <a:ext uri="{FF2B5EF4-FFF2-40B4-BE49-F238E27FC236}">
                <a16:creationId xmlns:a16="http://schemas.microsoft.com/office/drawing/2014/main" id="{EEFF9374-2AC7-A7F8-D0C0-6BBCAB4E3EB5}"/>
              </a:ext>
            </a:extLst>
          </p:cNvPr>
          <p:cNvSpPr txBox="1">
            <a:spLocks/>
          </p:cNvSpPr>
          <p:nvPr/>
        </p:nvSpPr>
        <p:spPr>
          <a:xfrm>
            <a:off x="8057362" y="6224862"/>
            <a:ext cx="4257871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800" b="1" i="0" u="none" strike="noStrike" kern="1200" cap="none" spc="0" normalizeH="0" baseline="0" noProof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s-ES" sz="1400" b="1" i="0" u="none" strike="noStrike" kern="1200" cap="none" spc="0" normalizeH="0" baseline="0" noProof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SUB GERENCIA DE GESTIÓN PEDAGÓGICA</a:t>
            </a:r>
            <a:endParaRPr kumimoji="0" lang="es-ES" sz="14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703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7A52721B-DF5D-47D0-BD5C-B6D1D8C781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7" t="1040" r="742" b="-707"/>
          <a:stretch/>
        </p:blipFill>
        <p:spPr>
          <a:xfrm>
            <a:off x="-29937" y="0"/>
            <a:ext cx="12192000" cy="700430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C84B583-DAA1-AA4E-9097-9D204BDDECF3}"/>
              </a:ext>
            </a:extLst>
          </p:cNvPr>
          <p:cNvSpPr txBox="1"/>
          <p:nvPr/>
        </p:nvSpPr>
        <p:spPr>
          <a:xfrm>
            <a:off x="220718" y="115345"/>
            <a:ext cx="11351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 CRONOGRAMA DE IMPLEMENTACIÓN DE LA EVALUACIÓN REGIONAL DE DIAGNÓSTICO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FEA5C06-ECA7-88A5-DAA3-3CE9AF36F44A}"/>
              </a:ext>
            </a:extLst>
          </p:cNvPr>
          <p:cNvSpPr txBox="1"/>
          <p:nvPr/>
        </p:nvSpPr>
        <p:spPr>
          <a:xfrm>
            <a:off x="967597" y="774796"/>
            <a:ext cx="10143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Asistencia técnica – Distribución de los kits ECR – Aplicación de las pruebas – Registro en la plataforma   </a:t>
            </a:r>
            <a:endParaRPr lang="es-PE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538A6B11-874F-4D07-848E-800778C112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514072"/>
              </p:ext>
            </p:extLst>
          </p:nvPr>
        </p:nvGraphicFramePr>
        <p:xfrm>
          <a:off x="1274164" y="1334317"/>
          <a:ext cx="9837180" cy="4391627"/>
        </p:xfrm>
        <a:graphic>
          <a:graphicData uri="http://schemas.openxmlformats.org/drawingml/2006/table">
            <a:tbl>
              <a:tblPr firstRow="1" firstCol="1" bandRow="1"/>
              <a:tblGrid>
                <a:gridCol w="3279060">
                  <a:extLst>
                    <a:ext uri="{9D8B030D-6E8A-4147-A177-3AD203B41FA5}">
                      <a16:colId xmlns:a16="http://schemas.microsoft.com/office/drawing/2014/main" val="3233896228"/>
                    </a:ext>
                  </a:extLst>
                </a:gridCol>
                <a:gridCol w="3279060">
                  <a:extLst>
                    <a:ext uri="{9D8B030D-6E8A-4147-A177-3AD203B41FA5}">
                      <a16:colId xmlns:a16="http://schemas.microsoft.com/office/drawing/2014/main" val="2675789500"/>
                    </a:ext>
                  </a:extLst>
                </a:gridCol>
                <a:gridCol w="3279060">
                  <a:extLst>
                    <a:ext uri="{9D8B030D-6E8A-4147-A177-3AD203B41FA5}">
                      <a16:colId xmlns:a16="http://schemas.microsoft.com/office/drawing/2014/main" val="1304876281"/>
                    </a:ext>
                  </a:extLst>
                </a:gridCol>
              </a:tblGrid>
              <a:tr h="361727">
                <a:tc>
                  <a:txBody>
                    <a:bodyPr/>
                    <a:lstStyle/>
                    <a:p>
                      <a:pPr algn="ctr"/>
                      <a:r>
                        <a:rPr lang="es-PE" sz="2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Actividades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0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Fechas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0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Responsables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1799329"/>
                  </a:ext>
                </a:extLst>
              </a:tr>
              <a:tr h="1087858">
                <a:tc>
                  <a:txBody>
                    <a:bodyPr/>
                    <a:lstStyle/>
                    <a:p>
                      <a:pPr algn="just"/>
                      <a:r>
                        <a:rPr lang="es-PE" sz="2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 a directores de IIEE públicas y privadas.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PE" sz="2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Miércoles 26 de noviembre</a:t>
                      </a:r>
                    </a:p>
                    <a:p>
                      <a:pPr algn="just"/>
                      <a:r>
                        <a:rPr lang="es-PE" sz="2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Hora: 3:30 pm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s-PE" sz="2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Especialista responsable </a:t>
                      </a: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s-PE" sz="2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Monitor pedagógico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4922510"/>
                  </a:ext>
                </a:extLst>
              </a:tr>
              <a:tr h="1101256">
                <a:tc>
                  <a:txBody>
                    <a:bodyPr/>
                    <a:lstStyle/>
                    <a:p>
                      <a:pPr algn="just"/>
                      <a:r>
                        <a:rPr lang="es-PE" sz="20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Distribución del kit de ECR de salida 2025 a directores de IIEE.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PE" sz="2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Jueves 04 de diciembre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s-PE" sz="2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Especialistas en Educación</a:t>
                      </a: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s-PE" sz="2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Monitor pedagógico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7304094"/>
                  </a:ext>
                </a:extLst>
              </a:tr>
              <a:tr h="739530">
                <a:tc>
                  <a:txBody>
                    <a:bodyPr/>
                    <a:lstStyle/>
                    <a:p>
                      <a:pPr algn="just"/>
                      <a:r>
                        <a:rPr lang="es-PE" sz="20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Aplicación de la ECR de salida 2025.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PE" sz="2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Jueves 04 y viernes 05 de diciembre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PE" sz="2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Directores y docentes de las IIEE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6400476"/>
                  </a:ext>
                </a:extLst>
              </a:tr>
              <a:tr h="1101256">
                <a:tc>
                  <a:txBody>
                    <a:bodyPr/>
                    <a:lstStyle/>
                    <a:p>
                      <a:pPr algn="just"/>
                      <a:r>
                        <a:rPr lang="es-PE" sz="20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Registro de resultados de ECR salida 2025 en plataforma regional.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PE" sz="20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Del 05 al 12 de diciembre</a:t>
                      </a:r>
                    </a:p>
                    <a:p>
                      <a:pPr algn="just"/>
                      <a:r>
                        <a:rPr lang="es-PE" sz="20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s-PE" sz="20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 HABRÁ PRORROGA</a:t>
                      </a:r>
                      <a:r>
                        <a:rPr lang="es-PE" sz="20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PE" sz="2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Directores y sub directores de IIEE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7540714"/>
                  </a:ext>
                </a:extLst>
              </a:tr>
            </a:tbl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D0119FF6-C68D-4E7A-9482-4202F567BC40}"/>
              </a:ext>
            </a:extLst>
          </p:cNvPr>
          <p:cNvSpPr txBox="1"/>
          <p:nvPr/>
        </p:nvSpPr>
        <p:spPr>
          <a:xfrm>
            <a:off x="3093538" y="460657"/>
            <a:ext cx="6198432" cy="340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s-PE" sz="12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OFICIO MÚLTIPLE </a:t>
            </a:r>
            <a:r>
              <a:rPr lang="es-PE" sz="1200" b="1" dirty="0" err="1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Nº</a:t>
            </a:r>
            <a:r>
              <a:rPr lang="es-PE" sz="1200" b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170</a:t>
            </a:r>
            <a:r>
              <a:rPr lang="es-PE" sz="12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-2025-GRLL-GGR-GRSE/UGEL-PAC/J.AG</a:t>
            </a:r>
            <a:endParaRPr lang="es-P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5422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7A52721B-DF5D-47D0-BD5C-B6D1D8C781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7" t="1040" r="742" b="-707"/>
          <a:stretch/>
        </p:blipFill>
        <p:spPr>
          <a:xfrm>
            <a:off x="0" y="30827"/>
            <a:ext cx="12192000" cy="700430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C84B583-DAA1-AA4E-9097-9D204BDDECF3}"/>
              </a:ext>
            </a:extLst>
          </p:cNvPr>
          <p:cNvSpPr txBox="1"/>
          <p:nvPr/>
        </p:nvSpPr>
        <p:spPr>
          <a:xfrm>
            <a:off x="2829006" y="115345"/>
            <a:ext cx="11351172" cy="381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s-PE" sz="14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OFICIO MÚLTIPLE </a:t>
            </a:r>
            <a:r>
              <a:rPr lang="es-PE" sz="1400" b="1" dirty="0" err="1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Nº</a:t>
            </a:r>
            <a:r>
              <a:rPr lang="es-PE" sz="1400" b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170</a:t>
            </a:r>
            <a:r>
              <a:rPr lang="es-PE" sz="14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-2025-GRLL-GGR-GRSE/UGEL-PAC/J.AG</a:t>
            </a:r>
            <a:endParaRPr lang="es-PE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2A8C8AB-3184-4D1A-B767-5BCB5087164B}"/>
              </a:ext>
            </a:extLst>
          </p:cNvPr>
          <p:cNvSpPr txBox="1"/>
          <p:nvPr/>
        </p:nvSpPr>
        <p:spPr>
          <a:xfrm>
            <a:off x="2471871" y="496924"/>
            <a:ext cx="7142812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PE" sz="1800" b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8. Cuadro de distribución de Kit de ECR de salida 2025</a:t>
            </a:r>
            <a:endParaRPr lang="es-P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785A3B42-7646-43D2-BA7D-18ED105CF6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005861"/>
              </p:ext>
            </p:extLst>
          </p:nvPr>
        </p:nvGraphicFramePr>
        <p:xfrm>
          <a:off x="779490" y="1045100"/>
          <a:ext cx="10613036" cy="4920986"/>
        </p:xfrm>
        <a:graphic>
          <a:graphicData uri="http://schemas.openxmlformats.org/drawingml/2006/table">
            <a:tbl>
              <a:tblPr firstRow="1" firstCol="1" bandRow="1"/>
              <a:tblGrid>
                <a:gridCol w="2652358">
                  <a:extLst>
                    <a:ext uri="{9D8B030D-6E8A-4147-A177-3AD203B41FA5}">
                      <a16:colId xmlns:a16="http://schemas.microsoft.com/office/drawing/2014/main" val="1386506717"/>
                    </a:ext>
                  </a:extLst>
                </a:gridCol>
                <a:gridCol w="2653559">
                  <a:extLst>
                    <a:ext uri="{9D8B030D-6E8A-4147-A177-3AD203B41FA5}">
                      <a16:colId xmlns:a16="http://schemas.microsoft.com/office/drawing/2014/main" val="3006182804"/>
                    </a:ext>
                  </a:extLst>
                </a:gridCol>
                <a:gridCol w="4054216">
                  <a:extLst>
                    <a:ext uri="{9D8B030D-6E8A-4147-A177-3AD203B41FA5}">
                      <a16:colId xmlns:a16="http://schemas.microsoft.com/office/drawing/2014/main" val="2344735306"/>
                    </a:ext>
                  </a:extLst>
                </a:gridCol>
                <a:gridCol w="1252903">
                  <a:extLst>
                    <a:ext uri="{9D8B030D-6E8A-4147-A177-3AD203B41FA5}">
                      <a16:colId xmlns:a16="http://schemas.microsoft.com/office/drawing/2014/main" val="2191150464"/>
                    </a:ext>
                  </a:extLst>
                </a:gridCol>
              </a:tblGrid>
              <a:tr h="755257">
                <a:tc>
                  <a:txBody>
                    <a:bodyPr/>
                    <a:lstStyle/>
                    <a:p>
                      <a:pPr algn="ctr"/>
                      <a:r>
                        <a:rPr lang="es-PE" sz="1800" dirty="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Distrito/ lugar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800" dirty="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IE de entrega de KIT de ECR salida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18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Responsable de entrega de KIT de ECR salida</a:t>
                      </a:r>
                      <a:endParaRPr lang="es-P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Hora</a:t>
                      </a:r>
                      <a:endParaRPr lang="es-PE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9747408"/>
                  </a:ext>
                </a:extLst>
              </a:tr>
              <a:tr h="755257">
                <a:tc>
                  <a:txBody>
                    <a:bodyPr/>
                    <a:lstStyle/>
                    <a:p>
                      <a:pPr algn="just"/>
                      <a:r>
                        <a:rPr lang="es-PE" sz="1800" dirty="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Pedro de </a:t>
                      </a:r>
                      <a:r>
                        <a:rPr lang="es-PE" sz="1800" dirty="0" err="1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Lloc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PE" sz="1800" dirty="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UGEL Pacasmayo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s-PE" sz="18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Liliana Medina </a:t>
                      </a:r>
                      <a:r>
                        <a:rPr lang="es-PE" sz="1800" dirty="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Mendoza.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s-PE" sz="1800" dirty="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José Chapoñan Maita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just"/>
                      <a:r>
                        <a:rPr lang="es-PE" sz="2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endParaRPr lang="es-PE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s-PE" sz="2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PE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s-PE" sz="2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6:30 am</a:t>
                      </a:r>
                      <a:endParaRPr lang="es-PE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8863971"/>
                  </a:ext>
                </a:extLst>
              </a:tr>
              <a:tr h="1144701">
                <a:tc>
                  <a:txBody>
                    <a:bodyPr/>
                    <a:lstStyle/>
                    <a:p>
                      <a:pPr algn="just"/>
                      <a:r>
                        <a:rPr lang="es-PE" sz="18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Pacasmayo</a:t>
                      </a:r>
                      <a:endParaRPr lang="es-P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PE" sz="1800" dirty="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80406 “VPA”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s-PE" sz="1800" dirty="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Patricia Burgos Rentería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s-PE" sz="1800" dirty="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María Elena Pacherres Rodríguez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571010"/>
                  </a:ext>
                </a:extLst>
              </a:tr>
              <a:tr h="755257">
                <a:tc>
                  <a:txBody>
                    <a:bodyPr/>
                    <a:lstStyle/>
                    <a:p>
                      <a:pPr algn="just"/>
                      <a:r>
                        <a:rPr lang="es-PE" sz="18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Guadalupe</a:t>
                      </a:r>
                      <a:endParaRPr lang="es-P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PE" sz="18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81703 </a:t>
                      </a:r>
                      <a:endParaRPr lang="es-P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s-PE" sz="1800" dirty="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Marco Silva Becerra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s-PE" sz="1800" dirty="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Julio López </a:t>
                      </a:r>
                      <a:r>
                        <a:rPr lang="es-PE" sz="1800" dirty="0" err="1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Ucariege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6330664"/>
                  </a:ext>
                </a:extLst>
              </a:tr>
              <a:tr h="755257">
                <a:tc>
                  <a:txBody>
                    <a:bodyPr/>
                    <a:lstStyle/>
                    <a:p>
                      <a:pPr algn="just"/>
                      <a:r>
                        <a:rPr lang="es-PE" sz="18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Ciudad de Dios</a:t>
                      </a:r>
                      <a:endParaRPr lang="es-P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PE" sz="18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81712 “CV”</a:t>
                      </a:r>
                      <a:endParaRPr lang="es-P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s-PE" sz="1800" dirty="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Yesenia Villazón Rodas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s-PE" sz="1800" dirty="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Juan Marrero Ortiz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644766"/>
                  </a:ext>
                </a:extLst>
              </a:tr>
              <a:tr h="755257">
                <a:tc>
                  <a:txBody>
                    <a:bodyPr/>
                    <a:lstStyle/>
                    <a:p>
                      <a:pPr algn="just"/>
                      <a:r>
                        <a:rPr lang="es-PE" sz="18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C.P. San Martín de Porres</a:t>
                      </a:r>
                      <a:endParaRPr lang="es-P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PE" sz="18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80414 “RP”</a:t>
                      </a:r>
                      <a:endParaRPr lang="es-P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s-PE" sz="1800" dirty="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Víctor Tirado Cabanillas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s-PE" sz="1800" dirty="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Saúl Castillo Haro</a:t>
                      </a:r>
                      <a:endParaRPr lang="es-P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48803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4682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7A52721B-DF5D-47D0-BD5C-B6D1D8C781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7" t="1040" r="742" b="-707"/>
          <a:stretch/>
        </p:blipFill>
        <p:spPr>
          <a:xfrm>
            <a:off x="-104931" y="0"/>
            <a:ext cx="12192000" cy="7004304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74A150BE-3350-F4D0-CFAD-5E76F552B5CE}"/>
              </a:ext>
            </a:extLst>
          </p:cNvPr>
          <p:cNvSpPr txBox="1"/>
          <p:nvPr/>
        </p:nvSpPr>
        <p:spPr>
          <a:xfrm>
            <a:off x="890572" y="707274"/>
            <a:ext cx="590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9. Cronograma de </a:t>
            </a:r>
            <a:r>
              <a:rPr lang="es-PE" sz="2000" b="1" dirty="0">
                <a:solidFill>
                  <a:prstClr val="black"/>
                </a:solidFill>
                <a:latin typeface="Calibri" panose="020F0502020204030204"/>
              </a:rPr>
              <a:t>Aplicación de las Pruebas de</a:t>
            </a: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Salida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8D4F2F4-5ADA-4080-A650-9865CFFC0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311" y="1565982"/>
            <a:ext cx="9758597" cy="4584744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AFA6330-B3CC-4EF4-9B37-70E1B9299666}"/>
              </a:ext>
            </a:extLst>
          </p:cNvPr>
          <p:cNvSpPr txBox="1"/>
          <p:nvPr/>
        </p:nvSpPr>
        <p:spPr>
          <a:xfrm>
            <a:off x="2829006" y="115345"/>
            <a:ext cx="11351172" cy="381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s-PE" sz="14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OFICIO MÚLTIPLE </a:t>
            </a:r>
            <a:r>
              <a:rPr lang="es-PE" sz="1400" b="1" dirty="0" err="1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Nº</a:t>
            </a:r>
            <a:r>
              <a:rPr lang="es-PE" sz="1400" b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170</a:t>
            </a:r>
            <a:r>
              <a:rPr lang="es-PE" sz="14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-2025-GRLL-GGR-GRSE/UGEL-PAC/J.AG</a:t>
            </a:r>
            <a:endParaRPr lang="es-PE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2804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7A52721B-DF5D-47D0-BD5C-B6D1D8C781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7" t="1040" r="742" b="-707"/>
          <a:stretch/>
        </p:blipFill>
        <p:spPr>
          <a:xfrm>
            <a:off x="-29937" y="0"/>
            <a:ext cx="12192000" cy="7004304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74A150BE-3350-F4D0-CFAD-5E76F552B5CE}"/>
              </a:ext>
            </a:extLst>
          </p:cNvPr>
          <p:cNvSpPr txBox="1"/>
          <p:nvPr/>
        </p:nvSpPr>
        <p:spPr>
          <a:xfrm>
            <a:off x="890572" y="707274"/>
            <a:ext cx="717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10. Cronograma de </a:t>
            </a:r>
            <a:r>
              <a:rPr lang="es-PE" sz="2000" b="1" dirty="0">
                <a:solidFill>
                  <a:prstClr val="black"/>
                </a:solidFill>
                <a:latin typeface="Calibri" panose="020F0502020204030204"/>
              </a:rPr>
              <a:t>Aplicación de las Pruebas de</a:t>
            </a: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Salida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01233A5-617B-44F4-AA73-739434D3C111}"/>
              </a:ext>
            </a:extLst>
          </p:cNvPr>
          <p:cNvSpPr txBox="1"/>
          <p:nvPr/>
        </p:nvSpPr>
        <p:spPr>
          <a:xfrm>
            <a:off x="2829006" y="115345"/>
            <a:ext cx="11351172" cy="381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s-PE" sz="14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OFICIO MÚLTIPLE </a:t>
            </a:r>
            <a:r>
              <a:rPr lang="es-PE" sz="1400" b="1" dirty="0" err="1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Nº</a:t>
            </a:r>
            <a:r>
              <a:rPr lang="es-PE" sz="1400" b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170</a:t>
            </a:r>
            <a:r>
              <a:rPr lang="es-PE" sz="14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-2025-GRLL-GGR-GRSE/UGEL-PAC/J.AG</a:t>
            </a:r>
            <a:endParaRPr lang="es-PE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595582A-9C25-4D66-8A8E-93EB11909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995" y="1258646"/>
            <a:ext cx="10028135" cy="484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89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7A52721B-DF5D-47D0-BD5C-B6D1D8C781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7" t="1040" r="742" b="-707"/>
          <a:stretch/>
        </p:blipFill>
        <p:spPr>
          <a:xfrm>
            <a:off x="-29937" y="0"/>
            <a:ext cx="12192000" cy="700430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C84B583-DAA1-AA4E-9097-9D204BDDECF3}"/>
              </a:ext>
            </a:extLst>
          </p:cNvPr>
          <p:cNvSpPr txBox="1"/>
          <p:nvPr/>
        </p:nvSpPr>
        <p:spPr>
          <a:xfrm>
            <a:off x="295564" y="69927"/>
            <a:ext cx="10158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11. MONITOREO A LA IMPLEMENTACIÓN DE LA EVALUACIÓN CENSAL REGIONAL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EFC268F-0D19-DECE-EE18-653D111EE889}"/>
              </a:ext>
            </a:extLst>
          </p:cNvPr>
          <p:cNvSpPr txBox="1"/>
          <p:nvPr/>
        </p:nvSpPr>
        <p:spPr>
          <a:xfrm>
            <a:off x="658809" y="524807"/>
            <a:ext cx="10814508" cy="369332"/>
          </a:xfrm>
          <a:prstGeom prst="rect">
            <a:avLst/>
          </a:prstGeom>
          <a:solidFill>
            <a:srgbClr val="00B8BC"/>
          </a:solidFill>
        </p:spPr>
        <p:txBody>
          <a:bodyPr wrap="square">
            <a:spAutoFit/>
          </a:bodyPr>
          <a:lstStyle/>
          <a:p>
            <a:r>
              <a:rPr lang="es-PE" b="1" dirty="0"/>
              <a:t>Plataforma SIMON - PM-322- Instrumentos:  620 - 625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C856F6E-C7C6-414B-9D39-162FB4B21A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77"/>
          <a:stretch/>
        </p:blipFill>
        <p:spPr>
          <a:xfrm>
            <a:off x="729046" y="994844"/>
            <a:ext cx="10744271" cy="568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782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7A52721B-DF5D-47D0-BD5C-B6D1D8C781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7" t="1040" r="742" b="-707"/>
          <a:stretch/>
        </p:blipFill>
        <p:spPr>
          <a:xfrm>
            <a:off x="0" y="0"/>
            <a:ext cx="12192000" cy="7004304"/>
          </a:xfrm>
          <a:prstGeom prst="rect">
            <a:avLst/>
          </a:prstGeom>
        </p:spPr>
      </p:pic>
      <p:pic>
        <p:nvPicPr>
          <p:cNvPr id="7" name="Google Shape;320;p1">
            <a:extLst>
              <a:ext uri="{FF2B5EF4-FFF2-40B4-BE49-F238E27FC236}">
                <a16:creationId xmlns:a16="http://schemas.microsoft.com/office/drawing/2014/main" id="{CBCAF41E-DA4C-4505-92C1-DA64BC4EB8E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184" y="6122568"/>
            <a:ext cx="3267741" cy="841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A107FD2-DF18-5EB5-13D0-365D46B6E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437" y="387927"/>
            <a:ext cx="10825018" cy="579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27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a 21">
            <a:extLst>
              <a:ext uri="{FF2B5EF4-FFF2-40B4-BE49-F238E27FC236}">
                <a16:creationId xmlns:a16="http://schemas.microsoft.com/office/drawing/2014/main" id="{403183B0-4A28-3944-AF81-B1F3E9570D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152093"/>
              </p:ext>
            </p:extLst>
          </p:nvPr>
        </p:nvGraphicFramePr>
        <p:xfrm>
          <a:off x="161363" y="2051376"/>
          <a:ext cx="11733432" cy="365125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646395">
                  <a:extLst>
                    <a:ext uri="{9D8B030D-6E8A-4147-A177-3AD203B41FA5}">
                      <a16:colId xmlns:a16="http://schemas.microsoft.com/office/drawing/2014/main" val="3306678977"/>
                    </a:ext>
                  </a:extLst>
                </a:gridCol>
                <a:gridCol w="596035">
                  <a:extLst>
                    <a:ext uri="{9D8B030D-6E8A-4147-A177-3AD203B41FA5}">
                      <a16:colId xmlns:a16="http://schemas.microsoft.com/office/drawing/2014/main" val="95463378"/>
                    </a:ext>
                  </a:extLst>
                </a:gridCol>
                <a:gridCol w="524034">
                  <a:extLst>
                    <a:ext uri="{9D8B030D-6E8A-4147-A177-3AD203B41FA5}">
                      <a16:colId xmlns:a16="http://schemas.microsoft.com/office/drawing/2014/main" val="2983509956"/>
                    </a:ext>
                  </a:extLst>
                </a:gridCol>
                <a:gridCol w="819737">
                  <a:extLst>
                    <a:ext uri="{9D8B030D-6E8A-4147-A177-3AD203B41FA5}">
                      <a16:colId xmlns:a16="http://schemas.microsoft.com/office/drawing/2014/main" val="342505639"/>
                    </a:ext>
                  </a:extLst>
                </a:gridCol>
                <a:gridCol w="696001">
                  <a:extLst>
                    <a:ext uri="{9D8B030D-6E8A-4147-A177-3AD203B41FA5}">
                      <a16:colId xmlns:a16="http://schemas.microsoft.com/office/drawing/2014/main" val="3346875282"/>
                    </a:ext>
                  </a:extLst>
                </a:gridCol>
                <a:gridCol w="752015">
                  <a:extLst>
                    <a:ext uri="{9D8B030D-6E8A-4147-A177-3AD203B41FA5}">
                      <a16:colId xmlns:a16="http://schemas.microsoft.com/office/drawing/2014/main" val="3662541275"/>
                    </a:ext>
                  </a:extLst>
                </a:gridCol>
                <a:gridCol w="679549">
                  <a:extLst>
                    <a:ext uri="{9D8B030D-6E8A-4147-A177-3AD203B41FA5}">
                      <a16:colId xmlns:a16="http://schemas.microsoft.com/office/drawing/2014/main" val="1833841975"/>
                    </a:ext>
                  </a:extLst>
                </a:gridCol>
                <a:gridCol w="1081100">
                  <a:extLst>
                    <a:ext uri="{9D8B030D-6E8A-4147-A177-3AD203B41FA5}">
                      <a16:colId xmlns:a16="http://schemas.microsoft.com/office/drawing/2014/main" val="2709397145"/>
                    </a:ext>
                  </a:extLst>
                </a:gridCol>
                <a:gridCol w="766278">
                  <a:extLst>
                    <a:ext uri="{9D8B030D-6E8A-4147-A177-3AD203B41FA5}">
                      <a16:colId xmlns:a16="http://schemas.microsoft.com/office/drawing/2014/main" val="1421248647"/>
                    </a:ext>
                  </a:extLst>
                </a:gridCol>
                <a:gridCol w="1018074">
                  <a:extLst>
                    <a:ext uri="{9D8B030D-6E8A-4147-A177-3AD203B41FA5}">
                      <a16:colId xmlns:a16="http://schemas.microsoft.com/office/drawing/2014/main" val="3933149865"/>
                    </a:ext>
                  </a:extLst>
                </a:gridCol>
                <a:gridCol w="894051">
                  <a:extLst>
                    <a:ext uri="{9D8B030D-6E8A-4147-A177-3AD203B41FA5}">
                      <a16:colId xmlns:a16="http://schemas.microsoft.com/office/drawing/2014/main" val="2857998174"/>
                    </a:ext>
                  </a:extLst>
                </a:gridCol>
                <a:gridCol w="862682">
                  <a:extLst>
                    <a:ext uri="{9D8B030D-6E8A-4147-A177-3AD203B41FA5}">
                      <a16:colId xmlns:a16="http://schemas.microsoft.com/office/drawing/2014/main" val="2592874327"/>
                    </a:ext>
                  </a:extLst>
                </a:gridCol>
                <a:gridCol w="767874">
                  <a:extLst>
                    <a:ext uri="{9D8B030D-6E8A-4147-A177-3AD203B41FA5}">
                      <a16:colId xmlns:a16="http://schemas.microsoft.com/office/drawing/2014/main" val="865511270"/>
                    </a:ext>
                  </a:extLst>
                </a:gridCol>
                <a:gridCol w="942103">
                  <a:extLst>
                    <a:ext uri="{9D8B030D-6E8A-4147-A177-3AD203B41FA5}">
                      <a16:colId xmlns:a16="http://schemas.microsoft.com/office/drawing/2014/main" val="3915011130"/>
                    </a:ext>
                  </a:extLst>
                </a:gridCol>
                <a:gridCol w="687504">
                  <a:extLst>
                    <a:ext uri="{9D8B030D-6E8A-4147-A177-3AD203B41FA5}">
                      <a16:colId xmlns:a16="http://schemas.microsoft.com/office/drawing/2014/main" val="2751912892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ctr"/>
                      <a:r>
                        <a:rPr lang="es-MX" sz="11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Verdana" panose="020B0604030504040204" pitchFamily="34" charset="0"/>
                        </a:rPr>
                        <a:t>ABR                                </a:t>
                      </a:r>
                      <a:endParaRPr lang="es-PE" sz="11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 Narrow" panose="020B060602020203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Verdana" panose="020B0604030504040204" pitchFamily="34" charset="0"/>
                        </a:rPr>
                        <a:t>NOV</a:t>
                      </a:r>
                      <a:endParaRPr lang="es-PE" sz="11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 Narrow" panose="020B060602020203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s-PE" sz="11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MAY               </a:t>
                      </a:r>
                      <a:endParaRPr lang="es-PE" sz="11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 Narrow" panose="020B060602020203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tabLst/>
                      </a:pPr>
                      <a:endParaRPr lang="es-PE" sz="11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 Narrow" panose="020B060602020203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s-PE" sz="11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 MAY                         </a:t>
                      </a:r>
                      <a:endParaRPr lang="es-PE" sz="11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 Narrow" panose="020B060602020203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1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              </a:t>
                      </a:r>
                      <a:endParaRPr lang="es-PE" sz="11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 Narrow" panose="020B060602020203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Verdana" panose="020B0604030504040204" pitchFamily="34" charset="0"/>
                        </a:rPr>
                        <a:t>    </a:t>
                      </a:r>
                      <a:endParaRPr lang="es-PE" sz="11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 Narrow" panose="020B060602020203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1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           JUL  </a:t>
                      </a:r>
                      <a:endParaRPr lang="es-PE" sz="11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 Narrow" panose="020B060602020203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1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    JUL   </a:t>
                      </a:r>
                      <a:endParaRPr lang="es-PE" sz="11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 Narrow" panose="020B060602020203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1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Verdana" panose="020B0604030504040204" pitchFamily="34" charset="0"/>
                        </a:rPr>
                        <a:t>AGO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1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SET</a:t>
                      </a:r>
                      <a:endParaRPr lang="es-PE" sz="11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 Narrow" panose="020B060602020203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1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Verdana" panose="020B0604030504040204" pitchFamily="34" charset="0"/>
                        </a:rPr>
                        <a:t>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1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Verdana" panose="020B0604030504040204" pitchFamily="34" charset="0"/>
                        </a:rPr>
                        <a:t>NOV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1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Verdana" panose="020B0604030504040204" pitchFamily="34" charset="0"/>
                        </a:rPr>
                        <a:t>DIC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1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DIC</a:t>
                      </a:r>
                      <a:endParaRPr lang="es-PE" sz="11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 Narrow" panose="020B060602020203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8805991"/>
                  </a:ext>
                </a:extLst>
              </a:tr>
            </a:tbl>
          </a:graphicData>
        </a:graphic>
      </p:graphicFrame>
      <p:sp>
        <p:nvSpPr>
          <p:cNvPr id="24" name="Rectángulo 23">
            <a:extLst>
              <a:ext uri="{FF2B5EF4-FFF2-40B4-BE49-F238E27FC236}">
                <a16:creationId xmlns:a16="http://schemas.microsoft.com/office/drawing/2014/main" id="{5F51AE87-4A12-F14A-94EB-74D6DE51D6A6}"/>
              </a:ext>
            </a:extLst>
          </p:cNvPr>
          <p:cNvSpPr/>
          <p:nvPr/>
        </p:nvSpPr>
        <p:spPr>
          <a:xfrm>
            <a:off x="2483461" y="1274077"/>
            <a:ext cx="9443621" cy="7656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000" b="1" dirty="0">
                <a:solidFill>
                  <a:srgbClr val="5F3B42"/>
                </a:solidFill>
              </a:rPr>
              <a:t>2025</a:t>
            </a:r>
          </a:p>
        </p:txBody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id="{390B941F-512C-2943-8B30-E37A20189DD0}"/>
              </a:ext>
            </a:extLst>
          </p:cNvPr>
          <p:cNvSpPr txBox="1">
            <a:spLocks/>
          </p:cNvSpPr>
          <p:nvPr/>
        </p:nvSpPr>
        <p:spPr bwMode="auto">
          <a:xfrm>
            <a:off x="2521861" y="2489032"/>
            <a:ext cx="1500126" cy="13799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EVALUACIÓN CENSAL REGIONAL  DIAGNÓSTICA Y DE SALIDA</a:t>
            </a:r>
            <a:endParaRPr lang="es-PE" sz="800" dirty="0">
              <a:solidFill>
                <a:srgbClr val="5F3B42"/>
              </a:solidFill>
              <a:latin typeface="+mn-lt"/>
            </a:endParaRPr>
          </a:p>
        </p:txBody>
      </p:sp>
      <p:sp>
        <p:nvSpPr>
          <p:cNvPr id="56" name="Título 1">
            <a:extLst>
              <a:ext uri="{FF2B5EF4-FFF2-40B4-BE49-F238E27FC236}">
                <a16:creationId xmlns:a16="http://schemas.microsoft.com/office/drawing/2014/main" id="{D32D44C2-C5BA-EF44-9434-69934D2A22E8}"/>
              </a:ext>
            </a:extLst>
          </p:cNvPr>
          <p:cNvSpPr txBox="1">
            <a:spLocks/>
          </p:cNvSpPr>
          <p:nvPr/>
        </p:nvSpPr>
        <p:spPr>
          <a:xfrm>
            <a:off x="293982" y="137894"/>
            <a:ext cx="11562598" cy="6898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ctr">
              <a:lnSpc>
                <a:spcPct val="100000"/>
              </a:lnSpc>
              <a:buAutoNum type="arabicPeriod"/>
            </a:pPr>
            <a:r>
              <a:rPr lang="es-P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Calibri"/>
              </a:rPr>
              <a:t>POLÍTICA EDUCATIVA REGIONAL</a:t>
            </a:r>
          </a:p>
          <a:p>
            <a:pPr algn="ctr">
              <a:lnSpc>
                <a:spcPct val="100000"/>
              </a:lnSpc>
            </a:pPr>
            <a:r>
              <a:rPr lang="es-P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Calibri"/>
              </a:rPr>
              <a:t>“EVALUACIÓN CENSAL REGIONAL” – ECR</a:t>
            </a:r>
            <a:r>
              <a:rPr kumimoji="0" lang="es-P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Calibri"/>
              </a:rPr>
              <a:t> </a:t>
            </a:r>
          </a:p>
          <a:p>
            <a:pPr>
              <a:lnSpc>
                <a:spcPct val="100000"/>
              </a:lnSpc>
            </a:pP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Calibri"/>
              </a:rPr>
              <a:t>Estrategia: “Nos Tomamos el Pulso para Avanzar”</a:t>
            </a:r>
            <a:endParaRPr lang="es-PE" sz="1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Verdana" panose="020B0604030504040204" pitchFamily="34" charset="0"/>
              <a:cs typeface="Calibri"/>
            </a:endParaRPr>
          </a:p>
          <a:p>
            <a:pPr marL="514350" indent="-514350" algn="ctr">
              <a:lnSpc>
                <a:spcPct val="100000"/>
              </a:lnSpc>
              <a:buAutoNum type="arabicPeriod"/>
            </a:pPr>
            <a:endParaRPr lang="es-PE" sz="28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Verdana" panose="020B0604030504040204" pitchFamily="34" charset="0"/>
              <a:cs typeface="Calibri"/>
            </a:endParaRPr>
          </a:p>
        </p:txBody>
      </p:sp>
      <p:sp>
        <p:nvSpPr>
          <p:cNvPr id="62" name="Título 1">
            <a:extLst>
              <a:ext uri="{FF2B5EF4-FFF2-40B4-BE49-F238E27FC236}">
                <a16:creationId xmlns:a16="http://schemas.microsoft.com/office/drawing/2014/main" id="{EE5AFDCD-F0E3-6B48-A9DA-E18B84A9D98C}"/>
              </a:ext>
            </a:extLst>
          </p:cNvPr>
          <p:cNvSpPr txBox="1">
            <a:spLocks/>
          </p:cNvSpPr>
          <p:nvPr/>
        </p:nvSpPr>
        <p:spPr>
          <a:xfrm>
            <a:off x="122721" y="2482036"/>
            <a:ext cx="1183854" cy="1354583"/>
          </a:xfrm>
          <a:prstGeom prst="rect">
            <a:avLst/>
          </a:prstGeom>
          <a:solidFill>
            <a:srgbClr val="FD980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endParaRPr lang="es-PE" sz="1200" b="1" dirty="0">
              <a:solidFill>
                <a:schemeClr val="bg1"/>
              </a:solidFill>
              <a:latin typeface="+mn-lt"/>
            </a:endParaRPr>
          </a:p>
          <a:p>
            <a:pPr algn="ctr">
              <a:lnSpc>
                <a:spcPct val="120000"/>
              </a:lnSpc>
            </a:pPr>
            <a:r>
              <a:rPr lang="es-PE" sz="1200" dirty="0">
                <a:solidFill>
                  <a:schemeClr val="bg1"/>
                </a:solidFill>
                <a:latin typeface="+mn-lt"/>
              </a:rPr>
              <a:t>EVALUACIÓN MUESTRAL DIAGNÓSTICA Y DE SALIDA</a:t>
            </a:r>
            <a:br>
              <a:rPr lang="es-PE" sz="1200" b="1" dirty="0">
                <a:solidFill>
                  <a:schemeClr val="bg1"/>
                </a:solidFill>
                <a:latin typeface="+mn-lt"/>
              </a:rPr>
            </a:br>
            <a:br>
              <a:rPr lang="es-PE" sz="1200" b="1" dirty="0">
                <a:solidFill>
                  <a:schemeClr val="bg1"/>
                </a:solidFill>
                <a:latin typeface="+mn-lt"/>
              </a:rPr>
            </a:br>
            <a:endParaRPr lang="es-PE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3" name="Título 1">
            <a:extLst>
              <a:ext uri="{FF2B5EF4-FFF2-40B4-BE49-F238E27FC236}">
                <a16:creationId xmlns:a16="http://schemas.microsoft.com/office/drawing/2014/main" id="{8B0685D5-2146-3546-B7FA-D55D9D70CDA5}"/>
              </a:ext>
            </a:extLst>
          </p:cNvPr>
          <p:cNvSpPr txBox="1">
            <a:spLocks/>
          </p:cNvSpPr>
          <p:nvPr/>
        </p:nvSpPr>
        <p:spPr bwMode="auto">
          <a:xfrm>
            <a:off x="5101476" y="2513541"/>
            <a:ext cx="1127084" cy="13688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s-ES" sz="12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APLICACIÓN DE LA PRUEBA DIAGNÓSTICA REGIONAL  Y REGISTRO DE RESULTADOS</a:t>
            </a:r>
            <a:endParaRPr lang="es-PE" sz="1200" b="1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6" name="Título 1">
            <a:extLst>
              <a:ext uri="{FF2B5EF4-FFF2-40B4-BE49-F238E27FC236}">
                <a16:creationId xmlns:a16="http://schemas.microsoft.com/office/drawing/2014/main" id="{8531B8B5-100C-7740-BBC1-70EFA70D516D}"/>
              </a:ext>
            </a:extLst>
          </p:cNvPr>
          <p:cNvSpPr txBox="1">
            <a:spLocks/>
          </p:cNvSpPr>
          <p:nvPr/>
        </p:nvSpPr>
        <p:spPr bwMode="auto">
          <a:xfrm>
            <a:off x="6324252" y="3012525"/>
            <a:ext cx="3825067" cy="9030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s-ES" sz="10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DESARROLLO REGULAR DE APRENDIZAJE 2025 A PARTIR DEL ANÁLISIS DE RESULTADOS Y LA TOMA DE DECISIONES A NIVEL DE AULA</a:t>
            </a:r>
            <a:endParaRPr lang="es-PE" sz="1000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7" name="Título 1">
            <a:extLst>
              <a:ext uri="{FF2B5EF4-FFF2-40B4-BE49-F238E27FC236}">
                <a16:creationId xmlns:a16="http://schemas.microsoft.com/office/drawing/2014/main" id="{692CA8DA-1D0E-BE49-9909-7485854DEA23}"/>
              </a:ext>
            </a:extLst>
          </p:cNvPr>
          <p:cNvSpPr txBox="1">
            <a:spLocks/>
          </p:cNvSpPr>
          <p:nvPr/>
        </p:nvSpPr>
        <p:spPr bwMode="auto">
          <a:xfrm>
            <a:off x="6238112" y="2540894"/>
            <a:ext cx="4079968" cy="4716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s-PE" sz="12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ANÁLISIS DE RESULTADOS e IMPLEMENTACIÓN DE ACCIONES POR LA IGE </a:t>
            </a:r>
          </a:p>
        </p:txBody>
      </p: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3E4CD388-4438-0E4B-981E-12E2556F59F7}"/>
              </a:ext>
            </a:extLst>
          </p:cNvPr>
          <p:cNvCxnSpPr>
            <a:cxnSpLocks/>
          </p:cNvCxnSpPr>
          <p:nvPr/>
        </p:nvCxnSpPr>
        <p:spPr>
          <a:xfrm flipH="1">
            <a:off x="4027799" y="1985579"/>
            <a:ext cx="3553" cy="3112155"/>
          </a:xfrm>
          <a:prstGeom prst="line">
            <a:avLst/>
          </a:prstGeom>
          <a:ln w="28575">
            <a:solidFill>
              <a:srgbClr val="5F3B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59">
            <a:extLst>
              <a:ext uri="{FF2B5EF4-FFF2-40B4-BE49-F238E27FC236}">
                <a16:creationId xmlns:a16="http://schemas.microsoft.com/office/drawing/2014/main" id="{F59B49B2-9AEF-0B40-B5C3-815C034C6BB4}"/>
              </a:ext>
            </a:extLst>
          </p:cNvPr>
          <p:cNvCxnSpPr>
            <a:cxnSpLocks/>
          </p:cNvCxnSpPr>
          <p:nvPr/>
        </p:nvCxnSpPr>
        <p:spPr>
          <a:xfrm>
            <a:off x="6252470" y="2059587"/>
            <a:ext cx="6689" cy="3112155"/>
          </a:xfrm>
          <a:prstGeom prst="line">
            <a:avLst/>
          </a:prstGeom>
          <a:ln w="28575">
            <a:solidFill>
              <a:srgbClr val="5F3B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8B3CCB92-E3E0-45E8-917B-A01E120B7F64}"/>
              </a:ext>
            </a:extLst>
          </p:cNvPr>
          <p:cNvSpPr txBox="1">
            <a:spLocks/>
          </p:cNvSpPr>
          <p:nvPr/>
        </p:nvSpPr>
        <p:spPr bwMode="auto">
          <a:xfrm>
            <a:off x="5209031" y="4169272"/>
            <a:ext cx="909631" cy="86970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s-PE" sz="1000" b="1" dirty="0">
                <a:solidFill>
                  <a:srgbClr val="5F3B42"/>
                </a:solidFill>
                <a:latin typeface="+mn-lt"/>
              </a:rPr>
              <a:t>Evaluación diagnóstica para todos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75410DD-25F1-4C77-B7B7-E409D5FD63C8}"/>
              </a:ext>
            </a:extLst>
          </p:cNvPr>
          <p:cNvSpPr txBox="1"/>
          <p:nvPr/>
        </p:nvSpPr>
        <p:spPr>
          <a:xfrm>
            <a:off x="8893" y="4486129"/>
            <a:ext cx="1401912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>
              <a:buClr>
                <a:srgbClr val="FFC000"/>
              </a:buClr>
            </a:pPr>
            <a:r>
              <a:rPr lang="es-MX" sz="900" b="1" dirty="0">
                <a:latin typeface="+mn-lt"/>
              </a:rPr>
              <a:t>ORIENTACIONES, ACCIONES UGEL - GRELL</a:t>
            </a:r>
            <a:endParaRPr lang="es-PE" sz="900" dirty="0"/>
          </a:p>
        </p:txBody>
      </p: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05E99AB7-50B0-4529-B2C4-35F418AD4C62}"/>
              </a:ext>
            </a:extLst>
          </p:cNvPr>
          <p:cNvCxnSpPr>
            <a:cxnSpLocks/>
          </p:cNvCxnSpPr>
          <p:nvPr/>
        </p:nvCxnSpPr>
        <p:spPr>
          <a:xfrm>
            <a:off x="6269480" y="2381401"/>
            <a:ext cx="0" cy="282145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D7B67394-BA02-4048-A3F8-F15E76B5C6D6}"/>
              </a:ext>
            </a:extLst>
          </p:cNvPr>
          <p:cNvCxnSpPr>
            <a:cxnSpLocks/>
          </p:cNvCxnSpPr>
          <p:nvPr/>
        </p:nvCxnSpPr>
        <p:spPr>
          <a:xfrm flipH="1">
            <a:off x="2515386" y="2471728"/>
            <a:ext cx="17448" cy="213912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495834F7-6D4A-41C5-B331-27EF0E61F68D}"/>
              </a:ext>
            </a:extLst>
          </p:cNvPr>
          <p:cNvCxnSpPr>
            <a:cxnSpLocks/>
          </p:cNvCxnSpPr>
          <p:nvPr/>
        </p:nvCxnSpPr>
        <p:spPr>
          <a:xfrm>
            <a:off x="11884137" y="2416500"/>
            <a:ext cx="0" cy="282145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Elipse 6">
            <a:extLst>
              <a:ext uri="{FF2B5EF4-FFF2-40B4-BE49-F238E27FC236}">
                <a16:creationId xmlns:a16="http://schemas.microsoft.com/office/drawing/2014/main" id="{630445A2-ADB8-4B08-84A8-0559CE702B9A}"/>
              </a:ext>
            </a:extLst>
          </p:cNvPr>
          <p:cNvSpPr/>
          <p:nvPr/>
        </p:nvSpPr>
        <p:spPr>
          <a:xfrm>
            <a:off x="103514" y="2533846"/>
            <a:ext cx="1183855" cy="99276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3" name="Título 1">
            <a:extLst>
              <a:ext uri="{FF2B5EF4-FFF2-40B4-BE49-F238E27FC236}">
                <a16:creationId xmlns:a16="http://schemas.microsoft.com/office/drawing/2014/main" id="{48D0ED6D-1AD9-4142-AB48-F7E8F91DE2ED}"/>
              </a:ext>
            </a:extLst>
          </p:cNvPr>
          <p:cNvSpPr txBox="1">
            <a:spLocks/>
          </p:cNvSpPr>
          <p:nvPr/>
        </p:nvSpPr>
        <p:spPr bwMode="auto">
          <a:xfrm>
            <a:off x="4042977" y="2492502"/>
            <a:ext cx="1095491" cy="13688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s-PE" sz="12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PREPARACIÓN DE LA ECR  </a:t>
            </a:r>
          </a:p>
          <a:p>
            <a:pPr algn="ctr"/>
            <a:r>
              <a:rPr lang="es-PE" sz="85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RGR 000873 - 2025</a:t>
            </a:r>
          </a:p>
          <a:p>
            <a:pPr algn="ctr"/>
            <a:endParaRPr lang="es-PE" sz="1200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  <a:p>
            <a:pPr algn="ctr"/>
            <a:r>
              <a:rPr lang="es-PE" sz="12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GESTIÓN DE SERVICIOS </a:t>
            </a: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2449450F-2D63-4E1C-87B1-1413BA7F4DFA}"/>
              </a:ext>
            </a:extLst>
          </p:cNvPr>
          <p:cNvCxnSpPr>
            <a:cxnSpLocks/>
          </p:cNvCxnSpPr>
          <p:nvPr/>
        </p:nvCxnSpPr>
        <p:spPr>
          <a:xfrm>
            <a:off x="3989964" y="2489031"/>
            <a:ext cx="0" cy="170208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921A2422-3C57-6D4A-8171-7F8D6A70C190}"/>
              </a:ext>
            </a:extLst>
          </p:cNvPr>
          <p:cNvCxnSpPr>
            <a:cxnSpLocks/>
          </p:cNvCxnSpPr>
          <p:nvPr/>
        </p:nvCxnSpPr>
        <p:spPr>
          <a:xfrm>
            <a:off x="5113092" y="2426649"/>
            <a:ext cx="0" cy="282145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D3F4CC62-5BFC-4FF0-A0D4-6C6A8F785692}"/>
              </a:ext>
            </a:extLst>
          </p:cNvPr>
          <p:cNvCxnSpPr>
            <a:cxnSpLocks/>
          </p:cNvCxnSpPr>
          <p:nvPr/>
        </p:nvCxnSpPr>
        <p:spPr>
          <a:xfrm flipH="1">
            <a:off x="2483461" y="2007280"/>
            <a:ext cx="3553" cy="3112155"/>
          </a:xfrm>
          <a:prstGeom prst="line">
            <a:avLst/>
          </a:prstGeom>
          <a:ln w="28575">
            <a:solidFill>
              <a:srgbClr val="5F3B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18BB5E8F-E619-7B4C-943B-CCF41A807BC0}"/>
              </a:ext>
            </a:extLst>
          </p:cNvPr>
          <p:cNvCxnSpPr>
            <a:cxnSpLocks/>
          </p:cNvCxnSpPr>
          <p:nvPr/>
        </p:nvCxnSpPr>
        <p:spPr>
          <a:xfrm flipH="1">
            <a:off x="5145485" y="2079810"/>
            <a:ext cx="3553" cy="3112155"/>
          </a:xfrm>
          <a:prstGeom prst="line">
            <a:avLst/>
          </a:prstGeom>
          <a:ln w="28575">
            <a:solidFill>
              <a:srgbClr val="5F3B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ítulo 1">
            <a:extLst>
              <a:ext uri="{FF2B5EF4-FFF2-40B4-BE49-F238E27FC236}">
                <a16:creationId xmlns:a16="http://schemas.microsoft.com/office/drawing/2014/main" id="{A59F5C71-F1DB-9D4B-9312-30C035729D75}"/>
              </a:ext>
            </a:extLst>
          </p:cNvPr>
          <p:cNvSpPr txBox="1">
            <a:spLocks/>
          </p:cNvSpPr>
          <p:nvPr/>
        </p:nvSpPr>
        <p:spPr bwMode="auto">
          <a:xfrm>
            <a:off x="10286330" y="4179166"/>
            <a:ext cx="909631" cy="86970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s-PE" sz="1000" b="1" dirty="0">
                <a:solidFill>
                  <a:srgbClr val="5F3B42"/>
                </a:solidFill>
                <a:latin typeface="+mn-lt"/>
              </a:rPr>
              <a:t>Evaluación de salida para todos</a:t>
            </a:r>
          </a:p>
        </p:txBody>
      </p:sp>
      <p:sp>
        <p:nvSpPr>
          <p:cNvPr id="40" name="Título 1">
            <a:extLst>
              <a:ext uri="{FF2B5EF4-FFF2-40B4-BE49-F238E27FC236}">
                <a16:creationId xmlns:a16="http://schemas.microsoft.com/office/drawing/2014/main" id="{5EE01CF0-235C-4742-9C2F-C06F21AA07FC}"/>
              </a:ext>
            </a:extLst>
          </p:cNvPr>
          <p:cNvSpPr txBox="1">
            <a:spLocks/>
          </p:cNvSpPr>
          <p:nvPr/>
        </p:nvSpPr>
        <p:spPr bwMode="auto">
          <a:xfrm>
            <a:off x="10365673" y="2546797"/>
            <a:ext cx="867693" cy="13688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s-ES" sz="105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APLICACIÓN DE LA PRUEBA DE SALIDA Y REGISTRO DE </a:t>
            </a:r>
            <a:r>
              <a:rPr lang="es-ES" sz="95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RESULTADOS</a:t>
            </a:r>
            <a:endParaRPr lang="es-PE" sz="950" b="1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1" name="Título 1">
            <a:extLst>
              <a:ext uri="{FF2B5EF4-FFF2-40B4-BE49-F238E27FC236}">
                <a16:creationId xmlns:a16="http://schemas.microsoft.com/office/drawing/2014/main" id="{9BD42147-82FD-0F49-A9C4-2B9C2BF153C8}"/>
              </a:ext>
            </a:extLst>
          </p:cNvPr>
          <p:cNvSpPr txBox="1">
            <a:spLocks/>
          </p:cNvSpPr>
          <p:nvPr/>
        </p:nvSpPr>
        <p:spPr bwMode="auto">
          <a:xfrm>
            <a:off x="11224401" y="2585930"/>
            <a:ext cx="632179" cy="13688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vert270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s-ES" sz="105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COMUNICACIÓN DE RESULTADOS</a:t>
            </a:r>
            <a:endParaRPr lang="es-PE" sz="1050" b="1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5BEB9058-A61B-594F-8D3A-E67C6EB87488}"/>
              </a:ext>
            </a:extLst>
          </p:cNvPr>
          <p:cNvCxnSpPr>
            <a:cxnSpLocks/>
          </p:cNvCxnSpPr>
          <p:nvPr/>
        </p:nvCxnSpPr>
        <p:spPr>
          <a:xfrm flipH="1">
            <a:off x="5147409" y="2083254"/>
            <a:ext cx="3553" cy="3112155"/>
          </a:xfrm>
          <a:prstGeom prst="line">
            <a:avLst/>
          </a:prstGeom>
          <a:ln w="28575">
            <a:solidFill>
              <a:srgbClr val="5F3B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0E5EC1D7-475C-964E-AA04-EC4727CDFA30}"/>
              </a:ext>
            </a:extLst>
          </p:cNvPr>
          <p:cNvCxnSpPr>
            <a:cxnSpLocks/>
          </p:cNvCxnSpPr>
          <p:nvPr/>
        </p:nvCxnSpPr>
        <p:spPr>
          <a:xfrm flipH="1">
            <a:off x="5132300" y="2007280"/>
            <a:ext cx="3553" cy="3112155"/>
          </a:xfrm>
          <a:prstGeom prst="line">
            <a:avLst/>
          </a:prstGeom>
          <a:ln w="28575">
            <a:solidFill>
              <a:srgbClr val="5F3B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6151CEF0-B9C2-E448-A908-D7B948CB9C1D}"/>
              </a:ext>
            </a:extLst>
          </p:cNvPr>
          <p:cNvCxnSpPr>
            <a:cxnSpLocks/>
          </p:cNvCxnSpPr>
          <p:nvPr/>
        </p:nvCxnSpPr>
        <p:spPr>
          <a:xfrm flipH="1">
            <a:off x="10212890" y="2052793"/>
            <a:ext cx="23770" cy="3125742"/>
          </a:xfrm>
          <a:prstGeom prst="line">
            <a:avLst/>
          </a:prstGeom>
          <a:ln w="28575">
            <a:solidFill>
              <a:srgbClr val="5F3B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8F35F3DE-EF49-9641-B983-C0297FCF3ED3}"/>
              </a:ext>
            </a:extLst>
          </p:cNvPr>
          <p:cNvCxnSpPr>
            <a:cxnSpLocks/>
          </p:cNvCxnSpPr>
          <p:nvPr/>
        </p:nvCxnSpPr>
        <p:spPr>
          <a:xfrm>
            <a:off x="10286330" y="2307436"/>
            <a:ext cx="0" cy="282145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6" name="Grupo 15">
            <a:extLst>
              <a:ext uri="{FF2B5EF4-FFF2-40B4-BE49-F238E27FC236}">
                <a16:creationId xmlns:a16="http://schemas.microsoft.com/office/drawing/2014/main" id="{1CEDC87B-211A-4C4A-A11E-BD5DB0D5AFB8}"/>
              </a:ext>
            </a:extLst>
          </p:cNvPr>
          <p:cNvGrpSpPr/>
          <p:nvPr/>
        </p:nvGrpSpPr>
        <p:grpSpPr>
          <a:xfrm>
            <a:off x="22924" y="5869700"/>
            <a:ext cx="12192000" cy="959484"/>
            <a:chOff x="22924" y="5869700"/>
            <a:chExt cx="12192000" cy="959484"/>
          </a:xfrm>
        </p:grpSpPr>
        <p:pic>
          <p:nvPicPr>
            <p:cNvPr id="50" name="Gráfico 49">
              <a:extLst>
                <a:ext uri="{FF2B5EF4-FFF2-40B4-BE49-F238E27FC236}">
                  <a16:creationId xmlns:a16="http://schemas.microsoft.com/office/drawing/2014/main" id="{142314C6-404F-D549-BCBC-B312B40E3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924" y="5869700"/>
              <a:ext cx="12192000" cy="959484"/>
            </a:xfrm>
            <a:prstGeom prst="rect">
              <a:avLst/>
            </a:prstGeom>
          </p:spPr>
        </p:pic>
        <p:pic>
          <p:nvPicPr>
            <p:cNvPr id="49" name="Google Shape;320;p1">
              <a:extLst>
                <a:ext uri="{FF2B5EF4-FFF2-40B4-BE49-F238E27FC236}">
                  <a16:creationId xmlns:a16="http://schemas.microsoft.com/office/drawing/2014/main" id="{ECFE818A-C020-814A-827F-A74F48B3006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50178" y="5891169"/>
              <a:ext cx="3267741" cy="84154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" name="Título 1">
            <a:extLst>
              <a:ext uri="{FF2B5EF4-FFF2-40B4-BE49-F238E27FC236}">
                <a16:creationId xmlns:a16="http://schemas.microsoft.com/office/drawing/2014/main" id="{AD00C0B6-F5E7-43F5-8C48-17C5BC260D2D}"/>
              </a:ext>
            </a:extLst>
          </p:cNvPr>
          <p:cNvSpPr txBox="1">
            <a:spLocks/>
          </p:cNvSpPr>
          <p:nvPr/>
        </p:nvSpPr>
        <p:spPr>
          <a:xfrm>
            <a:off x="1366040" y="2461195"/>
            <a:ext cx="1091517" cy="135458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endParaRPr lang="es-PE" sz="1200" b="1" dirty="0">
              <a:solidFill>
                <a:schemeClr val="bg1"/>
              </a:solidFill>
              <a:latin typeface="+mn-lt"/>
            </a:endParaRPr>
          </a:p>
          <a:p>
            <a:pPr algn="ctr">
              <a:lnSpc>
                <a:spcPct val="120000"/>
              </a:lnSpc>
            </a:pPr>
            <a:r>
              <a:rPr lang="es-PE" sz="1200" dirty="0">
                <a:solidFill>
                  <a:schemeClr val="bg1"/>
                </a:solidFill>
                <a:latin typeface="+mn-lt"/>
              </a:rPr>
              <a:t>EVALUACIÓN CENSAL REGIONAL  DIAGNÓSTICA Y DE SALIDA</a:t>
            </a:r>
            <a:br>
              <a:rPr lang="es-PE" sz="1200" b="1" dirty="0">
                <a:solidFill>
                  <a:schemeClr val="bg1"/>
                </a:solidFill>
                <a:latin typeface="+mn-lt"/>
              </a:rPr>
            </a:br>
            <a:br>
              <a:rPr lang="es-PE" sz="1200" b="1" dirty="0">
                <a:solidFill>
                  <a:schemeClr val="bg1"/>
                </a:solidFill>
                <a:latin typeface="+mn-lt"/>
              </a:rPr>
            </a:br>
            <a:endParaRPr lang="es-PE" sz="1200" b="1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7E312280-0A81-46F5-9322-AF861C3A3A7C}"/>
              </a:ext>
            </a:extLst>
          </p:cNvPr>
          <p:cNvCxnSpPr>
            <a:cxnSpLocks/>
          </p:cNvCxnSpPr>
          <p:nvPr/>
        </p:nvCxnSpPr>
        <p:spPr>
          <a:xfrm flipH="1">
            <a:off x="1343153" y="2016739"/>
            <a:ext cx="3553" cy="3112155"/>
          </a:xfrm>
          <a:prstGeom prst="line">
            <a:avLst/>
          </a:prstGeom>
          <a:ln w="28575">
            <a:solidFill>
              <a:srgbClr val="5F3B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de flecha 45">
            <a:extLst>
              <a:ext uri="{FF2B5EF4-FFF2-40B4-BE49-F238E27FC236}">
                <a16:creationId xmlns:a16="http://schemas.microsoft.com/office/drawing/2014/main" id="{E914ED2D-95A0-497F-9B22-F5509235B637}"/>
              </a:ext>
            </a:extLst>
          </p:cNvPr>
          <p:cNvCxnSpPr>
            <a:cxnSpLocks/>
          </p:cNvCxnSpPr>
          <p:nvPr/>
        </p:nvCxnSpPr>
        <p:spPr>
          <a:xfrm>
            <a:off x="1352220" y="2429218"/>
            <a:ext cx="0" cy="194822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A002C62F-B788-4CB2-9C9E-911B8A161C48}"/>
              </a:ext>
            </a:extLst>
          </p:cNvPr>
          <p:cNvSpPr txBox="1"/>
          <p:nvPr/>
        </p:nvSpPr>
        <p:spPr>
          <a:xfrm>
            <a:off x="1909993" y="2126236"/>
            <a:ext cx="5151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solidFill>
                  <a:schemeClr val="accent4">
                    <a:lumMod val="75000"/>
                  </a:schemeClr>
                </a:solidFill>
              </a:rPr>
              <a:t>NOV</a:t>
            </a:r>
            <a:endParaRPr lang="es-PE" sz="1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6DD5F92E-C117-421D-A221-F06CA122D1A4}"/>
              </a:ext>
            </a:extLst>
          </p:cNvPr>
          <p:cNvSpPr txBox="1"/>
          <p:nvPr/>
        </p:nvSpPr>
        <p:spPr>
          <a:xfrm>
            <a:off x="3456404" y="2115560"/>
            <a:ext cx="5151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accent4">
                    <a:lumMod val="75000"/>
                  </a:schemeClr>
                </a:solidFill>
              </a:rPr>
              <a:t>NOV</a:t>
            </a:r>
            <a:endParaRPr lang="es-PE" sz="1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D9C3AF59-5A02-4036-9B0C-7EDD268CAFDA}"/>
              </a:ext>
            </a:extLst>
          </p:cNvPr>
          <p:cNvSpPr txBox="1"/>
          <p:nvPr/>
        </p:nvSpPr>
        <p:spPr>
          <a:xfrm>
            <a:off x="4694156" y="2112457"/>
            <a:ext cx="5151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solidFill>
                  <a:schemeClr val="accent4">
                    <a:lumMod val="75000"/>
                  </a:schemeClr>
                </a:solidFill>
              </a:rPr>
              <a:t>JUL</a:t>
            </a:r>
            <a:endParaRPr lang="es-PE" sz="1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E65296B6-1F0C-4E66-B388-DA09AC8DDD16}"/>
              </a:ext>
            </a:extLst>
          </p:cNvPr>
          <p:cNvSpPr txBox="1"/>
          <p:nvPr/>
        </p:nvSpPr>
        <p:spPr>
          <a:xfrm>
            <a:off x="4074620" y="2149650"/>
            <a:ext cx="5151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solidFill>
                  <a:schemeClr val="accent4">
                    <a:lumMod val="75000"/>
                  </a:schemeClr>
                </a:solidFill>
              </a:rPr>
              <a:t>ENE</a:t>
            </a:r>
            <a:endParaRPr lang="es-PE" sz="1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55" name="Conector recto de flecha 54">
            <a:extLst>
              <a:ext uri="{FF2B5EF4-FFF2-40B4-BE49-F238E27FC236}">
                <a16:creationId xmlns:a16="http://schemas.microsoft.com/office/drawing/2014/main" id="{28C04F4C-697A-4B8B-B39E-0B6998E537D1}"/>
              </a:ext>
            </a:extLst>
          </p:cNvPr>
          <p:cNvCxnSpPr>
            <a:cxnSpLocks/>
          </p:cNvCxnSpPr>
          <p:nvPr/>
        </p:nvCxnSpPr>
        <p:spPr>
          <a:xfrm>
            <a:off x="11256580" y="2394530"/>
            <a:ext cx="0" cy="282145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AB290C79-6682-444E-AE05-57C943065958}"/>
              </a:ext>
            </a:extLst>
          </p:cNvPr>
          <p:cNvCxnSpPr>
            <a:cxnSpLocks/>
          </p:cNvCxnSpPr>
          <p:nvPr/>
        </p:nvCxnSpPr>
        <p:spPr>
          <a:xfrm flipH="1">
            <a:off x="11279441" y="2047437"/>
            <a:ext cx="23770" cy="3125742"/>
          </a:xfrm>
          <a:prstGeom prst="line">
            <a:avLst/>
          </a:prstGeom>
          <a:ln w="28575">
            <a:solidFill>
              <a:srgbClr val="5F3B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ángulo 58">
            <a:extLst>
              <a:ext uri="{FF2B5EF4-FFF2-40B4-BE49-F238E27FC236}">
                <a16:creationId xmlns:a16="http://schemas.microsoft.com/office/drawing/2014/main" id="{64E2CABE-D3B1-46DD-9098-A50E9E476F35}"/>
              </a:ext>
            </a:extLst>
          </p:cNvPr>
          <p:cNvSpPr/>
          <p:nvPr/>
        </p:nvSpPr>
        <p:spPr>
          <a:xfrm>
            <a:off x="49294" y="1269928"/>
            <a:ext cx="1195653" cy="751853"/>
          </a:xfrm>
          <a:prstGeom prst="rect">
            <a:avLst/>
          </a:prstGeom>
          <a:solidFill>
            <a:srgbClr val="F0975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000" b="1" dirty="0">
                <a:solidFill>
                  <a:srgbClr val="5F3B42"/>
                </a:solidFill>
              </a:rPr>
              <a:t>2022</a:t>
            </a:r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8DF8C89F-4C56-44E6-890E-2871C640B9BE}"/>
              </a:ext>
            </a:extLst>
          </p:cNvPr>
          <p:cNvSpPr/>
          <p:nvPr/>
        </p:nvSpPr>
        <p:spPr>
          <a:xfrm>
            <a:off x="2391479" y="1282089"/>
            <a:ext cx="1624204" cy="74034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000" b="1" dirty="0">
                <a:solidFill>
                  <a:srgbClr val="5F3B42"/>
                </a:solidFill>
              </a:rPr>
              <a:t>2024</a:t>
            </a:r>
          </a:p>
        </p:txBody>
      </p:sp>
      <p:sp>
        <p:nvSpPr>
          <p:cNvPr id="70" name="Título 1">
            <a:extLst>
              <a:ext uri="{FF2B5EF4-FFF2-40B4-BE49-F238E27FC236}">
                <a16:creationId xmlns:a16="http://schemas.microsoft.com/office/drawing/2014/main" id="{09898D3A-CAD5-436D-91E2-6395AD54D380}"/>
              </a:ext>
            </a:extLst>
          </p:cNvPr>
          <p:cNvSpPr txBox="1">
            <a:spLocks/>
          </p:cNvSpPr>
          <p:nvPr/>
        </p:nvSpPr>
        <p:spPr bwMode="auto">
          <a:xfrm>
            <a:off x="6356579" y="2570352"/>
            <a:ext cx="3792740" cy="4716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s-PE" sz="12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ANÁLISIS DE RESULTADOS E IMPLEMENTACIÓN DE ACCIONES POR LA IGE </a:t>
            </a:r>
          </a:p>
        </p:txBody>
      </p:sp>
      <p:sp>
        <p:nvSpPr>
          <p:cNvPr id="75" name="Rectángulo 74">
            <a:extLst>
              <a:ext uri="{FF2B5EF4-FFF2-40B4-BE49-F238E27FC236}">
                <a16:creationId xmlns:a16="http://schemas.microsoft.com/office/drawing/2014/main" id="{89BA9221-23E3-4334-99D6-D174E863F785}"/>
              </a:ext>
            </a:extLst>
          </p:cNvPr>
          <p:cNvSpPr/>
          <p:nvPr/>
        </p:nvSpPr>
        <p:spPr>
          <a:xfrm>
            <a:off x="1242248" y="1282089"/>
            <a:ext cx="1195653" cy="75185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000" b="1" dirty="0">
                <a:solidFill>
                  <a:srgbClr val="5F3B42"/>
                </a:solidFill>
              </a:rPr>
              <a:t>2023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88F580E-EF50-A4B9-3B6F-14A81EDC18EE}"/>
              </a:ext>
            </a:extLst>
          </p:cNvPr>
          <p:cNvSpPr txBox="1"/>
          <p:nvPr/>
        </p:nvSpPr>
        <p:spPr>
          <a:xfrm>
            <a:off x="161363" y="5288873"/>
            <a:ext cx="6091107" cy="338554"/>
          </a:xfrm>
          <a:prstGeom prst="rect">
            <a:avLst/>
          </a:prstGeom>
          <a:solidFill>
            <a:srgbClr val="F2CEE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800" b="0" i="0" u="none" strike="noStrike" kern="1200" cap="none" spc="0" normalizeH="0" baseline="0" noProof="0" dirty="0">
                <a:ln>
                  <a:noFill/>
                </a:ln>
                <a:solidFill>
                  <a:srgbClr val="5F3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VOLUNTARIADO DE ACOMPAÑAMIENTO O RECUPERACIÓN PEDAGÓGICA CON BIENESTAR - SOCIOEMOCIONAL–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800" b="0" i="0" u="none" strike="noStrike" kern="1200" cap="none" spc="0" normalizeH="0" baseline="0" noProof="0" dirty="0">
                <a:ln>
                  <a:noFill/>
                </a:ln>
                <a:solidFill>
                  <a:srgbClr val="5F3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CONFORMACIÓN DE LOS EQUIPOS TÉCNICOS y EQUIPOS UGEL</a:t>
            </a:r>
          </a:p>
        </p:txBody>
      </p:sp>
      <p:sp>
        <p:nvSpPr>
          <p:cNvPr id="48" name="Título 1">
            <a:extLst>
              <a:ext uri="{FF2B5EF4-FFF2-40B4-BE49-F238E27FC236}">
                <a16:creationId xmlns:a16="http://schemas.microsoft.com/office/drawing/2014/main" id="{8B3CCB92-E3E0-45E8-917B-A01E120B7F64}"/>
              </a:ext>
            </a:extLst>
          </p:cNvPr>
          <p:cNvSpPr txBox="1">
            <a:spLocks/>
          </p:cNvSpPr>
          <p:nvPr/>
        </p:nvSpPr>
        <p:spPr bwMode="auto">
          <a:xfrm>
            <a:off x="7340240" y="4396310"/>
            <a:ext cx="2365164" cy="4628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s-PE" sz="1000" b="1" dirty="0">
                <a:solidFill>
                  <a:srgbClr val="5F3B42"/>
                </a:solidFill>
                <a:latin typeface="+mn-lt"/>
              </a:rPr>
              <a:t>Intervención pedagógica regional en UGEL focalizadas </a:t>
            </a:r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B4734836-64F0-477D-92F6-9EA09007E84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612" y="64006"/>
            <a:ext cx="1844466" cy="60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98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7A52721B-DF5D-47D0-BD5C-B6D1D8C781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7" t="1040" r="742" b="-707"/>
          <a:stretch/>
        </p:blipFill>
        <p:spPr>
          <a:xfrm>
            <a:off x="0" y="8319"/>
            <a:ext cx="12192000" cy="7004304"/>
          </a:xfrm>
          <a:prstGeom prst="rect">
            <a:avLst/>
          </a:prstGeom>
        </p:spPr>
      </p:pic>
      <p:pic>
        <p:nvPicPr>
          <p:cNvPr id="7" name="Google Shape;320;p1">
            <a:extLst>
              <a:ext uri="{FF2B5EF4-FFF2-40B4-BE49-F238E27FC236}">
                <a16:creationId xmlns:a16="http://schemas.microsoft.com/office/drawing/2014/main" id="{CBCAF41E-DA4C-4505-92C1-DA64BC4EB8E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1184" y="6122568"/>
            <a:ext cx="3267741" cy="84154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30;p2">
            <a:extLst>
              <a:ext uri="{FF2B5EF4-FFF2-40B4-BE49-F238E27FC236}">
                <a16:creationId xmlns:a16="http://schemas.microsoft.com/office/drawing/2014/main" id="{C6E9EF88-2C51-DD77-C293-D861008CD49D}"/>
              </a:ext>
            </a:extLst>
          </p:cNvPr>
          <p:cNvSpPr txBox="1">
            <a:spLocks/>
          </p:cNvSpPr>
          <p:nvPr/>
        </p:nvSpPr>
        <p:spPr>
          <a:xfrm>
            <a:off x="2615175" y="922709"/>
            <a:ext cx="6961649" cy="2138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wentieth Century"/>
              <a:buNone/>
              <a:defRPr sz="3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wentieth Century"/>
              <a:buNone/>
              <a:tabLst/>
              <a:defRPr/>
            </a:pPr>
            <a:br>
              <a:rPr kumimoji="0" lang="es-PE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sym typeface="Twentieth Century"/>
              </a:rPr>
            </a:br>
            <a:r>
              <a:rPr kumimoji="0" lang="es-PE" sz="2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Twentieth Century"/>
              </a:rPr>
              <a:t>PLATAFORMA</a:t>
            </a:r>
            <a:r>
              <a:rPr kumimoji="0" lang="es-PE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Twentieth Century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wentieth Century"/>
              <a:buNone/>
              <a:tabLst/>
              <a:defRPr/>
            </a:pPr>
            <a:r>
              <a:rPr kumimoji="0" lang="es-PE" sz="2400" b="0" i="0" u="sng" strike="noStrike" kern="1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Twentieth Century"/>
                <a:hlinkClick r:id="rId6"/>
              </a:rPr>
              <a:t>https://2025.evaluacionregional.grell.gob.pe/login</a:t>
            </a:r>
            <a:br>
              <a:rPr kumimoji="0" lang="es-PE" sz="2400" b="0" i="0" u="sng" strike="noStrike" kern="1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Twentieth Century"/>
              </a:rPr>
            </a:br>
            <a:br>
              <a:rPr kumimoji="0" lang="es-PE" sz="2400" b="0" i="0" u="sng" strike="noStrike" kern="1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Twentieth Century"/>
              </a:rPr>
            </a:br>
            <a:br>
              <a:rPr kumimoji="0" lang="es-PE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Twentieth Century"/>
              </a:rPr>
            </a:br>
            <a:r>
              <a:rPr kumimoji="0" lang="es-PE" sz="6000" b="1" i="0" u="none" strike="noStrike" kern="0" cap="none" spc="0" normalizeH="0" baseline="0" noProof="0" dirty="0">
                <a:ln>
                  <a:noFill/>
                </a:ln>
                <a:solidFill>
                  <a:srgbClr val="355071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A923183-6F0A-4C84-9E7D-42AF30A3DD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0293" y="2106294"/>
            <a:ext cx="5421745" cy="3097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7B03C17A-B2CE-4BE2-BFBE-7BEB12C6450D}"/>
              </a:ext>
            </a:extLst>
          </p:cNvPr>
          <p:cNvSpPr/>
          <p:nvPr/>
        </p:nvSpPr>
        <p:spPr>
          <a:xfrm>
            <a:off x="7310577" y="3013501"/>
            <a:ext cx="33666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400" b="1" kern="1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Twentieth Century"/>
              </a:rPr>
              <a:t>USUARIO: miusuario</a:t>
            </a:r>
            <a:br>
              <a:rPr lang="es-PE" sz="2400" b="1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Twentieth Century"/>
              </a:rPr>
            </a:br>
            <a:r>
              <a:rPr lang="es-PE" sz="2400" b="1" kern="1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Twentieth Century"/>
              </a:rPr>
              <a:t>Contraseña: micontraseña </a:t>
            </a:r>
            <a:endParaRPr lang="es-PE" sz="2400" b="1" dirty="0"/>
          </a:p>
        </p:txBody>
      </p:sp>
    </p:spTree>
    <p:extLst>
      <p:ext uri="{BB962C8B-B14F-4D97-AF65-F5344CB8AC3E}">
        <p14:creationId xmlns:p14="http://schemas.microsoft.com/office/powerpoint/2010/main" val="35072352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7A52721B-DF5D-47D0-BD5C-B6D1D8C781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7" t="1040" r="742" b="-707"/>
          <a:stretch/>
        </p:blipFill>
        <p:spPr>
          <a:xfrm>
            <a:off x="0" y="0"/>
            <a:ext cx="12192000" cy="7004304"/>
          </a:xfrm>
          <a:prstGeom prst="rect">
            <a:avLst/>
          </a:prstGeom>
        </p:spPr>
      </p:pic>
      <p:pic>
        <p:nvPicPr>
          <p:cNvPr id="7" name="Google Shape;320;p1">
            <a:extLst>
              <a:ext uri="{FF2B5EF4-FFF2-40B4-BE49-F238E27FC236}">
                <a16:creationId xmlns:a16="http://schemas.microsoft.com/office/drawing/2014/main" id="{CBCAF41E-DA4C-4505-92C1-DA64BC4EB8E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184" y="6122568"/>
            <a:ext cx="3267741" cy="841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FB1DD80-00F6-E7CF-194A-B0F957DA54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3603" y="908085"/>
            <a:ext cx="9144793" cy="504182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EDB773F-601F-EE0B-7DCB-8ADB7F770AE2}"/>
              </a:ext>
            </a:extLst>
          </p:cNvPr>
          <p:cNvSpPr txBox="1"/>
          <p:nvPr/>
        </p:nvSpPr>
        <p:spPr>
          <a:xfrm>
            <a:off x="801184" y="97649"/>
            <a:ext cx="6375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12. PRUEBAS CON AJUSTES RAZONABLES</a:t>
            </a:r>
          </a:p>
        </p:txBody>
      </p:sp>
    </p:spTree>
    <p:extLst>
      <p:ext uri="{BB962C8B-B14F-4D97-AF65-F5344CB8AC3E}">
        <p14:creationId xmlns:p14="http://schemas.microsoft.com/office/powerpoint/2010/main" val="6107324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7A52721B-DF5D-47D0-BD5C-B6D1D8C781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7" t="1040" r="742" b="-707"/>
          <a:stretch/>
        </p:blipFill>
        <p:spPr>
          <a:xfrm>
            <a:off x="0" y="0"/>
            <a:ext cx="12192000" cy="7004304"/>
          </a:xfrm>
          <a:prstGeom prst="rect">
            <a:avLst/>
          </a:prstGeom>
        </p:spPr>
      </p:pic>
      <p:pic>
        <p:nvPicPr>
          <p:cNvPr id="7" name="Google Shape;320;p1">
            <a:extLst>
              <a:ext uri="{FF2B5EF4-FFF2-40B4-BE49-F238E27FC236}">
                <a16:creationId xmlns:a16="http://schemas.microsoft.com/office/drawing/2014/main" id="{CBCAF41E-DA4C-4505-92C1-DA64BC4EB8E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184" y="6122568"/>
            <a:ext cx="3267741" cy="841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43F91B5-0DEF-8EE6-28B2-4FD3D89678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184" y="307571"/>
            <a:ext cx="11333446" cy="638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29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7A52721B-DF5D-47D0-BD5C-B6D1D8C781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7" t="1040" r="742" b="-707"/>
          <a:stretch/>
        </p:blipFill>
        <p:spPr>
          <a:xfrm>
            <a:off x="0" y="0"/>
            <a:ext cx="12192000" cy="7004304"/>
          </a:xfrm>
          <a:prstGeom prst="rect">
            <a:avLst/>
          </a:prstGeom>
        </p:spPr>
      </p:pic>
      <p:pic>
        <p:nvPicPr>
          <p:cNvPr id="7" name="Google Shape;320;p1">
            <a:extLst>
              <a:ext uri="{FF2B5EF4-FFF2-40B4-BE49-F238E27FC236}">
                <a16:creationId xmlns:a16="http://schemas.microsoft.com/office/drawing/2014/main" id="{CBCAF41E-DA4C-4505-92C1-DA64BC4EB8E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184" y="6122568"/>
            <a:ext cx="3267741" cy="841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776512B-0394-D32D-7571-47A7BB7EF4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223" y="156288"/>
            <a:ext cx="10681118" cy="58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972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7A52721B-DF5D-47D0-BD5C-B6D1D8C781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7" t="1040" r="742" b="-707"/>
          <a:stretch/>
        </p:blipFill>
        <p:spPr>
          <a:xfrm>
            <a:off x="0" y="0"/>
            <a:ext cx="12192000" cy="7004304"/>
          </a:xfrm>
          <a:prstGeom prst="rect">
            <a:avLst/>
          </a:prstGeom>
        </p:spPr>
      </p:pic>
      <p:pic>
        <p:nvPicPr>
          <p:cNvPr id="7" name="Google Shape;320;p1">
            <a:extLst>
              <a:ext uri="{FF2B5EF4-FFF2-40B4-BE49-F238E27FC236}">
                <a16:creationId xmlns:a16="http://schemas.microsoft.com/office/drawing/2014/main" id="{CBCAF41E-DA4C-4505-92C1-DA64BC4EB8E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184" y="6122568"/>
            <a:ext cx="3267741" cy="841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6F983C5-8C5E-3110-49D5-352D19E62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875" y="334004"/>
            <a:ext cx="10626249" cy="59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840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7A52721B-DF5D-47D0-BD5C-B6D1D8C781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7" t="1040" r="742" b="-707"/>
          <a:stretch/>
        </p:blipFill>
        <p:spPr>
          <a:xfrm>
            <a:off x="0" y="0"/>
            <a:ext cx="12192000" cy="7004304"/>
          </a:xfrm>
          <a:prstGeom prst="rect">
            <a:avLst/>
          </a:prstGeom>
        </p:spPr>
      </p:pic>
      <p:pic>
        <p:nvPicPr>
          <p:cNvPr id="7" name="Google Shape;320;p1">
            <a:extLst>
              <a:ext uri="{FF2B5EF4-FFF2-40B4-BE49-F238E27FC236}">
                <a16:creationId xmlns:a16="http://schemas.microsoft.com/office/drawing/2014/main" id="{CBCAF41E-DA4C-4505-92C1-DA64BC4EB8E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184" y="6122568"/>
            <a:ext cx="3267741" cy="841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6FCE26-1134-D1F8-A024-0850324A9E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875" y="426460"/>
            <a:ext cx="10626249" cy="600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702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7A52721B-DF5D-47D0-BD5C-B6D1D8C781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7" t="1040" r="742" b="-707"/>
          <a:stretch/>
        </p:blipFill>
        <p:spPr>
          <a:xfrm>
            <a:off x="0" y="0"/>
            <a:ext cx="12192000" cy="7004304"/>
          </a:xfrm>
          <a:prstGeom prst="rect">
            <a:avLst/>
          </a:prstGeom>
        </p:spPr>
      </p:pic>
      <p:pic>
        <p:nvPicPr>
          <p:cNvPr id="7" name="Google Shape;320;p1">
            <a:extLst>
              <a:ext uri="{FF2B5EF4-FFF2-40B4-BE49-F238E27FC236}">
                <a16:creationId xmlns:a16="http://schemas.microsoft.com/office/drawing/2014/main" id="{CBCAF41E-DA4C-4505-92C1-DA64BC4EB8E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184" y="6122568"/>
            <a:ext cx="3267741" cy="841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B489576-C866-34B1-642C-9117506C3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184" y="315165"/>
            <a:ext cx="10626249" cy="591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616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7A52721B-DF5D-47D0-BD5C-B6D1D8C781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7" t="1040" r="742" b="-707"/>
          <a:stretch/>
        </p:blipFill>
        <p:spPr>
          <a:xfrm>
            <a:off x="0" y="0"/>
            <a:ext cx="12192000" cy="7004304"/>
          </a:xfrm>
          <a:prstGeom prst="rect">
            <a:avLst/>
          </a:prstGeom>
        </p:spPr>
      </p:pic>
      <p:pic>
        <p:nvPicPr>
          <p:cNvPr id="7" name="Google Shape;320;p1">
            <a:extLst>
              <a:ext uri="{FF2B5EF4-FFF2-40B4-BE49-F238E27FC236}">
                <a16:creationId xmlns:a16="http://schemas.microsoft.com/office/drawing/2014/main" id="{CBCAF41E-DA4C-4505-92C1-DA64BC4EB8E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184" y="6122568"/>
            <a:ext cx="3267741" cy="841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1981D5E-8128-E634-ACBF-D08723857D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184" y="272383"/>
            <a:ext cx="10626249" cy="58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723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7A52721B-DF5D-47D0-BD5C-B6D1D8C781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7" t="1040" r="742" b="-707"/>
          <a:stretch/>
        </p:blipFill>
        <p:spPr>
          <a:xfrm>
            <a:off x="0" y="0"/>
            <a:ext cx="12192000" cy="7004304"/>
          </a:xfrm>
          <a:prstGeom prst="rect">
            <a:avLst/>
          </a:prstGeom>
        </p:spPr>
      </p:pic>
      <p:pic>
        <p:nvPicPr>
          <p:cNvPr id="7" name="Google Shape;320;p1">
            <a:extLst>
              <a:ext uri="{FF2B5EF4-FFF2-40B4-BE49-F238E27FC236}">
                <a16:creationId xmlns:a16="http://schemas.microsoft.com/office/drawing/2014/main" id="{CBCAF41E-DA4C-4505-92C1-DA64BC4EB8E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184" y="6122568"/>
            <a:ext cx="3267741" cy="841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1F9AB90-021F-8C8D-B6CA-4AF44953A2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862" y="272383"/>
            <a:ext cx="10754276" cy="58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548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7A52721B-DF5D-47D0-BD5C-B6D1D8C781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7" t="1040" r="742" b="-707"/>
          <a:stretch/>
        </p:blipFill>
        <p:spPr>
          <a:xfrm>
            <a:off x="0" y="0"/>
            <a:ext cx="12192000" cy="7004304"/>
          </a:xfrm>
          <a:prstGeom prst="rect">
            <a:avLst/>
          </a:prstGeom>
        </p:spPr>
      </p:pic>
      <p:pic>
        <p:nvPicPr>
          <p:cNvPr id="7" name="Google Shape;320;p1">
            <a:extLst>
              <a:ext uri="{FF2B5EF4-FFF2-40B4-BE49-F238E27FC236}">
                <a16:creationId xmlns:a16="http://schemas.microsoft.com/office/drawing/2014/main" id="{CBCAF41E-DA4C-4505-92C1-DA64BC4EB8E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184" y="6122568"/>
            <a:ext cx="3267741" cy="841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131C9CF-5437-3860-818B-10617AE280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545" y="674254"/>
            <a:ext cx="10390909" cy="532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74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7A52721B-DF5D-47D0-BD5C-B6D1D8C781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7" t="1040" r="742" b="-707"/>
          <a:stretch/>
        </p:blipFill>
        <p:spPr>
          <a:xfrm>
            <a:off x="0" y="0"/>
            <a:ext cx="12192000" cy="7004304"/>
          </a:xfrm>
          <a:prstGeom prst="rect">
            <a:avLst/>
          </a:prstGeom>
        </p:spPr>
      </p:pic>
      <p:sp>
        <p:nvSpPr>
          <p:cNvPr id="6" name="Subtítulo 7">
            <a:extLst>
              <a:ext uri="{FF2B5EF4-FFF2-40B4-BE49-F238E27FC236}">
                <a16:creationId xmlns:a16="http://schemas.microsoft.com/office/drawing/2014/main" id="{00A1F2C8-7D75-1640-8E97-609F4267B0FF}"/>
              </a:ext>
            </a:extLst>
          </p:cNvPr>
          <p:cNvSpPr txBox="1">
            <a:spLocks/>
          </p:cNvSpPr>
          <p:nvPr/>
        </p:nvSpPr>
        <p:spPr>
          <a:xfrm>
            <a:off x="378373" y="23868"/>
            <a:ext cx="10625959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2. MARCO NORMATIVO: EVALUACIÓN CENSAL REGIONAL 2025</a:t>
            </a:r>
          </a:p>
        </p:txBody>
      </p:sp>
      <p:pic>
        <p:nvPicPr>
          <p:cNvPr id="7" name="Google Shape;320;p1">
            <a:extLst>
              <a:ext uri="{FF2B5EF4-FFF2-40B4-BE49-F238E27FC236}">
                <a16:creationId xmlns:a16="http://schemas.microsoft.com/office/drawing/2014/main" id="{A887F582-CAEB-4A0D-B7FB-4147F7AAFAB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7683" y="6224749"/>
            <a:ext cx="3189918" cy="633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0B2D5E8-CFE7-44FC-C1F0-D3E87AFCAD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119" y="415337"/>
            <a:ext cx="5354321" cy="57690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12BF8D5-3472-B99B-0409-8C93E55405C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52855"/>
          <a:stretch/>
        </p:blipFill>
        <p:spPr>
          <a:xfrm>
            <a:off x="6187440" y="409864"/>
            <a:ext cx="5354321" cy="271983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8DED779-E372-8400-844F-00497BDB5A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0834" y="3187051"/>
            <a:ext cx="5354322" cy="299732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39F66AC-53E4-4F6E-BE83-28CCBB53254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612" y="64006"/>
            <a:ext cx="1844466" cy="60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16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7A52721B-DF5D-47D0-BD5C-B6D1D8C781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7" t="1040" r="742" b="-707"/>
          <a:stretch/>
        </p:blipFill>
        <p:spPr>
          <a:xfrm>
            <a:off x="0" y="0"/>
            <a:ext cx="12192000" cy="7004304"/>
          </a:xfrm>
          <a:prstGeom prst="rect">
            <a:avLst/>
          </a:prstGeom>
        </p:spPr>
      </p:pic>
      <p:pic>
        <p:nvPicPr>
          <p:cNvPr id="7" name="Google Shape;320;p1">
            <a:extLst>
              <a:ext uri="{FF2B5EF4-FFF2-40B4-BE49-F238E27FC236}">
                <a16:creationId xmlns:a16="http://schemas.microsoft.com/office/drawing/2014/main" id="{CBCAF41E-DA4C-4505-92C1-DA64BC4EB8E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184" y="6122568"/>
            <a:ext cx="3267741" cy="841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1446731-F17B-C04E-DBAE-45CC22BEA4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153" y="993349"/>
            <a:ext cx="10439520" cy="413587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C02CAF4-5188-BD3F-F9B4-4C04DCF20849}"/>
              </a:ext>
            </a:extLst>
          </p:cNvPr>
          <p:cNvSpPr txBox="1"/>
          <p:nvPr/>
        </p:nvSpPr>
        <p:spPr>
          <a:xfrm>
            <a:off x="-43281" y="50399"/>
            <a:ext cx="121798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13</a:t>
            </a: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RECOMENDACIONES PARA MANTENER UN CLIMA ADECUADO EN LA APLICACIÓN DE LA PRUEBA REGIONAL</a:t>
            </a:r>
            <a:endParaRPr kumimoji="0" lang="es-P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2301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áfico 12">
            <a:extLst>
              <a:ext uri="{FF2B5EF4-FFF2-40B4-BE49-F238E27FC236}">
                <a16:creationId xmlns:a16="http://schemas.microsoft.com/office/drawing/2014/main" id="{76F346DD-2EE6-41D6-AC92-70B8861A7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4923"/>
            <a:ext cx="12192000" cy="685264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70DA38A-22DA-400E-9CFF-A19E28EDB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663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s-PE" sz="15000" b="1" dirty="0">
                <a:solidFill>
                  <a:schemeClr val="bg1"/>
                </a:solidFill>
              </a:rPr>
              <a:t>GRACIAS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4D19AC8-AC84-46CE-87F4-3955443E6440}"/>
              </a:ext>
            </a:extLst>
          </p:cNvPr>
          <p:cNvSpPr/>
          <p:nvPr/>
        </p:nvSpPr>
        <p:spPr>
          <a:xfrm>
            <a:off x="54429" y="4761571"/>
            <a:ext cx="12192000" cy="2105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5CD6ED8-4A53-408D-BBA0-C260D03D17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793" y="5369662"/>
            <a:ext cx="5560108" cy="87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01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7A52721B-DF5D-47D0-BD5C-B6D1D8C781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7" t="1040" r="742" b="-707"/>
          <a:stretch/>
        </p:blipFill>
        <p:spPr>
          <a:xfrm>
            <a:off x="0" y="-143356"/>
            <a:ext cx="12192000" cy="7004304"/>
          </a:xfrm>
          <a:prstGeom prst="rect">
            <a:avLst/>
          </a:prstGeom>
        </p:spPr>
      </p:pic>
      <p:pic>
        <p:nvPicPr>
          <p:cNvPr id="7" name="Google Shape;320;p1">
            <a:extLst>
              <a:ext uri="{FF2B5EF4-FFF2-40B4-BE49-F238E27FC236}">
                <a16:creationId xmlns:a16="http://schemas.microsoft.com/office/drawing/2014/main" id="{A887F582-CAEB-4A0D-B7FB-4147F7AAFAB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808" y="5918850"/>
            <a:ext cx="3267741" cy="84154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36CDB28A-1B81-44C4-9900-344233DAFA2D}"/>
              </a:ext>
            </a:extLst>
          </p:cNvPr>
          <p:cNvSpPr txBox="1"/>
          <p:nvPr/>
        </p:nvSpPr>
        <p:spPr>
          <a:xfrm>
            <a:off x="7573818" y="6103516"/>
            <a:ext cx="399749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gency FB" panose="020B0503020202020204" pitchFamily="34" charset="0"/>
                <a:cs typeface="+mn-cs"/>
              </a:rPr>
              <a:t>RGR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E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gency FB" panose="020B0503020202020204" pitchFamily="34" charset="0"/>
                <a:cs typeface="+mn-cs"/>
              </a:rPr>
              <a:t>N°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gency FB" panose="020B0503020202020204" pitchFamily="34" charset="0"/>
                <a:cs typeface="+mn-cs"/>
              </a:rPr>
              <a:t> 000873- 2025- GRLL-GGR-GRE</a:t>
            </a:r>
            <a:endParaRPr kumimoji="0" lang="es-PE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798650F-8E8F-4FA0-8684-C9373630FA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72" t="7340" r="8406" b="15167"/>
          <a:stretch/>
        </p:blipFill>
        <p:spPr>
          <a:xfrm>
            <a:off x="914401" y="520225"/>
            <a:ext cx="10464530" cy="539862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F92EE27-B95A-44D4-A285-72D6604FE35C}"/>
              </a:ext>
            </a:extLst>
          </p:cNvPr>
          <p:cNvSpPr txBox="1"/>
          <p:nvPr/>
        </p:nvSpPr>
        <p:spPr>
          <a:xfrm>
            <a:off x="8615542" y="5097906"/>
            <a:ext cx="1841867" cy="369332"/>
          </a:xfrm>
          <a:prstGeom prst="rect">
            <a:avLst/>
          </a:prstGeom>
          <a:solidFill>
            <a:srgbClr val="FFAFA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Punto focal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C41BCE1A-9CFA-472C-90BA-3F4444E4CD18}"/>
              </a:ext>
            </a:extLst>
          </p:cNvPr>
          <p:cNvCxnSpPr/>
          <p:nvPr/>
        </p:nvCxnSpPr>
        <p:spPr>
          <a:xfrm>
            <a:off x="8194315" y="5282572"/>
            <a:ext cx="43785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id="{07D81A3B-670D-4809-A8CD-EC2C057B8DF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534" y="-187006"/>
            <a:ext cx="1844466" cy="60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90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7A52721B-DF5D-47D0-BD5C-B6D1D8C781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7" t="1040" r="742" b="-707"/>
          <a:stretch/>
        </p:blipFill>
        <p:spPr>
          <a:xfrm>
            <a:off x="39260" y="0"/>
            <a:ext cx="12192000" cy="7004304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54DA1AC0-D202-4C85-9AB3-6BEC5B1E00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5635256"/>
            <a:ext cx="12192000" cy="1222744"/>
          </a:xfrm>
          <a:prstGeom prst="rect">
            <a:avLst/>
          </a:prstGeom>
        </p:spPr>
      </p:pic>
      <p:pic>
        <p:nvPicPr>
          <p:cNvPr id="5" name="Google Shape;320;p1">
            <a:extLst>
              <a:ext uri="{FF2B5EF4-FFF2-40B4-BE49-F238E27FC236}">
                <a16:creationId xmlns:a16="http://schemas.microsoft.com/office/drawing/2014/main" id="{76A136E2-62B7-4760-A8DF-D33983F6524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1184" y="6040719"/>
            <a:ext cx="3267741" cy="8415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41BBFA9-22C9-556E-918F-26241E343FCA}"/>
              </a:ext>
            </a:extLst>
          </p:cNvPr>
          <p:cNvSpPr txBox="1"/>
          <p:nvPr/>
        </p:nvSpPr>
        <p:spPr>
          <a:xfrm>
            <a:off x="446646" y="0"/>
            <a:ext cx="4747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/>
              <a:t>3. METAS DE ATENCIÓN</a:t>
            </a:r>
            <a:endParaRPr lang="es-PE" sz="2800" b="1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8B05A78-D579-4173-A173-A9DFEFF01B9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612" y="64006"/>
            <a:ext cx="1844466" cy="600980"/>
          </a:xfrm>
          <a:prstGeom prst="rect">
            <a:avLst/>
          </a:prstGeom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25B7B6F9-3508-4545-B52D-C39261F18E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674513"/>
              </p:ext>
            </p:extLst>
          </p:nvPr>
        </p:nvGraphicFramePr>
        <p:xfrm>
          <a:off x="2683239" y="1470472"/>
          <a:ext cx="7090348" cy="3480435"/>
        </p:xfrm>
        <a:graphic>
          <a:graphicData uri="http://schemas.openxmlformats.org/drawingml/2006/table">
            <a:tbl>
              <a:tblPr/>
              <a:tblGrid>
                <a:gridCol w="3545174">
                  <a:extLst>
                    <a:ext uri="{9D8B030D-6E8A-4147-A177-3AD203B41FA5}">
                      <a16:colId xmlns:a16="http://schemas.microsoft.com/office/drawing/2014/main" val="1300299204"/>
                    </a:ext>
                  </a:extLst>
                </a:gridCol>
                <a:gridCol w="3545174">
                  <a:extLst>
                    <a:ext uri="{9D8B030D-6E8A-4147-A177-3AD203B41FA5}">
                      <a16:colId xmlns:a16="http://schemas.microsoft.com/office/drawing/2014/main" val="1454948469"/>
                    </a:ext>
                  </a:extLst>
                </a:gridCol>
              </a:tblGrid>
              <a:tr h="79448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PE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UGEL</a:t>
                      </a:r>
                      <a:br>
                        <a:rPr lang="es-PE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PE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PACASMAYO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Básica Regular – estudiantes/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533755"/>
                  </a:ext>
                </a:extLst>
              </a:tr>
              <a:tr h="397239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</a:t>
                      </a:r>
                      <a:r>
                        <a:rPr lang="es-PE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</a:t>
                      </a:r>
                      <a:r>
                        <a:rPr lang="es-PE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./pruebas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4351597"/>
                  </a:ext>
                </a:extLst>
              </a:tr>
              <a:tr h="397239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4°Primaria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2006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0058234"/>
                  </a:ext>
                </a:extLst>
              </a:tr>
              <a:tr h="397239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6°Primaria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7682585"/>
                  </a:ext>
                </a:extLst>
              </a:tr>
              <a:tr h="397239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2° Secundaria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2118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6595871"/>
                  </a:ext>
                </a:extLst>
              </a:tr>
              <a:tr h="397239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3° Secundaria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5996602"/>
                  </a:ext>
                </a:extLst>
              </a:tr>
              <a:tr h="397239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156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6397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7A52721B-DF5D-47D0-BD5C-B6D1D8C781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7" t="1040" r="742" b="-707"/>
          <a:stretch/>
        </p:blipFill>
        <p:spPr>
          <a:xfrm>
            <a:off x="0" y="0"/>
            <a:ext cx="12192000" cy="7004304"/>
          </a:xfrm>
          <a:prstGeom prst="rect">
            <a:avLst/>
          </a:prstGeom>
        </p:spPr>
      </p:pic>
      <p:pic>
        <p:nvPicPr>
          <p:cNvPr id="7" name="Google Shape;320;p1">
            <a:extLst>
              <a:ext uri="{FF2B5EF4-FFF2-40B4-BE49-F238E27FC236}">
                <a16:creationId xmlns:a16="http://schemas.microsoft.com/office/drawing/2014/main" id="{A887F582-CAEB-4A0D-B7FB-4147F7AAFAB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7285" y="6016456"/>
            <a:ext cx="3267741" cy="84154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93D7EAC1-0885-4048-B19C-96C18E58566F}"/>
              </a:ext>
            </a:extLst>
          </p:cNvPr>
          <p:cNvSpPr txBox="1"/>
          <p:nvPr/>
        </p:nvSpPr>
        <p:spPr>
          <a:xfrm>
            <a:off x="676728" y="94436"/>
            <a:ext cx="10802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KIT DE EVALUACIÓN CENSAL REGIONAL 2025 </a:t>
            </a:r>
            <a:endParaRPr kumimoji="0" lang="es-P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A436A18A-04DC-4830-8A20-E91C080D5472}"/>
              </a:ext>
            </a:extLst>
          </p:cNvPr>
          <p:cNvSpPr/>
          <p:nvPr/>
        </p:nvSpPr>
        <p:spPr>
          <a:xfrm>
            <a:off x="82470" y="1171818"/>
            <a:ext cx="1724896" cy="52322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Secundaria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lecha: a la derecha 20">
            <a:extLst>
              <a:ext uri="{FF2B5EF4-FFF2-40B4-BE49-F238E27FC236}">
                <a16:creationId xmlns:a16="http://schemas.microsoft.com/office/drawing/2014/main" id="{0B99F207-E10F-4EB6-A2B5-DD3D8C761071}"/>
              </a:ext>
            </a:extLst>
          </p:cNvPr>
          <p:cNvSpPr/>
          <p:nvPr/>
        </p:nvSpPr>
        <p:spPr>
          <a:xfrm>
            <a:off x="74454" y="4043719"/>
            <a:ext cx="1724896" cy="52322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Primaria 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548E2C99-FA1E-4F1B-B6B7-9B8467CC37A5}"/>
              </a:ext>
            </a:extLst>
          </p:cNvPr>
          <p:cNvSpPr txBox="1"/>
          <p:nvPr/>
        </p:nvSpPr>
        <p:spPr>
          <a:xfrm>
            <a:off x="721332" y="642663"/>
            <a:ext cx="15442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Cuadernillos 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6" name="Grupo 45">
            <a:extLst>
              <a:ext uri="{FF2B5EF4-FFF2-40B4-BE49-F238E27FC236}">
                <a16:creationId xmlns:a16="http://schemas.microsoft.com/office/drawing/2014/main" id="{19F878E8-6251-9E04-F8A2-5929CA8EABD8}"/>
              </a:ext>
            </a:extLst>
          </p:cNvPr>
          <p:cNvGrpSpPr/>
          <p:nvPr/>
        </p:nvGrpSpPr>
        <p:grpSpPr>
          <a:xfrm>
            <a:off x="1873804" y="3108730"/>
            <a:ext cx="5215663" cy="3328497"/>
            <a:chOff x="1789732" y="3198897"/>
            <a:chExt cx="5215663" cy="3328497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9F20FFBB-59A4-F61D-D795-F10B28914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89732" y="3198897"/>
              <a:ext cx="1688454" cy="202131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E37C3E0D-0B1E-A709-A7F8-681A7E05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89565" y="3825037"/>
              <a:ext cx="1735208" cy="2191419"/>
            </a:xfrm>
            <a:prstGeom prst="rect">
              <a:avLst/>
            </a:prstGeom>
            <a:ln>
              <a:solidFill>
                <a:srgbClr val="942093"/>
              </a:solidFill>
            </a:ln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E95C6019-909E-9FB8-05AA-AAFA0DC8C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40150" y="4361228"/>
              <a:ext cx="1765245" cy="2166166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</p:pic>
      </p:grpSp>
      <p:grpSp>
        <p:nvGrpSpPr>
          <p:cNvPr id="5" name="Grupo 4"/>
          <p:cNvGrpSpPr/>
          <p:nvPr/>
        </p:nvGrpSpPr>
        <p:grpSpPr>
          <a:xfrm>
            <a:off x="2014462" y="568619"/>
            <a:ext cx="9454164" cy="5492001"/>
            <a:chOff x="2014462" y="568619"/>
            <a:chExt cx="9454164" cy="5492001"/>
          </a:xfrm>
        </p:grpSpPr>
        <p:grpSp>
          <p:nvGrpSpPr>
            <p:cNvPr id="45" name="Grupo 44">
              <a:extLst>
                <a:ext uri="{FF2B5EF4-FFF2-40B4-BE49-F238E27FC236}">
                  <a16:creationId xmlns:a16="http://schemas.microsoft.com/office/drawing/2014/main" id="{320D2590-BC57-65D4-6EA3-B6520A5C3DF2}"/>
                </a:ext>
              </a:extLst>
            </p:cNvPr>
            <p:cNvGrpSpPr/>
            <p:nvPr/>
          </p:nvGrpSpPr>
          <p:grpSpPr>
            <a:xfrm>
              <a:off x="2014462" y="568619"/>
              <a:ext cx="9454164" cy="5492001"/>
              <a:chOff x="2014462" y="568619"/>
              <a:chExt cx="9454164" cy="5492001"/>
            </a:xfrm>
          </p:grpSpPr>
          <p:pic>
            <p:nvPicPr>
              <p:cNvPr id="30" name="Imagen 29">
                <a:extLst>
                  <a:ext uri="{FF2B5EF4-FFF2-40B4-BE49-F238E27FC236}">
                    <a16:creationId xmlns:a16="http://schemas.microsoft.com/office/drawing/2014/main" id="{9397F854-5620-5416-4B9F-5A60532DF4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14462" y="568619"/>
                <a:ext cx="1544245" cy="2191419"/>
              </a:xfrm>
              <a:prstGeom prst="rect">
                <a:avLst/>
              </a:prstGeom>
            </p:spPr>
          </p:pic>
          <p:pic>
            <p:nvPicPr>
              <p:cNvPr id="32" name="Imagen 31">
                <a:extLst>
                  <a:ext uri="{FF2B5EF4-FFF2-40B4-BE49-F238E27FC236}">
                    <a16:creationId xmlns:a16="http://schemas.microsoft.com/office/drawing/2014/main" id="{38BDF1B2-4612-A88E-2107-E2C9E17FB9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99950" y="609936"/>
                <a:ext cx="1544245" cy="2170204"/>
              </a:xfrm>
              <a:prstGeom prst="rect">
                <a:avLst/>
              </a:prstGeom>
            </p:spPr>
          </p:pic>
          <p:pic>
            <p:nvPicPr>
              <p:cNvPr id="34" name="Imagen 33">
                <a:extLst>
                  <a:ext uri="{FF2B5EF4-FFF2-40B4-BE49-F238E27FC236}">
                    <a16:creationId xmlns:a16="http://schemas.microsoft.com/office/drawing/2014/main" id="{7AE8FA75-CED9-6B6B-2F9B-D59ED4E116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73639" y="960781"/>
                <a:ext cx="1544246" cy="2244392"/>
              </a:xfrm>
              <a:prstGeom prst="rect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</p:pic>
          <p:pic>
            <p:nvPicPr>
              <p:cNvPr id="36" name="Imagen 35">
                <a:extLst>
                  <a:ext uri="{FF2B5EF4-FFF2-40B4-BE49-F238E27FC236}">
                    <a16:creationId xmlns:a16="http://schemas.microsoft.com/office/drawing/2014/main" id="{0D2079CE-FA8F-A63D-5A93-3828837F4B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00473" y="960781"/>
                <a:ext cx="1544782" cy="2244391"/>
              </a:xfrm>
              <a:prstGeom prst="rect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</p:pic>
          <p:pic>
            <p:nvPicPr>
              <p:cNvPr id="38" name="Imagen 37">
                <a:extLst>
                  <a:ext uri="{FF2B5EF4-FFF2-40B4-BE49-F238E27FC236}">
                    <a16:creationId xmlns:a16="http://schemas.microsoft.com/office/drawing/2014/main" id="{CDF62E28-3674-D953-789E-BE865D43DB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205776" y="1327221"/>
                <a:ext cx="1586025" cy="2241973"/>
              </a:xfrm>
              <a:prstGeom prst="rect">
                <a:avLst/>
              </a:prstGeom>
            </p:spPr>
          </p:pic>
          <p:pic>
            <p:nvPicPr>
              <p:cNvPr id="40" name="Imagen 39">
                <a:extLst>
                  <a:ext uri="{FF2B5EF4-FFF2-40B4-BE49-F238E27FC236}">
                    <a16:creationId xmlns:a16="http://schemas.microsoft.com/office/drawing/2014/main" id="{7786571A-AC44-D384-F841-28D7610DE3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772625" y="1327221"/>
                <a:ext cx="1605182" cy="2258531"/>
              </a:xfrm>
              <a:prstGeom prst="rect">
                <a:avLst/>
              </a:prstGeom>
            </p:spPr>
          </p:pic>
          <p:pic>
            <p:nvPicPr>
              <p:cNvPr id="42" name="Imagen 41">
                <a:extLst>
                  <a:ext uri="{FF2B5EF4-FFF2-40B4-BE49-F238E27FC236}">
                    <a16:creationId xmlns:a16="http://schemas.microsoft.com/office/drawing/2014/main" id="{FB0F46C4-AFC3-2000-C0D7-E71287893C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205776" y="3700896"/>
                <a:ext cx="1688453" cy="2359724"/>
              </a:xfrm>
              <a:prstGeom prst="rect">
                <a:avLst/>
              </a:prstGeom>
            </p:spPr>
          </p:pic>
          <p:pic>
            <p:nvPicPr>
              <p:cNvPr id="44" name="Imagen 43">
                <a:extLst>
                  <a:ext uri="{FF2B5EF4-FFF2-40B4-BE49-F238E27FC236}">
                    <a16:creationId xmlns:a16="http://schemas.microsoft.com/office/drawing/2014/main" id="{446780EA-BDBD-1262-6A40-409BAE0380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791801" y="3684338"/>
                <a:ext cx="1676825" cy="2344829"/>
              </a:xfrm>
              <a:prstGeom prst="rect">
                <a:avLst/>
              </a:prstGeom>
            </p:spPr>
          </p:pic>
        </p:grpSp>
        <p:sp>
          <p:nvSpPr>
            <p:cNvPr id="2" name="CuadroTexto 1"/>
            <p:cNvSpPr txBox="1"/>
            <p:nvPr/>
          </p:nvSpPr>
          <p:spPr>
            <a:xfrm>
              <a:off x="2258749" y="1672832"/>
              <a:ext cx="732423" cy="215444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00" b="1" dirty="0">
                  <a:solidFill>
                    <a:schemeClr val="bg1"/>
                  </a:solidFill>
                </a:rPr>
                <a:t>DE SALIDA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CuadroTexto 22"/>
            <p:cNvSpPr txBox="1"/>
            <p:nvPr/>
          </p:nvSpPr>
          <p:spPr>
            <a:xfrm>
              <a:off x="3837325" y="1646594"/>
              <a:ext cx="732423" cy="215444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00" b="1" dirty="0">
                  <a:solidFill>
                    <a:schemeClr val="bg1"/>
                  </a:solidFill>
                </a:rPr>
                <a:t>DE SALIDA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2028520" y="4330236"/>
              <a:ext cx="923477" cy="215444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00" b="1" dirty="0">
                  <a:solidFill>
                    <a:schemeClr val="bg1"/>
                  </a:solidFill>
                </a:rPr>
                <a:t>DE SALIDA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CuadroTexto 24"/>
            <p:cNvSpPr txBox="1"/>
            <p:nvPr/>
          </p:nvSpPr>
          <p:spPr>
            <a:xfrm>
              <a:off x="5399967" y="2045516"/>
              <a:ext cx="830352" cy="215444"/>
            </a:xfrm>
            <a:prstGeom prst="rect">
              <a:avLst/>
            </a:prstGeom>
            <a:solidFill>
              <a:srgbClr val="94209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00" b="1" dirty="0">
                  <a:solidFill>
                    <a:schemeClr val="bg1"/>
                  </a:solidFill>
                </a:rPr>
                <a:t>DE SALIDA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CuadroTexto 25"/>
            <p:cNvSpPr txBox="1"/>
            <p:nvPr/>
          </p:nvSpPr>
          <p:spPr>
            <a:xfrm>
              <a:off x="6901804" y="2095478"/>
              <a:ext cx="830352" cy="215444"/>
            </a:xfrm>
            <a:prstGeom prst="rect">
              <a:avLst/>
            </a:prstGeom>
            <a:solidFill>
              <a:srgbClr val="94209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00" b="1" dirty="0">
                  <a:solidFill>
                    <a:schemeClr val="bg1"/>
                  </a:solidFill>
                </a:rPr>
                <a:t>DE SALIDA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3691758" y="5072726"/>
              <a:ext cx="939171" cy="215444"/>
            </a:xfrm>
            <a:prstGeom prst="rect">
              <a:avLst/>
            </a:prstGeom>
            <a:solidFill>
              <a:srgbClr val="94209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00" b="1" dirty="0">
                  <a:solidFill>
                    <a:schemeClr val="bg1"/>
                  </a:solidFill>
                </a:rPr>
                <a:t>DE SALIDA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CuadroTexto 28"/>
            <p:cNvSpPr txBox="1"/>
            <p:nvPr/>
          </p:nvSpPr>
          <p:spPr>
            <a:xfrm>
              <a:off x="5552924" y="5579716"/>
              <a:ext cx="830352" cy="215444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00" b="1" dirty="0">
                  <a:solidFill>
                    <a:schemeClr val="bg1"/>
                  </a:solidFill>
                </a:rPr>
                <a:t>DE SALIDA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CuadroTexto 30"/>
            <p:cNvSpPr txBox="1"/>
            <p:nvPr/>
          </p:nvSpPr>
          <p:spPr>
            <a:xfrm>
              <a:off x="8464063" y="4854999"/>
              <a:ext cx="830352" cy="215444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00" b="1" dirty="0">
                  <a:solidFill>
                    <a:schemeClr val="bg1"/>
                  </a:solidFill>
                </a:rPr>
                <a:t>DE SALIDA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33" name="CuadroTexto 32"/>
            <p:cNvSpPr txBox="1"/>
            <p:nvPr/>
          </p:nvSpPr>
          <p:spPr>
            <a:xfrm>
              <a:off x="10048062" y="4820133"/>
              <a:ext cx="830352" cy="215444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00" b="1" dirty="0">
                  <a:solidFill>
                    <a:schemeClr val="bg1"/>
                  </a:solidFill>
                </a:rPr>
                <a:t>DE SALIDA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CuadroTexto 34"/>
            <p:cNvSpPr txBox="1"/>
            <p:nvPr/>
          </p:nvSpPr>
          <p:spPr>
            <a:xfrm>
              <a:off x="8464063" y="2416770"/>
              <a:ext cx="830352" cy="215444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00" b="1" dirty="0">
                  <a:solidFill>
                    <a:schemeClr val="bg1"/>
                  </a:solidFill>
                </a:rPr>
                <a:t>DE SALIDA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CuadroTexto 36"/>
            <p:cNvSpPr txBox="1"/>
            <p:nvPr/>
          </p:nvSpPr>
          <p:spPr>
            <a:xfrm>
              <a:off x="10010609" y="2448207"/>
              <a:ext cx="830352" cy="215444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00" b="1" dirty="0">
                  <a:solidFill>
                    <a:schemeClr val="bg1"/>
                  </a:solidFill>
                </a:rPr>
                <a:t>DE SALIDA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9" name="Imagen 38">
            <a:extLst>
              <a:ext uri="{FF2B5EF4-FFF2-40B4-BE49-F238E27FC236}">
                <a16:creationId xmlns:a16="http://schemas.microsoft.com/office/drawing/2014/main" id="{4CA71EC8-F2C8-435B-9042-3F8BDF5D2BE0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612" y="64006"/>
            <a:ext cx="1844466" cy="60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95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7A52721B-DF5D-47D0-BD5C-B6D1D8C781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7" t="1040" r="742" b="-707"/>
          <a:stretch/>
        </p:blipFill>
        <p:spPr>
          <a:xfrm>
            <a:off x="0" y="-763897"/>
            <a:ext cx="12192000" cy="7004304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888313DA-9E92-8E49-9393-E65105F88C16}"/>
              </a:ext>
            </a:extLst>
          </p:cNvPr>
          <p:cNvGrpSpPr/>
          <p:nvPr/>
        </p:nvGrpSpPr>
        <p:grpSpPr>
          <a:xfrm>
            <a:off x="22924" y="5869700"/>
            <a:ext cx="12192000" cy="1083736"/>
            <a:chOff x="22924" y="5869700"/>
            <a:chExt cx="12192000" cy="1083736"/>
          </a:xfrm>
        </p:grpSpPr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D2658251-5AC6-374A-B2F7-618E43657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924" y="5869700"/>
              <a:ext cx="12192000" cy="959484"/>
            </a:xfrm>
            <a:prstGeom prst="rect">
              <a:avLst/>
            </a:prstGeom>
          </p:spPr>
        </p:pic>
        <p:pic>
          <p:nvPicPr>
            <p:cNvPr id="19" name="Google Shape;320;p1">
              <a:extLst>
                <a:ext uri="{FF2B5EF4-FFF2-40B4-BE49-F238E27FC236}">
                  <a16:creationId xmlns:a16="http://schemas.microsoft.com/office/drawing/2014/main" id="{1D53B854-27F4-7F4C-BF50-83BA7B5D7D9B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50178" y="6111893"/>
              <a:ext cx="3267741" cy="84154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1F91FEA2-83CB-48E0-8B4B-0C2D2BC300FE}"/>
              </a:ext>
            </a:extLst>
          </p:cNvPr>
          <p:cNvSpPr txBox="1"/>
          <p:nvPr/>
        </p:nvSpPr>
        <p:spPr>
          <a:xfrm>
            <a:off x="676729" y="-763897"/>
            <a:ext cx="10726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KIT DE EVALUACIÓN CENSAL REGIONAL- PROTOCOLOS Y REGISTROS</a:t>
            </a:r>
            <a:endParaRPr kumimoji="0" lang="es-P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lobo: flecha hacia abajo 7">
            <a:extLst>
              <a:ext uri="{FF2B5EF4-FFF2-40B4-BE49-F238E27FC236}">
                <a16:creationId xmlns:a16="http://schemas.microsoft.com/office/drawing/2014/main" id="{7A03D472-27E8-444B-8714-4A5F6D594BF5}"/>
              </a:ext>
            </a:extLst>
          </p:cNvPr>
          <p:cNvSpPr/>
          <p:nvPr/>
        </p:nvSpPr>
        <p:spPr>
          <a:xfrm rot="16200000">
            <a:off x="-17745" y="126052"/>
            <a:ext cx="1587732" cy="704138"/>
          </a:xfrm>
          <a:prstGeom prst="downArrowCallout">
            <a:avLst>
              <a:gd name="adj1" fmla="val 30867"/>
              <a:gd name="adj2" fmla="val 25000"/>
              <a:gd name="adj3" fmla="val 25000"/>
              <a:gd name="adj4" fmla="val 26196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Protocolos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lobo: flecha hacia abajo 24">
            <a:extLst>
              <a:ext uri="{FF2B5EF4-FFF2-40B4-BE49-F238E27FC236}">
                <a16:creationId xmlns:a16="http://schemas.microsoft.com/office/drawing/2014/main" id="{0B54033D-0501-40BE-A2CE-6ADFC42B301A}"/>
              </a:ext>
            </a:extLst>
          </p:cNvPr>
          <p:cNvSpPr/>
          <p:nvPr/>
        </p:nvSpPr>
        <p:spPr>
          <a:xfrm rot="16200000">
            <a:off x="-236807" y="3678870"/>
            <a:ext cx="1587732" cy="704138"/>
          </a:xfrm>
          <a:prstGeom prst="downArrowCallout">
            <a:avLst>
              <a:gd name="adj1" fmla="val 30867"/>
              <a:gd name="adj2" fmla="val 25000"/>
              <a:gd name="adj3" fmla="val 25000"/>
              <a:gd name="adj4" fmla="val 26196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Registros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Grupo 39">
            <a:extLst>
              <a:ext uri="{FF2B5EF4-FFF2-40B4-BE49-F238E27FC236}">
                <a16:creationId xmlns:a16="http://schemas.microsoft.com/office/drawing/2014/main" id="{863DE462-5935-95BA-4105-ADD96AF8058F}"/>
              </a:ext>
            </a:extLst>
          </p:cNvPr>
          <p:cNvGrpSpPr/>
          <p:nvPr/>
        </p:nvGrpSpPr>
        <p:grpSpPr>
          <a:xfrm>
            <a:off x="1000345" y="123085"/>
            <a:ext cx="2948635" cy="2324835"/>
            <a:chOff x="1251503" y="95245"/>
            <a:chExt cx="2948635" cy="2324835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8803E702-294F-21DD-E73F-7A90EA43D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702299">
              <a:off x="2617651" y="95245"/>
              <a:ext cx="1582487" cy="216265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780C83E1-AE69-0496-084A-A81BA1022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0648166">
              <a:off x="1251503" y="225404"/>
              <a:ext cx="1594212" cy="21946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</p:pic>
      </p:grpSp>
      <p:grpSp>
        <p:nvGrpSpPr>
          <p:cNvPr id="39" name="Grupo 38">
            <a:extLst>
              <a:ext uri="{FF2B5EF4-FFF2-40B4-BE49-F238E27FC236}">
                <a16:creationId xmlns:a16="http://schemas.microsoft.com/office/drawing/2014/main" id="{EF08C9FC-B83E-5AEB-4884-AD7B5DF2237F}"/>
              </a:ext>
            </a:extLst>
          </p:cNvPr>
          <p:cNvGrpSpPr/>
          <p:nvPr/>
        </p:nvGrpSpPr>
        <p:grpSpPr>
          <a:xfrm>
            <a:off x="4613080" y="-59015"/>
            <a:ext cx="6540889" cy="3323662"/>
            <a:chOff x="5087634" y="-316520"/>
            <a:chExt cx="6540889" cy="3323662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67EB0F20-36D4-C130-4100-389DEEAA7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258922">
              <a:off x="5245285" y="632590"/>
              <a:ext cx="1586323" cy="2040696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E6E630C9-CF45-439D-B9E8-909BEAF85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163563">
              <a:off x="5087634" y="-58805"/>
              <a:ext cx="1547186" cy="2022296"/>
            </a:xfrm>
            <a:prstGeom prst="rect">
              <a:avLst/>
            </a:prstGeom>
          </p:spPr>
        </p:pic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F665E1E6-0BC0-3181-3004-3E12B663A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11246" y="563578"/>
              <a:ext cx="1508887" cy="2146535"/>
            </a:xfrm>
            <a:prstGeom prst="rect">
              <a:avLst/>
            </a:prstGeom>
          </p:spPr>
        </p:pic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0D42C8C8-D4F1-E5C9-C709-664EBFF42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1210736">
              <a:off x="6634963" y="-304050"/>
              <a:ext cx="1508887" cy="2159595"/>
            </a:xfrm>
            <a:prstGeom prst="rect">
              <a:avLst/>
            </a:prstGeom>
          </p:spPr>
        </p:pic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id="{F2B3997E-CE3A-FCDB-8D88-CAB52ACAB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430146">
              <a:off x="8407545" y="521080"/>
              <a:ext cx="1472841" cy="2133612"/>
            </a:xfrm>
            <a:prstGeom prst="rect">
              <a:avLst/>
            </a:prstGeom>
          </p:spPr>
        </p:pic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6C54B043-F035-CD35-2F1E-44415AB43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572958">
              <a:off x="8445858" y="-316520"/>
              <a:ext cx="1500885" cy="2122901"/>
            </a:xfrm>
            <a:prstGeom prst="rect">
              <a:avLst/>
            </a:prstGeom>
          </p:spPr>
        </p:pic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0F3AB4CE-3AB3-1F92-60AA-BDC2D7230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1175381">
              <a:off x="9937284" y="860607"/>
              <a:ext cx="1530142" cy="2146535"/>
            </a:xfrm>
            <a:prstGeom prst="rect">
              <a:avLst/>
            </a:prstGeom>
          </p:spPr>
        </p:pic>
        <p:pic>
          <p:nvPicPr>
            <p:cNvPr id="38" name="Imagen 37">
              <a:extLst>
                <a:ext uri="{FF2B5EF4-FFF2-40B4-BE49-F238E27FC236}">
                  <a16:creationId xmlns:a16="http://schemas.microsoft.com/office/drawing/2014/main" id="{D5BED1FC-B025-07E7-B05A-213C84329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1150997">
              <a:off x="10094375" y="56077"/>
              <a:ext cx="1534148" cy="2189358"/>
            </a:xfrm>
            <a:prstGeom prst="rect">
              <a:avLst/>
            </a:prstGeom>
          </p:spPr>
        </p:pic>
      </p:grpSp>
      <p:grpSp>
        <p:nvGrpSpPr>
          <p:cNvPr id="61" name="Grupo 60">
            <a:extLst>
              <a:ext uri="{FF2B5EF4-FFF2-40B4-BE49-F238E27FC236}">
                <a16:creationId xmlns:a16="http://schemas.microsoft.com/office/drawing/2014/main" id="{0EB7D776-350E-3F48-BF2D-CE13E2DD6C60}"/>
              </a:ext>
            </a:extLst>
          </p:cNvPr>
          <p:cNvGrpSpPr/>
          <p:nvPr/>
        </p:nvGrpSpPr>
        <p:grpSpPr>
          <a:xfrm>
            <a:off x="747899" y="3489346"/>
            <a:ext cx="3996635" cy="2036066"/>
            <a:chOff x="747899" y="3489346"/>
            <a:chExt cx="3996635" cy="2036066"/>
          </a:xfrm>
        </p:grpSpPr>
        <p:pic>
          <p:nvPicPr>
            <p:cNvPr id="42" name="Imagen 41">
              <a:extLst>
                <a:ext uri="{FF2B5EF4-FFF2-40B4-BE49-F238E27FC236}">
                  <a16:creationId xmlns:a16="http://schemas.microsoft.com/office/drawing/2014/main" id="{AB0F2F86-BA91-05A9-797A-A3BF567E6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47899" y="3489346"/>
              <a:ext cx="1370664" cy="1936869"/>
            </a:xfrm>
            <a:prstGeom prst="rect">
              <a:avLst/>
            </a:prstGeom>
          </p:spPr>
        </p:pic>
        <p:pic>
          <p:nvPicPr>
            <p:cNvPr id="44" name="Imagen 43">
              <a:extLst>
                <a:ext uri="{FF2B5EF4-FFF2-40B4-BE49-F238E27FC236}">
                  <a16:creationId xmlns:a16="http://schemas.microsoft.com/office/drawing/2014/main" id="{10F78096-8B05-EEBA-83FC-6F035B2AD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048445" y="3518010"/>
              <a:ext cx="1370665" cy="1970331"/>
            </a:xfrm>
            <a:prstGeom prst="rect">
              <a:avLst/>
            </a:prstGeom>
          </p:spPr>
        </p:pic>
        <p:pic>
          <p:nvPicPr>
            <p:cNvPr id="46" name="Imagen 45">
              <a:extLst>
                <a:ext uri="{FF2B5EF4-FFF2-40B4-BE49-F238E27FC236}">
                  <a16:creationId xmlns:a16="http://schemas.microsoft.com/office/drawing/2014/main" id="{7AD834FF-1BF2-0B79-D1F9-BB7FD02DF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316400" y="3494553"/>
              <a:ext cx="1428134" cy="2030859"/>
            </a:xfrm>
            <a:prstGeom prst="rect">
              <a:avLst/>
            </a:prstGeom>
          </p:spPr>
        </p:pic>
      </p:grpSp>
      <p:grpSp>
        <p:nvGrpSpPr>
          <p:cNvPr id="62" name="Grupo 61">
            <a:extLst>
              <a:ext uri="{FF2B5EF4-FFF2-40B4-BE49-F238E27FC236}">
                <a16:creationId xmlns:a16="http://schemas.microsoft.com/office/drawing/2014/main" id="{9A2857B7-D981-4E4E-3F9C-12F677714F02}"/>
              </a:ext>
            </a:extLst>
          </p:cNvPr>
          <p:cNvGrpSpPr/>
          <p:nvPr/>
        </p:nvGrpSpPr>
        <p:grpSpPr>
          <a:xfrm>
            <a:off x="4742180" y="3377120"/>
            <a:ext cx="7146325" cy="2213897"/>
            <a:chOff x="4742180" y="3377120"/>
            <a:chExt cx="7146325" cy="2213897"/>
          </a:xfrm>
        </p:grpSpPr>
        <p:pic>
          <p:nvPicPr>
            <p:cNvPr id="48" name="Imagen 47">
              <a:extLst>
                <a:ext uri="{FF2B5EF4-FFF2-40B4-BE49-F238E27FC236}">
                  <a16:creationId xmlns:a16="http://schemas.microsoft.com/office/drawing/2014/main" id="{B534045D-5BD8-3B1A-BD70-328960FD1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276531" y="3541308"/>
              <a:ext cx="1422058" cy="1994953"/>
            </a:xfrm>
            <a:prstGeom prst="rect">
              <a:avLst/>
            </a:prstGeom>
          </p:spPr>
        </p:pic>
        <p:pic>
          <p:nvPicPr>
            <p:cNvPr id="50" name="Imagen 49">
              <a:extLst>
                <a:ext uri="{FF2B5EF4-FFF2-40B4-BE49-F238E27FC236}">
                  <a16:creationId xmlns:a16="http://schemas.microsoft.com/office/drawing/2014/main" id="{5E29E1A1-6964-E3CB-A738-6863E290E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4742180" y="3511746"/>
              <a:ext cx="1423267" cy="1990282"/>
            </a:xfrm>
            <a:prstGeom prst="rect">
              <a:avLst/>
            </a:prstGeom>
          </p:spPr>
        </p:pic>
        <p:pic>
          <p:nvPicPr>
            <p:cNvPr id="52" name="Imagen 51">
              <a:extLst>
                <a:ext uri="{FF2B5EF4-FFF2-40B4-BE49-F238E27FC236}">
                  <a16:creationId xmlns:a16="http://schemas.microsoft.com/office/drawing/2014/main" id="{8429A75E-2D1A-FA3B-3FB1-3124FD44F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152695" y="3449186"/>
              <a:ext cx="1428135" cy="2034724"/>
            </a:xfrm>
            <a:prstGeom prst="rect">
              <a:avLst/>
            </a:prstGeom>
          </p:spPr>
        </p:pic>
        <p:pic>
          <p:nvPicPr>
            <p:cNvPr id="54" name="Imagen 53">
              <a:extLst>
                <a:ext uri="{FF2B5EF4-FFF2-40B4-BE49-F238E27FC236}">
                  <a16:creationId xmlns:a16="http://schemas.microsoft.com/office/drawing/2014/main" id="{A933432C-C795-00C5-8B82-C91B014FB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646759" y="3458647"/>
              <a:ext cx="1509372" cy="2102669"/>
            </a:xfrm>
            <a:prstGeom prst="rect">
              <a:avLst/>
            </a:prstGeom>
          </p:spPr>
        </p:pic>
        <p:pic>
          <p:nvPicPr>
            <p:cNvPr id="56" name="Imagen 55">
              <a:extLst>
                <a:ext uri="{FF2B5EF4-FFF2-40B4-BE49-F238E27FC236}">
                  <a16:creationId xmlns:a16="http://schemas.microsoft.com/office/drawing/2014/main" id="{B5726C82-D5B2-13E7-584D-7F67B17A0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8957546" y="3377120"/>
              <a:ext cx="1489953" cy="2136012"/>
            </a:xfrm>
            <a:prstGeom prst="rect">
              <a:avLst/>
            </a:prstGeom>
          </p:spPr>
        </p:pic>
        <p:pic>
          <p:nvPicPr>
            <p:cNvPr id="58" name="Imagen 57">
              <a:extLst>
                <a:ext uri="{FF2B5EF4-FFF2-40B4-BE49-F238E27FC236}">
                  <a16:creationId xmlns:a16="http://schemas.microsoft.com/office/drawing/2014/main" id="{06D95E97-FD2C-0DDE-270F-B33F89576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8567097" y="3423964"/>
              <a:ext cx="1454739" cy="2085126"/>
            </a:xfrm>
            <a:prstGeom prst="rect">
              <a:avLst/>
            </a:prstGeom>
          </p:spPr>
        </p:pic>
        <p:pic>
          <p:nvPicPr>
            <p:cNvPr id="60" name="Imagen 59">
              <a:extLst>
                <a:ext uri="{FF2B5EF4-FFF2-40B4-BE49-F238E27FC236}">
                  <a16:creationId xmlns:a16="http://schemas.microsoft.com/office/drawing/2014/main" id="{1CA2410E-81A9-1AFD-FBE4-6066DDB2E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0398552" y="3415332"/>
              <a:ext cx="1489953" cy="2175685"/>
            </a:xfrm>
            <a:prstGeom prst="rect">
              <a:avLst/>
            </a:prstGeom>
          </p:spPr>
        </p:pic>
      </p:grpSp>
      <p:sp>
        <p:nvSpPr>
          <p:cNvPr id="4" name="Subtítulo 3">
            <a:extLst>
              <a:ext uri="{FF2B5EF4-FFF2-40B4-BE49-F238E27FC236}">
                <a16:creationId xmlns:a16="http://schemas.microsoft.com/office/drawing/2014/main" id="{9397A2F2-27B9-4054-A938-CEA085698C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7936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7A52721B-DF5D-47D0-BD5C-B6D1D8C781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7" t="1040" r="742" b="-707"/>
          <a:stretch/>
        </p:blipFill>
        <p:spPr>
          <a:xfrm>
            <a:off x="39260" y="0"/>
            <a:ext cx="12192000" cy="7004304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54DA1AC0-D202-4C85-9AB3-6BEC5B1E00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635256"/>
            <a:ext cx="12192000" cy="1222744"/>
          </a:xfrm>
          <a:prstGeom prst="rect">
            <a:avLst/>
          </a:prstGeom>
        </p:spPr>
      </p:pic>
      <p:pic>
        <p:nvPicPr>
          <p:cNvPr id="5" name="Google Shape;320;p1">
            <a:extLst>
              <a:ext uri="{FF2B5EF4-FFF2-40B4-BE49-F238E27FC236}">
                <a16:creationId xmlns:a16="http://schemas.microsoft.com/office/drawing/2014/main" id="{76A136E2-62B7-4760-A8DF-D33983F6524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1184" y="6040719"/>
            <a:ext cx="3267741" cy="841543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Elipse 24">
            <a:extLst>
              <a:ext uri="{FF2B5EF4-FFF2-40B4-BE49-F238E27FC236}">
                <a16:creationId xmlns:a16="http://schemas.microsoft.com/office/drawing/2014/main" id="{AFD6EE88-C2FB-4CD3-848E-2BCCD2C8EEE3}"/>
              </a:ext>
            </a:extLst>
          </p:cNvPr>
          <p:cNvSpPr/>
          <p:nvPr/>
        </p:nvSpPr>
        <p:spPr>
          <a:xfrm>
            <a:off x="3358055" y="709448"/>
            <a:ext cx="4540469" cy="43676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45B4585D-9CEC-47DE-A66B-F5657465BAE8}"/>
              </a:ext>
            </a:extLst>
          </p:cNvPr>
          <p:cNvSpPr txBox="1"/>
          <p:nvPr/>
        </p:nvSpPr>
        <p:spPr>
          <a:xfrm>
            <a:off x="7321120" y="771807"/>
            <a:ext cx="21471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Recomendaciones antes, durante y después de la aplicación de la prueba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803EEDDD-265E-4E31-8FD0-6F4FD2B8966E}"/>
              </a:ext>
            </a:extLst>
          </p:cNvPr>
          <p:cNvSpPr txBox="1"/>
          <p:nvPr/>
        </p:nvSpPr>
        <p:spPr>
          <a:xfrm>
            <a:off x="1737107" y="844405"/>
            <a:ext cx="20053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Tabla de especificaciones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Competencia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Capacidades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Criterios de evaluación   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8A725F45-BEF7-4637-BAE6-1706D6AF35D7}"/>
              </a:ext>
            </a:extLst>
          </p:cNvPr>
          <p:cNvSpPr txBox="1"/>
          <p:nvPr/>
        </p:nvSpPr>
        <p:spPr>
          <a:xfrm>
            <a:off x="1899971" y="3876743"/>
            <a:ext cx="2005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Uso pedagógico de los resultados de la ECR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988D545-631B-4E17-85A0-7CEDE4FECC61}"/>
              </a:ext>
            </a:extLst>
          </p:cNvPr>
          <p:cNvSpPr txBox="1"/>
          <p:nvPr/>
        </p:nvSpPr>
        <p:spPr>
          <a:xfrm>
            <a:off x="7130080" y="3780091"/>
            <a:ext cx="2005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Principios  del uso pedagógico de los resultados</a:t>
            </a: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ubtítulo 7">
            <a:extLst>
              <a:ext uri="{FF2B5EF4-FFF2-40B4-BE49-F238E27FC236}">
                <a16:creationId xmlns:a16="http://schemas.microsoft.com/office/drawing/2014/main" id="{35583657-65D9-4FD6-ABB7-CD24598CCD28}"/>
              </a:ext>
            </a:extLst>
          </p:cNvPr>
          <p:cNvSpPr txBox="1">
            <a:spLocks/>
          </p:cNvSpPr>
          <p:nvPr/>
        </p:nvSpPr>
        <p:spPr>
          <a:xfrm>
            <a:off x="801184" y="189768"/>
            <a:ext cx="6548900" cy="3139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Características del Protocolo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378EEA1B-EDD4-86BD-A5C0-C3C04257566E}"/>
              </a:ext>
            </a:extLst>
          </p:cNvPr>
          <p:cNvGrpSpPr/>
          <p:nvPr/>
        </p:nvGrpSpPr>
        <p:grpSpPr>
          <a:xfrm>
            <a:off x="3731296" y="1664206"/>
            <a:ext cx="3662090" cy="2434214"/>
            <a:chOff x="3844255" y="1859074"/>
            <a:chExt cx="3662090" cy="2434214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B9DF8E7D-BCE4-B855-0718-A62D50D1A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58272">
              <a:off x="5495127" y="1859074"/>
              <a:ext cx="1299211" cy="1854083"/>
            </a:xfrm>
            <a:prstGeom prst="rect">
              <a:avLst/>
            </a:prstGeom>
          </p:spPr>
        </p:pic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CA778EB7-67CA-5C6C-C4FA-2CEC42E91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375599">
              <a:off x="6019458" y="2341918"/>
              <a:ext cx="1486887" cy="188902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CFEFCF56-392E-2357-780F-70896FD2D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480755">
              <a:off x="4521319" y="1934637"/>
              <a:ext cx="1349887" cy="1932026"/>
            </a:xfrm>
            <a:prstGeom prst="rect">
              <a:avLst/>
            </a:prstGeom>
          </p:spPr>
        </p:pic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5613E39C-6DAD-00B6-B4AB-E3BCA9B32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9933492">
              <a:off x="3844255" y="2354173"/>
              <a:ext cx="1370949" cy="1939115"/>
            </a:xfrm>
            <a:prstGeom prst="rect">
              <a:avLst/>
            </a:prstGeom>
          </p:spPr>
        </p:pic>
      </p:grpSp>
      <p:sp>
        <p:nvSpPr>
          <p:cNvPr id="17" name="Rectángulo 16"/>
          <p:cNvSpPr/>
          <p:nvPr/>
        </p:nvSpPr>
        <p:spPr>
          <a:xfrm>
            <a:off x="3905369" y="5042053"/>
            <a:ext cx="3774718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PE" b="1" dirty="0">
                <a:solidFill>
                  <a:srgbClr val="94209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Compromiso y responsabilidad en el uso de los resultados</a:t>
            </a:r>
            <a:endParaRPr lang="en-US" sz="1600" dirty="0">
              <a:solidFill>
                <a:srgbClr val="942093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163A51D6-A4DA-4714-9842-2902A7B1BE6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274" y="46244"/>
            <a:ext cx="1844466" cy="60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537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6208</TotalTime>
  <Words>2025</Words>
  <Application>Microsoft Office PowerPoint</Application>
  <PresentationFormat>Panorámica</PresentationFormat>
  <Paragraphs>415</Paragraphs>
  <Slides>41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51" baseType="lpstr">
      <vt:lpstr>Arial</vt:lpstr>
      <vt:lpstr>Arial Black</vt:lpstr>
      <vt:lpstr>Arial Narrow</vt:lpstr>
      <vt:lpstr>Arial Rounded</vt:lpstr>
      <vt:lpstr>Calibri</vt:lpstr>
      <vt:lpstr>Calibri Light</vt:lpstr>
      <vt:lpstr>Comic Sans MS</vt:lpstr>
      <vt:lpstr>Times New Roman</vt:lpstr>
      <vt:lpstr>Twentieth Century</vt:lpstr>
      <vt:lpstr>Tema de Office</vt:lpstr>
      <vt:lpstr>EVALUACIÓN CENSAL REGIONAL  DE LOS APRENDIZAJES 2025  SALIDA</vt:lpstr>
      <vt:lpstr>PROPÒSITO: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51921395312</dc:creator>
  <cp:lastModifiedBy>GRLL</cp:lastModifiedBy>
  <cp:revision>250</cp:revision>
  <dcterms:created xsi:type="dcterms:W3CDTF">2021-04-27T00:57:16Z</dcterms:created>
  <dcterms:modified xsi:type="dcterms:W3CDTF">2025-11-26T22:11:07Z</dcterms:modified>
</cp:coreProperties>
</file>