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3" r:id="rId2"/>
    <p:sldId id="2683" r:id="rId3"/>
    <p:sldId id="2678" r:id="rId4"/>
    <p:sldId id="2663" r:id="rId5"/>
    <p:sldId id="2664" r:id="rId6"/>
    <p:sldId id="2665" r:id="rId7"/>
    <p:sldId id="2666" r:id="rId8"/>
    <p:sldId id="2667" r:id="rId9"/>
    <p:sldId id="2668" r:id="rId10"/>
    <p:sldId id="2669" r:id="rId11"/>
    <p:sldId id="2671" r:id="rId12"/>
    <p:sldId id="2686" r:id="rId13"/>
    <p:sldId id="2670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92"/>
    <a:srgbClr val="E2B6DD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0CA1F-1F65-452F-8B1D-A8B585F4F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0A3240-E00F-4707-AB87-DB4AA970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0352-78FB-4522-861A-27FE66BB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4D482F-2642-4308-91E7-3A02D1E7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03891-0F2B-4229-A2E7-B34F0027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90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F20C6-EF79-490E-89A4-B1A949FA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E1D3D9-FFF3-4CA0-9DE9-0B528A16D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B6B2F0-5A26-44FE-8585-E9A19FDC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6E0F5-AB21-482D-8645-5B77CABC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65FE9C-4DB7-415B-88A1-8EE31AFC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63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722C76-0B65-4B6A-BAF8-28A7DCE6B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039A7B-B126-4D88-8CDD-CFDA8D46F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D9E5C2-CC08-4B57-90C0-B3628DD6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4D3CF-9F0F-4D63-AD17-637EF2C9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5CB6FD-C905-4990-9278-D3ED097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346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0A8ED-4376-4AA0-9B52-4E1653A4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853B82-218E-4240-A2FA-9EB058604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F2FD6A-5E86-4170-B96B-ADAD4859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8E3502-F7F0-4200-836D-06CB13E6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F059DB-0123-4D7A-979E-B89503A0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16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C5379-6059-4261-B6D1-048C6A6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B32124-DBA1-4425-9D05-5CD65941F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DC1B2-F0F4-4D02-BD98-788CA906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591B89-248B-4921-9453-D99E8711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382B7-9217-449C-B6D7-5B319F1F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346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98A90-7356-47AE-8CC4-7C7ABAEB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E434E-EC13-4893-95CD-FADC41C52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A09DE8-5316-4B60-AB81-F138379ED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713F84-E878-4492-BB2E-514653AF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3D985-3C3B-456D-8A87-AE6E3D26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2A94C-8941-4CCC-BB46-83621968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67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43BF2-64C0-4ADD-A4DA-38471970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09F3B6-82F5-48BE-83F3-0165818C9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977785-035A-441E-A2C5-2C415C17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9C7207-DB95-4C6E-B76D-C193F2D47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4794F4-8945-4E65-9EE4-AC222D4DB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F3D6F8-393D-4A83-B789-E1F00790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5BED5D-4EC4-4F99-88FB-0BCA03B5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AA6F1-DA74-455F-A077-150898C7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829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87A67-09FF-486E-BC43-92820688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70750B-FB81-4881-B941-5636CF31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B00C05-5BF6-4B06-AB5A-0D544102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14EFF8-9225-4161-B52D-64F8EC8D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2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1BEBD8-2BB2-4ED3-86EA-93CBC7CE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66DD9A-D60B-4E31-A0A5-2E04ABB0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B0FD32-1668-4102-8A4A-722DE688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669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F73A9-784E-451B-81DF-21C07C82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24286-A9C3-4283-93B2-AB40B369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58492-77EB-4012-9C6B-971E66FB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1117DA-DA7F-4BE1-8EF4-A65960C6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476F45-58E7-45F7-B828-86E0746C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A6F52-0551-4876-97D4-4AABA43D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086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296B5-EC41-4DFF-9CA5-22EFABBF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BF9465-E8A8-46A3-A65A-739697647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2A5B4-D629-4C5B-8F01-BC75B61FD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ED14-32B9-465E-A600-BCDF5A4E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29781-AEDF-4407-A2AA-F313CA04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5B67FC-4F01-4A14-B07A-16FD684E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145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CF37F98-9481-42C1-91AE-7FDDF749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07C37-F2C1-4423-89D8-71ECC301B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A3BBF-46DA-44D2-ACB3-CAEC55877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5E17-58FF-4DBC-82E1-046E1688261C}" type="datetimeFigureOut">
              <a:rPr lang="es-PE" smtClean="0"/>
              <a:t>20/10/2025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3B62C7-6F90-4EA7-A34C-8499B49B2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4CB750-86C5-4637-9B44-54EE8F279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4836-DCEB-43D3-BD90-028F5158D1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596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isitavirtual.cultura.p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://www.mamtrujillo.p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21324" y="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" y="68384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4967" t="15815" r="40630" b="8037"/>
          <a:stretch/>
        </p:blipFill>
        <p:spPr>
          <a:xfrm>
            <a:off x="2332252" y="68384"/>
            <a:ext cx="6414653" cy="61848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40381" y="5701653"/>
            <a:ext cx="38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(</a:t>
            </a:r>
            <a:r>
              <a:rPr lang="en-US" sz="1400" b="1" dirty="0"/>
              <a:t>Oficio Múltiple N° 004869-2025-GRLL-GGR-GRE)</a:t>
            </a:r>
          </a:p>
        </p:txBody>
      </p:sp>
    </p:spTree>
    <p:extLst>
      <p:ext uri="{BB962C8B-B14F-4D97-AF65-F5344CB8AC3E}">
        <p14:creationId xmlns:p14="http://schemas.microsoft.com/office/powerpoint/2010/main" val="184744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-337713" y="-66068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528771" y="1159502"/>
            <a:ext cx="57803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Cierre y Sostenibilidad</a:t>
            </a:r>
            <a:endParaRPr lang="en-US" sz="4400" dirty="0"/>
          </a:p>
        </p:txBody>
      </p:sp>
      <p:sp>
        <p:nvSpPr>
          <p:cNvPr id="10" name="Shape 1"/>
          <p:cNvSpPr/>
          <p:nvPr/>
        </p:nvSpPr>
        <p:spPr>
          <a:xfrm>
            <a:off x="1428818" y="2431461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1" name="Text 2"/>
          <p:cNvSpPr/>
          <p:nvPr/>
        </p:nvSpPr>
        <p:spPr>
          <a:xfrm flipH="1">
            <a:off x="1528770" y="2524747"/>
            <a:ext cx="299624" cy="3045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12" name="Text 3"/>
          <p:cNvSpPr/>
          <p:nvPr/>
        </p:nvSpPr>
        <p:spPr>
          <a:xfrm>
            <a:off x="2067709" y="2524747"/>
            <a:ext cx="16282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Exposición</a:t>
            </a:r>
            <a:endParaRPr lang="en-US" sz="2200" b="1" dirty="0"/>
          </a:p>
        </p:txBody>
      </p:sp>
      <p:sp>
        <p:nvSpPr>
          <p:cNvPr id="13" name="Text 4"/>
          <p:cNvSpPr/>
          <p:nvPr/>
        </p:nvSpPr>
        <p:spPr>
          <a:xfrm>
            <a:off x="1967338" y="2952403"/>
            <a:ext cx="2631808" cy="15320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marL="263525" algn="l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Mantener el mural expuesto durante una semana para maximizar el alcance.</a:t>
            </a:r>
            <a:endParaRPr lang="en-US" sz="1850" dirty="0"/>
          </a:p>
        </p:txBody>
      </p:sp>
      <p:grpSp>
        <p:nvGrpSpPr>
          <p:cNvPr id="6" name="Grupo 5"/>
          <p:cNvGrpSpPr/>
          <p:nvPr/>
        </p:nvGrpSpPr>
        <p:grpSpPr>
          <a:xfrm>
            <a:off x="4766039" y="2297410"/>
            <a:ext cx="538520" cy="574746"/>
            <a:chOff x="5219768" y="2407738"/>
            <a:chExt cx="538520" cy="574746"/>
          </a:xfrm>
        </p:grpSpPr>
        <p:sp>
          <p:nvSpPr>
            <p:cNvPr id="14" name="Shape 5"/>
            <p:cNvSpPr/>
            <p:nvPr/>
          </p:nvSpPr>
          <p:spPr>
            <a:xfrm>
              <a:off x="5219768" y="2407738"/>
              <a:ext cx="538520" cy="538520"/>
            </a:xfrm>
            <a:prstGeom prst="roundRect">
              <a:avLst>
                <a:gd name="adj" fmla="val 66677"/>
              </a:avLst>
            </a:prstGeom>
            <a:solidFill>
              <a:srgbClr val="F3F3FF"/>
            </a:solidFill>
            <a:ln w="22860">
              <a:solidFill>
                <a:srgbClr val="018CE1"/>
              </a:solidFill>
              <a:prstDash val="solid"/>
            </a:ln>
          </p:spPr>
        </p:sp>
        <p:sp>
          <p:nvSpPr>
            <p:cNvPr id="15" name="Text 6"/>
            <p:cNvSpPr/>
            <p:nvPr/>
          </p:nvSpPr>
          <p:spPr>
            <a:xfrm>
              <a:off x="5339791" y="2560050"/>
              <a:ext cx="337899" cy="4224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650" dirty="0">
                  <a:solidFill>
                    <a:srgbClr val="00002E"/>
                  </a:solidFill>
                  <a:latin typeface="Nunito Semi Bold" pitchFamily="34" charset="0"/>
                  <a:ea typeface="Nunito Semi Bold" pitchFamily="34" charset="-122"/>
                  <a:cs typeface="Nunito Semi Bold" pitchFamily="34" charset="-120"/>
                </a:rPr>
                <a:t>2</a:t>
              </a:r>
              <a:endParaRPr lang="en-US" sz="2650" dirty="0"/>
            </a:p>
          </p:txBody>
        </p:sp>
      </p:grpSp>
      <p:sp>
        <p:nvSpPr>
          <p:cNvPr id="16" name="Text 7"/>
          <p:cNvSpPr/>
          <p:nvPr/>
        </p:nvSpPr>
        <p:spPr>
          <a:xfrm>
            <a:off x="5404810" y="2438737"/>
            <a:ext cx="14014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Evaluación</a:t>
            </a:r>
            <a:endParaRPr lang="en-US" sz="2200" b="1" dirty="0"/>
          </a:p>
        </p:txBody>
      </p:sp>
      <p:sp>
        <p:nvSpPr>
          <p:cNvPr id="17" name="Text 8"/>
          <p:cNvSpPr/>
          <p:nvPr/>
        </p:nvSpPr>
        <p:spPr>
          <a:xfrm>
            <a:off x="4886062" y="2988242"/>
            <a:ext cx="2981542" cy="129990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marL="179388" algn="l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Evaluar la experiencia junto con los estudiantes, destacando lo aprendido.</a:t>
            </a:r>
            <a:endParaRPr lang="en-US" sz="1850" dirty="0"/>
          </a:p>
        </p:txBody>
      </p:sp>
      <p:grpSp>
        <p:nvGrpSpPr>
          <p:cNvPr id="2" name="Grupo 1"/>
          <p:cNvGrpSpPr/>
          <p:nvPr/>
        </p:nvGrpSpPr>
        <p:grpSpPr>
          <a:xfrm>
            <a:off x="8178997" y="2364986"/>
            <a:ext cx="538520" cy="538520"/>
            <a:chOff x="9541261" y="2771267"/>
            <a:chExt cx="538520" cy="538520"/>
          </a:xfrm>
        </p:grpSpPr>
        <p:sp>
          <p:nvSpPr>
            <p:cNvPr id="18" name="Shape 9"/>
            <p:cNvSpPr/>
            <p:nvPr/>
          </p:nvSpPr>
          <p:spPr>
            <a:xfrm>
              <a:off x="9541261" y="2771267"/>
              <a:ext cx="538520" cy="538520"/>
            </a:xfrm>
            <a:prstGeom prst="roundRect">
              <a:avLst>
                <a:gd name="adj" fmla="val 66677"/>
              </a:avLst>
            </a:prstGeom>
            <a:solidFill>
              <a:srgbClr val="F3F3FF"/>
            </a:solidFill>
            <a:ln w="22860">
              <a:solidFill>
                <a:srgbClr val="DA33BF"/>
              </a:solidFill>
              <a:prstDash val="solid"/>
            </a:ln>
          </p:spPr>
        </p:sp>
        <p:sp>
          <p:nvSpPr>
            <p:cNvPr id="19" name="Text 10"/>
            <p:cNvSpPr/>
            <p:nvPr/>
          </p:nvSpPr>
          <p:spPr>
            <a:xfrm>
              <a:off x="9641512" y="2829250"/>
              <a:ext cx="337899" cy="4224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650" dirty="0">
                  <a:solidFill>
                    <a:srgbClr val="00002E"/>
                  </a:solidFill>
                  <a:latin typeface="Nunito Semi Bold" pitchFamily="34" charset="0"/>
                  <a:ea typeface="Nunito Semi Bold" pitchFamily="34" charset="-122"/>
                  <a:cs typeface="Nunito Semi Bold" pitchFamily="34" charset="-120"/>
                </a:rPr>
                <a:t>3</a:t>
              </a:r>
              <a:endParaRPr lang="en-US" sz="2650" dirty="0"/>
            </a:p>
          </p:txBody>
        </p:sp>
      </p:grpSp>
      <p:sp>
        <p:nvSpPr>
          <p:cNvPr id="20" name="Text 11"/>
          <p:cNvSpPr/>
          <p:nvPr/>
        </p:nvSpPr>
        <p:spPr>
          <a:xfrm>
            <a:off x="8799712" y="24582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Acervo Permanente</a:t>
            </a:r>
            <a:endParaRPr lang="en-US" sz="2200" b="1" dirty="0"/>
          </a:p>
        </p:txBody>
      </p:sp>
      <p:sp>
        <p:nvSpPr>
          <p:cNvPr id="21" name="Text 12"/>
          <p:cNvSpPr/>
          <p:nvPr/>
        </p:nvSpPr>
        <p:spPr>
          <a:xfrm>
            <a:off x="8617147" y="2905948"/>
            <a:ext cx="2651263" cy="15320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 anchor="t"/>
          <a:lstStyle/>
          <a:p>
            <a:pPr marL="179388" algn="l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Incorporar las mejores producciones al acervo permanente del museo escolar o digitalizarlas.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350150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-1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25444" y="198860"/>
            <a:ext cx="1954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Anexo</a:t>
            </a:r>
            <a:endParaRPr lang="en-US" sz="32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851318" y="783635"/>
            <a:ext cx="10652812" cy="5608402"/>
            <a:chOff x="851318" y="783635"/>
            <a:chExt cx="10652812" cy="5608402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1579" t="25662" r="32537" b="6156"/>
            <a:stretch/>
          </p:blipFill>
          <p:spPr>
            <a:xfrm>
              <a:off x="851318" y="806876"/>
              <a:ext cx="5228331" cy="55851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15" name="Grupo 14"/>
            <p:cNvGrpSpPr/>
            <p:nvPr/>
          </p:nvGrpSpPr>
          <p:grpSpPr>
            <a:xfrm>
              <a:off x="6378624" y="783635"/>
              <a:ext cx="5125506" cy="5322144"/>
              <a:chOff x="6378624" y="783635"/>
              <a:chExt cx="5125506" cy="5322144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2431" t="28314" r="33070" b="39868"/>
              <a:stretch/>
            </p:blipFill>
            <p:spPr>
              <a:xfrm>
                <a:off x="6378624" y="783635"/>
                <a:ext cx="5125506" cy="2657669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 rotWithShape="1"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32357" t="32617" r="32943" b="35351"/>
              <a:stretch/>
            </p:blipFill>
            <p:spPr>
              <a:xfrm>
                <a:off x="6378625" y="3445706"/>
                <a:ext cx="5125504" cy="2660073"/>
              </a:xfrm>
              <a:prstGeom prst="rect">
                <a:avLst/>
              </a:prstGeom>
            </p:spPr>
          </p:pic>
        </p:grpSp>
      </p:grpSp>
      <p:sp>
        <p:nvSpPr>
          <p:cNvPr id="17" name="Rectángulo 16"/>
          <p:cNvSpPr/>
          <p:nvPr/>
        </p:nvSpPr>
        <p:spPr>
          <a:xfrm>
            <a:off x="5571914" y="333433"/>
            <a:ext cx="399500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00" i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</a:rPr>
              <a:t>(Oficio Múltiple N° 004778-2025-GRLL-GGR-GRE))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4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0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" y="68384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37238" t="27379" r="37693" b="16091"/>
          <a:stretch/>
        </p:blipFill>
        <p:spPr>
          <a:xfrm>
            <a:off x="3534770" y="215056"/>
            <a:ext cx="5240739" cy="63085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9124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-1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pic>
        <p:nvPicPr>
          <p:cNvPr id="7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35" y="1907038"/>
            <a:ext cx="5344139" cy="31848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F7B002-A8FC-452E-8FFA-1B11B46A8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95" y="902252"/>
            <a:ext cx="5845742" cy="136815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19164" y="5091922"/>
            <a:ext cx="38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Equipo Primaria – SGGP -  GRELL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2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0" y="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" y="68384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965276" y="360183"/>
            <a:ext cx="5636527" cy="6263573"/>
            <a:chOff x="3985146" y="902251"/>
            <a:chExt cx="4749422" cy="549854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32308" t="25140" r="32133" b="66112"/>
            <a:stretch/>
          </p:blipFill>
          <p:spPr>
            <a:xfrm>
              <a:off x="3985147" y="902251"/>
              <a:ext cx="4749421" cy="63994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31679" t="26446" r="32342" b="61241"/>
            <a:stretch/>
          </p:blipFill>
          <p:spPr>
            <a:xfrm>
              <a:off x="3985146" y="1542196"/>
              <a:ext cx="4749422" cy="900752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31888" t="33909" r="31609" b="11987"/>
            <a:stretch/>
          </p:blipFill>
          <p:spPr>
            <a:xfrm>
              <a:off x="3985147" y="2442948"/>
              <a:ext cx="4749420" cy="3957851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7829699" y="2859969"/>
            <a:ext cx="3781834" cy="113877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Museos: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8"/>
              </a:rPr>
              <a:t>https://visitavirtual.cultura.pe/</a:t>
            </a:r>
            <a:endParaRPr lang="es-ES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s-ES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hlinkClick r:id="rId9"/>
              </a:rPr>
              <a:t>http://www.mamtrujillo.pe/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6089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0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" y="68384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4581" t="16371" r="41154" b="8628"/>
          <a:stretch/>
        </p:blipFill>
        <p:spPr>
          <a:xfrm>
            <a:off x="2688610" y="68384"/>
            <a:ext cx="6561500" cy="625052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250110" y="2599414"/>
            <a:ext cx="2361423" cy="196977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Museografía</a:t>
            </a:r>
            <a:r>
              <a:rPr lang="es-ES" dirty="0">
                <a:latin typeface="Comic Sans MS" panose="030F0702030302020204" pitchFamily="66" charset="0"/>
              </a:rPr>
              <a:t>  colección, basada </a:t>
            </a:r>
          </a:p>
          <a:p>
            <a:r>
              <a:rPr lang="es-ES" dirty="0">
                <a:latin typeface="Comic Sans MS" panose="030F0702030302020204" pitchFamily="66" charset="0"/>
              </a:rPr>
              <a:t>en los saberes y tecnologías propias o ancestrales de la comunidad. </a:t>
            </a:r>
          </a:p>
          <a:p>
            <a:r>
              <a:rPr lang="es-ES" sz="1200" dirty="0">
                <a:latin typeface="Comic Sans MS" panose="030F0702030302020204" pitchFamily="66" charset="0"/>
              </a:rPr>
              <a:t>(pautas para su presentación)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7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0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314756" y="432696"/>
            <a:ext cx="10059825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Pautas para la presentación de la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Museografía </a:t>
            </a:r>
            <a:endParaRPr lang="en-US" sz="4400" b="1" dirty="0"/>
          </a:p>
        </p:txBody>
      </p:sp>
      <p:sp>
        <p:nvSpPr>
          <p:cNvPr id="2" name="Rectángulo 1"/>
          <p:cNvSpPr/>
          <p:nvPr/>
        </p:nvSpPr>
        <p:spPr>
          <a:xfrm>
            <a:off x="1583779" y="1388550"/>
            <a:ext cx="99092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b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Propósito:</a:t>
            </a:r>
            <a:r>
              <a:rPr lang="es-E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endParaRPr lang="en-US" dirty="0">
              <a:solidFill>
                <a:srgbClr val="00002E"/>
              </a:solidFill>
              <a:latin typeface="PT Sans" pitchFamily="34" charset="0"/>
              <a:ea typeface="PT Sans" pitchFamily="34" charset="-122"/>
              <a:cs typeface="PT Sans" pitchFamily="34" charset="-120"/>
            </a:endParaRPr>
          </a:p>
          <a:p>
            <a:pPr algn="just"/>
            <a:r>
              <a:rPr lang="en-US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Promover la difusión y puesta en valor las colecciones museográficas implementadas por las instituciones educativas, como resultado del trabajo pedagógico basado en los saberes y tecnologías propias o ancestrales de la comunidad, que permitieron el desarrollo de las competencias articuladoras de  personal social y ciencia y tecnología.</a:t>
            </a:r>
          </a:p>
          <a:p>
            <a:pPr algn="just"/>
            <a:r>
              <a:rPr lang="es-ES" sz="1300" i="1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</a:rPr>
              <a:t>(Orientaciones para la celebración del DÍA de la Educación Primaria – 2025  (Oficio Múltiple N° 004517-2025-GRLL-GGR-GRE))</a:t>
            </a:r>
            <a:endParaRPr lang="en-US" sz="1300" i="1" dirty="0"/>
          </a:p>
        </p:txBody>
      </p:sp>
      <p:sp>
        <p:nvSpPr>
          <p:cNvPr id="11" name="Text 2"/>
          <p:cNvSpPr/>
          <p:nvPr/>
        </p:nvSpPr>
        <p:spPr>
          <a:xfrm>
            <a:off x="8509771" y="3545022"/>
            <a:ext cx="3172600" cy="26484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Aspectos Clave del Diseño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srgbClr val="00002E"/>
                </a:solidFill>
                <a:ea typeface="Nunito Semi Bold" pitchFamily="34" charset="-122"/>
                <a:cs typeface="Nunito Semi Bold" pitchFamily="34" charset="-120"/>
              </a:rPr>
              <a:t>Utilizar colores que armonicen</a:t>
            </a:r>
          </a:p>
          <a:p>
            <a:pPr algn="just">
              <a:lnSpc>
                <a:spcPts val="2400"/>
              </a:lnSpc>
            </a:pPr>
            <a:r>
              <a:rPr lang="es-ES" sz="1600" dirty="0">
                <a:solidFill>
                  <a:srgbClr val="00002E"/>
                </a:solidFill>
                <a:ea typeface="Nunito Semi Bold" pitchFamily="34" charset="-122"/>
                <a:cs typeface="Nunito Semi Bold" pitchFamily="34" charset="-120"/>
              </a:rPr>
              <a:t>      con el tema</a:t>
            </a:r>
            <a:r>
              <a:rPr lang="es-ES" sz="16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.</a:t>
            </a:r>
            <a:endParaRPr lang="en-US" sz="1600" dirty="0">
              <a:solidFill>
                <a:srgbClr val="00002E"/>
              </a:solidFill>
              <a:latin typeface="Nunito Semi Bold" pitchFamily="34" charset="0"/>
              <a:ea typeface="Nunito Semi Bold" pitchFamily="34" charset="-122"/>
              <a:cs typeface="Nunito Semi Bold" pitchFamily="34" charset="-120"/>
            </a:endParaRP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s-ES" sz="1600" dirty="0"/>
              <a:t>Mantener orden y equilibrio</a:t>
            </a:r>
          </a:p>
          <a:p>
            <a:pPr algn="just">
              <a:lnSpc>
                <a:spcPts val="2400"/>
              </a:lnSpc>
            </a:pPr>
            <a:r>
              <a:rPr lang="es-ES" sz="1600" dirty="0"/>
              <a:t>      visual, evitando la sobrecarga.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Usar materiales reciclados o </a:t>
            </a:r>
          </a:p>
          <a:p>
            <a:pPr algn="just">
              <a:lnSpc>
                <a:spcPts val="2400"/>
              </a:lnSpc>
            </a:pPr>
            <a:r>
              <a:rPr lang="en-US" sz="1600" dirty="0"/>
              <a:t>     naturales para enmarcar o </a:t>
            </a:r>
          </a:p>
          <a:p>
            <a:pPr algn="just">
              <a:lnSpc>
                <a:spcPts val="2400"/>
              </a:lnSpc>
            </a:pPr>
            <a:r>
              <a:rPr lang="en-US" sz="1600" dirty="0"/>
              <a:t>    resaltar los recursos.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98027" y="3411152"/>
            <a:ext cx="3888027" cy="12208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ts val="2150"/>
              </a:lnSpc>
            </a:pPr>
            <a:r>
              <a:rPr lang="en-US" sz="1600" b="1" dirty="0">
                <a:solidFill>
                  <a:srgbClr val="00002E"/>
                </a:solidFill>
                <a:ea typeface="PT Sans" pitchFamily="34" charset="-122"/>
                <a:cs typeface="PT Sans" pitchFamily="34" charset="-120"/>
              </a:rPr>
              <a:t>El título principal </a:t>
            </a:r>
            <a:r>
              <a:rPr lang="en-US" sz="1600" dirty="0">
                <a:solidFill>
                  <a:srgbClr val="00002E"/>
                </a:solidFill>
                <a:ea typeface="PT Sans" pitchFamily="34" charset="-122"/>
                <a:cs typeface="PT Sans" pitchFamily="34" charset="-120"/>
              </a:rPr>
              <a:t>debe reflejar el nombre del museo escolar y el tema de la colección (ejemplo: “Museografía Semillas del Saber: Tecnología Ancestral del Agua”).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Text 3"/>
          <p:cNvSpPr/>
          <p:nvPr/>
        </p:nvSpPr>
        <p:spPr>
          <a:xfrm>
            <a:off x="1106888" y="4735069"/>
            <a:ext cx="266853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dirty="0"/>
          </a:p>
        </p:txBody>
      </p:sp>
      <p:sp>
        <p:nvSpPr>
          <p:cNvPr id="17" name="Text 4"/>
          <p:cNvSpPr/>
          <p:nvPr/>
        </p:nvSpPr>
        <p:spPr>
          <a:xfrm>
            <a:off x="1123514" y="4741643"/>
            <a:ext cx="3831887" cy="15127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1850" b="1" dirty="0">
                <a:solidFill>
                  <a:srgbClr val="00002E"/>
                </a:solidFill>
                <a:ea typeface="PT Sans" pitchFamily="34" charset="-122"/>
                <a:cs typeface="PT Sans" pitchFamily="34" charset="-120"/>
              </a:rPr>
              <a:t>Identificación Institucional</a:t>
            </a:r>
          </a:p>
          <a:p>
            <a:pPr marL="82550" algn="just">
              <a:buNone/>
            </a:pPr>
            <a:r>
              <a:rPr lang="en-US" sz="1850" dirty="0">
                <a:solidFill>
                  <a:srgbClr val="00002E"/>
                </a:solidFill>
                <a:ea typeface="PT Sans" pitchFamily="34" charset="-122"/>
                <a:cs typeface="PT Sans" pitchFamily="34" charset="-120"/>
              </a:rPr>
              <a:t>Incluir el nombre de la institución educativa, grado o sección, y los nombres de los docentes responsables.</a:t>
            </a:r>
            <a:endParaRPr lang="en-US" sz="1850" dirty="0"/>
          </a:p>
        </p:txBody>
      </p:sp>
      <p:sp>
        <p:nvSpPr>
          <p:cNvPr id="19" name="Text 7"/>
          <p:cNvSpPr/>
          <p:nvPr/>
        </p:nvSpPr>
        <p:spPr>
          <a:xfrm>
            <a:off x="5465029" y="46920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dirty="0"/>
          </a:p>
        </p:txBody>
      </p:sp>
      <p:sp>
        <p:nvSpPr>
          <p:cNvPr id="20" name="Text 8"/>
          <p:cNvSpPr/>
          <p:nvPr/>
        </p:nvSpPr>
        <p:spPr>
          <a:xfrm>
            <a:off x="5183958" y="4765295"/>
            <a:ext cx="3004193" cy="15127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txBody>
          <a:bodyPr wrap="square" lIns="0" tIns="0" rIns="0" bIns="0" rtlCol="0" anchor="t"/>
          <a:lstStyle/>
          <a:p>
            <a:pPr lvl="0">
              <a:lnSpc>
                <a:spcPts val="2750"/>
              </a:lnSpc>
            </a:pPr>
            <a:r>
              <a:rPr lang="en-US" b="1" dirty="0">
                <a:solidFill>
                  <a:srgbClr val="00002E"/>
                </a:solidFill>
                <a:ea typeface="Nunito Semi Bold" pitchFamily="34" charset="-122"/>
                <a:cs typeface="Nunito Semi Bold" pitchFamily="34" charset="-120"/>
              </a:rPr>
              <a:t>Coherencia Temática</a:t>
            </a:r>
            <a:endParaRPr lang="en-US" b="1" dirty="0">
              <a:solidFill>
                <a:prstClr val="black"/>
              </a:solidFill>
            </a:endParaRPr>
          </a:p>
          <a:p>
            <a:pPr marL="179388" algn="just">
              <a:buNone/>
            </a:pPr>
            <a:r>
              <a:rPr lang="en-US" sz="1850" dirty="0">
                <a:solidFill>
                  <a:srgbClr val="00002E"/>
                </a:solidFill>
                <a:ea typeface="PT Sans" pitchFamily="34" charset="-122"/>
                <a:cs typeface="PT Sans" pitchFamily="34" charset="-120"/>
              </a:rPr>
              <a:t>Asegurar que todos los elementos visuales y textuales refuercen el tema central de la colección.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19261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-1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918902" y="623457"/>
            <a:ext cx="8873789" cy="665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</a:t>
            </a:r>
            <a:r>
              <a:rPr lang="en-US" sz="3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.  </a:t>
            </a:r>
            <a:r>
              <a:rPr lang="en-US" sz="38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Organización y Preparación</a:t>
            </a:r>
            <a:endParaRPr lang="en-US" sz="3800" b="1" dirty="0"/>
          </a:p>
        </p:txBody>
      </p:sp>
      <p:sp>
        <p:nvSpPr>
          <p:cNvPr id="11" name="Shape 1"/>
          <p:cNvSpPr/>
          <p:nvPr/>
        </p:nvSpPr>
        <p:spPr>
          <a:xfrm>
            <a:off x="2031448" y="1207056"/>
            <a:ext cx="3750112" cy="2689860"/>
          </a:xfrm>
          <a:prstGeom prst="roundRect">
            <a:avLst>
              <a:gd name="adj" fmla="val 11459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</p:sp>
      <p:sp>
        <p:nvSpPr>
          <p:cNvPr id="12" name="Shape 5"/>
          <p:cNvSpPr/>
          <p:nvPr/>
        </p:nvSpPr>
        <p:spPr>
          <a:xfrm>
            <a:off x="6092558" y="1289292"/>
            <a:ext cx="3750231" cy="2689860"/>
          </a:xfrm>
          <a:prstGeom prst="roundRect">
            <a:avLst>
              <a:gd name="adj" fmla="val 11459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2015884" y="4073197"/>
            <a:ext cx="7705725" cy="2361128"/>
          </a:xfrm>
          <a:prstGeom prst="roundRect">
            <a:avLst>
              <a:gd name="adj" fmla="val 1305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</p:sp>
      <p:sp>
        <p:nvSpPr>
          <p:cNvPr id="14" name="Text 3"/>
          <p:cNvSpPr/>
          <p:nvPr/>
        </p:nvSpPr>
        <p:spPr>
          <a:xfrm>
            <a:off x="2176570" y="1708764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Equipo Responsable</a:t>
            </a:r>
            <a:endParaRPr lang="en-US" sz="1900" b="1" dirty="0"/>
          </a:p>
        </p:txBody>
      </p:sp>
      <p:sp>
        <p:nvSpPr>
          <p:cNvPr id="15" name="Text 4"/>
          <p:cNvSpPr/>
          <p:nvPr/>
        </p:nvSpPr>
        <p:spPr>
          <a:xfrm>
            <a:off x="2176570" y="2134174"/>
            <a:ext cx="3589426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Formar un grupo de trabajo con docentes, estudiantes representantes y miembros de la comunidad.</a:t>
            </a:r>
            <a:endParaRPr lang="en-US" sz="1600" dirty="0"/>
          </a:p>
        </p:txBody>
      </p:sp>
      <p:sp>
        <p:nvSpPr>
          <p:cNvPr id="16" name="Text 7"/>
          <p:cNvSpPr/>
          <p:nvPr/>
        </p:nvSpPr>
        <p:spPr>
          <a:xfrm>
            <a:off x="6253304" y="1733948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Elección del Espacio</a:t>
            </a:r>
            <a:endParaRPr lang="en-US" sz="1900" b="1" dirty="0"/>
          </a:p>
        </p:txBody>
      </p:sp>
      <p:sp>
        <p:nvSpPr>
          <p:cNvPr id="17" name="Text 8"/>
          <p:cNvSpPr/>
          <p:nvPr/>
        </p:nvSpPr>
        <p:spPr>
          <a:xfrm>
            <a:off x="6253304" y="2159358"/>
            <a:ext cx="3293745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Seleccionar un lugar visible y accesible (mural institucional, pasillo principal o aula museo).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2226460" y="4643759"/>
            <a:ext cx="241756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Tema Central</a:t>
            </a:r>
            <a:endParaRPr lang="en-US" sz="1900" b="1" dirty="0"/>
          </a:p>
        </p:txBody>
      </p:sp>
      <p:sp>
        <p:nvSpPr>
          <p:cNvPr id="19" name="Text 12"/>
          <p:cNvSpPr/>
          <p:nvPr/>
        </p:nvSpPr>
        <p:spPr>
          <a:xfrm>
            <a:off x="2226460" y="5069169"/>
            <a:ext cx="7249239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Basar la presentación en la colección elegida (ej.: "Los tejidos tradicionales", "Saberes agrícolas ancestrales“, etc.).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07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0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755570" y="822508"/>
            <a:ext cx="970996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Selección de Materiales Museográficos</a:t>
            </a:r>
            <a:endParaRPr lang="en-US" sz="4400" dirty="0"/>
          </a:p>
        </p:txBody>
      </p:sp>
      <p:sp>
        <p:nvSpPr>
          <p:cNvPr id="10" name="Text 1"/>
          <p:cNvSpPr/>
          <p:nvPr/>
        </p:nvSpPr>
        <p:spPr>
          <a:xfrm>
            <a:off x="1849959" y="1670114"/>
            <a:ext cx="7848223" cy="1056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Exponer de manera ordenada los productos elaborados por los estudiantes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en torno a la colección del museo escolar.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2"/>
          <p:cNvSpPr/>
          <p:nvPr/>
        </p:nvSpPr>
        <p:spPr>
          <a:xfrm>
            <a:off x="1282796" y="3395126"/>
            <a:ext cx="146115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Visuales</a:t>
            </a:r>
            <a:endParaRPr lang="en-US" sz="2200" b="1" dirty="0"/>
          </a:p>
        </p:txBody>
      </p:sp>
      <p:sp>
        <p:nvSpPr>
          <p:cNvPr id="12" name="Text 3"/>
          <p:cNvSpPr/>
          <p:nvPr/>
        </p:nvSpPr>
        <p:spPr>
          <a:xfrm>
            <a:off x="755570" y="3835236"/>
            <a:ext cx="2985885" cy="110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Fotografías y dibujos del proceso de investigación y elaboración.</a:t>
            </a:r>
            <a:endParaRPr lang="en-US" sz="1850" dirty="0"/>
          </a:p>
        </p:txBody>
      </p:sp>
      <p:sp>
        <p:nvSpPr>
          <p:cNvPr id="13" name="Text 4"/>
          <p:cNvSpPr/>
          <p:nvPr/>
        </p:nvSpPr>
        <p:spPr>
          <a:xfrm>
            <a:off x="4890273" y="3416203"/>
            <a:ext cx="193376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Textos Breves</a:t>
            </a:r>
            <a:endParaRPr lang="en-US" sz="2200" b="1" dirty="0"/>
          </a:p>
        </p:txBody>
      </p:sp>
      <p:sp>
        <p:nvSpPr>
          <p:cNvPr id="14" name="Text 5"/>
          <p:cNvSpPr/>
          <p:nvPr/>
        </p:nvSpPr>
        <p:spPr>
          <a:xfrm>
            <a:off x="4702568" y="3849180"/>
            <a:ext cx="2571069" cy="1087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Rimas, slogans, afiches, acrósticos o relatos escritos.</a:t>
            </a:r>
            <a:endParaRPr lang="en-US" sz="1850" dirty="0"/>
          </a:p>
        </p:txBody>
      </p:sp>
      <p:sp>
        <p:nvSpPr>
          <p:cNvPr id="15" name="Text 6"/>
          <p:cNvSpPr/>
          <p:nvPr/>
        </p:nvSpPr>
        <p:spPr>
          <a:xfrm>
            <a:off x="9033076" y="3293735"/>
            <a:ext cx="20228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Organizadores</a:t>
            </a:r>
            <a:endParaRPr lang="en-US" sz="2200" b="1" dirty="0"/>
          </a:p>
        </p:txBody>
      </p:sp>
      <p:sp>
        <p:nvSpPr>
          <p:cNvPr id="16" name="Text 7"/>
          <p:cNvSpPr/>
          <p:nvPr/>
        </p:nvSpPr>
        <p:spPr>
          <a:xfrm>
            <a:off x="8659091" y="3754991"/>
            <a:ext cx="2995773" cy="11813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Esquemas o mapas conceptuales que expliquen los saberes locales.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234453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-1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1492658" y="574235"/>
            <a:ext cx="8131969" cy="656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Voces de la Comunidad y Réplicas</a:t>
            </a:r>
            <a:endParaRPr lang="en-US" sz="4100" dirty="0"/>
          </a:p>
        </p:txBody>
      </p:sp>
      <p:sp>
        <p:nvSpPr>
          <p:cNvPr id="20" name="Shape 1"/>
          <p:cNvSpPr/>
          <p:nvPr/>
        </p:nvSpPr>
        <p:spPr>
          <a:xfrm>
            <a:off x="1538377" y="1467637"/>
            <a:ext cx="3700343" cy="2485787"/>
          </a:xfrm>
          <a:prstGeom prst="roundRect">
            <a:avLst>
              <a:gd name="adj" fmla="val 5886"/>
            </a:avLst>
          </a:prstGeom>
          <a:solidFill>
            <a:srgbClr val="F3F3FF">
              <a:alpha val="75000"/>
            </a:srgbClr>
          </a:solidFill>
          <a:ln w="30480">
            <a:solidFill>
              <a:srgbClr val="2D4DF2"/>
            </a:solidFill>
            <a:prstDash val="solid"/>
          </a:ln>
        </p:spPr>
      </p:sp>
      <p:sp>
        <p:nvSpPr>
          <p:cNvPr id="21" name="Text 3"/>
          <p:cNvSpPr/>
          <p:nvPr/>
        </p:nvSpPr>
        <p:spPr>
          <a:xfrm>
            <a:off x="1905209" y="1695330"/>
            <a:ext cx="3034308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Entrevistas y Testimonios</a:t>
            </a:r>
            <a:endParaRPr lang="en-US" sz="2050" b="1" dirty="0"/>
          </a:p>
        </p:txBody>
      </p:sp>
      <p:sp>
        <p:nvSpPr>
          <p:cNvPr id="22" name="Text 4"/>
          <p:cNvSpPr/>
          <p:nvPr/>
        </p:nvSpPr>
        <p:spPr>
          <a:xfrm>
            <a:off x="1910754" y="2207220"/>
            <a:ext cx="3101935" cy="1427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Fragmentos de textos o audios (en código QR) de los </a:t>
            </a:r>
            <a:r>
              <a:rPr lang="en-US" sz="1750" dirty="0" err="1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sabios</a:t>
            </a: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o portadores de saberes de la comunidad.</a:t>
            </a:r>
            <a:endParaRPr lang="en-US" sz="1750" dirty="0"/>
          </a:p>
        </p:txBody>
      </p:sp>
      <p:sp>
        <p:nvSpPr>
          <p:cNvPr id="23" name="Shape 5"/>
          <p:cNvSpPr/>
          <p:nvPr/>
        </p:nvSpPr>
        <p:spPr>
          <a:xfrm>
            <a:off x="5505885" y="1438420"/>
            <a:ext cx="3700343" cy="2485787"/>
          </a:xfrm>
          <a:prstGeom prst="roundRect">
            <a:avLst>
              <a:gd name="adj" fmla="val 5886"/>
            </a:avLst>
          </a:prstGeom>
          <a:solidFill>
            <a:srgbClr val="F3F3FF">
              <a:alpha val="75000"/>
            </a:srgbClr>
          </a:solidFill>
          <a:ln w="30480">
            <a:solidFill>
              <a:srgbClr val="018CE1"/>
            </a:solidFill>
            <a:prstDash val="solid"/>
          </a:ln>
        </p:spPr>
      </p:sp>
      <p:sp>
        <p:nvSpPr>
          <p:cNvPr id="24" name="Text 7"/>
          <p:cNvSpPr/>
          <p:nvPr/>
        </p:nvSpPr>
        <p:spPr>
          <a:xfrm>
            <a:off x="5760929" y="1742000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Modelos o Réplicas</a:t>
            </a:r>
            <a:endParaRPr lang="en-US" sz="2050" b="1" dirty="0"/>
          </a:p>
        </p:txBody>
      </p:sp>
      <p:sp>
        <p:nvSpPr>
          <p:cNvPr id="25" name="Text 8"/>
          <p:cNvSpPr/>
          <p:nvPr/>
        </p:nvSpPr>
        <p:spPr>
          <a:xfrm>
            <a:off x="5735445" y="2245147"/>
            <a:ext cx="3101935" cy="1427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Fotografías o imágenes de prototipos, utensilios o materiales representativos de la colección.</a:t>
            </a:r>
            <a:endParaRPr lang="en-US" sz="1750" dirty="0"/>
          </a:p>
        </p:txBody>
      </p:sp>
      <p:sp>
        <p:nvSpPr>
          <p:cNvPr id="26" name="Shape 9"/>
          <p:cNvSpPr/>
          <p:nvPr/>
        </p:nvSpPr>
        <p:spPr>
          <a:xfrm>
            <a:off x="3354736" y="4200268"/>
            <a:ext cx="3700343" cy="2128838"/>
          </a:xfrm>
          <a:prstGeom prst="roundRect">
            <a:avLst>
              <a:gd name="adj" fmla="val 6872"/>
            </a:avLst>
          </a:prstGeom>
          <a:solidFill>
            <a:srgbClr val="F3F3FF">
              <a:alpha val="75000"/>
            </a:srgbClr>
          </a:solidFill>
          <a:ln w="30480">
            <a:solidFill>
              <a:srgbClr val="DA33BF"/>
            </a:solidFill>
            <a:prstDash val="solid"/>
          </a:ln>
        </p:spPr>
      </p:sp>
      <p:sp>
        <p:nvSpPr>
          <p:cNvPr id="27" name="Text 11"/>
          <p:cNvSpPr/>
          <p:nvPr/>
        </p:nvSpPr>
        <p:spPr>
          <a:xfrm>
            <a:off x="3892778" y="4243508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Frases Inspiradoras</a:t>
            </a:r>
            <a:endParaRPr lang="en-US" sz="2050" b="1" dirty="0"/>
          </a:p>
        </p:txBody>
      </p:sp>
      <p:sp>
        <p:nvSpPr>
          <p:cNvPr id="28" name="Text 12"/>
          <p:cNvSpPr/>
          <p:nvPr/>
        </p:nvSpPr>
        <p:spPr>
          <a:xfrm>
            <a:off x="3653938" y="4736644"/>
            <a:ext cx="3101935" cy="1070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Relacionadas con la importancia de la educación, la ciencia y la identidad cultural.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60599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-1" y="2771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1239506" y="692729"/>
            <a:ext cx="1051881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II. Diseño y Estructura del Mural</a:t>
            </a:r>
            <a:endParaRPr lang="en-US" sz="4400" b="1" dirty="0"/>
          </a:p>
        </p:txBody>
      </p:sp>
      <p:sp>
        <p:nvSpPr>
          <p:cNvPr id="16" name="Text 3"/>
          <p:cNvSpPr/>
          <p:nvPr/>
        </p:nvSpPr>
        <p:spPr>
          <a:xfrm>
            <a:off x="1399309" y="3643014"/>
            <a:ext cx="3186545" cy="1315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8255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Texto introductorio sobre  </a:t>
            </a:r>
          </a:p>
          <a:p>
            <a:pPr marL="8255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el propósito de la </a:t>
            </a:r>
          </a:p>
          <a:p>
            <a:pPr marL="8255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Museografía  y la colección.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5"/>
          <p:cNvSpPr/>
          <p:nvPr/>
        </p:nvSpPr>
        <p:spPr>
          <a:xfrm>
            <a:off x="5086108" y="3656460"/>
            <a:ext cx="2360091" cy="13019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179388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Evidencias visuales (fotografías, textos, </a:t>
            </a:r>
          </a:p>
          <a:p>
            <a:pPr marL="179388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dibujos, esquemas).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7"/>
          <p:cNvSpPr/>
          <p:nvPr/>
        </p:nvSpPr>
        <p:spPr>
          <a:xfrm>
            <a:off x="8085223" y="3656460"/>
            <a:ext cx="2750240" cy="1301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8255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Mensajes, conclusiones </a:t>
            </a:r>
          </a:p>
          <a:p>
            <a:pPr marL="8255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o reflexiones de los estudiantes.</a:t>
            </a:r>
          </a:p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6" name="Flecha derecha 5"/>
          <p:cNvSpPr/>
          <p:nvPr/>
        </p:nvSpPr>
        <p:spPr>
          <a:xfrm>
            <a:off x="1919623" y="2162185"/>
            <a:ext cx="2666231" cy="1356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50"/>
              </a:lnSpc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Sección 1: </a:t>
            </a: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Presentación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4725162" y="2106038"/>
            <a:ext cx="3081984" cy="135687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50"/>
              </a:lnSpc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Sección 2: </a:t>
            </a: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Desarrollo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5" name="Flecha derecha 24"/>
          <p:cNvSpPr/>
          <p:nvPr/>
        </p:nvSpPr>
        <p:spPr>
          <a:xfrm>
            <a:off x="8069113" y="2053230"/>
            <a:ext cx="3081984" cy="135687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750"/>
              </a:lnSpc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Sección 3: </a:t>
            </a:r>
            <a:r>
              <a:rPr lang="en-US" sz="220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Valor y Aprendizaje</a:t>
            </a:r>
            <a:endParaRPr lang="en-US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8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D2F54ADB-CA54-4DBE-AF4B-C6CC4D0A4513}"/>
              </a:ext>
            </a:extLst>
          </p:cNvPr>
          <p:cNvGrpSpPr/>
          <p:nvPr/>
        </p:nvGrpSpPr>
        <p:grpSpPr>
          <a:xfrm>
            <a:off x="25567" y="0"/>
            <a:ext cx="12192001" cy="6830290"/>
            <a:chOff x="-1" y="27710"/>
            <a:chExt cx="12192001" cy="683029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660EF0A-2274-494A-B273-ACFE9F94B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244" t="25458" r="20672" b="16896"/>
            <a:stretch/>
          </p:blipFill>
          <p:spPr>
            <a:xfrm>
              <a:off x="-1" y="651983"/>
              <a:ext cx="12191999" cy="6206017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C553BB8-4C06-47D6-A252-819DA73E52D2}"/>
                </a:ext>
              </a:extLst>
            </p:cNvPr>
            <p:cNvSpPr txBox="1"/>
            <p:nvPr/>
          </p:nvSpPr>
          <p:spPr>
            <a:xfrm>
              <a:off x="0" y="27710"/>
              <a:ext cx="12192000" cy="637309"/>
            </a:xfrm>
            <a:prstGeom prst="rect">
              <a:avLst/>
            </a:prstGeom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7D59566-1246-43F2-AFAB-C2EC0D279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7" y="81420"/>
            <a:ext cx="2289605" cy="5835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A010E3-9CF6-42E5-B545-640612DD73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6012" b="15083"/>
          <a:stretch/>
        </p:blipFill>
        <p:spPr>
          <a:xfrm>
            <a:off x="10205094" y="0"/>
            <a:ext cx="1406439" cy="9022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334823" y="704095"/>
            <a:ext cx="9573490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III. Socialización y Participación</a:t>
            </a:r>
            <a:endParaRPr lang="en-US" b="1" dirty="0"/>
          </a:p>
        </p:txBody>
      </p:sp>
      <p:sp>
        <p:nvSpPr>
          <p:cNvPr id="10" name="Text 3"/>
          <p:cNvSpPr/>
          <p:nvPr/>
        </p:nvSpPr>
        <p:spPr>
          <a:xfrm>
            <a:off x="1880888" y="2107671"/>
            <a:ext cx="2725455" cy="345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Presentación Pública</a:t>
            </a:r>
            <a:endParaRPr lang="en-US" sz="2150" b="1" dirty="0"/>
          </a:p>
        </p:txBody>
      </p:sp>
      <p:sp>
        <p:nvSpPr>
          <p:cNvPr id="11" name="Text 4"/>
          <p:cNvSpPr/>
          <p:nvPr/>
        </p:nvSpPr>
        <p:spPr>
          <a:xfrm>
            <a:off x="1849959" y="2495164"/>
            <a:ext cx="2756384" cy="11901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Organizar una breve ceremonia de apertura con docentes, estudiantes y familias.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7161870" y="1915038"/>
            <a:ext cx="1857439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Rol de Guías</a:t>
            </a:r>
            <a:endParaRPr lang="en-US" sz="2150" b="1" dirty="0"/>
          </a:p>
        </p:txBody>
      </p:sp>
      <p:sp>
        <p:nvSpPr>
          <p:cNvPr id="13" name="Text 8"/>
          <p:cNvSpPr/>
          <p:nvPr/>
        </p:nvSpPr>
        <p:spPr>
          <a:xfrm>
            <a:off x="6962418" y="2322265"/>
            <a:ext cx="2966941" cy="13630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Designar estudiantes para explicar a los visitantes el significado de los recursos expuestos.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880888" y="3937817"/>
            <a:ext cx="2767489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Interacción</a:t>
            </a:r>
            <a:endParaRPr lang="en-US" sz="2150" b="1" dirty="0"/>
          </a:p>
        </p:txBody>
      </p:sp>
      <p:sp>
        <p:nvSpPr>
          <p:cNvPr id="15" name="Text 12"/>
          <p:cNvSpPr/>
          <p:nvPr/>
        </p:nvSpPr>
        <p:spPr>
          <a:xfrm>
            <a:off x="1880887" y="4345044"/>
            <a:ext cx="2767489" cy="13214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Invitar a los asistentes a dejar mensajes, comentarios o reflexiones sobre el aprendizaje local.</a:t>
            </a:r>
            <a:endParaRPr lang="en-US" sz="1850" dirty="0"/>
          </a:p>
        </p:txBody>
      </p:sp>
      <p:sp>
        <p:nvSpPr>
          <p:cNvPr id="16" name="Text 15"/>
          <p:cNvSpPr/>
          <p:nvPr/>
        </p:nvSpPr>
        <p:spPr>
          <a:xfrm>
            <a:off x="6962419" y="3999167"/>
            <a:ext cx="1438230" cy="6888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Registro</a:t>
            </a:r>
            <a:endParaRPr lang="en-US" sz="2150" b="1" dirty="0"/>
          </a:p>
        </p:txBody>
      </p:sp>
      <p:sp>
        <p:nvSpPr>
          <p:cNvPr id="17" name="Text 16"/>
          <p:cNvSpPr/>
          <p:nvPr/>
        </p:nvSpPr>
        <p:spPr>
          <a:xfrm>
            <a:off x="6962418" y="4486132"/>
            <a:ext cx="3068273" cy="133277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Tomar fotografías y videos como evidencia para el portafolio institucional del museo escolar.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970875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605</Words>
  <Application>Microsoft Office PowerPoint</Application>
  <PresentationFormat>Panorámica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Nunito Semi Bold</vt:lpstr>
      <vt:lpstr>PT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Leonor Deyse Diaz Coronel</dc:creator>
  <cp:lastModifiedBy>JefeAGP</cp:lastModifiedBy>
  <cp:revision>65</cp:revision>
  <dcterms:created xsi:type="dcterms:W3CDTF">2024-05-17T05:49:12Z</dcterms:created>
  <dcterms:modified xsi:type="dcterms:W3CDTF">2025-10-20T14:54:21Z</dcterms:modified>
</cp:coreProperties>
</file>