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media/image11.jpg" ContentType="image/jpg"/>
  <Override PartName="/ppt/media/image12.jpg" ContentType="image/jpg"/>
  <Override PartName="/ppt/media/image13.jpg" ContentType="image/jpg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media/image15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media/image26.jpg" ContentType="image/jpg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media/image34.jpg" ContentType="image/jpg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media/image35.jpg" ContentType="image/jpg"/>
  <Override PartName="/ppt/media/image36.jpg" ContentType="image/jpg"/>
  <Override PartName="/ppt/media/image38.jpg" ContentType="image/jpg"/>
  <Override PartName="/ppt/media/image39.jpg" ContentType="image/jpg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39" r:id="rId3"/>
    <p:sldId id="344" r:id="rId4"/>
    <p:sldId id="346" r:id="rId5"/>
    <p:sldId id="348" r:id="rId6"/>
    <p:sldId id="347" r:id="rId7"/>
    <p:sldId id="350" r:id="rId8"/>
    <p:sldId id="351" r:id="rId9"/>
    <p:sldId id="349" r:id="rId10"/>
    <p:sldId id="353" r:id="rId11"/>
    <p:sldId id="342" r:id="rId12"/>
    <p:sldId id="341" r:id="rId13"/>
    <p:sldId id="340" r:id="rId14"/>
    <p:sldId id="343" r:id="rId15"/>
    <p:sldId id="336" r:id="rId16"/>
    <p:sldId id="260" r:id="rId17"/>
  </p:sldIdLst>
  <p:sldSz cx="12192000" cy="6858000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Light" panose="00000400000000000000" pitchFamily="2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hIUx5z1eczkNa+ES5MEhdXxXVf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6633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5240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96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017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74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75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3448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89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3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0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96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28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34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6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9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userDrawn="1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custDataLst>
      <p:tags r:id="rId12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1.jp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1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www.perueduca.pe/%23/home/materiales-educativos/primaria/fasciculos-de-evaluacion-diagnostica" TargetMode="External"/><Relationship Id="rId1" Type="http://schemas.openxmlformats.org/officeDocument/2006/relationships/tags" Target="../tags/tag17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5" Type="http://schemas.openxmlformats.org/officeDocument/2006/relationships/hyperlink" Target="https://www.perueduca.pe/%23/home/materiales-educativos/primaria/kit-de-evaluacion-diagnostica" TargetMode="External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11" Type="http://schemas.openxmlformats.org/officeDocument/2006/relationships/hyperlink" Target="https://repositorios.perueduca.pe/pe-recursos/edures/2b240770-43b3-45ba-9d9f-fa8a376db7ed.pdf" TargetMode="External"/><Relationship Id="rId5" Type="http://schemas.openxmlformats.org/officeDocument/2006/relationships/image" Target="../media/image27.png"/><Relationship Id="rId10" Type="http://schemas.openxmlformats.org/officeDocument/2006/relationships/hyperlink" Target="https://repositorios.perueduca.pe/pe-recursos/edures/2cb316cb-334a-4f19-bde1-09a7ce55fd61.pdf" TargetMode="External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2493712"/>
            <a:ext cx="9144000" cy="113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</a:pP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/>
                <a:cs typeface="Poppins"/>
                <a:sym typeface="Poppins"/>
              </a:rPr>
              <a:t>REFUERZO ESCOLAR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6" name="Google Shape;86;p1"/>
          <p:cNvCxnSpPr/>
          <p:nvPr/>
        </p:nvCxnSpPr>
        <p:spPr>
          <a:xfrm>
            <a:off x="3790650" y="3786583"/>
            <a:ext cx="46107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"/>
          <p:cNvSpPr txBox="1"/>
          <p:nvPr/>
        </p:nvSpPr>
        <p:spPr>
          <a:xfrm>
            <a:off x="5078437" y="5976865"/>
            <a:ext cx="2035126" cy="58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PE" sz="2800" b="1" i="0" u="none" strike="noStrike" cap="none" dirty="0">
                <a:solidFill>
                  <a:srgbClr val="FF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2026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B2C6C4-565D-470F-BBEB-50A994B6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" y="22171"/>
            <a:ext cx="2043113" cy="11323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D2CA945-0E97-4541-AE29-6985A070CEA1}"/>
              </a:ext>
            </a:extLst>
          </p:cNvPr>
          <p:cNvSpPr txBox="1"/>
          <p:nvPr/>
        </p:nvSpPr>
        <p:spPr>
          <a:xfrm>
            <a:off x="4861560" y="3977613"/>
            <a:ext cx="545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latin typeface="Comic Sans MS" panose="030F0702030302020204" pitchFamily="66" charset="0"/>
              </a:rPr>
              <a:t>Primaria y secundaria </a:t>
            </a:r>
            <a:endParaRPr lang="es-PE" sz="1800" dirty="0"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72DDC2-EA54-D33B-4D07-AC2CB76F2E8D}"/>
              </a:ext>
            </a:extLst>
          </p:cNvPr>
          <p:cNvSpPr txBox="1"/>
          <p:nvPr/>
        </p:nvSpPr>
        <p:spPr>
          <a:xfrm>
            <a:off x="10668000" y="6085020"/>
            <a:ext cx="12388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i="1" dirty="0"/>
              <a:t>24 de marzo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79AFA1E3-B766-198E-F925-ED6ACC3ED1E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1530" y="2092078"/>
            <a:ext cx="924056" cy="1476621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1F6CE6E5-711E-D049-F7D5-0DECCEE0312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18539" y="2288551"/>
            <a:ext cx="838312" cy="1352792"/>
          </a:xfrm>
          <a:prstGeom prst="rect">
            <a:avLst/>
          </a:prstGeom>
        </p:spPr>
      </p:pic>
      <p:grpSp>
        <p:nvGrpSpPr>
          <p:cNvPr id="6" name="object 4">
            <a:extLst>
              <a:ext uri="{FF2B5EF4-FFF2-40B4-BE49-F238E27FC236}">
                <a16:creationId xmlns:a16="http://schemas.microsoft.com/office/drawing/2014/main" id="{8719F82C-5986-D266-E6BA-11D56741F678}"/>
              </a:ext>
            </a:extLst>
          </p:cNvPr>
          <p:cNvGrpSpPr/>
          <p:nvPr/>
        </p:nvGrpSpPr>
        <p:grpSpPr>
          <a:xfrm>
            <a:off x="246621" y="1156842"/>
            <a:ext cx="3477895" cy="2059305"/>
            <a:chOff x="246621" y="1156842"/>
            <a:chExt cx="3477895" cy="2059305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C2EAC88C-CA01-685B-4D64-6FBEE0ABA387}"/>
                </a:ext>
              </a:extLst>
            </p:cNvPr>
            <p:cNvSpPr/>
            <p:nvPr/>
          </p:nvSpPr>
          <p:spPr>
            <a:xfrm>
              <a:off x="259321" y="1169542"/>
              <a:ext cx="3452495" cy="2033905"/>
            </a:xfrm>
            <a:custGeom>
              <a:avLst/>
              <a:gdLst/>
              <a:ahLst/>
              <a:cxnLst/>
              <a:rect l="l" t="t" r="r" b="b"/>
              <a:pathLst>
                <a:path w="3452495" h="2033905">
                  <a:moveTo>
                    <a:pt x="2698889" y="0"/>
                  </a:moveTo>
                  <a:lnTo>
                    <a:pt x="338899" y="0"/>
                  </a:lnTo>
                  <a:lnTo>
                    <a:pt x="292912" y="3094"/>
                  </a:lnTo>
                  <a:lnTo>
                    <a:pt x="248805" y="12108"/>
                  </a:lnTo>
                  <a:lnTo>
                    <a:pt x="206983" y="26638"/>
                  </a:lnTo>
                  <a:lnTo>
                    <a:pt x="167848" y="46279"/>
                  </a:lnTo>
                  <a:lnTo>
                    <a:pt x="131806" y="70629"/>
                  </a:lnTo>
                  <a:lnTo>
                    <a:pt x="99260" y="99282"/>
                  </a:lnTo>
                  <a:lnTo>
                    <a:pt x="70612" y="131835"/>
                  </a:lnTo>
                  <a:lnTo>
                    <a:pt x="46268" y="167884"/>
                  </a:lnTo>
                  <a:lnTo>
                    <a:pt x="26631" y="207025"/>
                  </a:lnTo>
                  <a:lnTo>
                    <a:pt x="12105" y="248855"/>
                  </a:lnTo>
                  <a:lnTo>
                    <a:pt x="3093" y="292969"/>
                  </a:lnTo>
                  <a:lnTo>
                    <a:pt x="0" y="338963"/>
                  </a:lnTo>
                  <a:lnTo>
                    <a:pt x="0" y="1694434"/>
                  </a:lnTo>
                  <a:lnTo>
                    <a:pt x="3093" y="1740427"/>
                  </a:lnTo>
                  <a:lnTo>
                    <a:pt x="12105" y="1784541"/>
                  </a:lnTo>
                  <a:lnTo>
                    <a:pt x="26631" y="1826371"/>
                  </a:lnTo>
                  <a:lnTo>
                    <a:pt x="46268" y="1865512"/>
                  </a:lnTo>
                  <a:lnTo>
                    <a:pt x="70612" y="1901561"/>
                  </a:lnTo>
                  <a:lnTo>
                    <a:pt x="99260" y="1934114"/>
                  </a:lnTo>
                  <a:lnTo>
                    <a:pt x="131806" y="1962767"/>
                  </a:lnTo>
                  <a:lnTo>
                    <a:pt x="167848" y="1987117"/>
                  </a:lnTo>
                  <a:lnTo>
                    <a:pt x="206983" y="2006758"/>
                  </a:lnTo>
                  <a:lnTo>
                    <a:pt x="248805" y="2021288"/>
                  </a:lnTo>
                  <a:lnTo>
                    <a:pt x="292912" y="2030302"/>
                  </a:lnTo>
                  <a:lnTo>
                    <a:pt x="338899" y="2033397"/>
                  </a:lnTo>
                  <a:lnTo>
                    <a:pt x="2698889" y="2033397"/>
                  </a:lnTo>
                  <a:lnTo>
                    <a:pt x="2744881" y="2030302"/>
                  </a:lnTo>
                  <a:lnTo>
                    <a:pt x="2788987" y="2021288"/>
                  </a:lnTo>
                  <a:lnTo>
                    <a:pt x="2830806" y="2006758"/>
                  </a:lnTo>
                  <a:lnTo>
                    <a:pt x="2869935" y="1987117"/>
                  </a:lnTo>
                  <a:lnTo>
                    <a:pt x="2905969" y="1962767"/>
                  </a:lnTo>
                  <a:lnTo>
                    <a:pt x="2938506" y="1934114"/>
                  </a:lnTo>
                  <a:lnTo>
                    <a:pt x="2967144" y="1901561"/>
                  </a:lnTo>
                  <a:lnTo>
                    <a:pt x="2991478" y="1865512"/>
                  </a:lnTo>
                  <a:lnTo>
                    <a:pt x="3011107" y="1826371"/>
                  </a:lnTo>
                  <a:lnTo>
                    <a:pt x="3025626" y="1784541"/>
                  </a:lnTo>
                  <a:lnTo>
                    <a:pt x="3034633" y="1740427"/>
                  </a:lnTo>
                  <a:lnTo>
                    <a:pt x="3037725" y="1694434"/>
                  </a:lnTo>
                  <a:lnTo>
                    <a:pt x="3037725" y="847217"/>
                  </a:lnTo>
                  <a:lnTo>
                    <a:pt x="3378580" y="847217"/>
                  </a:lnTo>
                  <a:lnTo>
                    <a:pt x="3037725" y="338963"/>
                  </a:lnTo>
                  <a:lnTo>
                    <a:pt x="3034633" y="292969"/>
                  </a:lnTo>
                  <a:lnTo>
                    <a:pt x="3025626" y="248855"/>
                  </a:lnTo>
                  <a:lnTo>
                    <a:pt x="3011107" y="207025"/>
                  </a:lnTo>
                  <a:lnTo>
                    <a:pt x="2991478" y="167884"/>
                  </a:lnTo>
                  <a:lnTo>
                    <a:pt x="2967144" y="131835"/>
                  </a:lnTo>
                  <a:lnTo>
                    <a:pt x="2938506" y="99282"/>
                  </a:lnTo>
                  <a:lnTo>
                    <a:pt x="2905969" y="70629"/>
                  </a:lnTo>
                  <a:lnTo>
                    <a:pt x="2869935" y="46279"/>
                  </a:lnTo>
                  <a:lnTo>
                    <a:pt x="2830806" y="26638"/>
                  </a:lnTo>
                  <a:lnTo>
                    <a:pt x="2788987" y="12108"/>
                  </a:lnTo>
                  <a:lnTo>
                    <a:pt x="2744881" y="3094"/>
                  </a:lnTo>
                  <a:lnTo>
                    <a:pt x="2698889" y="0"/>
                  </a:lnTo>
                  <a:close/>
                </a:path>
                <a:path w="3452495" h="2033905">
                  <a:moveTo>
                    <a:pt x="3378580" y="847217"/>
                  </a:moveTo>
                  <a:lnTo>
                    <a:pt x="3037725" y="847217"/>
                  </a:lnTo>
                  <a:lnTo>
                    <a:pt x="3452253" y="957072"/>
                  </a:lnTo>
                  <a:lnTo>
                    <a:pt x="3378580" y="8472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D32DA453-D876-3D96-8CFB-2058AB756DA2}"/>
                </a:ext>
              </a:extLst>
            </p:cNvPr>
            <p:cNvSpPr/>
            <p:nvPr/>
          </p:nvSpPr>
          <p:spPr>
            <a:xfrm>
              <a:off x="259321" y="1169542"/>
              <a:ext cx="3452495" cy="2033905"/>
            </a:xfrm>
            <a:custGeom>
              <a:avLst/>
              <a:gdLst/>
              <a:ahLst/>
              <a:cxnLst/>
              <a:rect l="l" t="t" r="r" b="b"/>
              <a:pathLst>
                <a:path w="3452495" h="2033905">
                  <a:moveTo>
                    <a:pt x="0" y="338963"/>
                  </a:moveTo>
                  <a:lnTo>
                    <a:pt x="3093" y="292969"/>
                  </a:lnTo>
                  <a:lnTo>
                    <a:pt x="12105" y="248855"/>
                  </a:lnTo>
                  <a:lnTo>
                    <a:pt x="26631" y="207025"/>
                  </a:lnTo>
                  <a:lnTo>
                    <a:pt x="46268" y="167884"/>
                  </a:lnTo>
                  <a:lnTo>
                    <a:pt x="70612" y="131835"/>
                  </a:lnTo>
                  <a:lnTo>
                    <a:pt x="99260" y="99282"/>
                  </a:lnTo>
                  <a:lnTo>
                    <a:pt x="131806" y="70629"/>
                  </a:lnTo>
                  <a:lnTo>
                    <a:pt x="167848" y="46279"/>
                  </a:lnTo>
                  <a:lnTo>
                    <a:pt x="206983" y="26638"/>
                  </a:lnTo>
                  <a:lnTo>
                    <a:pt x="248805" y="12108"/>
                  </a:lnTo>
                  <a:lnTo>
                    <a:pt x="292912" y="3094"/>
                  </a:lnTo>
                  <a:lnTo>
                    <a:pt x="338899" y="0"/>
                  </a:lnTo>
                  <a:lnTo>
                    <a:pt x="1772043" y="0"/>
                  </a:lnTo>
                  <a:lnTo>
                    <a:pt x="2531503" y="0"/>
                  </a:lnTo>
                  <a:lnTo>
                    <a:pt x="2698889" y="0"/>
                  </a:lnTo>
                  <a:lnTo>
                    <a:pt x="2744881" y="3094"/>
                  </a:lnTo>
                  <a:lnTo>
                    <a:pt x="2788987" y="12108"/>
                  </a:lnTo>
                  <a:lnTo>
                    <a:pt x="2830806" y="26638"/>
                  </a:lnTo>
                  <a:lnTo>
                    <a:pt x="2869935" y="46279"/>
                  </a:lnTo>
                  <a:lnTo>
                    <a:pt x="2905969" y="70629"/>
                  </a:lnTo>
                  <a:lnTo>
                    <a:pt x="2938506" y="99282"/>
                  </a:lnTo>
                  <a:lnTo>
                    <a:pt x="2967144" y="131835"/>
                  </a:lnTo>
                  <a:lnTo>
                    <a:pt x="2991478" y="167884"/>
                  </a:lnTo>
                  <a:lnTo>
                    <a:pt x="3011107" y="207025"/>
                  </a:lnTo>
                  <a:lnTo>
                    <a:pt x="3025626" y="248855"/>
                  </a:lnTo>
                  <a:lnTo>
                    <a:pt x="3034633" y="292969"/>
                  </a:lnTo>
                  <a:lnTo>
                    <a:pt x="3037725" y="338963"/>
                  </a:lnTo>
                  <a:lnTo>
                    <a:pt x="3452253" y="957072"/>
                  </a:lnTo>
                  <a:lnTo>
                    <a:pt x="3037725" y="847217"/>
                  </a:lnTo>
                  <a:lnTo>
                    <a:pt x="3037725" y="1694434"/>
                  </a:lnTo>
                  <a:lnTo>
                    <a:pt x="3034633" y="1740427"/>
                  </a:lnTo>
                  <a:lnTo>
                    <a:pt x="3025626" y="1784541"/>
                  </a:lnTo>
                  <a:lnTo>
                    <a:pt x="3011107" y="1826371"/>
                  </a:lnTo>
                  <a:lnTo>
                    <a:pt x="2991478" y="1865512"/>
                  </a:lnTo>
                  <a:lnTo>
                    <a:pt x="2967144" y="1901561"/>
                  </a:lnTo>
                  <a:lnTo>
                    <a:pt x="2938506" y="1934114"/>
                  </a:lnTo>
                  <a:lnTo>
                    <a:pt x="2905969" y="1962767"/>
                  </a:lnTo>
                  <a:lnTo>
                    <a:pt x="2869935" y="1987117"/>
                  </a:lnTo>
                  <a:lnTo>
                    <a:pt x="2830806" y="2006758"/>
                  </a:lnTo>
                  <a:lnTo>
                    <a:pt x="2788987" y="2021288"/>
                  </a:lnTo>
                  <a:lnTo>
                    <a:pt x="2744881" y="2030302"/>
                  </a:lnTo>
                  <a:lnTo>
                    <a:pt x="2698889" y="2033397"/>
                  </a:lnTo>
                  <a:lnTo>
                    <a:pt x="2531503" y="2033397"/>
                  </a:lnTo>
                  <a:lnTo>
                    <a:pt x="1772043" y="2033397"/>
                  </a:lnTo>
                  <a:lnTo>
                    <a:pt x="338899" y="2033397"/>
                  </a:lnTo>
                  <a:lnTo>
                    <a:pt x="292912" y="2030302"/>
                  </a:lnTo>
                  <a:lnTo>
                    <a:pt x="248805" y="2021288"/>
                  </a:lnTo>
                  <a:lnTo>
                    <a:pt x="206983" y="2006758"/>
                  </a:lnTo>
                  <a:lnTo>
                    <a:pt x="167848" y="1987117"/>
                  </a:lnTo>
                  <a:lnTo>
                    <a:pt x="131806" y="1962767"/>
                  </a:lnTo>
                  <a:lnTo>
                    <a:pt x="99260" y="1934114"/>
                  </a:lnTo>
                  <a:lnTo>
                    <a:pt x="70612" y="1901561"/>
                  </a:lnTo>
                  <a:lnTo>
                    <a:pt x="46268" y="1865512"/>
                  </a:lnTo>
                  <a:lnTo>
                    <a:pt x="26631" y="1826371"/>
                  </a:lnTo>
                  <a:lnTo>
                    <a:pt x="12105" y="1784541"/>
                  </a:lnTo>
                  <a:lnTo>
                    <a:pt x="3093" y="1740427"/>
                  </a:lnTo>
                  <a:lnTo>
                    <a:pt x="0" y="1694434"/>
                  </a:lnTo>
                  <a:lnTo>
                    <a:pt x="0" y="847217"/>
                  </a:lnTo>
                  <a:lnTo>
                    <a:pt x="0" y="338963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739BD0AF-EFD0-7B1D-78BE-98CCFF19C318}"/>
              </a:ext>
            </a:extLst>
          </p:cNvPr>
          <p:cNvGrpSpPr/>
          <p:nvPr/>
        </p:nvGrpSpPr>
        <p:grpSpPr>
          <a:xfrm>
            <a:off x="6256273" y="1075944"/>
            <a:ext cx="2501900" cy="2578100"/>
            <a:chOff x="6256273" y="1075944"/>
            <a:chExt cx="2501900" cy="2578100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62D884EB-4575-8D5A-3413-0018A34A26DE}"/>
                </a:ext>
              </a:extLst>
            </p:cNvPr>
            <p:cNvSpPr/>
            <p:nvPr/>
          </p:nvSpPr>
          <p:spPr>
            <a:xfrm>
              <a:off x="6268973" y="1088644"/>
              <a:ext cx="2476500" cy="2552700"/>
            </a:xfrm>
            <a:custGeom>
              <a:avLst/>
              <a:gdLst/>
              <a:ahLst/>
              <a:cxnLst/>
              <a:rect l="l" t="t" r="r" b="b"/>
              <a:pathLst>
                <a:path w="2476500" h="2552700">
                  <a:moveTo>
                    <a:pt x="2476500" y="1063625"/>
                  </a:moveTo>
                  <a:lnTo>
                    <a:pt x="236854" y="1063625"/>
                  </a:lnTo>
                  <a:lnTo>
                    <a:pt x="236854" y="2179446"/>
                  </a:lnTo>
                  <a:lnTo>
                    <a:pt x="239763" y="2226287"/>
                  </a:lnTo>
                  <a:lnTo>
                    <a:pt x="248255" y="2271386"/>
                  </a:lnTo>
                  <a:lnTo>
                    <a:pt x="261981" y="2314394"/>
                  </a:lnTo>
                  <a:lnTo>
                    <a:pt x="280591" y="2354962"/>
                  </a:lnTo>
                  <a:lnTo>
                    <a:pt x="303735" y="2392740"/>
                  </a:lnTo>
                  <a:lnTo>
                    <a:pt x="331062" y="2427381"/>
                  </a:lnTo>
                  <a:lnTo>
                    <a:pt x="362224" y="2458535"/>
                  </a:lnTo>
                  <a:lnTo>
                    <a:pt x="396869" y="2485854"/>
                  </a:lnTo>
                  <a:lnTo>
                    <a:pt x="434649" y="2508988"/>
                  </a:lnTo>
                  <a:lnTo>
                    <a:pt x="475212" y="2527588"/>
                  </a:lnTo>
                  <a:lnTo>
                    <a:pt x="518210" y="2541306"/>
                  </a:lnTo>
                  <a:lnTo>
                    <a:pt x="563292" y="2549793"/>
                  </a:lnTo>
                  <a:lnTo>
                    <a:pt x="610107" y="2552699"/>
                  </a:lnTo>
                  <a:lnTo>
                    <a:pt x="2103120" y="2552699"/>
                  </a:lnTo>
                  <a:lnTo>
                    <a:pt x="2149963" y="2549793"/>
                  </a:lnTo>
                  <a:lnTo>
                    <a:pt x="2195067" y="2541306"/>
                  </a:lnTo>
                  <a:lnTo>
                    <a:pt x="2238084" y="2527588"/>
                  </a:lnTo>
                  <a:lnTo>
                    <a:pt x="2278663" y="2508988"/>
                  </a:lnTo>
                  <a:lnTo>
                    <a:pt x="2316455" y="2485854"/>
                  </a:lnTo>
                  <a:lnTo>
                    <a:pt x="2351110" y="2458535"/>
                  </a:lnTo>
                  <a:lnTo>
                    <a:pt x="2382279" y="2427381"/>
                  </a:lnTo>
                  <a:lnTo>
                    <a:pt x="2409612" y="2392740"/>
                  </a:lnTo>
                  <a:lnTo>
                    <a:pt x="2432759" y="2354962"/>
                  </a:lnTo>
                  <a:lnTo>
                    <a:pt x="2451371" y="2314394"/>
                  </a:lnTo>
                  <a:lnTo>
                    <a:pt x="2465098" y="2271386"/>
                  </a:lnTo>
                  <a:lnTo>
                    <a:pt x="2473591" y="2226287"/>
                  </a:lnTo>
                  <a:lnTo>
                    <a:pt x="2476500" y="2179446"/>
                  </a:lnTo>
                  <a:lnTo>
                    <a:pt x="2476500" y="1063625"/>
                  </a:lnTo>
                  <a:close/>
                </a:path>
                <a:path w="2476500" h="2552700">
                  <a:moveTo>
                    <a:pt x="2103120" y="0"/>
                  </a:moveTo>
                  <a:lnTo>
                    <a:pt x="610107" y="0"/>
                  </a:lnTo>
                  <a:lnTo>
                    <a:pt x="563292" y="2908"/>
                  </a:lnTo>
                  <a:lnTo>
                    <a:pt x="518210" y="11400"/>
                  </a:lnTo>
                  <a:lnTo>
                    <a:pt x="475212" y="25126"/>
                  </a:lnTo>
                  <a:lnTo>
                    <a:pt x="434649" y="43736"/>
                  </a:lnTo>
                  <a:lnTo>
                    <a:pt x="396869" y="66880"/>
                  </a:lnTo>
                  <a:lnTo>
                    <a:pt x="362224" y="94207"/>
                  </a:lnTo>
                  <a:lnTo>
                    <a:pt x="331062" y="125369"/>
                  </a:lnTo>
                  <a:lnTo>
                    <a:pt x="303735" y="160014"/>
                  </a:lnTo>
                  <a:lnTo>
                    <a:pt x="280591" y="197794"/>
                  </a:lnTo>
                  <a:lnTo>
                    <a:pt x="261981" y="238357"/>
                  </a:lnTo>
                  <a:lnTo>
                    <a:pt x="248255" y="281355"/>
                  </a:lnTo>
                  <a:lnTo>
                    <a:pt x="239763" y="326437"/>
                  </a:lnTo>
                  <a:lnTo>
                    <a:pt x="236854" y="373252"/>
                  </a:lnTo>
                  <a:lnTo>
                    <a:pt x="236854" y="425450"/>
                  </a:lnTo>
                  <a:lnTo>
                    <a:pt x="0" y="1254505"/>
                  </a:lnTo>
                  <a:lnTo>
                    <a:pt x="236854" y="1063625"/>
                  </a:lnTo>
                  <a:lnTo>
                    <a:pt x="2476500" y="1063625"/>
                  </a:lnTo>
                  <a:lnTo>
                    <a:pt x="2476500" y="373252"/>
                  </a:lnTo>
                  <a:lnTo>
                    <a:pt x="2473591" y="326437"/>
                  </a:lnTo>
                  <a:lnTo>
                    <a:pt x="2465098" y="281355"/>
                  </a:lnTo>
                  <a:lnTo>
                    <a:pt x="2451371" y="238357"/>
                  </a:lnTo>
                  <a:lnTo>
                    <a:pt x="2432759" y="197794"/>
                  </a:lnTo>
                  <a:lnTo>
                    <a:pt x="2409612" y="160014"/>
                  </a:lnTo>
                  <a:lnTo>
                    <a:pt x="2382279" y="125369"/>
                  </a:lnTo>
                  <a:lnTo>
                    <a:pt x="2351110" y="94207"/>
                  </a:lnTo>
                  <a:lnTo>
                    <a:pt x="2316455" y="66880"/>
                  </a:lnTo>
                  <a:lnTo>
                    <a:pt x="2278663" y="43736"/>
                  </a:lnTo>
                  <a:lnTo>
                    <a:pt x="2238084" y="25126"/>
                  </a:lnTo>
                  <a:lnTo>
                    <a:pt x="2195067" y="11400"/>
                  </a:lnTo>
                  <a:lnTo>
                    <a:pt x="2149963" y="2908"/>
                  </a:lnTo>
                  <a:lnTo>
                    <a:pt x="2103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FA3F90DF-ECE8-4214-3124-ACB662AF012F}"/>
                </a:ext>
              </a:extLst>
            </p:cNvPr>
            <p:cNvSpPr/>
            <p:nvPr/>
          </p:nvSpPr>
          <p:spPr>
            <a:xfrm>
              <a:off x="6268973" y="1088644"/>
              <a:ext cx="2476500" cy="2552700"/>
            </a:xfrm>
            <a:custGeom>
              <a:avLst/>
              <a:gdLst/>
              <a:ahLst/>
              <a:cxnLst/>
              <a:rect l="l" t="t" r="r" b="b"/>
              <a:pathLst>
                <a:path w="2476500" h="2552700">
                  <a:moveTo>
                    <a:pt x="236854" y="373252"/>
                  </a:moveTo>
                  <a:lnTo>
                    <a:pt x="239763" y="326437"/>
                  </a:lnTo>
                  <a:lnTo>
                    <a:pt x="248255" y="281355"/>
                  </a:lnTo>
                  <a:lnTo>
                    <a:pt x="261981" y="238357"/>
                  </a:lnTo>
                  <a:lnTo>
                    <a:pt x="280591" y="197794"/>
                  </a:lnTo>
                  <a:lnTo>
                    <a:pt x="303735" y="160014"/>
                  </a:lnTo>
                  <a:lnTo>
                    <a:pt x="331062" y="125369"/>
                  </a:lnTo>
                  <a:lnTo>
                    <a:pt x="362224" y="94207"/>
                  </a:lnTo>
                  <a:lnTo>
                    <a:pt x="396869" y="66880"/>
                  </a:lnTo>
                  <a:lnTo>
                    <a:pt x="434649" y="43736"/>
                  </a:lnTo>
                  <a:lnTo>
                    <a:pt x="475212" y="25126"/>
                  </a:lnTo>
                  <a:lnTo>
                    <a:pt x="518210" y="11400"/>
                  </a:lnTo>
                  <a:lnTo>
                    <a:pt x="563292" y="2908"/>
                  </a:lnTo>
                  <a:lnTo>
                    <a:pt x="610107" y="0"/>
                  </a:lnTo>
                  <a:lnTo>
                    <a:pt x="1170051" y="0"/>
                  </a:lnTo>
                  <a:lnTo>
                    <a:pt x="2103120" y="0"/>
                  </a:lnTo>
                  <a:lnTo>
                    <a:pt x="2149963" y="2908"/>
                  </a:lnTo>
                  <a:lnTo>
                    <a:pt x="2195067" y="11400"/>
                  </a:lnTo>
                  <a:lnTo>
                    <a:pt x="2238084" y="25126"/>
                  </a:lnTo>
                  <a:lnTo>
                    <a:pt x="2278663" y="43736"/>
                  </a:lnTo>
                  <a:lnTo>
                    <a:pt x="2316455" y="66880"/>
                  </a:lnTo>
                  <a:lnTo>
                    <a:pt x="2351110" y="94207"/>
                  </a:lnTo>
                  <a:lnTo>
                    <a:pt x="2382279" y="125369"/>
                  </a:lnTo>
                  <a:lnTo>
                    <a:pt x="2409612" y="160014"/>
                  </a:lnTo>
                  <a:lnTo>
                    <a:pt x="2432759" y="197794"/>
                  </a:lnTo>
                  <a:lnTo>
                    <a:pt x="2451371" y="238357"/>
                  </a:lnTo>
                  <a:lnTo>
                    <a:pt x="2465098" y="281355"/>
                  </a:lnTo>
                  <a:lnTo>
                    <a:pt x="2473591" y="326437"/>
                  </a:lnTo>
                  <a:lnTo>
                    <a:pt x="2476500" y="373252"/>
                  </a:lnTo>
                  <a:lnTo>
                    <a:pt x="2476500" y="425450"/>
                  </a:lnTo>
                  <a:lnTo>
                    <a:pt x="2476500" y="1063625"/>
                  </a:lnTo>
                  <a:lnTo>
                    <a:pt x="2476500" y="2179446"/>
                  </a:lnTo>
                  <a:lnTo>
                    <a:pt x="2473591" y="2226287"/>
                  </a:lnTo>
                  <a:lnTo>
                    <a:pt x="2465098" y="2271386"/>
                  </a:lnTo>
                  <a:lnTo>
                    <a:pt x="2451371" y="2314394"/>
                  </a:lnTo>
                  <a:lnTo>
                    <a:pt x="2432759" y="2354962"/>
                  </a:lnTo>
                  <a:lnTo>
                    <a:pt x="2409612" y="2392740"/>
                  </a:lnTo>
                  <a:lnTo>
                    <a:pt x="2382279" y="2427381"/>
                  </a:lnTo>
                  <a:lnTo>
                    <a:pt x="2351110" y="2458535"/>
                  </a:lnTo>
                  <a:lnTo>
                    <a:pt x="2316455" y="2485854"/>
                  </a:lnTo>
                  <a:lnTo>
                    <a:pt x="2278663" y="2508988"/>
                  </a:lnTo>
                  <a:lnTo>
                    <a:pt x="2238084" y="2527588"/>
                  </a:lnTo>
                  <a:lnTo>
                    <a:pt x="2195067" y="2541306"/>
                  </a:lnTo>
                  <a:lnTo>
                    <a:pt x="2149963" y="2549793"/>
                  </a:lnTo>
                  <a:lnTo>
                    <a:pt x="2103120" y="2552699"/>
                  </a:lnTo>
                  <a:lnTo>
                    <a:pt x="1170051" y="2552699"/>
                  </a:lnTo>
                  <a:lnTo>
                    <a:pt x="610107" y="2552699"/>
                  </a:lnTo>
                  <a:lnTo>
                    <a:pt x="563292" y="2549793"/>
                  </a:lnTo>
                  <a:lnTo>
                    <a:pt x="518210" y="2541306"/>
                  </a:lnTo>
                  <a:lnTo>
                    <a:pt x="475212" y="2527588"/>
                  </a:lnTo>
                  <a:lnTo>
                    <a:pt x="434649" y="2508988"/>
                  </a:lnTo>
                  <a:lnTo>
                    <a:pt x="396869" y="2485854"/>
                  </a:lnTo>
                  <a:lnTo>
                    <a:pt x="362224" y="2458535"/>
                  </a:lnTo>
                  <a:lnTo>
                    <a:pt x="331062" y="2427381"/>
                  </a:lnTo>
                  <a:lnTo>
                    <a:pt x="303735" y="2392740"/>
                  </a:lnTo>
                  <a:lnTo>
                    <a:pt x="280591" y="2354962"/>
                  </a:lnTo>
                  <a:lnTo>
                    <a:pt x="261981" y="2314394"/>
                  </a:lnTo>
                  <a:lnTo>
                    <a:pt x="248255" y="2271386"/>
                  </a:lnTo>
                  <a:lnTo>
                    <a:pt x="239763" y="2226287"/>
                  </a:lnTo>
                  <a:lnTo>
                    <a:pt x="236854" y="2179446"/>
                  </a:lnTo>
                  <a:lnTo>
                    <a:pt x="236854" y="1063625"/>
                  </a:lnTo>
                  <a:lnTo>
                    <a:pt x="0" y="1254505"/>
                  </a:lnTo>
                  <a:lnTo>
                    <a:pt x="236854" y="425450"/>
                  </a:lnTo>
                  <a:lnTo>
                    <a:pt x="236854" y="373252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D95FEA89-179B-413F-4C35-A18E43AE1F32}"/>
              </a:ext>
            </a:extLst>
          </p:cNvPr>
          <p:cNvSpPr txBox="1"/>
          <p:nvPr/>
        </p:nvSpPr>
        <p:spPr>
          <a:xfrm>
            <a:off x="6694678" y="1279651"/>
            <a:ext cx="185801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Estoy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organizando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mis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estudiantes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por </a:t>
            </a:r>
            <a:r>
              <a:rPr sz="1400" dirty="0">
                <a:latin typeface="Arial"/>
                <a:cs typeface="Arial"/>
              </a:rPr>
              <a:t>grupos.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Así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todos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se </a:t>
            </a:r>
            <a:r>
              <a:rPr sz="1400" dirty="0">
                <a:latin typeface="Arial"/>
                <a:cs typeface="Arial"/>
              </a:rPr>
              <a:t>ven,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conversan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mejor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y </a:t>
            </a:r>
            <a:r>
              <a:rPr sz="1400" dirty="0">
                <a:latin typeface="Arial"/>
                <a:cs typeface="Arial"/>
              </a:rPr>
              <a:t>comparten</a:t>
            </a:r>
            <a:r>
              <a:rPr sz="1400" spc="3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ideas.</a:t>
            </a:r>
            <a:endParaRPr sz="1400">
              <a:latin typeface="Arial"/>
              <a:cs typeface="Arial"/>
            </a:endParaRPr>
          </a:p>
          <a:p>
            <a:pPr marL="12700" marR="107314">
              <a:lnSpc>
                <a:spcPct val="100000"/>
              </a:lnSpc>
            </a:pPr>
            <a:r>
              <a:rPr sz="1400" spc="-25" dirty="0">
                <a:latin typeface="Arial"/>
                <a:cs typeface="Arial"/>
              </a:rPr>
              <a:t>También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podrán </a:t>
            </a:r>
            <a:r>
              <a:rPr sz="1400" dirty="0">
                <a:latin typeface="Arial"/>
                <a:cs typeface="Arial"/>
              </a:rPr>
              <a:t>moverse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libremente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biblioteca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al </a:t>
            </a:r>
            <a:r>
              <a:rPr sz="1400" dirty="0">
                <a:latin typeface="Arial"/>
                <a:cs typeface="Arial"/>
              </a:rPr>
              <a:t>espacio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materiales </a:t>
            </a:r>
            <a:r>
              <a:rPr sz="1400" dirty="0">
                <a:latin typeface="Arial"/>
                <a:cs typeface="Arial"/>
              </a:rPr>
              <a:t>cuando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necesiten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1" descr="$PPTXTitle">
            <a:extLst>
              <a:ext uri="{FF2B5EF4-FFF2-40B4-BE49-F238E27FC236}">
                <a16:creationId xmlns:a16="http://schemas.microsoft.com/office/drawing/2014/main" id="{F48D0C1C-F7DD-BE61-7FEE-506EB56B31C5}"/>
              </a:ext>
            </a:extLst>
          </p:cNvPr>
          <p:cNvSpPr txBox="1">
            <a:spLocks/>
          </p:cNvSpPr>
          <p:nvPr/>
        </p:nvSpPr>
        <p:spPr>
          <a:xfrm>
            <a:off x="206477" y="41664"/>
            <a:ext cx="8844915" cy="4873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ES" sz="3000" b="1" dirty="0"/>
              <a:t>Condiciones</a:t>
            </a:r>
            <a:r>
              <a:rPr lang="es-ES" sz="3000" b="1" spc="-75" dirty="0"/>
              <a:t> </a:t>
            </a:r>
            <a:r>
              <a:rPr lang="es-ES" sz="3000" b="1" dirty="0"/>
              <a:t>para</a:t>
            </a:r>
            <a:r>
              <a:rPr lang="es-ES" sz="3000" b="1" spc="-60" dirty="0"/>
              <a:t> </a:t>
            </a:r>
            <a:r>
              <a:rPr lang="es-ES" sz="3000" b="1" dirty="0"/>
              <a:t>la</a:t>
            </a:r>
            <a:r>
              <a:rPr lang="es-ES" sz="3000" b="1" spc="-70" dirty="0"/>
              <a:t> </a:t>
            </a:r>
            <a:r>
              <a:rPr lang="es-ES" sz="3000" b="1" dirty="0"/>
              <a:t>Atención</a:t>
            </a:r>
            <a:r>
              <a:rPr lang="es-ES" sz="3000" b="1" spc="-60" dirty="0"/>
              <a:t> </a:t>
            </a:r>
            <a:r>
              <a:rPr lang="es-ES" sz="3000" b="1" spc="-10" dirty="0"/>
              <a:t>Diferenciada- primaria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DB0F8195-0840-B574-7282-5FCC7295822B}"/>
              </a:ext>
            </a:extLst>
          </p:cNvPr>
          <p:cNvSpPr txBox="1"/>
          <p:nvPr/>
        </p:nvSpPr>
        <p:spPr>
          <a:xfrm>
            <a:off x="441451" y="625894"/>
            <a:ext cx="2757170" cy="263525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a.</a:t>
            </a:r>
            <a:r>
              <a:rPr sz="16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Organización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sz="16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tiempo</a:t>
            </a:r>
            <a:endParaRPr sz="1600">
              <a:latin typeface="Tahoma"/>
              <a:cs typeface="Tahoma"/>
            </a:endParaRPr>
          </a:p>
          <a:p>
            <a:pPr marL="25400" marR="101600" algn="ctr">
              <a:lnSpc>
                <a:spcPct val="100000"/>
              </a:lnSpc>
              <a:spcBef>
                <a:spcPts val="860"/>
              </a:spcBef>
            </a:pPr>
            <a:r>
              <a:rPr sz="1400" dirty="0">
                <a:latin typeface="Arial"/>
                <a:cs typeface="Arial"/>
              </a:rPr>
              <a:t>Organizar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semana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horas </a:t>
            </a:r>
            <a:r>
              <a:rPr sz="1400" dirty="0">
                <a:latin typeface="Arial"/>
                <a:cs typeface="Arial"/>
              </a:rPr>
              <a:t>para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Comunicación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20" dirty="0">
                <a:latin typeface="Arial"/>
                <a:cs typeface="Arial"/>
              </a:rPr>
              <a:t> para </a:t>
            </a:r>
            <a:r>
              <a:rPr sz="1400" dirty="0">
                <a:latin typeface="Arial"/>
                <a:cs typeface="Arial"/>
              </a:rPr>
              <a:t>Matemática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permite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fortalecer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las </a:t>
            </a:r>
            <a:r>
              <a:rPr sz="1400" dirty="0">
                <a:latin typeface="Arial"/>
                <a:cs typeface="Arial"/>
              </a:rPr>
              <a:t>competencias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prioritarias; </a:t>
            </a:r>
            <a:r>
              <a:rPr sz="1400" dirty="0">
                <a:latin typeface="Arial"/>
                <a:cs typeface="Arial"/>
              </a:rPr>
              <a:t>además,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incorporar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actividades </a:t>
            </a:r>
            <a:r>
              <a:rPr sz="1400" dirty="0">
                <a:latin typeface="Arial"/>
                <a:cs typeface="Arial"/>
              </a:rPr>
              <a:t>socioemocionales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favorece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seguridad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autoestima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los </a:t>
            </a:r>
            <a:r>
              <a:rPr sz="1400" dirty="0">
                <a:latin typeface="Arial"/>
                <a:cs typeface="Arial"/>
              </a:rPr>
              <a:t>estudiantes,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potenciando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sus </a:t>
            </a:r>
            <a:r>
              <a:rPr sz="1400" spc="-10" dirty="0">
                <a:latin typeface="Arial"/>
                <a:cs typeface="Arial"/>
              </a:rPr>
              <a:t>aprendizajes.</a:t>
            </a:r>
            <a:endParaRPr sz="1400">
              <a:latin typeface="Arial"/>
              <a:cs typeface="Arial"/>
            </a:endParaRPr>
          </a:p>
          <a:p>
            <a:pPr marR="75565" algn="ctr">
              <a:lnSpc>
                <a:spcPct val="100000"/>
              </a:lnSpc>
            </a:pPr>
            <a:r>
              <a:rPr sz="1400" spc="-5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6" name="object 13">
            <a:extLst>
              <a:ext uri="{FF2B5EF4-FFF2-40B4-BE49-F238E27FC236}">
                <a16:creationId xmlns:a16="http://schemas.microsoft.com/office/drawing/2014/main" id="{588317D7-C97F-76A2-BE72-DC71DEFD219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60" y="3414547"/>
            <a:ext cx="4356353" cy="1265021"/>
          </a:xfrm>
          <a:prstGeom prst="rect">
            <a:avLst/>
          </a:prstGeom>
        </p:spPr>
      </p:pic>
      <p:grpSp>
        <p:nvGrpSpPr>
          <p:cNvPr id="17" name="object 14">
            <a:extLst>
              <a:ext uri="{FF2B5EF4-FFF2-40B4-BE49-F238E27FC236}">
                <a16:creationId xmlns:a16="http://schemas.microsoft.com/office/drawing/2014/main" id="{567DE7CC-4AFE-D84C-AD93-F0CA3E0815D9}"/>
              </a:ext>
            </a:extLst>
          </p:cNvPr>
          <p:cNvGrpSpPr/>
          <p:nvPr/>
        </p:nvGrpSpPr>
        <p:grpSpPr>
          <a:xfrm>
            <a:off x="7360" y="4745942"/>
            <a:ext cx="4312920" cy="2112645"/>
            <a:chOff x="7360" y="4745942"/>
            <a:chExt cx="4312920" cy="2112645"/>
          </a:xfrm>
        </p:grpSpPr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9AD45644-26B6-1E20-0EAA-DD17FBF2C7A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58" y="4745942"/>
              <a:ext cx="4110767" cy="1176563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D00DC811-3463-6315-1BF9-2FD8925A2D8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60" y="5960698"/>
              <a:ext cx="4312349" cy="897299"/>
            </a:xfrm>
            <a:prstGeom prst="rect">
              <a:avLst/>
            </a:prstGeom>
          </p:spPr>
        </p:pic>
      </p:grpSp>
      <p:sp>
        <p:nvSpPr>
          <p:cNvPr id="20" name="object 17">
            <a:extLst>
              <a:ext uri="{FF2B5EF4-FFF2-40B4-BE49-F238E27FC236}">
                <a16:creationId xmlns:a16="http://schemas.microsoft.com/office/drawing/2014/main" id="{C10FDEE7-A2E5-34DD-F005-F51C278F64D2}"/>
              </a:ext>
            </a:extLst>
          </p:cNvPr>
          <p:cNvSpPr txBox="1"/>
          <p:nvPr/>
        </p:nvSpPr>
        <p:spPr>
          <a:xfrm>
            <a:off x="4213097" y="783462"/>
            <a:ext cx="2818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b.</a:t>
            </a:r>
            <a:r>
              <a:rPr sz="16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Organización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sz="16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espacio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A33363F0-DD3E-984E-C087-F28033164F8B}"/>
              </a:ext>
            </a:extLst>
          </p:cNvPr>
          <p:cNvSpPr txBox="1"/>
          <p:nvPr/>
        </p:nvSpPr>
        <p:spPr>
          <a:xfrm>
            <a:off x="4377816" y="5107508"/>
            <a:ext cx="3721100" cy="1169670"/>
          </a:xfrm>
          <a:prstGeom prst="rect">
            <a:avLst/>
          </a:prstGeom>
          <a:ln w="25400">
            <a:solidFill>
              <a:srgbClr val="A4A4A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17018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Arial"/>
                <a:cs typeface="Arial"/>
              </a:rPr>
              <a:t>Un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aula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organizada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manera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flexible </a:t>
            </a:r>
            <a:r>
              <a:rPr sz="1400" dirty="0">
                <a:latin typeface="Arial"/>
                <a:cs typeface="Arial"/>
              </a:rPr>
              <a:t>favorece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participación,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atención </a:t>
            </a:r>
            <a:r>
              <a:rPr sz="1400" dirty="0">
                <a:latin typeface="Arial"/>
                <a:cs typeface="Arial"/>
              </a:rPr>
              <a:t>diferenciada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autonomía,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adaptarse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distintos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momentos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aprendizaje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y </a:t>
            </a:r>
            <a:r>
              <a:rPr sz="1400" dirty="0">
                <a:latin typeface="Arial"/>
                <a:cs typeface="Arial"/>
              </a:rPr>
              <a:t>promover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colaboración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entre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estudiantes.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EEC19D05-19FC-C72F-3332-E541AFA22305}"/>
              </a:ext>
            </a:extLst>
          </p:cNvPr>
          <p:cNvSpPr txBox="1"/>
          <p:nvPr/>
        </p:nvSpPr>
        <p:spPr>
          <a:xfrm>
            <a:off x="4421251" y="4047070"/>
            <a:ext cx="3634104" cy="739140"/>
          </a:xfrm>
          <a:prstGeom prst="rect">
            <a:avLst/>
          </a:prstGeom>
          <a:ln w="25400">
            <a:solidFill>
              <a:srgbClr val="A4A4A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46685" marR="138430" algn="ctr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Arial"/>
                <a:cs typeface="Arial"/>
              </a:rPr>
              <a:t>Una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buena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organización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del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tiempo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crea </a:t>
            </a:r>
            <a:r>
              <a:rPr sz="1400" dirty="0">
                <a:latin typeface="Arial"/>
                <a:cs typeface="Arial"/>
              </a:rPr>
              <a:t>oportunidades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reales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todos aprendan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2B2D583A-A326-2695-A868-88E79926D6E1}"/>
              </a:ext>
            </a:extLst>
          </p:cNvPr>
          <p:cNvSpPr txBox="1"/>
          <p:nvPr/>
        </p:nvSpPr>
        <p:spPr>
          <a:xfrm>
            <a:off x="8238870" y="695324"/>
            <a:ext cx="3508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c.</a:t>
            </a:r>
            <a:r>
              <a:rPr sz="16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Organización</a:t>
            </a:r>
            <a:r>
              <a:rPr sz="1600" b="1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sz="16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los</a:t>
            </a:r>
            <a:r>
              <a:rPr sz="16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estudiantes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4" name="object 21">
            <a:extLst>
              <a:ext uri="{FF2B5EF4-FFF2-40B4-BE49-F238E27FC236}">
                <a16:creationId xmlns:a16="http://schemas.microsoft.com/office/drawing/2014/main" id="{9BD96148-14ED-9667-2AF6-7EB62F9BE879}"/>
              </a:ext>
            </a:extLst>
          </p:cNvPr>
          <p:cNvGrpSpPr/>
          <p:nvPr/>
        </p:nvGrpSpPr>
        <p:grpSpPr>
          <a:xfrm>
            <a:off x="8856218" y="1088644"/>
            <a:ext cx="3116326" cy="3697604"/>
            <a:chOff x="8856218" y="1088644"/>
            <a:chExt cx="3116326" cy="3697604"/>
          </a:xfrm>
        </p:grpSpPr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3DED05BE-DF7B-6B22-4C67-3AA07B5C8B4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56218" y="1803400"/>
              <a:ext cx="1211057" cy="1345564"/>
            </a:xfrm>
            <a:prstGeom prst="rect">
              <a:avLst/>
            </a:prstGeom>
          </p:spPr>
        </p:pic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3A358D12-FC8F-E89D-9A84-852AE6C30031}"/>
                </a:ext>
              </a:extLst>
            </p:cNvPr>
            <p:cNvSpPr/>
            <p:nvPr/>
          </p:nvSpPr>
          <p:spPr>
            <a:xfrm>
              <a:off x="9625781" y="1088644"/>
              <a:ext cx="2346763" cy="3697604"/>
            </a:xfrm>
            <a:custGeom>
              <a:avLst/>
              <a:gdLst/>
              <a:ahLst/>
              <a:cxnLst/>
              <a:rect l="l" t="t" r="r" b="b"/>
              <a:pathLst>
                <a:path w="2237740" h="3697604">
                  <a:moveTo>
                    <a:pt x="1988693" y="0"/>
                  </a:moveTo>
                  <a:lnTo>
                    <a:pt x="994282" y="0"/>
                  </a:lnTo>
                  <a:lnTo>
                    <a:pt x="949597" y="4007"/>
                  </a:lnTo>
                  <a:lnTo>
                    <a:pt x="907534" y="15562"/>
                  </a:lnTo>
                  <a:lnTo>
                    <a:pt x="868797" y="33960"/>
                  </a:lnTo>
                  <a:lnTo>
                    <a:pt x="834090" y="58498"/>
                  </a:lnTo>
                  <a:lnTo>
                    <a:pt x="804115" y="88473"/>
                  </a:lnTo>
                  <a:lnTo>
                    <a:pt x="779577" y="123180"/>
                  </a:lnTo>
                  <a:lnTo>
                    <a:pt x="761179" y="161917"/>
                  </a:lnTo>
                  <a:lnTo>
                    <a:pt x="749624" y="203980"/>
                  </a:lnTo>
                  <a:lnTo>
                    <a:pt x="745617" y="248665"/>
                  </a:lnTo>
                  <a:lnTo>
                    <a:pt x="745617" y="616203"/>
                  </a:lnTo>
                  <a:lnTo>
                    <a:pt x="0" y="888238"/>
                  </a:lnTo>
                  <a:lnTo>
                    <a:pt x="745617" y="1540509"/>
                  </a:lnTo>
                  <a:lnTo>
                    <a:pt x="745617" y="3448430"/>
                  </a:lnTo>
                  <a:lnTo>
                    <a:pt x="749624" y="3493116"/>
                  </a:lnTo>
                  <a:lnTo>
                    <a:pt x="761179" y="3535179"/>
                  </a:lnTo>
                  <a:lnTo>
                    <a:pt x="779577" y="3573916"/>
                  </a:lnTo>
                  <a:lnTo>
                    <a:pt x="804115" y="3608623"/>
                  </a:lnTo>
                  <a:lnTo>
                    <a:pt x="834090" y="3638598"/>
                  </a:lnTo>
                  <a:lnTo>
                    <a:pt x="868797" y="3663136"/>
                  </a:lnTo>
                  <a:lnTo>
                    <a:pt x="907534" y="3681534"/>
                  </a:lnTo>
                  <a:lnTo>
                    <a:pt x="949597" y="3693089"/>
                  </a:lnTo>
                  <a:lnTo>
                    <a:pt x="994282" y="3697097"/>
                  </a:lnTo>
                  <a:lnTo>
                    <a:pt x="1988693" y="3697097"/>
                  </a:lnTo>
                  <a:lnTo>
                    <a:pt x="2033378" y="3693089"/>
                  </a:lnTo>
                  <a:lnTo>
                    <a:pt x="2075441" y="3681534"/>
                  </a:lnTo>
                  <a:lnTo>
                    <a:pt x="2114178" y="3663136"/>
                  </a:lnTo>
                  <a:lnTo>
                    <a:pt x="2148885" y="3638598"/>
                  </a:lnTo>
                  <a:lnTo>
                    <a:pt x="2178860" y="3608623"/>
                  </a:lnTo>
                  <a:lnTo>
                    <a:pt x="2203398" y="3573916"/>
                  </a:lnTo>
                  <a:lnTo>
                    <a:pt x="2221796" y="3535179"/>
                  </a:lnTo>
                  <a:lnTo>
                    <a:pt x="2233351" y="3493116"/>
                  </a:lnTo>
                  <a:lnTo>
                    <a:pt x="2237359" y="3448430"/>
                  </a:lnTo>
                  <a:lnTo>
                    <a:pt x="2237359" y="248665"/>
                  </a:lnTo>
                  <a:lnTo>
                    <a:pt x="2233351" y="203980"/>
                  </a:lnTo>
                  <a:lnTo>
                    <a:pt x="2221796" y="161917"/>
                  </a:lnTo>
                  <a:lnTo>
                    <a:pt x="2203398" y="123180"/>
                  </a:lnTo>
                  <a:lnTo>
                    <a:pt x="2178860" y="88473"/>
                  </a:lnTo>
                  <a:lnTo>
                    <a:pt x="2148885" y="58498"/>
                  </a:lnTo>
                  <a:lnTo>
                    <a:pt x="2114178" y="33960"/>
                  </a:lnTo>
                  <a:lnTo>
                    <a:pt x="2075441" y="15562"/>
                  </a:lnTo>
                  <a:lnTo>
                    <a:pt x="2033378" y="4007"/>
                  </a:lnTo>
                  <a:lnTo>
                    <a:pt x="1988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F9CD4841-ED48-199D-D4BD-FE3E52E465B9}"/>
                </a:ext>
              </a:extLst>
            </p:cNvPr>
            <p:cNvSpPr/>
            <p:nvPr/>
          </p:nvSpPr>
          <p:spPr>
            <a:xfrm>
              <a:off x="9625781" y="1088644"/>
              <a:ext cx="2346763" cy="3697604"/>
            </a:xfrm>
            <a:custGeom>
              <a:avLst/>
              <a:gdLst/>
              <a:ahLst/>
              <a:cxnLst/>
              <a:rect l="l" t="t" r="r" b="b"/>
              <a:pathLst>
                <a:path w="2237740" h="3697604">
                  <a:moveTo>
                    <a:pt x="745617" y="248665"/>
                  </a:moveTo>
                  <a:lnTo>
                    <a:pt x="749624" y="203980"/>
                  </a:lnTo>
                  <a:lnTo>
                    <a:pt x="761179" y="161917"/>
                  </a:lnTo>
                  <a:lnTo>
                    <a:pt x="779577" y="123180"/>
                  </a:lnTo>
                  <a:lnTo>
                    <a:pt x="804115" y="88473"/>
                  </a:lnTo>
                  <a:lnTo>
                    <a:pt x="834090" y="58498"/>
                  </a:lnTo>
                  <a:lnTo>
                    <a:pt x="868797" y="33960"/>
                  </a:lnTo>
                  <a:lnTo>
                    <a:pt x="907534" y="15562"/>
                  </a:lnTo>
                  <a:lnTo>
                    <a:pt x="949597" y="4007"/>
                  </a:lnTo>
                  <a:lnTo>
                    <a:pt x="994282" y="0"/>
                  </a:lnTo>
                  <a:lnTo>
                    <a:pt x="1367154" y="0"/>
                  </a:lnTo>
                  <a:lnTo>
                    <a:pt x="1988693" y="0"/>
                  </a:lnTo>
                  <a:lnTo>
                    <a:pt x="2033378" y="4007"/>
                  </a:lnTo>
                  <a:lnTo>
                    <a:pt x="2075441" y="15562"/>
                  </a:lnTo>
                  <a:lnTo>
                    <a:pt x="2114178" y="33960"/>
                  </a:lnTo>
                  <a:lnTo>
                    <a:pt x="2148885" y="58498"/>
                  </a:lnTo>
                  <a:lnTo>
                    <a:pt x="2178860" y="88473"/>
                  </a:lnTo>
                  <a:lnTo>
                    <a:pt x="2203398" y="123180"/>
                  </a:lnTo>
                  <a:lnTo>
                    <a:pt x="2221796" y="161917"/>
                  </a:lnTo>
                  <a:lnTo>
                    <a:pt x="2233351" y="203980"/>
                  </a:lnTo>
                  <a:lnTo>
                    <a:pt x="2237359" y="248665"/>
                  </a:lnTo>
                  <a:lnTo>
                    <a:pt x="2237359" y="616203"/>
                  </a:lnTo>
                  <a:lnTo>
                    <a:pt x="2237359" y="1540509"/>
                  </a:lnTo>
                  <a:lnTo>
                    <a:pt x="2237359" y="3448430"/>
                  </a:lnTo>
                  <a:lnTo>
                    <a:pt x="2233351" y="3493116"/>
                  </a:lnTo>
                  <a:lnTo>
                    <a:pt x="2221796" y="3535179"/>
                  </a:lnTo>
                  <a:lnTo>
                    <a:pt x="2203398" y="3573916"/>
                  </a:lnTo>
                  <a:lnTo>
                    <a:pt x="2178860" y="3608623"/>
                  </a:lnTo>
                  <a:lnTo>
                    <a:pt x="2148885" y="3638598"/>
                  </a:lnTo>
                  <a:lnTo>
                    <a:pt x="2114178" y="3663136"/>
                  </a:lnTo>
                  <a:lnTo>
                    <a:pt x="2075441" y="3681534"/>
                  </a:lnTo>
                  <a:lnTo>
                    <a:pt x="2033378" y="3693089"/>
                  </a:lnTo>
                  <a:lnTo>
                    <a:pt x="1988693" y="3697097"/>
                  </a:lnTo>
                  <a:lnTo>
                    <a:pt x="1367154" y="3697097"/>
                  </a:lnTo>
                  <a:lnTo>
                    <a:pt x="994282" y="3697097"/>
                  </a:lnTo>
                  <a:lnTo>
                    <a:pt x="949597" y="3693089"/>
                  </a:lnTo>
                  <a:lnTo>
                    <a:pt x="907534" y="3681534"/>
                  </a:lnTo>
                  <a:lnTo>
                    <a:pt x="868797" y="3663136"/>
                  </a:lnTo>
                  <a:lnTo>
                    <a:pt x="834090" y="3638598"/>
                  </a:lnTo>
                  <a:lnTo>
                    <a:pt x="804115" y="3608623"/>
                  </a:lnTo>
                  <a:lnTo>
                    <a:pt x="779577" y="3573916"/>
                  </a:lnTo>
                  <a:lnTo>
                    <a:pt x="761179" y="3535179"/>
                  </a:lnTo>
                  <a:lnTo>
                    <a:pt x="749624" y="3493116"/>
                  </a:lnTo>
                  <a:lnTo>
                    <a:pt x="745617" y="3448430"/>
                  </a:lnTo>
                  <a:lnTo>
                    <a:pt x="745617" y="1540509"/>
                  </a:lnTo>
                  <a:lnTo>
                    <a:pt x="0" y="888238"/>
                  </a:lnTo>
                  <a:lnTo>
                    <a:pt x="745617" y="616203"/>
                  </a:lnTo>
                  <a:lnTo>
                    <a:pt x="745617" y="248665"/>
                  </a:lnTo>
                  <a:close/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5">
            <a:extLst>
              <a:ext uri="{FF2B5EF4-FFF2-40B4-BE49-F238E27FC236}">
                <a16:creationId xmlns:a16="http://schemas.microsoft.com/office/drawing/2014/main" id="{94ECA30A-0C60-05EF-8952-6573E899A0B9}"/>
              </a:ext>
            </a:extLst>
          </p:cNvPr>
          <p:cNvSpPr txBox="1"/>
          <p:nvPr/>
        </p:nvSpPr>
        <p:spPr>
          <a:xfrm>
            <a:off x="10457243" y="1354668"/>
            <a:ext cx="1458787" cy="30296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Para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algunas tareas </a:t>
            </a:r>
            <a:r>
              <a:rPr sz="1400" dirty="0">
                <a:latin typeface="Arial"/>
                <a:cs typeface="Arial"/>
              </a:rPr>
              <a:t>organizo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los </a:t>
            </a:r>
            <a:r>
              <a:rPr sz="1400" dirty="0">
                <a:latin typeface="Arial"/>
                <a:cs typeface="Arial"/>
              </a:rPr>
              <a:t>estudiantes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manera homogénea </a:t>
            </a:r>
            <a:r>
              <a:rPr sz="1400" dirty="0">
                <a:latin typeface="Arial"/>
                <a:cs typeface="Arial"/>
              </a:rPr>
              <a:t>para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brindar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acompañamie</a:t>
            </a:r>
            <a:r>
              <a:rPr sz="1400" dirty="0" err="1">
                <a:latin typeface="Arial"/>
                <a:cs typeface="Arial"/>
              </a:rPr>
              <a:t>nto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focalizado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otras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forma heterogénea </a:t>
            </a:r>
            <a:r>
              <a:rPr sz="1400" dirty="0">
                <a:latin typeface="Arial"/>
                <a:cs typeface="Arial"/>
              </a:rPr>
              <a:t>para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promover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apoyo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y </a:t>
            </a:r>
            <a:r>
              <a:rPr sz="1400" spc="-10" dirty="0">
                <a:latin typeface="Arial"/>
                <a:cs typeface="Arial"/>
              </a:rPr>
              <a:t>aprendizaje colaborativo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78477351-EAFF-2E34-4DF6-2CE83CFD8214}"/>
              </a:ext>
            </a:extLst>
          </p:cNvPr>
          <p:cNvSpPr txBox="1"/>
          <p:nvPr/>
        </p:nvSpPr>
        <p:spPr>
          <a:xfrm>
            <a:off x="8671432" y="4873764"/>
            <a:ext cx="3039745" cy="1384935"/>
          </a:xfrm>
          <a:prstGeom prst="rect">
            <a:avLst/>
          </a:prstGeom>
          <a:ln w="25400">
            <a:solidFill>
              <a:srgbClr val="A4A4A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111125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Arial"/>
                <a:cs typeface="Arial"/>
              </a:rPr>
              <a:t>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Refuerzo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Escolar,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organizar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</a:t>
            </a:r>
            <a:r>
              <a:rPr sz="1400" spc="5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estudiantes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manera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flexible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e </a:t>
            </a:r>
            <a:r>
              <a:rPr sz="1400" spc="-10" dirty="0">
                <a:latin typeface="Arial"/>
                <a:cs typeface="Arial"/>
              </a:rPr>
              <a:t>intencionada,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según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propósito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y </a:t>
            </a:r>
            <a:r>
              <a:rPr sz="1400" dirty="0">
                <a:latin typeface="Arial"/>
                <a:cs typeface="Arial"/>
              </a:rPr>
              <a:t>sus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necesidades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aprendizaje, </a:t>
            </a:r>
            <a:r>
              <a:rPr sz="1400" dirty="0">
                <a:latin typeface="Arial"/>
                <a:cs typeface="Arial"/>
              </a:rPr>
              <a:t>favorece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participación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el </a:t>
            </a:r>
            <a:r>
              <a:rPr sz="1400" dirty="0">
                <a:latin typeface="Arial"/>
                <a:cs typeface="Arial"/>
              </a:rPr>
              <a:t>progreso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todos.</a:t>
            </a:r>
            <a:endParaRPr sz="140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00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B2C6C4-565D-470F-BBEB-50A994B6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9" y="-154810"/>
            <a:ext cx="2043113" cy="11323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/>
          </a:p>
        </p:txBody>
      </p:sp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9FD7FAE2-EEDA-90B8-05F7-611740DE9EBD}"/>
              </a:ext>
            </a:extLst>
          </p:cNvPr>
          <p:cNvSpPr txBox="1">
            <a:spLocks/>
          </p:cNvSpPr>
          <p:nvPr/>
        </p:nvSpPr>
        <p:spPr>
          <a:xfrm>
            <a:off x="206477" y="854413"/>
            <a:ext cx="5584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s-PE" sz="36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  <a:sym typeface="Poppins"/>
              </a:rPr>
              <a:t>Acciones a desarrollar</a:t>
            </a:r>
            <a:endParaRPr lang="es-PE" sz="3600" b="1" kern="1200" dirty="0">
              <a:solidFill>
                <a:srgbClr val="FF0000"/>
              </a:solidFill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E78024-59E6-D0F1-C4C5-D492793E7827}"/>
              </a:ext>
            </a:extLst>
          </p:cNvPr>
          <p:cNvSpPr txBox="1"/>
          <p:nvPr/>
        </p:nvSpPr>
        <p:spPr>
          <a:xfrm>
            <a:off x="423092" y="1750978"/>
            <a:ext cx="9831251" cy="523220"/>
          </a:xfrm>
          <a:prstGeom prst="roundRect">
            <a:avLst/>
          </a:prstGeom>
          <a:solidFill>
            <a:srgbClr val="C9E5EA"/>
          </a:solidFill>
          <a:ln>
            <a:solidFill>
              <a:srgbClr val="C9E5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Para que una IE cumpla con la 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etapa de diagnóstico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– Refuerzo Escolar, debe: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8F39211-8FBD-625C-A091-D25DB004DFD6}"/>
              </a:ext>
            </a:extLst>
          </p:cNvPr>
          <p:cNvSpPr txBox="1"/>
          <p:nvPr/>
        </p:nvSpPr>
        <p:spPr>
          <a:xfrm>
            <a:off x="973463" y="2614861"/>
            <a:ext cx="1065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 defTabSz="91440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 kumimoji="0" kern="1200" spc="0" normalizeH="0" baseline="0">
                <a:ln>
                  <a:noFill/>
                </a:ln>
                <a:solidFill>
                  <a:srgbClr val="6F655D"/>
                </a:solidFill>
                <a:effectLst/>
                <a:uLnTx/>
                <a:uFillTx/>
                <a:ea typeface="+mn-ea"/>
                <a:cs typeface="+mn-cs"/>
              </a:defRPr>
            </a:lvl1pPr>
            <a:lvl7pPr marL="628650" indent="-285750">
              <a:buClrTx/>
              <a:buFont typeface="Wingdings" panose="05000000000000000000" pitchFamily="2" charset="2"/>
              <a:buChar char="ü"/>
              <a:tabLst>
                <a:tab pos="628650" algn="l"/>
              </a:tabLst>
              <a:defRPr kern="1200">
                <a:solidFill>
                  <a:srgbClr val="6F655D"/>
                </a:solidFill>
                <a:ea typeface="+mn-ea"/>
                <a:cs typeface="+mn-cs"/>
              </a:defRPr>
            </a:lvl7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93"/>
              </a:buClr>
              <a:buSz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La IE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realiza la evaluación diagnóstica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de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matemática y comunicación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para todos los grados y secciones en los que brinde el servicio educativo.</a:t>
            </a:r>
          </a:p>
        </p:txBody>
      </p:sp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9EDDA6BF-AEFB-8C03-0C6E-F5DCF2BF0BE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384" y="2635115"/>
            <a:ext cx="411695" cy="411695"/>
          </a:xfrm>
          <a:prstGeom prst="rect">
            <a:avLst/>
          </a:prstGeom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28B97C9E-23A8-EAC7-2ED4-0EADC1EC2C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381" y="3605991"/>
            <a:ext cx="410400" cy="410400"/>
          </a:xfrm>
          <a:prstGeom prst="rect">
            <a:avLst/>
          </a:prstGeom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F187006-6E8F-8C29-3798-EEAC5B4409F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381" y="4403313"/>
            <a:ext cx="410400" cy="4104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791ED03-D51C-0C10-2F15-F437DED699A9}"/>
              </a:ext>
            </a:extLst>
          </p:cNvPr>
          <p:cNvSpPr txBox="1"/>
          <p:nvPr/>
        </p:nvSpPr>
        <p:spPr>
          <a:xfrm>
            <a:off x="988197" y="3446015"/>
            <a:ext cx="1079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 defTabSz="91440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 kumimoji="0" kern="1200" spc="0" normalizeH="0" baseline="0">
                <a:ln>
                  <a:noFill/>
                </a:ln>
                <a:solidFill>
                  <a:srgbClr val="6F655D"/>
                </a:solidFill>
                <a:effectLst/>
                <a:uLnTx/>
                <a:uFillTx/>
                <a:ea typeface="+mn-ea"/>
                <a:cs typeface="+mn-cs"/>
              </a:defRPr>
            </a:lvl1pPr>
            <a:lvl7pPr marL="628650" indent="-285750">
              <a:buClrTx/>
              <a:buFont typeface="Wingdings" panose="05000000000000000000" pitchFamily="2" charset="2"/>
              <a:buChar char="ü"/>
              <a:tabLst>
                <a:tab pos="628650" algn="l"/>
              </a:tabLst>
              <a:defRPr kern="1200">
                <a:solidFill>
                  <a:srgbClr val="6F655D"/>
                </a:solidFill>
                <a:ea typeface="+mn-ea"/>
                <a:cs typeface="+mn-cs"/>
              </a:defRPr>
            </a:lvl7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93"/>
              </a:buClr>
              <a:buSz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La IE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identifica el nivel de aprendizaje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en que se encuentran los estudiantes en la evaluación diagnóstica de matemática y comunicación.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4A433F-C5EB-BEFF-5918-C92B0EE0FBDD}"/>
              </a:ext>
            </a:extLst>
          </p:cNvPr>
          <p:cNvSpPr txBox="1"/>
          <p:nvPr/>
        </p:nvSpPr>
        <p:spPr>
          <a:xfrm>
            <a:off x="988196" y="4219495"/>
            <a:ext cx="10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 defTabSz="91440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 kumimoji="0" kern="1200" spc="0" normalizeH="0" baseline="0">
                <a:ln>
                  <a:noFill/>
                </a:ln>
                <a:solidFill>
                  <a:srgbClr val="6F655D"/>
                </a:solidFill>
                <a:effectLst/>
                <a:uLnTx/>
                <a:uFillTx/>
                <a:ea typeface="+mn-ea"/>
                <a:cs typeface="+mn-cs"/>
              </a:defRPr>
            </a:lvl1pPr>
            <a:lvl7pPr marL="628650" indent="-285750">
              <a:buClrTx/>
              <a:buFont typeface="Wingdings" panose="05000000000000000000" pitchFamily="2" charset="2"/>
              <a:buChar char="ü"/>
              <a:tabLst>
                <a:tab pos="628650" algn="l"/>
              </a:tabLst>
              <a:defRPr kern="1200">
                <a:solidFill>
                  <a:srgbClr val="6F655D"/>
                </a:solidFill>
                <a:ea typeface="+mn-ea"/>
                <a:cs typeface="+mn-cs"/>
              </a:defRPr>
            </a:lvl7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93"/>
              </a:buClr>
              <a:buSz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La IE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comunica los resultados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 las evaluaciones diagnósticas de matemática y comunicación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 la UGEL de su jurisdicción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a través de un informe firmado por el director de la IE.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15E51E6-1DD7-7FB1-1302-857A57F49EB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796" y="5350379"/>
            <a:ext cx="410400" cy="4104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AF5951C-6EE2-A7CE-0D2B-CA7539B671EC}"/>
              </a:ext>
            </a:extLst>
          </p:cNvPr>
          <p:cNvSpPr txBox="1"/>
          <p:nvPr/>
        </p:nvSpPr>
        <p:spPr>
          <a:xfrm>
            <a:off x="1064208" y="5265988"/>
            <a:ext cx="10626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 defTabSz="91440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 kumimoji="0" kern="1200" spc="0" normalizeH="0" baseline="0">
                <a:ln>
                  <a:noFill/>
                </a:ln>
                <a:solidFill>
                  <a:srgbClr val="6F655D"/>
                </a:solidFill>
                <a:effectLst/>
                <a:uLnTx/>
                <a:uFillTx/>
                <a:ea typeface="+mn-ea"/>
                <a:cs typeface="+mn-cs"/>
              </a:defRPr>
            </a:lvl1pPr>
            <a:lvl7pPr marL="628650" indent="-285750">
              <a:buClrTx/>
              <a:buFont typeface="Wingdings" panose="05000000000000000000" pitchFamily="2" charset="2"/>
              <a:buChar char="ü"/>
              <a:tabLst>
                <a:tab pos="628650" algn="l"/>
              </a:tabLst>
              <a:defRPr kern="1200">
                <a:solidFill>
                  <a:srgbClr val="6F655D"/>
                </a:solidFill>
                <a:ea typeface="+mn-ea"/>
                <a:cs typeface="+mn-cs"/>
              </a:defRPr>
            </a:lvl7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93"/>
              </a:buClr>
              <a:buSz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La IE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comunica los resultados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 las evaluaciones diagnósticas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 los padres de familia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 apoderados y las acciones a realizar entorno a la estrategia de RE del año en curso.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09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B2C6C4-565D-470F-BBEB-50A994B6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9" y="-154810"/>
            <a:ext cx="2043113" cy="11323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20085D53-7174-FFCE-277E-8C8CDFC5B40B}"/>
              </a:ext>
            </a:extLst>
          </p:cNvPr>
          <p:cNvSpPr txBox="1">
            <a:spLocks/>
          </p:cNvSpPr>
          <p:nvPr/>
        </p:nvSpPr>
        <p:spPr>
          <a:xfrm>
            <a:off x="412955" y="977511"/>
            <a:ext cx="5584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s-PE" sz="36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  <a:sym typeface="Poppins"/>
              </a:rPr>
              <a:t>Evidencias a presentar</a:t>
            </a:r>
            <a:endParaRPr lang="es-PE" sz="3600" b="1" kern="1200" dirty="0">
              <a:solidFill>
                <a:srgbClr val="FF0000"/>
              </a:solidFill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F9877B-B312-49B0-226A-FECD8A9EAD6F}"/>
              </a:ext>
            </a:extLst>
          </p:cNvPr>
          <p:cNvSpPr txBox="1"/>
          <p:nvPr/>
        </p:nvSpPr>
        <p:spPr>
          <a:xfrm>
            <a:off x="622935" y="1623801"/>
            <a:ext cx="10748282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tabLst>
                <a:tab pos="189230" algn="l"/>
              </a:tabLst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Evidencia</a:t>
            </a:r>
            <a:r>
              <a:rPr lang="es-MX" sz="2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de</a:t>
            </a:r>
            <a:r>
              <a:rPr lang="es-MX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la</a:t>
            </a:r>
            <a:r>
              <a:rPr lang="es-MX" sz="20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ejecución de</a:t>
            </a:r>
            <a:r>
              <a:rPr lang="es-MX" sz="20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esta</a:t>
            </a:r>
            <a:r>
              <a:rPr lang="es-MX" sz="20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etapa,</a:t>
            </a:r>
            <a:r>
              <a:rPr lang="es-MX" sz="20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que</a:t>
            </a:r>
            <a:r>
              <a:rPr lang="es-MX" sz="20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deberá</a:t>
            </a:r>
            <a:r>
              <a:rPr lang="es-MX" sz="20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ser</a:t>
            </a:r>
            <a:r>
              <a:rPr lang="es-MX" sz="20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cargada</a:t>
            </a:r>
            <a:r>
              <a:rPr lang="es-MX" sz="20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en</a:t>
            </a:r>
            <a:r>
              <a:rPr lang="es-MX" sz="20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el</a:t>
            </a:r>
            <a:r>
              <a:rPr lang="es-MX" sz="20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SIMON  previo informe y validación de la UGEL</a:t>
            </a:r>
          </a:p>
          <a:p>
            <a:pPr marL="12700" algn="just">
              <a:lnSpc>
                <a:spcPct val="100000"/>
              </a:lnSpc>
              <a:tabLst>
                <a:tab pos="189230" algn="l"/>
              </a:tabLst>
            </a:pPr>
            <a:endParaRPr lang="es-MX" sz="2000" spc="-1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Informe</a:t>
            </a:r>
            <a:r>
              <a:rPr lang="es-MX" sz="2000" b="1" spc="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consolidado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de</a:t>
            </a:r>
            <a:r>
              <a:rPr lang="es-MX" sz="2000" b="1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los</a:t>
            </a:r>
            <a:r>
              <a:rPr lang="es-MX" sz="2000" b="1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niveles</a:t>
            </a:r>
            <a:r>
              <a:rPr lang="es-MX" sz="2000" b="1" spc="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de</a:t>
            </a:r>
            <a:r>
              <a:rPr lang="es-MX" sz="2000" b="1" spc="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logro</a:t>
            </a:r>
            <a:r>
              <a:rPr lang="es-MX" sz="2000" b="1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alcanzado</a:t>
            </a:r>
            <a:r>
              <a:rPr lang="es-MX" sz="2000" spc="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por</a:t>
            </a:r>
            <a:r>
              <a:rPr lang="es-MX" sz="2000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los</a:t>
            </a:r>
            <a:r>
              <a:rPr lang="es-MX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estudiantes</a:t>
            </a:r>
            <a:r>
              <a:rPr lang="es-MX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en</a:t>
            </a:r>
            <a:r>
              <a:rPr lang="es-MX" sz="2000" spc="5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la </a:t>
            </a:r>
            <a:r>
              <a:rPr lang="es-MX" sz="2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evaluación</a:t>
            </a:r>
            <a:r>
              <a:rPr lang="es-MX" sz="20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diagnóstica</a:t>
            </a:r>
            <a:r>
              <a:rPr lang="es-MX" sz="20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de</a:t>
            </a:r>
            <a:r>
              <a:rPr lang="es-MX" sz="2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matemática y</a:t>
            </a:r>
            <a:r>
              <a:rPr lang="es-MX" sz="2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comunicación, dirigido a la UGEL, </a:t>
            </a:r>
            <a:r>
              <a:rPr lang="es-MX"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firmado por el director.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s-MX" sz="2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buFontTx/>
              <a:buChar char="-"/>
            </a:pP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Acta</a:t>
            </a:r>
            <a:r>
              <a:rPr lang="es-MX" sz="2000" b="1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consolidada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de</a:t>
            </a:r>
            <a:r>
              <a:rPr lang="es-MX" sz="2000" b="1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reuniones</a:t>
            </a:r>
            <a:r>
              <a:rPr lang="es-MX" sz="2000" b="1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informativas</a:t>
            </a:r>
            <a:r>
              <a:rPr lang="es-MX" sz="2000" b="1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a</a:t>
            </a:r>
            <a:r>
              <a:rPr lang="es-MX" sz="2000" spc="9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las</a:t>
            </a:r>
            <a:r>
              <a:rPr lang="es-MX" sz="20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familias</a:t>
            </a:r>
            <a:r>
              <a:rPr lang="es-MX" sz="2000" spc="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para</a:t>
            </a:r>
            <a:r>
              <a:rPr lang="es-MX" sz="2000" spc="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comunicar los resultados de las evaluaciones diagnósticas y las acciones a realizar en el marco de la estrategia</a:t>
            </a:r>
            <a:r>
              <a:rPr lang="es-MX" sz="20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de</a:t>
            </a:r>
            <a:r>
              <a:rPr lang="es-MX" sz="20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RE</a:t>
            </a:r>
            <a:r>
              <a:rPr lang="es-MX" sz="20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del</a:t>
            </a:r>
            <a:r>
              <a:rPr lang="es-MX" sz="2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año</a:t>
            </a:r>
            <a:r>
              <a:rPr lang="es-MX" sz="2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en</a:t>
            </a:r>
            <a:r>
              <a:rPr lang="es-MX" sz="20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es-MX" sz="2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curso.</a:t>
            </a:r>
          </a:p>
          <a:p>
            <a:pPr marL="355600" marR="6350" indent="-342900" algn="just">
              <a:lnSpc>
                <a:spcPct val="100000"/>
              </a:lnSpc>
              <a:buFontTx/>
              <a:buChar char="-"/>
            </a:pP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2000" b="1" dirty="0">
                <a:solidFill>
                  <a:srgbClr val="FF0000"/>
                </a:solidFill>
                <a:latin typeface="+mj-lt"/>
                <a:cs typeface="Calibri"/>
              </a:rPr>
              <a:t>Periodo</a:t>
            </a:r>
            <a:r>
              <a:rPr lang="es-MX" sz="2000" b="1" spc="8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s-MX" sz="2000" b="1" dirty="0">
                <a:solidFill>
                  <a:srgbClr val="FF0000"/>
                </a:solidFill>
                <a:latin typeface="+mj-lt"/>
                <a:cs typeface="Calibri"/>
              </a:rPr>
              <a:t>para</a:t>
            </a:r>
            <a:r>
              <a:rPr lang="es-MX" sz="2000" b="1" spc="95" dirty="0">
                <a:solidFill>
                  <a:srgbClr val="FF0000"/>
                </a:solidFill>
                <a:latin typeface="+mj-lt"/>
                <a:cs typeface="Calibri"/>
              </a:rPr>
              <a:t> la revisión de UGEL</a:t>
            </a:r>
            <a:r>
              <a:rPr lang="es-MX" sz="2000" b="1" dirty="0">
                <a:solidFill>
                  <a:srgbClr val="FF0000"/>
                </a:solidFill>
                <a:latin typeface="+mj-lt"/>
                <a:cs typeface="Calibri"/>
              </a:rPr>
              <a:t>:</a:t>
            </a:r>
            <a:r>
              <a:rPr lang="es-MX" sz="2000" b="1" spc="11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s-MX" sz="2000" b="1" u="sng" spc="1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desde el 25 de marzo al 21 de mayo.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s-MX" sz="2000" b="1" u="sng" spc="11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2000" b="1" spc="1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Periodo de registro en la plataforma SIMON: </a:t>
            </a:r>
            <a:r>
              <a:rPr lang="es-MX" sz="2000" b="1" spc="110" dirty="0">
                <a:solidFill>
                  <a:srgbClr val="FF0000"/>
                </a:solidFill>
                <a:latin typeface="+mj-lt"/>
                <a:cs typeface="Calibri"/>
              </a:rPr>
              <a:t>29 de mayo.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s-MX" sz="2000" b="1" u="sng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38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B2C6C4-565D-470F-BBEB-50A994B6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9" y="-154810"/>
            <a:ext cx="2043113" cy="11323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7FD0DD59-A5A3-3F07-327F-D9FA272BD2BF}"/>
              </a:ext>
            </a:extLst>
          </p:cNvPr>
          <p:cNvSpPr txBox="1">
            <a:spLocks/>
          </p:cNvSpPr>
          <p:nvPr/>
        </p:nvSpPr>
        <p:spPr>
          <a:xfrm>
            <a:off x="767092" y="654366"/>
            <a:ext cx="106578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s-PE" sz="36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  <a:sym typeface="Poppins"/>
              </a:rPr>
              <a:t>Especialistas responsables de la validación</a:t>
            </a:r>
            <a:endParaRPr lang="es-PE" sz="3600" b="1" kern="1200" dirty="0">
              <a:solidFill>
                <a:srgbClr val="FF0000"/>
              </a:solidFill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EE163CE-2FC0-02C5-47C5-7CEE82FB1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25" y="1388581"/>
            <a:ext cx="4976291" cy="51820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FE46DA0-6409-1330-04C4-57BB64F77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88582"/>
            <a:ext cx="4999153" cy="21510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71729D7-70C1-F929-51B4-D4BA8C5A1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539614"/>
            <a:ext cx="4999153" cy="3293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42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B2C6C4-565D-470F-BBEB-50A994B6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9" y="-154810"/>
            <a:ext cx="2043113" cy="11323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DB72EAB8-AE1D-25FA-F070-E41CA2F33C7F}"/>
              </a:ext>
            </a:extLst>
          </p:cNvPr>
          <p:cNvSpPr txBox="1">
            <a:spLocks/>
          </p:cNvSpPr>
          <p:nvPr/>
        </p:nvSpPr>
        <p:spPr>
          <a:xfrm>
            <a:off x="620135" y="817652"/>
            <a:ext cx="106578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s-PE" sz="36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  <a:sym typeface="Poppins"/>
              </a:rPr>
              <a:t>Formato de evidencias </a:t>
            </a:r>
            <a:endParaRPr lang="es-PE" sz="3600" b="1" kern="1200" dirty="0">
              <a:solidFill>
                <a:srgbClr val="FF0000"/>
              </a:solidFill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5D81519-DC0D-3A0A-4907-739D7A983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427" y="1929302"/>
            <a:ext cx="3477083" cy="247135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209C6B8-4797-A8D8-87BF-285BA8363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985" y="3939288"/>
            <a:ext cx="3935588" cy="2493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8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1;p5">
            <a:extLst>
              <a:ext uri="{FF2B5EF4-FFF2-40B4-BE49-F238E27FC236}">
                <a16:creationId xmlns:a16="http://schemas.microsoft.com/office/drawing/2014/main" id="{706773D7-F43A-41D4-A8CE-400EF6C66C83}"/>
              </a:ext>
            </a:extLst>
          </p:cNvPr>
          <p:cNvSpPr txBox="1">
            <a:spLocks/>
          </p:cNvSpPr>
          <p:nvPr/>
        </p:nvSpPr>
        <p:spPr>
          <a:xfrm>
            <a:off x="1809750" y="2296678"/>
            <a:ext cx="9144000" cy="113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lt1"/>
              </a:buClr>
              <a:buSzPts val="6000"/>
              <a:buFont typeface="Poppins"/>
              <a:buNone/>
            </a:pPr>
            <a:r>
              <a:rPr lang="es-PE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RONDA DE PREGUNTAS </a:t>
            </a:r>
            <a:endParaRPr lang="es-PE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Google Shape;132;p5">
            <a:extLst>
              <a:ext uri="{FF2B5EF4-FFF2-40B4-BE49-F238E27FC236}">
                <a16:creationId xmlns:a16="http://schemas.microsoft.com/office/drawing/2014/main" id="{7BB5FDED-C374-438D-8215-AEFB9A9A8346}"/>
              </a:ext>
            </a:extLst>
          </p:cNvPr>
          <p:cNvCxnSpPr>
            <a:cxnSpLocks/>
          </p:cNvCxnSpPr>
          <p:nvPr/>
        </p:nvCxnSpPr>
        <p:spPr>
          <a:xfrm>
            <a:off x="2100263" y="3812810"/>
            <a:ext cx="844391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4DD824F5-2B50-443B-BE1F-707B9E6D04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7" y="22172"/>
            <a:ext cx="2043113" cy="11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8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ctrTitle"/>
          </p:nvPr>
        </p:nvSpPr>
        <p:spPr>
          <a:xfrm>
            <a:off x="1524000" y="2862839"/>
            <a:ext cx="9144000" cy="113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</a:pPr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GRACIAS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5" name="Google Shape;135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3666" y="215991"/>
            <a:ext cx="2788668" cy="61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ADA681-D35C-4AD3-811A-F1C177F9CC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29666" y="-24966"/>
            <a:ext cx="1833563" cy="11323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B2C6C4-565D-470F-BBEB-50A994B6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9" y="-154810"/>
            <a:ext cx="2043113" cy="11323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C3FF39-2D05-095F-9078-065A6E81F334}"/>
              </a:ext>
            </a:extLst>
          </p:cNvPr>
          <p:cNvSpPr txBox="1"/>
          <p:nvPr/>
        </p:nvSpPr>
        <p:spPr>
          <a:xfrm>
            <a:off x="1051069" y="1575121"/>
            <a:ext cx="9794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Brindar orientaciones a los directivos de las IIEE de los niveles de primaria y secundaria sobre la gestión pedagógica e institucional, para la implementación de la estrategia de Refuerzo escolar.</a:t>
            </a:r>
            <a:endParaRPr lang="es-P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1CE9617-0BAA-8EDB-3478-F6746E953CD7}"/>
              </a:ext>
            </a:extLst>
          </p:cNvPr>
          <p:cNvSpPr/>
          <p:nvPr/>
        </p:nvSpPr>
        <p:spPr>
          <a:xfrm>
            <a:off x="718228" y="760221"/>
            <a:ext cx="5296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Arial" charset="0"/>
              </a:rPr>
              <a:t>Propósito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5B27226-D3D1-8211-5894-01F15B635664}"/>
              </a:ext>
            </a:extLst>
          </p:cNvPr>
          <p:cNvSpPr/>
          <p:nvPr/>
        </p:nvSpPr>
        <p:spPr>
          <a:xfrm>
            <a:off x="637660" y="2904429"/>
            <a:ext cx="5296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Arial" charset="0"/>
              </a:rPr>
              <a:t>Base normativa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9CF185-6708-1AE9-8EE1-43A49A4EBA67}"/>
              </a:ext>
            </a:extLst>
          </p:cNvPr>
          <p:cNvSpPr txBox="1"/>
          <p:nvPr/>
        </p:nvSpPr>
        <p:spPr>
          <a:xfrm>
            <a:off x="651665" y="3679739"/>
            <a:ext cx="105660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9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Resolución Viceministerial N</a:t>
            </a:r>
            <a:r>
              <a:rPr lang="es-ES" sz="2400" kern="1200" dirty="0">
                <a:solidFill>
                  <a:schemeClr val="tx1"/>
                </a:solidFill>
                <a:ea typeface="+mn-ea"/>
                <a:cs typeface="+mn-cs"/>
              </a:rPr>
              <a:t>°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094-2025-MINEDU, que aprueba la Norma Técnica denominada “Disposiciones para la implementación de la Estrategia Nacional de Refuerzo Escolar para estudiantes de los niveles de Educación Primaria y Secundaria de Educación Básica Regular”.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9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9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Resolución Ministerial N</a:t>
            </a:r>
            <a:r>
              <a:rPr lang="es-ES" sz="2400" kern="1200" dirty="0">
                <a:solidFill>
                  <a:schemeClr val="tx1"/>
                </a:solidFill>
                <a:ea typeface="+mn-ea"/>
                <a:cs typeface="+mn-cs"/>
              </a:rPr>
              <a:t>°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057-2026 – MINEDU “Disposiciones para la implementación del mecanismo de financiamiento por desempeño denominado Compromisos de Desempeño 2026”.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73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B2C6C4-565D-470F-BBEB-50A994B6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9" y="-154810"/>
            <a:ext cx="2043113" cy="11323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6898DCA-DE36-09EE-69F3-9B34B40B92DF}"/>
              </a:ext>
            </a:extLst>
          </p:cNvPr>
          <p:cNvSpPr/>
          <p:nvPr/>
        </p:nvSpPr>
        <p:spPr>
          <a:xfrm>
            <a:off x="2931785" y="1840347"/>
            <a:ext cx="1852930" cy="0"/>
          </a:xfrm>
          <a:custGeom>
            <a:avLst/>
            <a:gdLst/>
            <a:ahLst/>
            <a:cxnLst/>
            <a:rect l="l" t="t" r="r" b="b"/>
            <a:pathLst>
              <a:path w="1852929">
                <a:moveTo>
                  <a:pt x="0" y="0"/>
                </a:moveTo>
                <a:lnTo>
                  <a:pt x="1852930" y="0"/>
                </a:lnTo>
              </a:path>
            </a:pathLst>
          </a:custGeom>
          <a:ln w="19050">
            <a:solidFill>
              <a:srgbClr val="00B4CD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5" descr="$PPTXTitle">
            <a:extLst>
              <a:ext uri="{FF2B5EF4-FFF2-40B4-BE49-F238E27FC236}">
                <a16:creationId xmlns:a16="http://schemas.microsoft.com/office/drawing/2014/main" id="{FBB01D24-CCF7-9F38-974C-D38F1E109113}"/>
              </a:ext>
            </a:extLst>
          </p:cNvPr>
          <p:cNvSpPr txBox="1">
            <a:spLocks/>
          </p:cNvSpPr>
          <p:nvPr/>
        </p:nvSpPr>
        <p:spPr>
          <a:xfrm>
            <a:off x="2821735" y="268464"/>
            <a:ext cx="6438265" cy="3949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spc="-125" dirty="0">
                <a:latin typeface="Arial Black"/>
                <a:cs typeface="Arial Black"/>
              </a:rPr>
              <a:t>Refuerzo</a:t>
            </a:r>
            <a:r>
              <a:rPr lang="es-ES" sz="2400" spc="-270" dirty="0">
                <a:latin typeface="Arial Black"/>
                <a:cs typeface="Arial Black"/>
              </a:rPr>
              <a:t> </a:t>
            </a:r>
            <a:r>
              <a:rPr lang="es-ES" sz="2400" spc="-135" dirty="0">
                <a:latin typeface="Arial Black"/>
                <a:cs typeface="Arial Black"/>
              </a:rPr>
              <a:t>Escolar</a:t>
            </a:r>
            <a:r>
              <a:rPr lang="es-ES" sz="2400" spc="-240" dirty="0">
                <a:latin typeface="Arial Black"/>
                <a:cs typeface="Arial Black"/>
              </a:rPr>
              <a:t> </a:t>
            </a:r>
            <a:r>
              <a:rPr lang="es-ES" sz="2400" dirty="0">
                <a:latin typeface="Arial Black"/>
                <a:cs typeface="Arial Black"/>
              </a:rPr>
              <a:t>y</a:t>
            </a:r>
            <a:r>
              <a:rPr lang="es-ES" sz="2400" spc="-235" dirty="0">
                <a:latin typeface="Arial Black"/>
                <a:cs typeface="Arial Black"/>
              </a:rPr>
              <a:t> </a:t>
            </a:r>
            <a:r>
              <a:rPr lang="es-ES" sz="2400" spc="-45" dirty="0">
                <a:latin typeface="Arial Black"/>
                <a:cs typeface="Arial Black"/>
              </a:rPr>
              <a:t>la</a:t>
            </a:r>
            <a:r>
              <a:rPr lang="es-ES" sz="2400" spc="-240" dirty="0">
                <a:latin typeface="Arial Black"/>
                <a:cs typeface="Arial Black"/>
              </a:rPr>
              <a:t> </a:t>
            </a:r>
            <a:r>
              <a:rPr lang="es-ES" sz="2400" spc="-70" dirty="0">
                <a:latin typeface="Arial Black"/>
                <a:cs typeface="Arial Black"/>
              </a:rPr>
              <a:t>educación</a:t>
            </a:r>
            <a:r>
              <a:rPr lang="es-ES" sz="2400" spc="-254" dirty="0">
                <a:latin typeface="Arial Black"/>
                <a:cs typeface="Arial Black"/>
              </a:rPr>
              <a:t> </a:t>
            </a:r>
            <a:r>
              <a:rPr lang="es-ES" sz="2400" spc="-30" dirty="0">
                <a:latin typeface="Arial Black"/>
                <a:cs typeface="Arial Black"/>
              </a:rPr>
              <a:t>inclusiva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BEDBA78-C83A-8B52-B385-367BC049EC72}"/>
              </a:ext>
            </a:extLst>
          </p:cNvPr>
          <p:cNvSpPr/>
          <p:nvPr/>
        </p:nvSpPr>
        <p:spPr>
          <a:xfrm>
            <a:off x="3309355" y="1606287"/>
            <a:ext cx="1123950" cy="467995"/>
          </a:xfrm>
          <a:custGeom>
            <a:avLst/>
            <a:gdLst/>
            <a:ahLst/>
            <a:cxnLst/>
            <a:rect l="l" t="t" r="r" b="b"/>
            <a:pathLst>
              <a:path w="1123950" h="467994">
                <a:moveTo>
                  <a:pt x="1045972" y="0"/>
                </a:moveTo>
                <a:lnTo>
                  <a:pt x="77977" y="0"/>
                </a:lnTo>
                <a:lnTo>
                  <a:pt x="47630" y="6129"/>
                </a:lnTo>
                <a:lnTo>
                  <a:pt x="22844" y="22844"/>
                </a:lnTo>
                <a:lnTo>
                  <a:pt x="6129" y="47630"/>
                </a:lnTo>
                <a:lnTo>
                  <a:pt x="0" y="77978"/>
                </a:lnTo>
                <a:lnTo>
                  <a:pt x="0" y="390017"/>
                </a:lnTo>
                <a:lnTo>
                  <a:pt x="6129" y="420364"/>
                </a:lnTo>
                <a:lnTo>
                  <a:pt x="22844" y="445150"/>
                </a:lnTo>
                <a:lnTo>
                  <a:pt x="47630" y="461865"/>
                </a:lnTo>
                <a:lnTo>
                  <a:pt x="77977" y="467995"/>
                </a:lnTo>
                <a:lnTo>
                  <a:pt x="1045972" y="467995"/>
                </a:lnTo>
                <a:lnTo>
                  <a:pt x="1076319" y="461865"/>
                </a:lnTo>
                <a:lnTo>
                  <a:pt x="1101105" y="445150"/>
                </a:lnTo>
                <a:lnTo>
                  <a:pt x="1117820" y="420364"/>
                </a:lnTo>
                <a:lnTo>
                  <a:pt x="1123950" y="390017"/>
                </a:lnTo>
                <a:lnTo>
                  <a:pt x="1123950" y="77978"/>
                </a:lnTo>
                <a:lnTo>
                  <a:pt x="1117820" y="47630"/>
                </a:lnTo>
                <a:lnTo>
                  <a:pt x="1101105" y="22844"/>
                </a:lnTo>
                <a:lnTo>
                  <a:pt x="1076319" y="6129"/>
                </a:lnTo>
                <a:lnTo>
                  <a:pt x="1045972" y="0"/>
                </a:lnTo>
                <a:close/>
              </a:path>
            </a:pathLst>
          </a:custGeom>
          <a:solidFill>
            <a:srgbClr val="00B4C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CEF98276-E1A7-D2D7-0FDC-9FC7D6B2B64C}"/>
              </a:ext>
            </a:extLst>
          </p:cNvPr>
          <p:cNvSpPr txBox="1"/>
          <p:nvPr/>
        </p:nvSpPr>
        <p:spPr>
          <a:xfrm>
            <a:off x="3583548" y="1714948"/>
            <a:ext cx="56578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CNEB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EADE91A2-A9C3-1FC4-0BAC-E679825F5CA9}"/>
              </a:ext>
            </a:extLst>
          </p:cNvPr>
          <p:cNvSpPr txBox="1"/>
          <p:nvPr/>
        </p:nvSpPr>
        <p:spPr>
          <a:xfrm>
            <a:off x="412955" y="1606287"/>
            <a:ext cx="2519045" cy="688970"/>
          </a:xfrm>
          <a:prstGeom prst="rect">
            <a:avLst/>
          </a:prstGeom>
          <a:solidFill>
            <a:srgbClr val="E4E9EE"/>
          </a:solidFill>
        </p:spPr>
        <p:txBody>
          <a:bodyPr vert="horz" wrap="square" lIns="0" tIns="59054" rIns="0" bIns="0" rtlCol="0">
            <a:spAutoFit/>
          </a:bodyPr>
          <a:lstStyle/>
          <a:p>
            <a:pPr marL="323850" marR="212725" indent="-104139">
              <a:lnSpc>
                <a:spcPct val="117000"/>
              </a:lnSpc>
              <a:spcBef>
                <a:spcPts val="464"/>
              </a:spcBef>
            </a:pPr>
            <a:r>
              <a:rPr sz="1200" dirty="0">
                <a:latin typeface="Arial"/>
                <a:cs typeface="Arial"/>
              </a:rPr>
              <a:t>Derecho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Educación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Calidad(D.S.007/R.VM.041/R.VM.094)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DD102E2-9567-1D40-F270-58070732A29F}"/>
              </a:ext>
            </a:extLst>
          </p:cNvPr>
          <p:cNvSpPr txBox="1"/>
          <p:nvPr/>
        </p:nvSpPr>
        <p:spPr>
          <a:xfrm>
            <a:off x="4784715" y="1606287"/>
            <a:ext cx="1325880" cy="396904"/>
          </a:xfrm>
          <a:prstGeom prst="rect">
            <a:avLst/>
          </a:prstGeom>
          <a:solidFill>
            <a:srgbClr val="E4E9EE"/>
          </a:solidFill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imes New Roman"/>
              <a:cs typeface="Times New Roman"/>
            </a:endParaRPr>
          </a:p>
          <a:p>
            <a:pPr marL="22034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Perfil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egreso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CB13BA6A-438D-99A4-C2EF-6FAB4C7EFBFF}"/>
              </a:ext>
            </a:extLst>
          </p:cNvPr>
          <p:cNvSpPr/>
          <p:nvPr/>
        </p:nvSpPr>
        <p:spPr>
          <a:xfrm>
            <a:off x="1087491" y="853049"/>
            <a:ext cx="9878060" cy="587375"/>
          </a:xfrm>
          <a:custGeom>
            <a:avLst/>
            <a:gdLst/>
            <a:ahLst/>
            <a:cxnLst/>
            <a:rect l="l" t="t" r="r" b="b"/>
            <a:pathLst>
              <a:path w="9878060" h="587375">
                <a:moveTo>
                  <a:pt x="9722739" y="0"/>
                </a:moveTo>
                <a:lnTo>
                  <a:pt x="155066" y="0"/>
                </a:lnTo>
                <a:lnTo>
                  <a:pt x="106041" y="7897"/>
                </a:lnTo>
                <a:lnTo>
                  <a:pt x="63472" y="29894"/>
                </a:lnTo>
                <a:lnTo>
                  <a:pt x="29909" y="63450"/>
                </a:lnTo>
                <a:lnTo>
                  <a:pt x="7902" y="106021"/>
                </a:lnTo>
                <a:lnTo>
                  <a:pt x="0" y="155067"/>
                </a:lnTo>
                <a:lnTo>
                  <a:pt x="0" y="432054"/>
                </a:lnTo>
                <a:lnTo>
                  <a:pt x="7902" y="481050"/>
                </a:lnTo>
                <a:lnTo>
                  <a:pt x="29909" y="523615"/>
                </a:lnTo>
                <a:lnTo>
                  <a:pt x="63472" y="557189"/>
                </a:lnTo>
                <a:lnTo>
                  <a:pt x="106041" y="579211"/>
                </a:lnTo>
                <a:lnTo>
                  <a:pt x="155066" y="587121"/>
                </a:lnTo>
                <a:lnTo>
                  <a:pt x="9722739" y="587121"/>
                </a:lnTo>
                <a:lnTo>
                  <a:pt x="9771784" y="579211"/>
                </a:lnTo>
                <a:lnTo>
                  <a:pt x="9814355" y="557189"/>
                </a:lnTo>
                <a:lnTo>
                  <a:pt x="9847911" y="523615"/>
                </a:lnTo>
                <a:lnTo>
                  <a:pt x="9869908" y="481050"/>
                </a:lnTo>
                <a:lnTo>
                  <a:pt x="9877806" y="432054"/>
                </a:lnTo>
                <a:lnTo>
                  <a:pt x="9877806" y="155067"/>
                </a:lnTo>
                <a:lnTo>
                  <a:pt x="9869908" y="106021"/>
                </a:lnTo>
                <a:lnTo>
                  <a:pt x="9847911" y="63450"/>
                </a:lnTo>
                <a:lnTo>
                  <a:pt x="9814355" y="29894"/>
                </a:lnTo>
                <a:lnTo>
                  <a:pt x="9771784" y="7897"/>
                </a:lnTo>
                <a:lnTo>
                  <a:pt x="9722739" y="0"/>
                </a:lnTo>
                <a:close/>
              </a:path>
            </a:pathLst>
          </a:custGeom>
          <a:solidFill>
            <a:srgbClr val="FFFFA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43EC1C9E-FE2D-504A-BCBC-D368F5671B24}"/>
              </a:ext>
            </a:extLst>
          </p:cNvPr>
          <p:cNvSpPr txBox="1"/>
          <p:nvPr/>
        </p:nvSpPr>
        <p:spPr>
          <a:xfrm>
            <a:off x="1218712" y="891452"/>
            <a:ext cx="963104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partir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evaluación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diagnóstica,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implementan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acciones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atención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diferenciada,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articuladas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educación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inclusiva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SAEI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para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fortalecer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desarrollo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las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competencias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Comunicación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Matemática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contribuir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reducir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brechas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aprendizaje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marco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CNEB.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4CBAB38D-59F6-1C04-1236-9D1729E8975F}"/>
              </a:ext>
            </a:extLst>
          </p:cNvPr>
          <p:cNvSpPr/>
          <p:nvPr/>
        </p:nvSpPr>
        <p:spPr>
          <a:xfrm>
            <a:off x="2931785" y="2680198"/>
            <a:ext cx="1879600" cy="1879600"/>
          </a:xfrm>
          <a:custGeom>
            <a:avLst/>
            <a:gdLst/>
            <a:ahLst/>
            <a:cxnLst/>
            <a:rect l="l" t="t" r="r" b="b"/>
            <a:pathLst>
              <a:path w="1879600" h="1879600">
                <a:moveTo>
                  <a:pt x="939545" y="0"/>
                </a:moveTo>
                <a:lnTo>
                  <a:pt x="891194" y="1222"/>
                </a:lnTo>
                <a:lnTo>
                  <a:pt x="843478" y="4851"/>
                </a:lnTo>
                <a:lnTo>
                  <a:pt x="796456" y="10828"/>
                </a:lnTo>
                <a:lnTo>
                  <a:pt x="750187" y="19092"/>
                </a:lnTo>
                <a:lnTo>
                  <a:pt x="704730" y="29585"/>
                </a:lnTo>
                <a:lnTo>
                  <a:pt x="660144" y="42248"/>
                </a:lnTo>
                <a:lnTo>
                  <a:pt x="616488" y="57022"/>
                </a:lnTo>
                <a:lnTo>
                  <a:pt x="573821" y="73848"/>
                </a:lnTo>
                <a:lnTo>
                  <a:pt x="532203" y="92666"/>
                </a:lnTo>
                <a:lnTo>
                  <a:pt x="491691" y="113418"/>
                </a:lnTo>
                <a:lnTo>
                  <a:pt x="452346" y="136044"/>
                </a:lnTo>
                <a:lnTo>
                  <a:pt x="414225" y="160486"/>
                </a:lnTo>
                <a:lnTo>
                  <a:pt x="377389" y="186684"/>
                </a:lnTo>
                <a:lnTo>
                  <a:pt x="341897" y="214579"/>
                </a:lnTo>
                <a:lnTo>
                  <a:pt x="307806" y="244112"/>
                </a:lnTo>
                <a:lnTo>
                  <a:pt x="275177" y="275224"/>
                </a:lnTo>
                <a:lnTo>
                  <a:pt x="244068" y="307856"/>
                </a:lnTo>
                <a:lnTo>
                  <a:pt x="214538" y="341949"/>
                </a:lnTo>
                <a:lnTo>
                  <a:pt x="186647" y="377444"/>
                </a:lnTo>
                <a:lnTo>
                  <a:pt x="160453" y="414281"/>
                </a:lnTo>
                <a:lnTo>
                  <a:pt x="136015" y="452402"/>
                </a:lnTo>
                <a:lnTo>
                  <a:pt x="113393" y="491747"/>
                </a:lnTo>
                <a:lnTo>
                  <a:pt x="92645" y="532258"/>
                </a:lnTo>
                <a:lnTo>
                  <a:pt x="73830" y="573875"/>
                </a:lnTo>
                <a:lnTo>
                  <a:pt x="57008" y="616539"/>
                </a:lnTo>
                <a:lnTo>
                  <a:pt x="42237" y="660191"/>
                </a:lnTo>
                <a:lnTo>
                  <a:pt x="29577" y="704772"/>
                </a:lnTo>
                <a:lnTo>
                  <a:pt x="19087" y="750223"/>
                </a:lnTo>
                <a:lnTo>
                  <a:pt x="10825" y="796485"/>
                </a:lnTo>
                <a:lnTo>
                  <a:pt x="4850" y="843499"/>
                </a:lnTo>
                <a:lnTo>
                  <a:pt x="1222" y="891206"/>
                </a:lnTo>
                <a:lnTo>
                  <a:pt x="0" y="939546"/>
                </a:lnTo>
                <a:lnTo>
                  <a:pt x="1222" y="987897"/>
                </a:lnTo>
                <a:lnTo>
                  <a:pt x="4850" y="1035613"/>
                </a:lnTo>
                <a:lnTo>
                  <a:pt x="10825" y="1082635"/>
                </a:lnTo>
                <a:lnTo>
                  <a:pt x="19087" y="1128904"/>
                </a:lnTo>
                <a:lnTo>
                  <a:pt x="29577" y="1174361"/>
                </a:lnTo>
                <a:lnTo>
                  <a:pt x="42237" y="1218947"/>
                </a:lnTo>
                <a:lnTo>
                  <a:pt x="57008" y="1262603"/>
                </a:lnTo>
                <a:lnTo>
                  <a:pt x="73830" y="1305270"/>
                </a:lnTo>
                <a:lnTo>
                  <a:pt x="92645" y="1346888"/>
                </a:lnTo>
                <a:lnTo>
                  <a:pt x="113393" y="1387400"/>
                </a:lnTo>
                <a:lnTo>
                  <a:pt x="136015" y="1426745"/>
                </a:lnTo>
                <a:lnTo>
                  <a:pt x="160453" y="1464866"/>
                </a:lnTo>
                <a:lnTo>
                  <a:pt x="186647" y="1501702"/>
                </a:lnTo>
                <a:lnTo>
                  <a:pt x="214538" y="1537194"/>
                </a:lnTo>
                <a:lnTo>
                  <a:pt x="244068" y="1571285"/>
                </a:lnTo>
                <a:lnTo>
                  <a:pt x="275177" y="1603914"/>
                </a:lnTo>
                <a:lnTo>
                  <a:pt x="307806" y="1635023"/>
                </a:lnTo>
                <a:lnTo>
                  <a:pt x="341897" y="1664553"/>
                </a:lnTo>
                <a:lnTo>
                  <a:pt x="377389" y="1692444"/>
                </a:lnTo>
                <a:lnTo>
                  <a:pt x="414225" y="1718638"/>
                </a:lnTo>
                <a:lnTo>
                  <a:pt x="452346" y="1743076"/>
                </a:lnTo>
                <a:lnTo>
                  <a:pt x="491691" y="1765698"/>
                </a:lnTo>
                <a:lnTo>
                  <a:pt x="532203" y="1786446"/>
                </a:lnTo>
                <a:lnTo>
                  <a:pt x="573821" y="1805261"/>
                </a:lnTo>
                <a:lnTo>
                  <a:pt x="616488" y="1822083"/>
                </a:lnTo>
                <a:lnTo>
                  <a:pt x="660144" y="1836854"/>
                </a:lnTo>
                <a:lnTo>
                  <a:pt x="704730" y="1849514"/>
                </a:lnTo>
                <a:lnTo>
                  <a:pt x="750187" y="1860004"/>
                </a:lnTo>
                <a:lnTo>
                  <a:pt x="796456" y="1868266"/>
                </a:lnTo>
                <a:lnTo>
                  <a:pt x="843478" y="1874241"/>
                </a:lnTo>
                <a:lnTo>
                  <a:pt x="891194" y="1877869"/>
                </a:lnTo>
                <a:lnTo>
                  <a:pt x="939545" y="1879092"/>
                </a:lnTo>
                <a:lnTo>
                  <a:pt x="987885" y="1877869"/>
                </a:lnTo>
                <a:lnTo>
                  <a:pt x="1035592" y="1874241"/>
                </a:lnTo>
                <a:lnTo>
                  <a:pt x="1082606" y="1868266"/>
                </a:lnTo>
                <a:lnTo>
                  <a:pt x="1128868" y="1860004"/>
                </a:lnTo>
                <a:lnTo>
                  <a:pt x="1174319" y="1849514"/>
                </a:lnTo>
                <a:lnTo>
                  <a:pt x="1218900" y="1836854"/>
                </a:lnTo>
                <a:lnTo>
                  <a:pt x="1262552" y="1822083"/>
                </a:lnTo>
                <a:lnTo>
                  <a:pt x="1305216" y="1805261"/>
                </a:lnTo>
                <a:lnTo>
                  <a:pt x="1346833" y="1786446"/>
                </a:lnTo>
                <a:lnTo>
                  <a:pt x="1387344" y="1765698"/>
                </a:lnTo>
                <a:lnTo>
                  <a:pt x="1426689" y="1743076"/>
                </a:lnTo>
                <a:lnTo>
                  <a:pt x="1464810" y="1718638"/>
                </a:lnTo>
                <a:lnTo>
                  <a:pt x="1501647" y="1692444"/>
                </a:lnTo>
                <a:lnTo>
                  <a:pt x="1537142" y="1664553"/>
                </a:lnTo>
                <a:lnTo>
                  <a:pt x="1571235" y="1635023"/>
                </a:lnTo>
                <a:lnTo>
                  <a:pt x="1603867" y="1603914"/>
                </a:lnTo>
                <a:lnTo>
                  <a:pt x="1634979" y="1571285"/>
                </a:lnTo>
                <a:lnTo>
                  <a:pt x="1664512" y="1537194"/>
                </a:lnTo>
                <a:lnTo>
                  <a:pt x="1692407" y="1501702"/>
                </a:lnTo>
                <a:lnTo>
                  <a:pt x="1718605" y="1464866"/>
                </a:lnTo>
                <a:lnTo>
                  <a:pt x="1743047" y="1426745"/>
                </a:lnTo>
                <a:lnTo>
                  <a:pt x="1765673" y="1387400"/>
                </a:lnTo>
                <a:lnTo>
                  <a:pt x="1786425" y="1346888"/>
                </a:lnTo>
                <a:lnTo>
                  <a:pt x="1805243" y="1305270"/>
                </a:lnTo>
                <a:lnTo>
                  <a:pt x="1822069" y="1262603"/>
                </a:lnTo>
                <a:lnTo>
                  <a:pt x="1836843" y="1218947"/>
                </a:lnTo>
                <a:lnTo>
                  <a:pt x="1849506" y="1174361"/>
                </a:lnTo>
                <a:lnTo>
                  <a:pt x="1859999" y="1128904"/>
                </a:lnTo>
                <a:lnTo>
                  <a:pt x="1868263" y="1082635"/>
                </a:lnTo>
                <a:lnTo>
                  <a:pt x="1874240" y="1035613"/>
                </a:lnTo>
                <a:lnTo>
                  <a:pt x="1877869" y="987897"/>
                </a:lnTo>
                <a:lnTo>
                  <a:pt x="1879092" y="939546"/>
                </a:lnTo>
                <a:lnTo>
                  <a:pt x="1877869" y="891206"/>
                </a:lnTo>
                <a:lnTo>
                  <a:pt x="1874240" y="843499"/>
                </a:lnTo>
                <a:lnTo>
                  <a:pt x="1868263" y="796485"/>
                </a:lnTo>
                <a:lnTo>
                  <a:pt x="1859999" y="750223"/>
                </a:lnTo>
                <a:lnTo>
                  <a:pt x="1849506" y="704772"/>
                </a:lnTo>
                <a:lnTo>
                  <a:pt x="1836843" y="660191"/>
                </a:lnTo>
                <a:lnTo>
                  <a:pt x="1822069" y="616539"/>
                </a:lnTo>
                <a:lnTo>
                  <a:pt x="1805243" y="573875"/>
                </a:lnTo>
                <a:lnTo>
                  <a:pt x="1786425" y="532258"/>
                </a:lnTo>
                <a:lnTo>
                  <a:pt x="1765673" y="491747"/>
                </a:lnTo>
                <a:lnTo>
                  <a:pt x="1743047" y="452402"/>
                </a:lnTo>
                <a:lnTo>
                  <a:pt x="1718605" y="414281"/>
                </a:lnTo>
                <a:lnTo>
                  <a:pt x="1692407" y="377444"/>
                </a:lnTo>
                <a:lnTo>
                  <a:pt x="1664512" y="341949"/>
                </a:lnTo>
                <a:lnTo>
                  <a:pt x="1634979" y="307856"/>
                </a:lnTo>
                <a:lnTo>
                  <a:pt x="1603867" y="275224"/>
                </a:lnTo>
                <a:lnTo>
                  <a:pt x="1571235" y="244112"/>
                </a:lnTo>
                <a:lnTo>
                  <a:pt x="1537142" y="214579"/>
                </a:lnTo>
                <a:lnTo>
                  <a:pt x="1501647" y="186684"/>
                </a:lnTo>
                <a:lnTo>
                  <a:pt x="1464810" y="160486"/>
                </a:lnTo>
                <a:lnTo>
                  <a:pt x="1426689" y="136044"/>
                </a:lnTo>
                <a:lnTo>
                  <a:pt x="1387344" y="113418"/>
                </a:lnTo>
                <a:lnTo>
                  <a:pt x="1346833" y="92666"/>
                </a:lnTo>
                <a:lnTo>
                  <a:pt x="1305216" y="73848"/>
                </a:lnTo>
                <a:lnTo>
                  <a:pt x="1262552" y="57022"/>
                </a:lnTo>
                <a:lnTo>
                  <a:pt x="1218900" y="42248"/>
                </a:lnTo>
                <a:lnTo>
                  <a:pt x="1174319" y="29585"/>
                </a:lnTo>
                <a:lnTo>
                  <a:pt x="1128868" y="19092"/>
                </a:lnTo>
                <a:lnTo>
                  <a:pt x="1082606" y="10828"/>
                </a:lnTo>
                <a:lnTo>
                  <a:pt x="1035592" y="4851"/>
                </a:lnTo>
                <a:lnTo>
                  <a:pt x="987885" y="1222"/>
                </a:lnTo>
                <a:lnTo>
                  <a:pt x="939545" y="0"/>
                </a:lnTo>
                <a:close/>
              </a:path>
            </a:pathLst>
          </a:custGeom>
          <a:solidFill>
            <a:srgbClr val="C1F8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86922693-B76E-EEF2-47C5-5F8635C6C604}"/>
              </a:ext>
            </a:extLst>
          </p:cNvPr>
          <p:cNvSpPr txBox="1"/>
          <p:nvPr/>
        </p:nvSpPr>
        <p:spPr>
          <a:xfrm>
            <a:off x="3160952" y="2950861"/>
            <a:ext cx="1422281" cy="142859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200" spc="-10" dirty="0">
                <a:latin typeface="Arial"/>
                <a:cs typeface="Arial"/>
              </a:rPr>
              <a:t>Fortalezas</a:t>
            </a:r>
            <a:endParaRPr sz="12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Necesidades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aprendizaje</a:t>
            </a:r>
            <a:endParaRPr sz="12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Arial"/>
                <a:cs typeface="Arial"/>
              </a:rPr>
              <a:t>Demandas</a:t>
            </a:r>
            <a:endParaRPr sz="1200" dirty="0">
              <a:latin typeface="Arial"/>
              <a:cs typeface="Arial"/>
            </a:endParaRPr>
          </a:p>
          <a:p>
            <a:pPr marL="158750" marR="146050" algn="ctr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Intereses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y </a:t>
            </a:r>
            <a:r>
              <a:rPr sz="1200" spc="-10" dirty="0">
                <a:latin typeface="Arial"/>
                <a:cs typeface="Arial"/>
              </a:rPr>
              <a:t>emociones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7807DB15-B2BD-D767-B7E6-FBB62806C09B}"/>
              </a:ext>
            </a:extLst>
          </p:cNvPr>
          <p:cNvSpPr txBox="1"/>
          <p:nvPr/>
        </p:nvSpPr>
        <p:spPr>
          <a:xfrm>
            <a:off x="1335902" y="4701048"/>
            <a:ext cx="3006725" cy="173957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b="1" spc="70" dirty="0">
                <a:solidFill>
                  <a:srgbClr val="FF0000"/>
                </a:solidFill>
                <a:latin typeface="Arial"/>
                <a:cs typeface="Arial"/>
              </a:rPr>
              <a:t>Sensibilización</a:t>
            </a:r>
            <a:endParaRPr sz="1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330200">
              <a:lnSpc>
                <a:spcPct val="100000"/>
              </a:lnSpc>
              <a:spcBef>
                <a:spcPts val="350"/>
              </a:spcBef>
            </a:pPr>
            <a:r>
              <a:rPr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Orientado</a:t>
            </a:r>
            <a:r>
              <a:rPr sz="12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</a:t>
            </a:r>
            <a:r>
              <a:rPr sz="12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la</a:t>
            </a:r>
            <a:r>
              <a:rPr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toma</a:t>
            </a:r>
            <a:r>
              <a:rPr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</a:t>
            </a:r>
            <a:r>
              <a:rPr sz="12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conciencia,</a:t>
            </a:r>
            <a:r>
              <a:rPr sz="12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actitudes</a:t>
            </a:r>
            <a:r>
              <a:rPr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expectativas</a:t>
            </a:r>
            <a:r>
              <a:rPr sz="12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hacia</a:t>
            </a:r>
            <a:r>
              <a:rPr sz="12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la</a:t>
            </a:r>
            <a:r>
              <a:rPr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diversidad.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200" b="1" spc="70" dirty="0">
                <a:solidFill>
                  <a:srgbClr val="FF0000"/>
                </a:solidFill>
                <a:latin typeface="Arial"/>
                <a:cs typeface="Arial"/>
              </a:rPr>
              <a:t>Capacitación</a:t>
            </a:r>
            <a:endParaRPr sz="1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50"/>
              </a:spcBef>
            </a:pPr>
            <a:r>
              <a:rPr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Orientado</a:t>
            </a:r>
            <a:r>
              <a:rPr sz="12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 la</a:t>
            </a:r>
            <a:r>
              <a:rPr sz="12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identificación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de</a:t>
            </a:r>
            <a:r>
              <a:rPr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barreras</a:t>
            </a:r>
            <a:r>
              <a:rPr sz="12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educativas,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articula</a:t>
            </a:r>
            <a:r>
              <a:rPr sz="12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los</a:t>
            </a:r>
            <a:r>
              <a:rPr sz="12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apoyos</a:t>
            </a:r>
            <a:r>
              <a:rPr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educativos</a:t>
            </a:r>
            <a:r>
              <a:rPr sz="12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12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acompañamiento.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4" name="object 15">
            <a:extLst>
              <a:ext uri="{FF2B5EF4-FFF2-40B4-BE49-F238E27FC236}">
                <a16:creationId xmlns:a16="http://schemas.microsoft.com/office/drawing/2014/main" id="{ABE12842-4AEA-E88D-FCC5-6CAC2BC7A9D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5458" y="4782811"/>
            <a:ext cx="107988" cy="107950"/>
          </a:xfrm>
          <a:prstGeom prst="rect">
            <a:avLst/>
          </a:prstGeom>
        </p:spPr>
      </p:pic>
      <p:pic>
        <p:nvPicPr>
          <p:cNvPr id="25" name="object 16">
            <a:extLst>
              <a:ext uri="{FF2B5EF4-FFF2-40B4-BE49-F238E27FC236}">
                <a16:creationId xmlns:a16="http://schemas.microsoft.com/office/drawing/2014/main" id="{7FC221CE-1590-7DE4-5449-CD5D645DB0B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5458" y="5385095"/>
            <a:ext cx="107988" cy="108000"/>
          </a:xfrm>
          <a:prstGeom prst="rect">
            <a:avLst/>
          </a:prstGeom>
        </p:spPr>
      </p:pic>
      <p:sp>
        <p:nvSpPr>
          <p:cNvPr id="26" name="object 17">
            <a:extLst>
              <a:ext uri="{FF2B5EF4-FFF2-40B4-BE49-F238E27FC236}">
                <a16:creationId xmlns:a16="http://schemas.microsoft.com/office/drawing/2014/main" id="{DFBC0036-058C-0377-2BF5-4030847F7099}"/>
              </a:ext>
            </a:extLst>
          </p:cNvPr>
          <p:cNvSpPr txBox="1"/>
          <p:nvPr/>
        </p:nvSpPr>
        <p:spPr>
          <a:xfrm>
            <a:off x="5670538" y="2786895"/>
            <a:ext cx="2144777" cy="286617"/>
          </a:xfrm>
          <a:prstGeom prst="rect">
            <a:avLst/>
          </a:prstGeom>
          <a:solidFill>
            <a:srgbClr val="B58DDC"/>
          </a:solidFill>
        </p:spPr>
        <p:txBody>
          <a:bodyPr vert="horz" wrap="square" lIns="0" tIns="100965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795"/>
              </a:spcBef>
            </a:pPr>
            <a:r>
              <a:rPr sz="1200" b="1" spc="75" dirty="0">
                <a:solidFill>
                  <a:srgbClr val="FFFFFF"/>
                </a:solidFill>
                <a:latin typeface="Arial"/>
                <a:cs typeface="Arial"/>
              </a:rPr>
              <a:t>Barreras</a:t>
            </a:r>
            <a:r>
              <a:rPr sz="1200" b="1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FFFFFF"/>
                </a:solidFill>
                <a:latin typeface="Arial"/>
                <a:cs typeface="Arial"/>
              </a:rPr>
              <a:t>educativas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C631E9C-9AFF-3C7A-4900-F876DE81E4F8}"/>
              </a:ext>
            </a:extLst>
          </p:cNvPr>
          <p:cNvSpPr txBox="1"/>
          <p:nvPr/>
        </p:nvSpPr>
        <p:spPr>
          <a:xfrm>
            <a:off x="5845732" y="3150381"/>
            <a:ext cx="2049780" cy="4841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latin typeface="Arial"/>
                <a:cs typeface="Arial"/>
              </a:rPr>
              <a:t>Dificultad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contexto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200" spc="2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6F2F9F"/>
                </a:solidFill>
                <a:latin typeface="Arial"/>
                <a:cs typeface="Arial"/>
              </a:rPr>
              <a:t>accesibilidad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8" name="object 19">
            <a:extLst>
              <a:ext uri="{FF2B5EF4-FFF2-40B4-BE49-F238E27FC236}">
                <a16:creationId xmlns:a16="http://schemas.microsoft.com/office/drawing/2014/main" id="{7E0E2286-59C1-3E48-D660-9CB209BFC4C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3780" y="3376286"/>
            <a:ext cx="107950" cy="108077"/>
          </a:xfrm>
          <a:prstGeom prst="rect">
            <a:avLst/>
          </a:prstGeom>
        </p:spPr>
      </p:pic>
      <p:sp>
        <p:nvSpPr>
          <p:cNvPr id="29" name="object 20">
            <a:extLst>
              <a:ext uri="{FF2B5EF4-FFF2-40B4-BE49-F238E27FC236}">
                <a16:creationId xmlns:a16="http://schemas.microsoft.com/office/drawing/2014/main" id="{233F72D1-E622-FE66-CED8-8DE96C4A4E33}"/>
              </a:ext>
            </a:extLst>
          </p:cNvPr>
          <p:cNvSpPr txBox="1"/>
          <p:nvPr/>
        </p:nvSpPr>
        <p:spPr>
          <a:xfrm>
            <a:off x="5893552" y="3630031"/>
            <a:ext cx="231724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75" dirty="0">
                <a:solidFill>
                  <a:srgbClr val="6F2F9F"/>
                </a:solidFill>
                <a:latin typeface="Arial"/>
                <a:cs typeface="Arial"/>
              </a:rPr>
              <a:t>Curricular</a:t>
            </a:r>
            <a:r>
              <a:rPr sz="1200" spc="2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200" spc="2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6F2F9F"/>
                </a:solidFill>
                <a:latin typeface="Arial"/>
                <a:cs typeface="Arial"/>
              </a:rPr>
              <a:t>didáctica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0" name="object 21">
            <a:extLst>
              <a:ext uri="{FF2B5EF4-FFF2-40B4-BE49-F238E27FC236}">
                <a16:creationId xmlns:a16="http://schemas.microsoft.com/office/drawing/2014/main" id="{186DA5A4-8F5D-76C4-3891-BAA9EB739F8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93780" y="3666988"/>
            <a:ext cx="107950" cy="108076"/>
          </a:xfrm>
          <a:prstGeom prst="rect">
            <a:avLst/>
          </a:prstGeom>
        </p:spPr>
      </p:pic>
      <p:sp>
        <p:nvSpPr>
          <p:cNvPr id="31" name="object 22">
            <a:extLst>
              <a:ext uri="{FF2B5EF4-FFF2-40B4-BE49-F238E27FC236}">
                <a16:creationId xmlns:a16="http://schemas.microsoft.com/office/drawing/2014/main" id="{087238D4-3197-3967-6318-AA5485DFB88D}"/>
              </a:ext>
            </a:extLst>
          </p:cNvPr>
          <p:cNvSpPr txBox="1"/>
          <p:nvPr/>
        </p:nvSpPr>
        <p:spPr>
          <a:xfrm>
            <a:off x="5893551" y="3920735"/>
            <a:ext cx="147541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70" dirty="0">
                <a:solidFill>
                  <a:srgbClr val="6F2F9F"/>
                </a:solidFill>
                <a:latin typeface="Arial"/>
                <a:cs typeface="Arial"/>
              </a:rPr>
              <a:t>Actitudinal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2" name="object 23">
            <a:extLst>
              <a:ext uri="{FF2B5EF4-FFF2-40B4-BE49-F238E27FC236}">
                <a16:creationId xmlns:a16="http://schemas.microsoft.com/office/drawing/2014/main" id="{2FF99087-97ED-D47B-62FA-097A607514A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93780" y="3957692"/>
            <a:ext cx="107950" cy="107950"/>
          </a:xfrm>
          <a:prstGeom prst="rect">
            <a:avLst/>
          </a:prstGeom>
        </p:spPr>
      </p:pic>
      <p:sp>
        <p:nvSpPr>
          <p:cNvPr id="33" name="object 24">
            <a:extLst>
              <a:ext uri="{FF2B5EF4-FFF2-40B4-BE49-F238E27FC236}">
                <a16:creationId xmlns:a16="http://schemas.microsoft.com/office/drawing/2014/main" id="{010CAB96-85B9-6190-ADC2-2FE88A9465CF}"/>
              </a:ext>
            </a:extLst>
          </p:cNvPr>
          <p:cNvSpPr txBox="1"/>
          <p:nvPr/>
        </p:nvSpPr>
        <p:spPr>
          <a:xfrm>
            <a:off x="5893552" y="4211565"/>
            <a:ext cx="17145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70" dirty="0">
                <a:solidFill>
                  <a:srgbClr val="6F2F9F"/>
                </a:solidFill>
                <a:latin typeface="Arial"/>
                <a:cs typeface="Arial"/>
              </a:rPr>
              <a:t>Organizacional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4" name="object 25">
            <a:extLst>
              <a:ext uri="{FF2B5EF4-FFF2-40B4-BE49-F238E27FC236}">
                <a16:creationId xmlns:a16="http://schemas.microsoft.com/office/drawing/2014/main" id="{8FD70AAC-7B0E-4200-85D2-35EFCA11FF0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93780" y="4248394"/>
            <a:ext cx="107950" cy="107950"/>
          </a:xfrm>
          <a:prstGeom prst="rect">
            <a:avLst/>
          </a:prstGeom>
        </p:spPr>
      </p:pic>
      <p:sp>
        <p:nvSpPr>
          <p:cNvPr id="35" name="object 26">
            <a:extLst>
              <a:ext uri="{FF2B5EF4-FFF2-40B4-BE49-F238E27FC236}">
                <a16:creationId xmlns:a16="http://schemas.microsoft.com/office/drawing/2014/main" id="{D663ED3F-D0CB-53C3-6398-5B3B897C6A85}"/>
              </a:ext>
            </a:extLst>
          </p:cNvPr>
          <p:cNvSpPr/>
          <p:nvPr/>
        </p:nvSpPr>
        <p:spPr>
          <a:xfrm>
            <a:off x="5690605" y="4517508"/>
            <a:ext cx="1952625" cy="541752"/>
          </a:xfrm>
          <a:custGeom>
            <a:avLst/>
            <a:gdLst/>
            <a:ahLst/>
            <a:cxnLst/>
            <a:rect l="l" t="t" r="r" b="b"/>
            <a:pathLst>
              <a:path w="1952625" h="360045">
                <a:moveTo>
                  <a:pt x="1772539" y="0"/>
                </a:moveTo>
                <a:lnTo>
                  <a:pt x="0" y="0"/>
                </a:lnTo>
                <a:lnTo>
                  <a:pt x="0" y="360044"/>
                </a:lnTo>
                <a:lnTo>
                  <a:pt x="1772539" y="360044"/>
                </a:lnTo>
                <a:lnTo>
                  <a:pt x="1952624" y="179959"/>
                </a:lnTo>
                <a:lnTo>
                  <a:pt x="1772539" y="0"/>
                </a:lnTo>
                <a:close/>
              </a:path>
            </a:pathLst>
          </a:custGeom>
          <a:solidFill>
            <a:srgbClr val="E4E9E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27">
            <a:extLst>
              <a:ext uri="{FF2B5EF4-FFF2-40B4-BE49-F238E27FC236}">
                <a16:creationId xmlns:a16="http://schemas.microsoft.com/office/drawing/2014/main" id="{E339EB98-E7AD-96F5-9D27-DAE1A0D93F2D}"/>
              </a:ext>
            </a:extLst>
          </p:cNvPr>
          <p:cNvSpPr txBox="1"/>
          <p:nvPr/>
        </p:nvSpPr>
        <p:spPr>
          <a:xfrm>
            <a:off x="5799064" y="4606535"/>
            <a:ext cx="164401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latin typeface="Arial"/>
                <a:cs typeface="Arial"/>
              </a:rPr>
              <a:t>Eliminar,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minimizar,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anticipar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EE0C210E-5F6C-3B6E-6253-42A9B8914517}"/>
              </a:ext>
            </a:extLst>
          </p:cNvPr>
          <p:cNvSpPr txBox="1"/>
          <p:nvPr/>
        </p:nvSpPr>
        <p:spPr>
          <a:xfrm>
            <a:off x="7778104" y="4517558"/>
            <a:ext cx="1714500" cy="471283"/>
          </a:xfrm>
          <a:prstGeom prst="rect">
            <a:avLst/>
          </a:prstGeom>
          <a:solidFill>
            <a:srgbClr val="40C2A6"/>
          </a:solidFill>
        </p:spPr>
        <p:txBody>
          <a:bodyPr vert="horz" wrap="square" lIns="0" tIns="10096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795"/>
              </a:spcBef>
            </a:pP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Apoyos</a:t>
            </a:r>
            <a:r>
              <a:rPr sz="1200" b="1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FFFFFF"/>
                </a:solidFill>
                <a:latin typeface="Arial"/>
                <a:cs typeface="Arial"/>
              </a:rPr>
              <a:t>educativos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0C4DB51F-1A1A-050B-4786-A00729BED033}"/>
              </a:ext>
            </a:extLst>
          </p:cNvPr>
          <p:cNvSpPr txBox="1"/>
          <p:nvPr/>
        </p:nvSpPr>
        <p:spPr>
          <a:xfrm>
            <a:off x="9667102" y="3159814"/>
            <a:ext cx="1800225" cy="292388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06680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840"/>
              </a:spcBef>
            </a:pPr>
            <a:r>
              <a:rPr sz="1200" b="1" spc="75" dirty="0">
                <a:solidFill>
                  <a:srgbClr val="FFFFFF"/>
                </a:solidFill>
                <a:latin typeface="Arial"/>
                <a:cs typeface="Arial"/>
              </a:rPr>
              <a:t>Refuerzo</a:t>
            </a:r>
            <a:r>
              <a:rPr sz="1200" b="1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Escolar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0382DCD3-59D2-590B-392D-D1B496C406C3}"/>
              </a:ext>
            </a:extLst>
          </p:cNvPr>
          <p:cNvSpPr txBox="1"/>
          <p:nvPr/>
        </p:nvSpPr>
        <p:spPr>
          <a:xfrm>
            <a:off x="9667102" y="3638020"/>
            <a:ext cx="1904806" cy="634789"/>
          </a:xfrm>
          <a:prstGeom prst="rect">
            <a:avLst/>
          </a:prstGeom>
          <a:solidFill>
            <a:srgbClr val="BAFCF5"/>
          </a:solidFill>
        </p:spPr>
        <p:txBody>
          <a:bodyPr vert="horz" wrap="square" lIns="0" tIns="80010" rIns="0" bIns="0" rtlCol="0">
            <a:spAutoFit/>
          </a:bodyPr>
          <a:lstStyle/>
          <a:p>
            <a:pPr marL="104775" marR="95885" indent="342900" algn="ctr">
              <a:lnSpc>
                <a:spcPct val="100000"/>
              </a:lnSpc>
              <a:spcBef>
                <a:spcPts val="630"/>
              </a:spcBef>
            </a:pPr>
            <a:r>
              <a:rPr sz="1200" dirty="0">
                <a:latin typeface="Arial"/>
                <a:cs typeface="Arial"/>
              </a:rPr>
              <a:t>Aprendizajes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Comunicación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Matemática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487C7B03-0995-8375-C891-B7A1FB753EE8}"/>
              </a:ext>
            </a:extLst>
          </p:cNvPr>
          <p:cNvSpPr/>
          <p:nvPr/>
        </p:nvSpPr>
        <p:spPr>
          <a:xfrm>
            <a:off x="5628944" y="3636877"/>
            <a:ext cx="5942965" cy="576580"/>
          </a:xfrm>
          <a:custGeom>
            <a:avLst/>
            <a:gdLst/>
            <a:ahLst/>
            <a:cxnLst/>
            <a:rect l="l" t="t" r="r" b="b"/>
            <a:pathLst>
              <a:path w="5942965" h="576579">
                <a:moveTo>
                  <a:pt x="0" y="96012"/>
                </a:moveTo>
                <a:lnTo>
                  <a:pt x="7536" y="58614"/>
                </a:lnTo>
                <a:lnTo>
                  <a:pt x="28098" y="28098"/>
                </a:lnTo>
                <a:lnTo>
                  <a:pt x="58614" y="7536"/>
                </a:lnTo>
                <a:lnTo>
                  <a:pt x="96012" y="0"/>
                </a:lnTo>
                <a:lnTo>
                  <a:pt x="5846445" y="0"/>
                </a:lnTo>
                <a:lnTo>
                  <a:pt x="5883788" y="7536"/>
                </a:lnTo>
                <a:lnTo>
                  <a:pt x="5914310" y="28098"/>
                </a:lnTo>
                <a:lnTo>
                  <a:pt x="5934902" y="58614"/>
                </a:lnTo>
                <a:lnTo>
                  <a:pt x="5942457" y="96012"/>
                </a:lnTo>
                <a:lnTo>
                  <a:pt x="5942457" y="480187"/>
                </a:lnTo>
                <a:lnTo>
                  <a:pt x="5934902" y="517530"/>
                </a:lnTo>
                <a:lnTo>
                  <a:pt x="5914310" y="548052"/>
                </a:lnTo>
                <a:lnTo>
                  <a:pt x="5883788" y="568644"/>
                </a:lnTo>
                <a:lnTo>
                  <a:pt x="5846445" y="576199"/>
                </a:lnTo>
                <a:lnTo>
                  <a:pt x="96012" y="576199"/>
                </a:lnTo>
                <a:lnTo>
                  <a:pt x="58614" y="568644"/>
                </a:lnTo>
                <a:lnTo>
                  <a:pt x="28098" y="548052"/>
                </a:lnTo>
                <a:lnTo>
                  <a:pt x="7536" y="517530"/>
                </a:lnTo>
                <a:lnTo>
                  <a:pt x="0" y="480187"/>
                </a:lnTo>
                <a:lnTo>
                  <a:pt x="0" y="96012"/>
                </a:lnTo>
                <a:close/>
              </a:path>
            </a:pathLst>
          </a:custGeom>
          <a:ln w="6350">
            <a:solidFill>
              <a:srgbClr val="6F2F9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32">
            <a:extLst>
              <a:ext uri="{FF2B5EF4-FFF2-40B4-BE49-F238E27FC236}">
                <a16:creationId xmlns:a16="http://schemas.microsoft.com/office/drawing/2014/main" id="{F67BE45A-749E-9471-27C5-6337CE511AFA}"/>
              </a:ext>
            </a:extLst>
          </p:cNvPr>
          <p:cNvSpPr txBox="1"/>
          <p:nvPr/>
        </p:nvSpPr>
        <p:spPr>
          <a:xfrm>
            <a:off x="8035407" y="5010725"/>
            <a:ext cx="1115753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Pedagógico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2" name="object 33">
            <a:extLst>
              <a:ext uri="{FF2B5EF4-FFF2-40B4-BE49-F238E27FC236}">
                <a16:creationId xmlns:a16="http://schemas.microsoft.com/office/drawing/2014/main" id="{208E95F6-963D-CA37-EEAF-FA9AD583D19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35382" y="5047466"/>
            <a:ext cx="107950" cy="108000"/>
          </a:xfrm>
          <a:prstGeom prst="rect">
            <a:avLst/>
          </a:prstGeom>
        </p:spPr>
      </p:pic>
      <p:sp>
        <p:nvSpPr>
          <p:cNvPr id="43" name="object 34">
            <a:extLst>
              <a:ext uri="{FF2B5EF4-FFF2-40B4-BE49-F238E27FC236}">
                <a16:creationId xmlns:a16="http://schemas.microsoft.com/office/drawing/2014/main" id="{B1982954-4C30-59B0-AC86-129E608C40AB}"/>
              </a:ext>
            </a:extLst>
          </p:cNvPr>
          <p:cNvSpPr txBox="1"/>
          <p:nvPr/>
        </p:nvSpPr>
        <p:spPr>
          <a:xfrm>
            <a:off x="8035407" y="5292665"/>
            <a:ext cx="141541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Socioemocional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4" name="object 35">
            <a:extLst>
              <a:ext uri="{FF2B5EF4-FFF2-40B4-BE49-F238E27FC236}">
                <a16:creationId xmlns:a16="http://schemas.microsoft.com/office/drawing/2014/main" id="{FDA9D4A5-7C5D-8E3A-9DFC-632055B2240A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35382" y="5329279"/>
            <a:ext cx="107950" cy="108000"/>
          </a:xfrm>
          <a:prstGeom prst="rect">
            <a:avLst/>
          </a:prstGeom>
        </p:spPr>
      </p:pic>
      <p:sp>
        <p:nvSpPr>
          <p:cNvPr id="45" name="object 36">
            <a:extLst>
              <a:ext uri="{FF2B5EF4-FFF2-40B4-BE49-F238E27FC236}">
                <a16:creationId xmlns:a16="http://schemas.microsoft.com/office/drawing/2014/main" id="{54F424B3-6D9D-122D-FEC3-18308E74CAD0}"/>
              </a:ext>
            </a:extLst>
          </p:cNvPr>
          <p:cNvSpPr txBox="1"/>
          <p:nvPr/>
        </p:nvSpPr>
        <p:spPr>
          <a:xfrm>
            <a:off x="9721587" y="4379457"/>
            <a:ext cx="1714500" cy="1828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52400" algn="l"/>
              </a:tabLst>
            </a:pPr>
            <a:r>
              <a:rPr sz="1200" b="1" dirty="0">
                <a:latin typeface="Arial"/>
                <a:cs typeface="Arial"/>
              </a:rPr>
              <a:t>Etapa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diagnóstico</a:t>
            </a:r>
            <a:endParaRPr sz="1200" dirty="0">
              <a:latin typeface="Arial"/>
              <a:cs typeface="Arial"/>
            </a:endParaRPr>
          </a:p>
          <a:p>
            <a:pPr marL="276225" lvl="1" indent="-82550">
              <a:lnSpc>
                <a:spcPct val="100000"/>
              </a:lnSpc>
              <a:buChar char="•"/>
              <a:tabLst>
                <a:tab pos="276225" algn="l"/>
              </a:tabLst>
            </a:pPr>
            <a:r>
              <a:rPr sz="1200" spc="-10" dirty="0">
                <a:latin typeface="Arial"/>
                <a:cs typeface="Arial"/>
              </a:rPr>
              <a:t>Comunicación</a:t>
            </a:r>
            <a:endParaRPr sz="1200" dirty="0">
              <a:latin typeface="Arial"/>
              <a:cs typeface="Arial"/>
            </a:endParaRPr>
          </a:p>
          <a:p>
            <a:pPr marL="276225" lvl="1" indent="-82550">
              <a:lnSpc>
                <a:spcPct val="100000"/>
              </a:lnSpc>
              <a:spcBef>
                <a:spcPts val="5"/>
              </a:spcBef>
              <a:buChar char="•"/>
              <a:tabLst>
                <a:tab pos="276225" algn="l"/>
              </a:tabLst>
            </a:pPr>
            <a:r>
              <a:rPr sz="1200" spc="-10" dirty="0">
                <a:latin typeface="Arial"/>
                <a:cs typeface="Arial"/>
              </a:rPr>
              <a:t>Matemática</a:t>
            </a:r>
            <a:endParaRPr sz="1200" dirty="0">
              <a:latin typeface="Arial"/>
              <a:cs typeface="Arial"/>
            </a:endParaRPr>
          </a:p>
          <a:p>
            <a:pPr marL="152400" indent="-1397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52400" algn="l"/>
              </a:tabLst>
            </a:pPr>
            <a:r>
              <a:rPr sz="1200" b="1" dirty="0">
                <a:latin typeface="Arial"/>
                <a:cs typeface="Arial"/>
              </a:rPr>
              <a:t>Etapa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desarrollo</a:t>
            </a:r>
            <a:endParaRPr sz="1200" dirty="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Atención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diferenciada:</a:t>
            </a:r>
            <a:endParaRPr sz="1200" dirty="0">
              <a:latin typeface="Arial"/>
              <a:cs typeface="Arial"/>
            </a:endParaRPr>
          </a:p>
          <a:p>
            <a:pPr marL="276225" lvl="1" indent="-82550">
              <a:lnSpc>
                <a:spcPct val="100000"/>
              </a:lnSpc>
              <a:buChar char="•"/>
              <a:tabLst>
                <a:tab pos="276225" algn="l"/>
              </a:tabLst>
            </a:pPr>
            <a:r>
              <a:rPr sz="1200" spc="-10" dirty="0">
                <a:latin typeface="Arial"/>
                <a:cs typeface="Arial"/>
              </a:rPr>
              <a:t>Condiciones</a:t>
            </a:r>
            <a:endParaRPr sz="1200" dirty="0">
              <a:latin typeface="Arial"/>
              <a:cs typeface="Arial"/>
            </a:endParaRPr>
          </a:p>
          <a:p>
            <a:pPr marL="276225" marR="229870" lvl="1" indent="-82550">
              <a:lnSpc>
                <a:spcPct val="100000"/>
              </a:lnSpc>
              <a:buChar char="•"/>
              <a:tabLst>
                <a:tab pos="277495" algn="l"/>
              </a:tabLst>
            </a:pPr>
            <a:r>
              <a:rPr sz="1200" spc="-10" dirty="0">
                <a:latin typeface="Arial"/>
                <a:cs typeface="Arial"/>
              </a:rPr>
              <a:t>Consideraciones 	pedagógicas</a:t>
            </a:r>
            <a:endParaRPr sz="1200" dirty="0">
              <a:latin typeface="Arial"/>
              <a:cs typeface="Arial"/>
            </a:endParaRPr>
          </a:p>
          <a:p>
            <a:pPr marL="187325" indent="-139700">
              <a:lnSpc>
                <a:spcPct val="100000"/>
              </a:lnSpc>
              <a:spcBef>
                <a:spcPts val="595"/>
              </a:spcBef>
              <a:buAutoNum type="arabicPeriod" startAt="3"/>
              <a:tabLst>
                <a:tab pos="187325" algn="l"/>
              </a:tabLst>
            </a:pPr>
            <a:r>
              <a:rPr sz="1200" b="1" dirty="0">
                <a:latin typeface="Arial"/>
                <a:cs typeface="Arial"/>
              </a:rPr>
              <a:t>Etapa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cierre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37">
            <a:extLst>
              <a:ext uri="{FF2B5EF4-FFF2-40B4-BE49-F238E27FC236}">
                <a16:creationId xmlns:a16="http://schemas.microsoft.com/office/drawing/2014/main" id="{9CBA8290-D5F4-9F99-4580-8F4637825ACC}"/>
              </a:ext>
            </a:extLst>
          </p:cNvPr>
          <p:cNvSpPr txBox="1"/>
          <p:nvPr/>
        </p:nvSpPr>
        <p:spPr>
          <a:xfrm>
            <a:off x="11309383" y="4340321"/>
            <a:ext cx="369332" cy="1374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Soporte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socioemocional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38">
            <a:extLst>
              <a:ext uri="{FF2B5EF4-FFF2-40B4-BE49-F238E27FC236}">
                <a16:creationId xmlns:a16="http://schemas.microsoft.com/office/drawing/2014/main" id="{868E782B-94C6-B29B-4D7A-2CEDA675A728}"/>
              </a:ext>
            </a:extLst>
          </p:cNvPr>
          <p:cNvSpPr/>
          <p:nvPr/>
        </p:nvSpPr>
        <p:spPr>
          <a:xfrm>
            <a:off x="3871330" y="2074281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4106"/>
                </a:lnTo>
              </a:path>
            </a:pathLst>
          </a:custGeom>
          <a:ln w="19050">
            <a:solidFill>
              <a:srgbClr val="00B4CD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39">
            <a:extLst>
              <a:ext uri="{FF2B5EF4-FFF2-40B4-BE49-F238E27FC236}">
                <a16:creationId xmlns:a16="http://schemas.microsoft.com/office/drawing/2014/main" id="{BF7C2B4E-0162-F536-F2DA-B54DF4F3B202}"/>
              </a:ext>
            </a:extLst>
          </p:cNvPr>
          <p:cNvSpPr/>
          <p:nvPr/>
        </p:nvSpPr>
        <p:spPr>
          <a:xfrm>
            <a:off x="3871330" y="2470394"/>
            <a:ext cx="0" cy="210185"/>
          </a:xfrm>
          <a:custGeom>
            <a:avLst/>
            <a:gdLst/>
            <a:ahLst/>
            <a:cxnLst/>
            <a:rect l="l" t="t" r="r" b="b"/>
            <a:pathLst>
              <a:path h="210185">
                <a:moveTo>
                  <a:pt x="0" y="0"/>
                </a:moveTo>
                <a:lnTo>
                  <a:pt x="0" y="209803"/>
                </a:lnTo>
              </a:path>
            </a:pathLst>
          </a:custGeom>
          <a:ln w="19050">
            <a:solidFill>
              <a:srgbClr val="00B4CD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0">
            <a:extLst>
              <a:ext uri="{FF2B5EF4-FFF2-40B4-BE49-F238E27FC236}">
                <a16:creationId xmlns:a16="http://schemas.microsoft.com/office/drawing/2014/main" id="{63B1EDEA-6799-6CF1-CC46-80F303894597}"/>
              </a:ext>
            </a:extLst>
          </p:cNvPr>
          <p:cNvSpPr txBox="1"/>
          <p:nvPr/>
        </p:nvSpPr>
        <p:spPr>
          <a:xfrm>
            <a:off x="2487992" y="2498511"/>
            <a:ext cx="383624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latin typeface="Arial"/>
                <a:cs typeface="Arial"/>
              </a:rPr>
              <a:t>Reconocer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atender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diversidad</a:t>
            </a:r>
            <a:r>
              <a:rPr sz="1200" b="1" spc="2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estudiantes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41">
            <a:extLst>
              <a:ext uri="{FF2B5EF4-FFF2-40B4-BE49-F238E27FC236}">
                <a16:creationId xmlns:a16="http://schemas.microsoft.com/office/drawing/2014/main" id="{734531ED-18DE-C1E4-87D2-B7CA4AFA3881}"/>
              </a:ext>
            </a:extLst>
          </p:cNvPr>
          <p:cNvSpPr/>
          <p:nvPr/>
        </p:nvSpPr>
        <p:spPr>
          <a:xfrm>
            <a:off x="2280783" y="2669785"/>
            <a:ext cx="530860" cy="1879600"/>
          </a:xfrm>
          <a:custGeom>
            <a:avLst/>
            <a:gdLst/>
            <a:ahLst/>
            <a:cxnLst/>
            <a:rect l="l" t="t" r="r" b="b"/>
            <a:pathLst>
              <a:path w="530860" h="1879600">
                <a:moveTo>
                  <a:pt x="530606" y="1879092"/>
                </a:moveTo>
                <a:lnTo>
                  <a:pt x="460065" y="1877511"/>
                </a:lnTo>
                <a:lnTo>
                  <a:pt x="396686" y="1873052"/>
                </a:lnTo>
                <a:lnTo>
                  <a:pt x="342995" y="1866138"/>
                </a:lnTo>
                <a:lnTo>
                  <a:pt x="301516" y="1857191"/>
                </a:lnTo>
                <a:lnTo>
                  <a:pt x="265303" y="1834896"/>
                </a:lnTo>
                <a:lnTo>
                  <a:pt x="265303" y="983742"/>
                </a:lnTo>
                <a:lnTo>
                  <a:pt x="255828" y="972001"/>
                </a:lnTo>
                <a:lnTo>
                  <a:pt x="187610" y="952500"/>
                </a:lnTo>
                <a:lnTo>
                  <a:pt x="133919" y="945585"/>
                </a:lnTo>
                <a:lnTo>
                  <a:pt x="70540" y="941126"/>
                </a:lnTo>
                <a:lnTo>
                  <a:pt x="0" y="939546"/>
                </a:lnTo>
                <a:lnTo>
                  <a:pt x="70540" y="937965"/>
                </a:lnTo>
                <a:lnTo>
                  <a:pt x="133919" y="933506"/>
                </a:lnTo>
                <a:lnTo>
                  <a:pt x="187610" y="926592"/>
                </a:lnTo>
                <a:lnTo>
                  <a:pt x="229089" y="917645"/>
                </a:lnTo>
                <a:lnTo>
                  <a:pt x="265303" y="895350"/>
                </a:lnTo>
                <a:lnTo>
                  <a:pt x="265303" y="44323"/>
                </a:lnTo>
                <a:lnTo>
                  <a:pt x="274777" y="32529"/>
                </a:lnTo>
                <a:lnTo>
                  <a:pt x="301516" y="21938"/>
                </a:lnTo>
                <a:lnTo>
                  <a:pt x="342995" y="12969"/>
                </a:lnTo>
                <a:lnTo>
                  <a:pt x="396686" y="6044"/>
                </a:lnTo>
                <a:lnTo>
                  <a:pt x="460065" y="1581"/>
                </a:lnTo>
                <a:lnTo>
                  <a:pt x="530606" y="0"/>
                </a:lnTo>
              </a:path>
            </a:pathLst>
          </a:custGeom>
          <a:ln w="19050">
            <a:solidFill>
              <a:srgbClr val="00B4CD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42">
            <a:extLst>
              <a:ext uri="{FF2B5EF4-FFF2-40B4-BE49-F238E27FC236}">
                <a16:creationId xmlns:a16="http://schemas.microsoft.com/office/drawing/2014/main" id="{E8A7F6D7-E68D-ACB2-6853-E0977739061B}"/>
              </a:ext>
            </a:extLst>
          </p:cNvPr>
          <p:cNvSpPr/>
          <p:nvPr/>
        </p:nvSpPr>
        <p:spPr>
          <a:xfrm>
            <a:off x="4932542" y="2638542"/>
            <a:ext cx="530860" cy="1878964"/>
          </a:xfrm>
          <a:custGeom>
            <a:avLst/>
            <a:gdLst/>
            <a:ahLst/>
            <a:cxnLst/>
            <a:rect l="l" t="t" r="r" b="b"/>
            <a:pathLst>
              <a:path w="530860" h="1878964">
                <a:moveTo>
                  <a:pt x="0" y="1878964"/>
                </a:moveTo>
                <a:lnTo>
                  <a:pt x="70540" y="1877393"/>
                </a:lnTo>
                <a:lnTo>
                  <a:pt x="133919" y="1872953"/>
                </a:lnTo>
                <a:lnTo>
                  <a:pt x="187610" y="1866058"/>
                </a:lnTo>
                <a:lnTo>
                  <a:pt x="229089" y="1857121"/>
                </a:lnTo>
                <a:lnTo>
                  <a:pt x="265302" y="1834769"/>
                </a:lnTo>
                <a:lnTo>
                  <a:pt x="265302" y="983741"/>
                </a:lnTo>
                <a:lnTo>
                  <a:pt x="274777" y="971957"/>
                </a:lnTo>
                <a:lnTo>
                  <a:pt x="342995" y="952452"/>
                </a:lnTo>
                <a:lnTo>
                  <a:pt x="396686" y="945557"/>
                </a:lnTo>
                <a:lnTo>
                  <a:pt x="460065" y="941117"/>
                </a:lnTo>
                <a:lnTo>
                  <a:pt x="530605" y="939545"/>
                </a:lnTo>
                <a:lnTo>
                  <a:pt x="460065" y="937964"/>
                </a:lnTo>
                <a:lnTo>
                  <a:pt x="396686" y="933501"/>
                </a:lnTo>
                <a:lnTo>
                  <a:pt x="342995" y="926576"/>
                </a:lnTo>
                <a:lnTo>
                  <a:pt x="301516" y="917607"/>
                </a:lnTo>
                <a:lnTo>
                  <a:pt x="265302" y="895222"/>
                </a:lnTo>
                <a:lnTo>
                  <a:pt x="265302" y="44195"/>
                </a:lnTo>
                <a:lnTo>
                  <a:pt x="255828" y="32455"/>
                </a:lnTo>
                <a:lnTo>
                  <a:pt x="229089" y="21900"/>
                </a:lnTo>
                <a:lnTo>
                  <a:pt x="187610" y="12953"/>
                </a:lnTo>
                <a:lnTo>
                  <a:pt x="133919" y="6039"/>
                </a:lnTo>
                <a:lnTo>
                  <a:pt x="70540" y="1580"/>
                </a:lnTo>
                <a:lnTo>
                  <a:pt x="0" y="0"/>
                </a:lnTo>
              </a:path>
            </a:pathLst>
          </a:custGeom>
          <a:ln w="19050">
            <a:solidFill>
              <a:srgbClr val="00B4CD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graphicFrame>
        <p:nvGraphicFramePr>
          <p:cNvPr id="52" name="object 43">
            <a:extLst>
              <a:ext uri="{FF2B5EF4-FFF2-40B4-BE49-F238E27FC236}">
                <a16:creationId xmlns:a16="http://schemas.microsoft.com/office/drawing/2014/main" id="{96362F47-34EF-2D7A-13BC-A51E5AD33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93870"/>
              </p:ext>
            </p:extLst>
          </p:nvPr>
        </p:nvGraphicFramePr>
        <p:xfrm>
          <a:off x="940069" y="2709599"/>
          <a:ext cx="1043940" cy="185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 gridSpan="2"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MINEDU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solidFill>
                      <a:srgbClr val="DEFD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B4CD"/>
                      </a:solidFill>
                      <a:prstDash val="sysDot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B4CD"/>
                      </a:solidFill>
                      <a:prstDash val="sysDot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DRE 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solidFill>
                      <a:srgbClr val="DEFD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B4CD"/>
                      </a:solidFill>
                      <a:prstDash val="sysDot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B4CD"/>
                      </a:solidFill>
                      <a:prstDash val="sysDot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UGEL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SAEE)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solidFill>
                      <a:srgbClr val="DEFD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B4CD"/>
                      </a:solidFill>
                      <a:prstDash val="sysDot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B4CD"/>
                      </a:solidFill>
                      <a:prstDash val="sysDot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IE</a:t>
                      </a:r>
                      <a:r>
                        <a:rPr sz="1000" b="1" spc="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SAEI)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solidFill>
                      <a:srgbClr val="00B4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6755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B2C6C4-565D-470F-BBEB-50A994B6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9" y="-154810"/>
            <a:ext cx="2043113" cy="11323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86638D49-244D-074C-028D-2DAB3D199CDF}"/>
              </a:ext>
            </a:extLst>
          </p:cNvPr>
          <p:cNvSpPr txBox="1">
            <a:spLocks/>
          </p:cNvSpPr>
          <p:nvPr/>
        </p:nvSpPr>
        <p:spPr>
          <a:xfrm>
            <a:off x="449681" y="161827"/>
            <a:ext cx="8844915" cy="4565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lang="es-PE" sz="2800" b="1" dirty="0"/>
              <a:t>Diagnóstico</a:t>
            </a:r>
            <a:r>
              <a:rPr lang="es-PE" sz="2800" b="1" spc="-50" dirty="0"/>
              <a:t> </a:t>
            </a:r>
            <a:r>
              <a:rPr lang="es-PE" sz="2800" b="1" dirty="0"/>
              <a:t>en</a:t>
            </a:r>
            <a:r>
              <a:rPr lang="es-PE" sz="2800" b="1" spc="-45" dirty="0"/>
              <a:t> </a:t>
            </a:r>
            <a:r>
              <a:rPr lang="es-PE" sz="2800" b="1" dirty="0"/>
              <a:t>Refuerzo</a:t>
            </a:r>
            <a:r>
              <a:rPr lang="es-PE" sz="2800" b="1" spc="-45" dirty="0"/>
              <a:t> </a:t>
            </a:r>
            <a:r>
              <a:rPr lang="es-PE" sz="2800" b="1" spc="-10" dirty="0"/>
              <a:t>Escolar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B53309A-3F09-E90F-AF39-C5CF6990C568}"/>
              </a:ext>
            </a:extLst>
          </p:cNvPr>
          <p:cNvSpPr/>
          <p:nvPr/>
        </p:nvSpPr>
        <p:spPr>
          <a:xfrm>
            <a:off x="5062728" y="720851"/>
            <a:ext cx="1920239" cy="1248410"/>
          </a:xfrm>
          <a:custGeom>
            <a:avLst/>
            <a:gdLst/>
            <a:ahLst/>
            <a:cxnLst/>
            <a:rect l="l" t="t" r="r" b="b"/>
            <a:pathLst>
              <a:path w="1920240" h="1248410">
                <a:moveTo>
                  <a:pt x="0" y="208025"/>
                </a:moveTo>
                <a:lnTo>
                  <a:pt x="5491" y="160353"/>
                </a:lnTo>
                <a:lnTo>
                  <a:pt x="21136" y="116577"/>
                </a:lnTo>
                <a:lnTo>
                  <a:pt x="45686" y="77950"/>
                </a:lnTo>
                <a:lnTo>
                  <a:pt x="77897" y="45726"/>
                </a:lnTo>
                <a:lnTo>
                  <a:pt x="116521" y="21158"/>
                </a:lnTo>
                <a:lnTo>
                  <a:pt x="160313" y="5498"/>
                </a:lnTo>
                <a:lnTo>
                  <a:pt x="208025" y="0"/>
                </a:lnTo>
                <a:lnTo>
                  <a:pt x="1712087" y="0"/>
                </a:lnTo>
                <a:lnTo>
                  <a:pt x="1759799" y="5498"/>
                </a:lnTo>
                <a:lnTo>
                  <a:pt x="1803591" y="21158"/>
                </a:lnTo>
                <a:lnTo>
                  <a:pt x="1842215" y="45726"/>
                </a:lnTo>
                <a:lnTo>
                  <a:pt x="1874426" y="77950"/>
                </a:lnTo>
                <a:lnTo>
                  <a:pt x="1898976" y="116577"/>
                </a:lnTo>
                <a:lnTo>
                  <a:pt x="1914621" y="160353"/>
                </a:lnTo>
                <a:lnTo>
                  <a:pt x="1920113" y="208025"/>
                </a:lnTo>
                <a:lnTo>
                  <a:pt x="1920113" y="1040130"/>
                </a:lnTo>
                <a:lnTo>
                  <a:pt x="1914621" y="1087842"/>
                </a:lnTo>
                <a:lnTo>
                  <a:pt x="1898976" y="1131634"/>
                </a:lnTo>
                <a:lnTo>
                  <a:pt x="1874426" y="1170258"/>
                </a:lnTo>
                <a:lnTo>
                  <a:pt x="1842215" y="1202469"/>
                </a:lnTo>
                <a:lnTo>
                  <a:pt x="1803591" y="1227019"/>
                </a:lnTo>
                <a:lnTo>
                  <a:pt x="1759799" y="1242664"/>
                </a:lnTo>
                <a:lnTo>
                  <a:pt x="1712087" y="1248156"/>
                </a:lnTo>
                <a:lnTo>
                  <a:pt x="208025" y="1248156"/>
                </a:lnTo>
                <a:lnTo>
                  <a:pt x="160313" y="1242664"/>
                </a:lnTo>
                <a:lnTo>
                  <a:pt x="116521" y="1227019"/>
                </a:lnTo>
                <a:lnTo>
                  <a:pt x="77897" y="1202469"/>
                </a:lnTo>
                <a:lnTo>
                  <a:pt x="45686" y="1170258"/>
                </a:lnTo>
                <a:lnTo>
                  <a:pt x="21136" y="1131634"/>
                </a:lnTo>
                <a:lnTo>
                  <a:pt x="5491" y="1087842"/>
                </a:lnTo>
                <a:lnTo>
                  <a:pt x="0" y="1040130"/>
                </a:lnTo>
                <a:lnTo>
                  <a:pt x="0" y="208025"/>
                </a:lnTo>
                <a:close/>
              </a:path>
            </a:pathLst>
          </a:custGeom>
          <a:ln w="25400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BE2894E-E90E-31DF-8485-890FB6E9BAF5}"/>
              </a:ext>
            </a:extLst>
          </p:cNvPr>
          <p:cNvSpPr txBox="1"/>
          <p:nvPr/>
        </p:nvSpPr>
        <p:spPr>
          <a:xfrm>
            <a:off x="5555107" y="840486"/>
            <a:ext cx="935990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spc="-10" dirty="0">
                <a:latin typeface="Arial"/>
                <a:cs typeface="Arial"/>
              </a:rPr>
              <a:t>Evidencias: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6CFE65CB-9017-9DD0-2E4D-705939539945}"/>
              </a:ext>
            </a:extLst>
          </p:cNvPr>
          <p:cNvSpPr txBox="1"/>
          <p:nvPr/>
        </p:nvSpPr>
        <p:spPr>
          <a:xfrm>
            <a:off x="5101056" y="1073787"/>
            <a:ext cx="1875562" cy="63850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indent="1270" algn="ctr">
              <a:lnSpc>
                <a:spcPct val="86200"/>
              </a:lnSpc>
              <a:spcBef>
                <a:spcPts val="335"/>
              </a:spcBef>
            </a:pPr>
            <a:r>
              <a:rPr sz="1500" dirty="0">
                <a:latin typeface="Arial"/>
                <a:cs typeface="Arial"/>
              </a:rPr>
              <a:t>aplicación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Kit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E.D, </a:t>
            </a:r>
            <a:r>
              <a:rPr sz="1500" dirty="0">
                <a:latin typeface="Arial"/>
                <a:cs typeface="Arial"/>
              </a:rPr>
              <a:t>otros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instrumentos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IE,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UGEL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o </a:t>
            </a:r>
            <a:r>
              <a:rPr sz="1500" spc="-10" dirty="0">
                <a:latin typeface="Arial"/>
                <a:cs typeface="Arial"/>
              </a:rPr>
              <a:t>Región.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689525A2-0642-86FA-B52E-538FC7545E6D}"/>
              </a:ext>
            </a:extLst>
          </p:cNvPr>
          <p:cNvGrpSpPr/>
          <p:nvPr/>
        </p:nvGrpSpPr>
        <p:grpSpPr>
          <a:xfrm>
            <a:off x="6991286" y="1537779"/>
            <a:ext cx="2378075" cy="2168525"/>
            <a:chOff x="6991286" y="1537779"/>
            <a:chExt cx="2378075" cy="2168525"/>
          </a:xfrm>
        </p:grpSpPr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B0D1D85E-ACB0-3C07-3AD3-AB6E647084F8}"/>
                </a:ext>
              </a:extLst>
            </p:cNvPr>
            <p:cNvSpPr/>
            <p:nvPr/>
          </p:nvSpPr>
          <p:spPr>
            <a:xfrm>
              <a:off x="6996048" y="1542541"/>
              <a:ext cx="1088390" cy="890905"/>
            </a:xfrm>
            <a:custGeom>
              <a:avLst/>
              <a:gdLst/>
              <a:ahLst/>
              <a:cxnLst/>
              <a:rect l="l" t="t" r="r" b="b"/>
              <a:pathLst>
                <a:path w="1088390" h="890905">
                  <a:moveTo>
                    <a:pt x="0" y="0"/>
                  </a:moveTo>
                  <a:lnTo>
                    <a:pt x="46960" y="20456"/>
                  </a:lnTo>
                  <a:lnTo>
                    <a:pt x="93425" y="41842"/>
                  </a:lnTo>
                  <a:lnTo>
                    <a:pt x="139385" y="64146"/>
                  </a:lnTo>
                  <a:lnTo>
                    <a:pt x="184825" y="87359"/>
                  </a:lnTo>
                  <a:lnTo>
                    <a:pt x="229734" y="111470"/>
                  </a:lnTo>
                  <a:lnTo>
                    <a:pt x="274100" y="136471"/>
                  </a:lnTo>
                  <a:lnTo>
                    <a:pt x="317910" y="162349"/>
                  </a:lnTo>
                  <a:lnTo>
                    <a:pt x="361153" y="189096"/>
                  </a:lnTo>
                  <a:lnTo>
                    <a:pt x="403815" y="216702"/>
                  </a:lnTo>
                  <a:lnTo>
                    <a:pt x="445885" y="245155"/>
                  </a:lnTo>
                  <a:lnTo>
                    <a:pt x="487350" y="274447"/>
                  </a:lnTo>
                  <a:lnTo>
                    <a:pt x="528199" y="304567"/>
                  </a:lnTo>
                  <a:lnTo>
                    <a:pt x="568418" y="335506"/>
                  </a:lnTo>
                  <a:lnTo>
                    <a:pt x="607996" y="367252"/>
                  </a:lnTo>
                  <a:lnTo>
                    <a:pt x="646920" y="399796"/>
                  </a:lnTo>
                  <a:lnTo>
                    <a:pt x="685179" y="433128"/>
                  </a:lnTo>
                  <a:lnTo>
                    <a:pt x="722759" y="467238"/>
                  </a:lnTo>
                  <a:lnTo>
                    <a:pt x="759649" y="502116"/>
                  </a:lnTo>
                  <a:lnTo>
                    <a:pt x="795837" y="537751"/>
                  </a:lnTo>
                  <a:lnTo>
                    <a:pt x="831309" y="574134"/>
                  </a:lnTo>
                  <a:lnTo>
                    <a:pt x="866054" y="611254"/>
                  </a:lnTo>
                  <a:lnTo>
                    <a:pt x="900060" y="649103"/>
                  </a:lnTo>
                  <a:lnTo>
                    <a:pt x="933314" y="687668"/>
                  </a:lnTo>
                  <a:lnTo>
                    <a:pt x="965805" y="726941"/>
                  </a:lnTo>
                  <a:lnTo>
                    <a:pt x="997519" y="766911"/>
                  </a:lnTo>
                  <a:lnTo>
                    <a:pt x="1028444" y="807568"/>
                  </a:lnTo>
                  <a:lnTo>
                    <a:pt x="1058569" y="848903"/>
                  </a:lnTo>
                  <a:lnTo>
                    <a:pt x="1087881" y="890905"/>
                  </a:lnTo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5B2B7A73-650C-6EE2-1C70-284B38568E90}"/>
                </a:ext>
              </a:extLst>
            </p:cNvPr>
            <p:cNvSpPr/>
            <p:nvPr/>
          </p:nvSpPr>
          <p:spPr>
            <a:xfrm>
              <a:off x="7436230" y="2445384"/>
              <a:ext cx="1920239" cy="1248410"/>
            </a:xfrm>
            <a:custGeom>
              <a:avLst/>
              <a:gdLst/>
              <a:ahLst/>
              <a:cxnLst/>
              <a:rect l="l" t="t" r="r" b="b"/>
              <a:pathLst>
                <a:path w="1920240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1712087" y="0"/>
                  </a:lnTo>
                  <a:lnTo>
                    <a:pt x="1759799" y="5491"/>
                  </a:lnTo>
                  <a:lnTo>
                    <a:pt x="1803591" y="21136"/>
                  </a:lnTo>
                  <a:lnTo>
                    <a:pt x="1842215" y="45686"/>
                  </a:lnTo>
                  <a:lnTo>
                    <a:pt x="1874426" y="77897"/>
                  </a:lnTo>
                  <a:lnTo>
                    <a:pt x="1898976" y="116521"/>
                  </a:lnTo>
                  <a:lnTo>
                    <a:pt x="1914621" y="160313"/>
                  </a:lnTo>
                  <a:lnTo>
                    <a:pt x="1920113" y="208025"/>
                  </a:lnTo>
                  <a:lnTo>
                    <a:pt x="1920113" y="1040002"/>
                  </a:lnTo>
                  <a:lnTo>
                    <a:pt x="1914621" y="1087715"/>
                  </a:lnTo>
                  <a:lnTo>
                    <a:pt x="1898976" y="1131507"/>
                  </a:lnTo>
                  <a:lnTo>
                    <a:pt x="1874426" y="1170131"/>
                  </a:lnTo>
                  <a:lnTo>
                    <a:pt x="1842215" y="1202342"/>
                  </a:lnTo>
                  <a:lnTo>
                    <a:pt x="1803591" y="1226892"/>
                  </a:lnTo>
                  <a:lnTo>
                    <a:pt x="1759799" y="1242537"/>
                  </a:lnTo>
                  <a:lnTo>
                    <a:pt x="1712087" y="1248028"/>
                  </a:lnTo>
                  <a:lnTo>
                    <a:pt x="208025" y="1248028"/>
                  </a:lnTo>
                  <a:lnTo>
                    <a:pt x="160313" y="1242537"/>
                  </a:lnTo>
                  <a:lnTo>
                    <a:pt x="116521" y="1226892"/>
                  </a:lnTo>
                  <a:lnTo>
                    <a:pt x="77897" y="1202342"/>
                  </a:lnTo>
                  <a:lnTo>
                    <a:pt x="45686" y="1170131"/>
                  </a:lnTo>
                  <a:lnTo>
                    <a:pt x="21136" y="1131507"/>
                  </a:lnTo>
                  <a:lnTo>
                    <a:pt x="5491" y="1087715"/>
                  </a:lnTo>
                  <a:lnTo>
                    <a:pt x="0" y="1040002"/>
                  </a:lnTo>
                  <a:lnTo>
                    <a:pt x="0" y="208025"/>
                  </a:lnTo>
                  <a:close/>
                </a:path>
              </a:pathLst>
            </a:custGeom>
            <a:ln w="254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ECBE8AB9-77C5-B0CC-42C1-22FF0A0614E1}"/>
              </a:ext>
            </a:extLst>
          </p:cNvPr>
          <p:cNvSpPr txBox="1"/>
          <p:nvPr/>
        </p:nvSpPr>
        <p:spPr>
          <a:xfrm>
            <a:off x="7436230" y="2649982"/>
            <a:ext cx="1911225" cy="63850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635" algn="ctr">
              <a:lnSpc>
                <a:spcPct val="86100"/>
              </a:lnSpc>
              <a:spcBef>
                <a:spcPts val="335"/>
              </a:spcBef>
            </a:pPr>
            <a:r>
              <a:rPr sz="1500" spc="-10" dirty="0">
                <a:latin typeface="Arial"/>
                <a:cs typeface="Arial"/>
              </a:rPr>
              <a:t>Identificar fortalezas/necesidad </a:t>
            </a:r>
            <a:r>
              <a:rPr sz="1500" dirty="0">
                <a:latin typeface="Arial"/>
                <a:cs typeface="Arial"/>
              </a:rPr>
              <a:t>es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10" dirty="0">
                <a:latin typeface="Arial"/>
                <a:cs typeface="Arial"/>
              </a:rPr>
              <a:t> aprendizaje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9AB959DD-2E57-E8EA-EDD6-9195D7B600E4}"/>
              </a:ext>
            </a:extLst>
          </p:cNvPr>
          <p:cNvGrpSpPr/>
          <p:nvPr/>
        </p:nvGrpSpPr>
        <p:grpSpPr>
          <a:xfrm>
            <a:off x="6516878" y="3174492"/>
            <a:ext cx="2291080" cy="3322320"/>
            <a:chOff x="6516878" y="3174492"/>
            <a:chExt cx="2291080" cy="3322320"/>
          </a:xfrm>
        </p:grpSpPr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4DC6A01F-34D6-94E4-7883-861691A27A3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2712" y="3174492"/>
              <a:ext cx="825246" cy="709422"/>
            </a:xfrm>
            <a:prstGeom prst="rect">
              <a:avLst/>
            </a:prstGeom>
          </p:spPr>
        </p:pic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CE27CF4-BEE6-D461-6700-26898A53E975}"/>
                </a:ext>
              </a:extLst>
            </p:cNvPr>
            <p:cNvSpPr/>
            <p:nvPr/>
          </p:nvSpPr>
          <p:spPr>
            <a:xfrm>
              <a:off x="8101076" y="3709416"/>
              <a:ext cx="417830" cy="1513205"/>
            </a:xfrm>
            <a:custGeom>
              <a:avLst/>
              <a:gdLst/>
              <a:ahLst/>
              <a:cxnLst/>
              <a:rect l="l" t="t" r="r" b="b"/>
              <a:pathLst>
                <a:path w="417829" h="1513204">
                  <a:moveTo>
                    <a:pt x="413893" y="0"/>
                  </a:moveTo>
                  <a:lnTo>
                    <a:pt x="416028" y="50202"/>
                  </a:lnTo>
                  <a:lnTo>
                    <a:pt x="417153" y="100360"/>
                  </a:lnTo>
                  <a:lnTo>
                    <a:pt x="417269" y="150459"/>
                  </a:lnTo>
                  <a:lnTo>
                    <a:pt x="416381" y="200484"/>
                  </a:lnTo>
                  <a:lnTo>
                    <a:pt x="414494" y="250422"/>
                  </a:lnTo>
                  <a:lnTo>
                    <a:pt x="411610" y="300256"/>
                  </a:lnTo>
                  <a:lnTo>
                    <a:pt x="407735" y="349974"/>
                  </a:lnTo>
                  <a:lnTo>
                    <a:pt x="402871" y="399561"/>
                  </a:lnTo>
                  <a:lnTo>
                    <a:pt x="397024" y="449003"/>
                  </a:lnTo>
                  <a:lnTo>
                    <a:pt x="390196" y="498284"/>
                  </a:lnTo>
                  <a:lnTo>
                    <a:pt x="382392" y="547392"/>
                  </a:lnTo>
                  <a:lnTo>
                    <a:pt x="373615" y="596311"/>
                  </a:lnTo>
                  <a:lnTo>
                    <a:pt x="363870" y="645026"/>
                  </a:lnTo>
                  <a:lnTo>
                    <a:pt x="353161" y="693525"/>
                  </a:lnTo>
                  <a:lnTo>
                    <a:pt x="341492" y="741792"/>
                  </a:lnTo>
                  <a:lnTo>
                    <a:pt x="328866" y="789813"/>
                  </a:lnTo>
                  <a:lnTo>
                    <a:pt x="315288" y="837573"/>
                  </a:lnTo>
                  <a:lnTo>
                    <a:pt x="300761" y="885058"/>
                  </a:lnTo>
                  <a:lnTo>
                    <a:pt x="285289" y="932254"/>
                  </a:lnTo>
                  <a:lnTo>
                    <a:pt x="268877" y="979147"/>
                  </a:lnTo>
                  <a:lnTo>
                    <a:pt x="251528" y="1025722"/>
                  </a:lnTo>
                  <a:lnTo>
                    <a:pt x="233246" y="1071964"/>
                  </a:lnTo>
                  <a:lnTo>
                    <a:pt x="214036" y="1117860"/>
                  </a:lnTo>
                  <a:lnTo>
                    <a:pt x="193901" y="1163395"/>
                  </a:lnTo>
                  <a:lnTo>
                    <a:pt x="172845" y="1208554"/>
                  </a:lnTo>
                  <a:lnTo>
                    <a:pt x="150872" y="1253324"/>
                  </a:lnTo>
                  <a:lnTo>
                    <a:pt x="127986" y="1297689"/>
                  </a:lnTo>
                  <a:lnTo>
                    <a:pt x="104191" y="1341636"/>
                  </a:lnTo>
                  <a:lnTo>
                    <a:pt x="79491" y="1385150"/>
                  </a:lnTo>
                  <a:lnTo>
                    <a:pt x="53889" y="1428217"/>
                  </a:lnTo>
                  <a:lnTo>
                    <a:pt x="27391" y="1470822"/>
                  </a:lnTo>
                  <a:lnTo>
                    <a:pt x="0" y="1512950"/>
                  </a:lnTo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5451640F-4752-BB2B-F221-6C0F469D69BC}"/>
                </a:ext>
              </a:extLst>
            </p:cNvPr>
            <p:cNvSpPr/>
            <p:nvPr/>
          </p:nvSpPr>
          <p:spPr>
            <a:xfrm>
              <a:off x="6529578" y="5235575"/>
              <a:ext cx="1920239" cy="1248410"/>
            </a:xfrm>
            <a:custGeom>
              <a:avLst/>
              <a:gdLst/>
              <a:ahLst/>
              <a:cxnLst/>
              <a:rect l="l" t="t" r="r" b="b"/>
              <a:pathLst>
                <a:path w="1920240" h="1248410">
                  <a:moveTo>
                    <a:pt x="0" y="208025"/>
                  </a:moveTo>
                  <a:lnTo>
                    <a:pt x="5498" y="160353"/>
                  </a:lnTo>
                  <a:lnTo>
                    <a:pt x="21158" y="116577"/>
                  </a:lnTo>
                  <a:lnTo>
                    <a:pt x="45726" y="77950"/>
                  </a:lnTo>
                  <a:lnTo>
                    <a:pt x="77950" y="45726"/>
                  </a:lnTo>
                  <a:lnTo>
                    <a:pt x="116577" y="21158"/>
                  </a:lnTo>
                  <a:lnTo>
                    <a:pt x="160353" y="5498"/>
                  </a:lnTo>
                  <a:lnTo>
                    <a:pt x="208025" y="0"/>
                  </a:lnTo>
                  <a:lnTo>
                    <a:pt x="1712214" y="0"/>
                  </a:lnTo>
                  <a:lnTo>
                    <a:pt x="1759886" y="5498"/>
                  </a:lnTo>
                  <a:lnTo>
                    <a:pt x="1803662" y="21158"/>
                  </a:lnTo>
                  <a:lnTo>
                    <a:pt x="1842289" y="45726"/>
                  </a:lnTo>
                  <a:lnTo>
                    <a:pt x="1874513" y="77950"/>
                  </a:lnTo>
                  <a:lnTo>
                    <a:pt x="1899081" y="116577"/>
                  </a:lnTo>
                  <a:lnTo>
                    <a:pt x="1914741" y="160353"/>
                  </a:lnTo>
                  <a:lnTo>
                    <a:pt x="1920240" y="208025"/>
                  </a:lnTo>
                  <a:lnTo>
                    <a:pt x="1920240" y="1040117"/>
                  </a:lnTo>
                  <a:lnTo>
                    <a:pt x="1914741" y="1087813"/>
                  </a:lnTo>
                  <a:lnTo>
                    <a:pt x="1899081" y="1131596"/>
                  </a:lnTo>
                  <a:lnTo>
                    <a:pt x="1874513" y="1170219"/>
                  </a:lnTo>
                  <a:lnTo>
                    <a:pt x="1842289" y="1202432"/>
                  </a:lnTo>
                  <a:lnTo>
                    <a:pt x="1803662" y="1226988"/>
                  </a:lnTo>
                  <a:lnTo>
                    <a:pt x="1759886" y="1242636"/>
                  </a:lnTo>
                  <a:lnTo>
                    <a:pt x="1712214" y="1248130"/>
                  </a:lnTo>
                  <a:lnTo>
                    <a:pt x="208025" y="1248130"/>
                  </a:lnTo>
                  <a:lnTo>
                    <a:pt x="160353" y="1242636"/>
                  </a:lnTo>
                  <a:lnTo>
                    <a:pt x="116577" y="1226988"/>
                  </a:lnTo>
                  <a:lnTo>
                    <a:pt x="77950" y="1202432"/>
                  </a:lnTo>
                  <a:lnTo>
                    <a:pt x="45726" y="1170219"/>
                  </a:lnTo>
                  <a:lnTo>
                    <a:pt x="21158" y="1131596"/>
                  </a:lnTo>
                  <a:lnTo>
                    <a:pt x="5498" y="1087813"/>
                  </a:lnTo>
                  <a:lnTo>
                    <a:pt x="0" y="1040117"/>
                  </a:lnTo>
                  <a:lnTo>
                    <a:pt x="0" y="208025"/>
                  </a:lnTo>
                  <a:close/>
                </a:path>
              </a:pathLst>
            </a:custGeom>
            <a:ln w="254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1EB6F88D-1013-429D-ADED-99B0DAA1C28C}"/>
              </a:ext>
            </a:extLst>
          </p:cNvPr>
          <p:cNvSpPr txBox="1"/>
          <p:nvPr/>
        </p:nvSpPr>
        <p:spPr>
          <a:xfrm>
            <a:off x="6676010" y="5383529"/>
            <a:ext cx="1570937" cy="42832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2069" marR="5080" indent="-40005">
              <a:lnSpc>
                <a:spcPts val="1450"/>
              </a:lnSpc>
              <a:spcBef>
                <a:spcPts val="340"/>
              </a:spcBef>
            </a:pPr>
            <a:r>
              <a:rPr sz="1500" spc="-10" dirty="0">
                <a:latin typeface="Arial"/>
                <a:cs typeface="Arial"/>
              </a:rPr>
              <a:t>Planificación pedagógica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18" name="object 15">
            <a:extLst>
              <a:ext uri="{FF2B5EF4-FFF2-40B4-BE49-F238E27FC236}">
                <a16:creationId xmlns:a16="http://schemas.microsoft.com/office/drawing/2014/main" id="{73299B0E-CBD4-465D-2345-76DE10EBCD2C}"/>
              </a:ext>
            </a:extLst>
          </p:cNvPr>
          <p:cNvGrpSpPr/>
          <p:nvPr/>
        </p:nvGrpSpPr>
        <p:grpSpPr>
          <a:xfrm>
            <a:off x="3583051" y="5222875"/>
            <a:ext cx="4387215" cy="1303655"/>
            <a:chOff x="3583051" y="5222875"/>
            <a:chExt cx="4387215" cy="1303655"/>
          </a:xfrm>
        </p:grpSpPr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FDBC7417-4CF2-BB22-1214-4E4EBBC5B14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400" y="5701283"/>
              <a:ext cx="959357" cy="825246"/>
            </a:xfrm>
            <a:prstGeom prst="rect">
              <a:avLst/>
            </a:prstGeom>
          </p:spPr>
        </p:pic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71589DE9-5F9E-E715-90CC-BC48BD18EC58}"/>
                </a:ext>
              </a:extLst>
            </p:cNvPr>
            <p:cNvSpPr/>
            <p:nvPr/>
          </p:nvSpPr>
          <p:spPr>
            <a:xfrm>
              <a:off x="5525897" y="6286322"/>
              <a:ext cx="993775" cy="50165"/>
            </a:xfrm>
            <a:custGeom>
              <a:avLst/>
              <a:gdLst/>
              <a:ahLst/>
              <a:cxnLst/>
              <a:rect l="l" t="t" r="r" b="b"/>
              <a:pathLst>
                <a:path w="993775" h="50164">
                  <a:moveTo>
                    <a:pt x="993775" y="0"/>
                  </a:moveTo>
                  <a:lnTo>
                    <a:pt x="944515" y="9493"/>
                  </a:lnTo>
                  <a:lnTo>
                    <a:pt x="895119" y="17988"/>
                  </a:lnTo>
                  <a:lnTo>
                    <a:pt x="845604" y="25483"/>
                  </a:lnTo>
                  <a:lnTo>
                    <a:pt x="795983" y="31979"/>
                  </a:lnTo>
                  <a:lnTo>
                    <a:pt x="746271" y="37476"/>
                  </a:lnTo>
                  <a:lnTo>
                    <a:pt x="696485" y="41973"/>
                  </a:lnTo>
                  <a:lnTo>
                    <a:pt x="646638" y="45471"/>
                  </a:lnTo>
                  <a:lnTo>
                    <a:pt x="596746" y="47969"/>
                  </a:lnTo>
                  <a:lnTo>
                    <a:pt x="546824" y="49468"/>
                  </a:lnTo>
                  <a:lnTo>
                    <a:pt x="496887" y="49968"/>
                  </a:lnTo>
                  <a:lnTo>
                    <a:pt x="446950" y="49468"/>
                  </a:lnTo>
                  <a:lnTo>
                    <a:pt x="397028" y="47969"/>
                  </a:lnTo>
                  <a:lnTo>
                    <a:pt x="347136" y="45471"/>
                  </a:lnTo>
                  <a:lnTo>
                    <a:pt x="297289" y="41973"/>
                  </a:lnTo>
                  <a:lnTo>
                    <a:pt x="247503" y="37476"/>
                  </a:lnTo>
                  <a:lnTo>
                    <a:pt x="197791" y="31979"/>
                  </a:lnTo>
                  <a:lnTo>
                    <a:pt x="148170" y="25483"/>
                  </a:lnTo>
                  <a:lnTo>
                    <a:pt x="98655" y="17988"/>
                  </a:lnTo>
                  <a:lnTo>
                    <a:pt x="49259" y="9493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CDE491A4-361C-480E-ECCC-71C9ED65E6A3}"/>
                </a:ext>
              </a:extLst>
            </p:cNvPr>
            <p:cNvSpPr/>
            <p:nvPr/>
          </p:nvSpPr>
          <p:spPr>
            <a:xfrm>
              <a:off x="3595751" y="5235575"/>
              <a:ext cx="1920239" cy="1248410"/>
            </a:xfrm>
            <a:custGeom>
              <a:avLst/>
              <a:gdLst/>
              <a:ahLst/>
              <a:cxnLst/>
              <a:rect l="l" t="t" r="r" b="b"/>
              <a:pathLst>
                <a:path w="1920239" h="1248410">
                  <a:moveTo>
                    <a:pt x="0" y="208025"/>
                  </a:moveTo>
                  <a:lnTo>
                    <a:pt x="5498" y="160353"/>
                  </a:lnTo>
                  <a:lnTo>
                    <a:pt x="21158" y="116577"/>
                  </a:lnTo>
                  <a:lnTo>
                    <a:pt x="45726" y="77950"/>
                  </a:lnTo>
                  <a:lnTo>
                    <a:pt x="77950" y="45726"/>
                  </a:lnTo>
                  <a:lnTo>
                    <a:pt x="116577" y="21158"/>
                  </a:lnTo>
                  <a:lnTo>
                    <a:pt x="160353" y="5498"/>
                  </a:lnTo>
                  <a:lnTo>
                    <a:pt x="208025" y="0"/>
                  </a:lnTo>
                  <a:lnTo>
                    <a:pt x="1712214" y="0"/>
                  </a:lnTo>
                  <a:lnTo>
                    <a:pt x="1759886" y="5498"/>
                  </a:lnTo>
                  <a:lnTo>
                    <a:pt x="1803662" y="21158"/>
                  </a:lnTo>
                  <a:lnTo>
                    <a:pt x="1842289" y="45726"/>
                  </a:lnTo>
                  <a:lnTo>
                    <a:pt x="1874513" y="77950"/>
                  </a:lnTo>
                  <a:lnTo>
                    <a:pt x="1899081" y="116577"/>
                  </a:lnTo>
                  <a:lnTo>
                    <a:pt x="1914741" y="160353"/>
                  </a:lnTo>
                  <a:lnTo>
                    <a:pt x="1920239" y="208025"/>
                  </a:lnTo>
                  <a:lnTo>
                    <a:pt x="1920239" y="1040117"/>
                  </a:lnTo>
                  <a:lnTo>
                    <a:pt x="1914741" y="1087813"/>
                  </a:lnTo>
                  <a:lnTo>
                    <a:pt x="1899081" y="1131596"/>
                  </a:lnTo>
                  <a:lnTo>
                    <a:pt x="1874513" y="1170219"/>
                  </a:lnTo>
                  <a:lnTo>
                    <a:pt x="1842289" y="1202432"/>
                  </a:lnTo>
                  <a:lnTo>
                    <a:pt x="1803662" y="1226988"/>
                  </a:lnTo>
                  <a:lnTo>
                    <a:pt x="1759886" y="1242636"/>
                  </a:lnTo>
                  <a:lnTo>
                    <a:pt x="1712214" y="1248130"/>
                  </a:lnTo>
                  <a:lnTo>
                    <a:pt x="208025" y="1248130"/>
                  </a:lnTo>
                  <a:lnTo>
                    <a:pt x="160353" y="1242636"/>
                  </a:lnTo>
                  <a:lnTo>
                    <a:pt x="116577" y="1226988"/>
                  </a:lnTo>
                  <a:lnTo>
                    <a:pt x="77950" y="1202432"/>
                  </a:lnTo>
                  <a:lnTo>
                    <a:pt x="45726" y="1170219"/>
                  </a:lnTo>
                  <a:lnTo>
                    <a:pt x="21158" y="1131596"/>
                  </a:lnTo>
                  <a:lnTo>
                    <a:pt x="5498" y="1087813"/>
                  </a:lnTo>
                  <a:lnTo>
                    <a:pt x="0" y="1040117"/>
                  </a:lnTo>
                  <a:lnTo>
                    <a:pt x="0" y="208025"/>
                  </a:lnTo>
                  <a:close/>
                </a:path>
              </a:pathLst>
            </a:custGeom>
            <a:ln w="254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22" name="object 19">
            <a:extLst>
              <a:ext uri="{FF2B5EF4-FFF2-40B4-BE49-F238E27FC236}">
                <a16:creationId xmlns:a16="http://schemas.microsoft.com/office/drawing/2014/main" id="{455EC542-5C6E-DA30-9A3E-6577447C03F7}"/>
              </a:ext>
            </a:extLst>
          </p:cNvPr>
          <p:cNvSpPr txBox="1"/>
          <p:nvPr/>
        </p:nvSpPr>
        <p:spPr>
          <a:xfrm>
            <a:off x="3789464" y="5365685"/>
            <a:ext cx="1726526" cy="920637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635" algn="ctr">
              <a:lnSpc>
                <a:spcPct val="86100"/>
              </a:lnSpc>
              <a:spcBef>
                <a:spcPts val="335"/>
              </a:spcBef>
            </a:pPr>
            <a:r>
              <a:rPr sz="1500" spc="-10" dirty="0">
                <a:latin typeface="Arial"/>
                <a:cs typeface="Arial"/>
              </a:rPr>
              <a:t>Orientaciones </a:t>
            </a:r>
            <a:r>
              <a:rPr sz="1500" dirty="0">
                <a:latin typeface="Arial"/>
                <a:cs typeface="Arial"/>
              </a:rPr>
              <a:t>evaluar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el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desarrollo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la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competencia</a:t>
            </a:r>
            <a:endParaRPr sz="15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400"/>
              </a:spcBef>
            </a:pPr>
            <a:r>
              <a:rPr sz="1500" b="1" spc="-10" dirty="0">
                <a:latin typeface="Arial"/>
                <a:cs typeface="Arial"/>
              </a:rPr>
              <a:t>Minedu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23" name="object 20">
            <a:extLst>
              <a:ext uri="{FF2B5EF4-FFF2-40B4-BE49-F238E27FC236}">
                <a16:creationId xmlns:a16="http://schemas.microsoft.com/office/drawing/2014/main" id="{2E1E98A7-5EF0-B253-3E91-5E6EB0046353}"/>
              </a:ext>
            </a:extLst>
          </p:cNvPr>
          <p:cNvGrpSpPr/>
          <p:nvPr/>
        </p:nvGrpSpPr>
        <p:grpSpPr>
          <a:xfrm>
            <a:off x="2676525" y="2432685"/>
            <a:ext cx="1945639" cy="2794635"/>
            <a:chOff x="2676525" y="2432685"/>
            <a:chExt cx="1945639" cy="2794635"/>
          </a:xfrm>
        </p:grpSpPr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DDC7B6E6-D127-752C-394E-0F8501E11127}"/>
                </a:ext>
              </a:extLst>
            </p:cNvPr>
            <p:cNvSpPr/>
            <p:nvPr/>
          </p:nvSpPr>
          <p:spPr>
            <a:xfrm>
              <a:off x="3527223" y="3709416"/>
              <a:ext cx="417830" cy="1513205"/>
            </a:xfrm>
            <a:custGeom>
              <a:avLst/>
              <a:gdLst/>
              <a:ahLst/>
              <a:cxnLst/>
              <a:rect l="l" t="t" r="r" b="b"/>
              <a:pathLst>
                <a:path w="417829" h="1513204">
                  <a:moveTo>
                    <a:pt x="417269" y="1512950"/>
                  </a:moveTo>
                  <a:lnTo>
                    <a:pt x="389877" y="1470822"/>
                  </a:lnTo>
                  <a:lnTo>
                    <a:pt x="363379" y="1428217"/>
                  </a:lnTo>
                  <a:lnTo>
                    <a:pt x="337778" y="1385150"/>
                  </a:lnTo>
                  <a:lnTo>
                    <a:pt x="313078" y="1341636"/>
                  </a:lnTo>
                  <a:lnTo>
                    <a:pt x="289283" y="1297689"/>
                  </a:lnTo>
                  <a:lnTo>
                    <a:pt x="266397" y="1253324"/>
                  </a:lnTo>
                  <a:lnTo>
                    <a:pt x="244424" y="1208554"/>
                  </a:lnTo>
                  <a:lnTo>
                    <a:pt x="223368" y="1163395"/>
                  </a:lnTo>
                  <a:lnTo>
                    <a:pt x="203233" y="1117860"/>
                  </a:lnTo>
                  <a:lnTo>
                    <a:pt x="184022" y="1071964"/>
                  </a:lnTo>
                  <a:lnTo>
                    <a:pt x="165740" y="1025722"/>
                  </a:lnTo>
                  <a:lnTo>
                    <a:pt x="148392" y="979147"/>
                  </a:lnTo>
                  <a:lnTo>
                    <a:pt x="131979" y="932254"/>
                  </a:lnTo>
                  <a:lnTo>
                    <a:pt x="116508" y="885058"/>
                  </a:lnTo>
                  <a:lnTo>
                    <a:pt x="101981" y="837573"/>
                  </a:lnTo>
                  <a:lnTo>
                    <a:pt x="88402" y="789812"/>
                  </a:lnTo>
                  <a:lnTo>
                    <a:pt x="75777" y="741792"/>
                  </a:lnTo>
                  <a:lnTo>
                    <a:pt x="64107" y="693525"/>
                  </a:lnTo>
                  <a:lnTo>
                    <a:pt x="53398" y="645026"/>
                  </a:lnTo>
                  <a:lnTo>
                    <a:pt x="43653" y="596311"/>
                  </a:lnTo>
                  <a:lnTo>
                    <a:pt x="34877" y="547392"/>
                  </a:lnTo>
                  <a:lnTo>
                    <a:pt x="27073" y="498284"/>
                  </a:lnTo>
                  <a:lnTo>
                    <a:pt x="20245" y="449003"/>
                  </a:lnTo>
                  <a:lnTo>
                    <a:pt x="14397" y="399561"/>
                  </a:lnTo>
                  <a:lnTo>
                    <a:pt x="9534" y="349974"/>
                  </a:lnTo>
                  <a:lnTo>
                    <a:pt x="5658" y="300256"/>
                  </a:lnTo>
                  <a:lnTo>
                    <a:pt x="2775" y="250422"/>
                  </a:lnTo>
                  <a:lnTo>
                    <a:pt x="887" y="200484"/>
                  </a:lnTo>
                  <a:lnTo>
                    <a:pt x="0" y="150459"/>
                  </a:lnTo>
                  <a:lnTo>
                    <a:pt x="116" y="100360"/>
                  </a:lnTo>
                  <a:lnTo>
                    <a:pt x="1240" y="50202"/>
                  </a:lnTo>
                  <a:lnTo>
                    <a:pt x="3376" y="0"/>
                  </a:lnTo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0166450B-DABC-2D9F-1AF9-4A4530030923}"/>
                </a:ext>
              </a:extLst>
            </p:cNvPr>
            <p:cNvSpPr/>
            <p:nvPr/>
          </p:nvSpPr>
          <p:spPr>
            <a:xfrm>
              <a:off x="2689225" y="2445385"/>
              <a:ext cx="1920239" cy="1248410"/>
            </a:xfrm>
            <a:custGeom>
              <a:avLst/>
              <a:gdLst/>
              <a:ahLst/>
              <a:cxnLst/>
              <a:rect l="l" t="t" r="r" b="b"/>
              <a:pathLst>
                <a:path w="192023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1712087" y="0"/>
                  </a:lnTo>
                  <a:lnTo>
                    <a:pt x="1759799" y="5491"/>
                  </a:lnTo>
                  <a:lnTo>
                    <a:pt x="1803591" y="21136"/>
                  </a:lnTo>
                  <a:lnTo>
                    <a:pt x="1842215" y="45686"/>
                  </a:lnTo>
                  <a:lnTo>
                    <a:pt x="1874426" y="77897"/>
                  </a:lnTo>
                  <a:lnTo>
                    <a:pt x="1898976" y="116521"/>
                  </a:lnTo>
                  <a:lnTo>
                    <a:pt x="1914621" y="160313"/>
                  </a:lnTo>
                  <a:lnTo>
                    <a:pt x="1920113" y="208025"/>
                  </a:lnTo>
                  <a:lnTo>
                    <a:pt x="1920113" y="1040002"/>
                  </a:lnTo>
                  <a:lnTo>
                    <a:pt x="1914621" y="1087715"/>
                  </a:lnTo>
                  <a:lnTo>
                    <a:pt x="1898976" y="1131507"/>
                  </a:lnTo>
                  <a:lnTo>
                    <a:pt x="1874426" y="1170131"/>
                  </a:lnTo>
                  <a:lnTo>
                    <a:pt x="1842215" y="1202342"/>
                  </a:lnTo>
                  <a:lnTo>
                    <a:pt x="1803591" y="1226892"/>
                  </a:lnTo>
                  <a:lnTo>
                    <a:pt x="1759799" y="1242537"/>
                  </a:lnTo>
                  <a:lnTo>
                    <a:pt x="1712087" y="1248028"/>
                  </a:lnTo>
                  <a:lnTo>
                    <a:pt x="208025" y="1248028"/>
                  </a:lnTo>
                  <a:lnTo>
                    <a:pt x="160313" y="1242537"/>
                  </a:lnTo>
                  <a:lnTo>
                    <a:pt x="116521" y="1226892"/>
                  </a:lnTo>
                  <a:lnTo>
                    <a:pt x="77897" y="1202342"/>
                  </a:lnTo>
                  <a:lnTo>
                    <a:pt x="45686" y="1170131"/>
                  </a:lnTo>
                  <a:lnTo>
                    <a:pt x="21136" y="1131507"/>
                  </a:lnTo>
                  <a:lnTo>
                    <a:pt x="5491" y="1087715"/>
                  </a:lnTo>
                  <a:lnTo>
                    <a:pt x="0" y="1040002"/>
                  </a:lnTo>
                  <a:lnTo>
                    <a:pt x="0" y="208025"/>
                  </a:lnTo>
                  <a:close/>
                </a:path>
              </a:pathLst>
            </a:custGeom>
            <a:ln w="254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260700C9-DCB0-11C3-CFD2-B33EDA2EBEB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6680" y="2872740"/>
              <a:ext cx="688086" cy="593598"/>
            </a:xfrm>
            <a:prstGeom prst="rect">
              <a:avLst/>
            </a:prstGeom>
          </p:spPr>
        </p:pic>
      </p:grpSp>
      <p:sp>
        <p:nvSpPr>
          <p:cNvPr id="27" name="object 24">
            <a:extLst>
              <a:ext uri="{FF2B5EF4-FFF2-40B4-BE49-F238E27FC236}">
                <a16:creationId xmlns:a16="http://schemas.microsoft.com/office/drawing/2014/main" id="{C0969667-C943-3DD8-374E-C645309B1D79}"/>
              </a:ext>
            </a:extLst>
          </p:cNvPr>
          <p:cNvSpPr txBox="1"/>
          <p:nvPr/>
        </p:nvSpPr>
        <p:spPr>
          <a:xfrm>
            <a:off x="2689224" y="2466822"/>
            <a:ext cx="1915541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10160" indent="-341630">
              <a:lnSpc>
                <a:spcPct val="120000"/>
              </a:lnSpc>
              <a:spcBef>
                <a:spcPts val="100"/>
              </a:spcBef>
            </a:pPr>
            <a:r>
              <a:rPr sz="1500" spc="-25" dirty="0">
                <a:latin typeface="Arial"/>
                <a:cs typeface="Arial"/>
              </a:rPr>
              <a:t>Toma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decisiones Resultados</a:t>
            </a:r>
            <a:endParaRPr sz="15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500"/>
              </a:spcBef>
            </a:pPr>
            <a:r>
              <a:rPr sz="1500" spc="-10" dirty="0">
                <a:latin typeface="Arial"/>
                <a:cs typeface="Arial"/>
              </a:rPr>
              <a:t>sistematizados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500" dirty="0">
                <a:latin typeface="Arial"/>
                <a:cs typeface="Arial"/>
              </a:rPr>
              <a:t>Atención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diferenciada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28" name="object 25">
            <a:extLst>
              <a:ext uri="{FF2B5EF4-FFF2-40B4-BE49-F238E27FC236}">
                <a16:creationId xmlns:a16="http://schemas.microsoft.com/office/drawing/2014/main" id="{E1F3DB6C-D044-5A1E-44D9-26FD57F54BEB}"/>
              </a:ext>
            </a:extLst>
          </p:cNvPr>
          <p:cNvGrpSpPr/>
          <p:nvPr/>
        </p:nvGrpSpPr>
        <p:grpSpPr>
          <a:xfrm>
            <a:off x="3205352" y="1537779"/>
            <a:ext cx="3869690" cy="5030470"/>
            <a:chOff x="3205352" y="1537779"/>
            <a:chExt cx="3869690" cy="503047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ED7F5147-1055-308F-088D-5AF3B9E0C5A5}"/>
                </a:ext>
              </a:extLst>
            </p:cNvPr>
            <p:cNvSpPr/>
            <p:nvPr/>
          </p:nvSpPr>
          <p:spPr>
            <a:xfrm>
              <a:off x="3961637" y="1542541"/>
              <a:ext cx="1088390" cy="890905"/>
            </a:xfrm>
            <a:custGeom>
              <a:avLst/>
              <a:gdLst/>
              <a:ahLst/>
              <a:cxnLst/>
              <a:rect l="l" t="t" r="r" b="b"/>
              <a:pathLst>
                <a:path w="1088389" h="890905">
                  <a:moveTo>
                    <a:pt x="0" y="890905"/>
                  </a:moveTo>
                  <a:lnTo>
                    <a:pt x="29312" y="848903"/>
                  </a:lnTo>
                  <a:lnTo>
                    <a:pt x="59437" y="807568"/>
                  </a:lnTo>
                  <a:lnTo>
                    <a:pt x="90362" y="766911"/>
                  </a:lnTo>
                  <a:lnTo>
                    <a:pt x="122076" y="726941"/>
                  </a:lnTo>
                  <a:lnTo>
                    <a:pt x="154567" y="687668"/>
                  </a:lnTo>
                  <a:lnTo>
                    <a:pt x="187821" y="649103"/>
                  </a:lnTo>
                  <a:lnTo>
                    <a:pt x="221827" y="611254"/>
                  </a:lnTo>
                  <a:lnTo>
                    <a:pt x="256572" y="574134"/>
                  </a:lnTo>
                  <a:lnTo>
                    <a:pt x="292044" y="537751"/>
                  </a:lnTo>
                  <a:lnTo>
                    <a:pt x="328232" y="502116"/>
                  </a:lnTo>
                  <a:lnTo>
                    <a:pt x="365122" y="467238"/>
                  </a:lnTo>
                  <a:lnTo>
                    <a:pt x="402702" y="433128"/>
                  </a:lnTo>
                  <a:lnTo>
                    <a:pt x="440961" y="399796"/>
                  </a:lnTo>
                  <a:lnTo>
                    <a:pt x="479885" y="367252"/>
                  </a:lnTo>
                  <a:lnTo>
                    <a:pt x="519463" y="335506"/>
                  </a:lnTo>
                  <a:lnTo>
                    <a:pt x="559682" y="304567"/>
                  </a:lnTo>
                  <a:lnTo>
                    <a:pt x="600531" y="274447"/>
                  </a:lnTo>
                  <a:lnTo>
                    <a:pt x="641996" y="245155"/>
                  </a:lnTo>
                  <a:lnTo>
                    <a:pt x="684066" y="216702"/>
                  </a:lnTo>
                  <a:lnTo>
                    <a:pt x="726728" y="189096"/>
                  </a:lnTo>
                  <a:lnTo>
                    <a:pt x="769971" y="162349"/>
                  </a:lnTo>
                  <a:lnTo>
                    <a:pt x="813781" y="136471"/>
                  </a:lnTo>
                  <a:lnTo>
                    <a:pt x="858147" y="111470"/>
                  </a:lnTo>
                  <a:lnTo>
                    <a:pt x="903056" y="87359"/>
                  </a:lnTo>
                  <a:lnTo>
                    <a:pt x="948496" y="64146"/>
                  </a:lnTo>
                  <a:lnTo>
                    <a:pt x="994456" y="41842"/>
                  </a:lnTo>
                  <a:lnTo>
                    <a:pt x="1040921" y="20456"/>
                  </a:lnTo>
                  <a:lnTo>
                    <a:pt x="1087882" y="0"/>
                  </a:lnTo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D3E15718-C451-127E-2BBA-E95DFD53A49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92188" y="1703069"/>
              <a:ext cx="482853" cy="458724"/>
            </a:xfrm>
            <a:prstGeom prst="rect">
              <a:avLst/>
            </a:prstGeom>
          </p:spPr>
        </p:pic>
        <p:pic>
          <p:nvPicPr>
            <p:cNvPr id="31" name="object 28">
              <a:extLst>
                <a:ext uri="{FF2B5EF4-FFF2-40B4-BE49-F238E27FC236}">
                  <a16:creationId xmlns:a16="http://schemas.microsoft.com/office/drawing/2014/main" id="{ECD41502-3E61-7089-7BF9-8EFEC327731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7205" y="1698472"/>
              <a:ext cx="390486" cy="441223"/>
            </a:xfrm>
            <a:prstGeom prst="rect">
              <a:avLst/>
            </a:prstGeom>
          </p:spPr>
        </p:pic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FCD786AE-960F-D7F0-21E3-6688185E90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5352" y="5883452"/>
              <a:ext cx="614324" cy="684491"/>
            </a:xfrm>
            <a:prstGeom prst="rect">
              <a:avLst/>
            </a:prstGeom>
          </p:spPr>
        </p:pic>
      </p:grpSp>
      <p:sp>
        <p:nvSpPr>
          <p:cNvPr id="33" name="object 30">
            <a:extLst>
              <a:ext uri="{FF2B5EF4-FFF2-40B4-BE49-F238E27FC236}">
                <a16:creationId xmlns:a16="http://schemas.microsoft.com/office/drawing/2014/main" id="{DF6D819C-BD18-A8FA-EB5E-1C645D4D8679}"/>
              </a:ext>
            </a:extLst>
          </p:cNvPr>
          <p:cNvSpPr txBox="1"/>
          <p:nvPr/>
        </p:nvSpPr>
        <p:spPr>
          <a:xfrm>
            <a:off x="4850446" y="3303993"/>
            <a:ext cx="2891283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Evaluación diagnóstica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3AF33BCB-DB20-D7F9-3533-5BF5719DEA40}"/>
              </a:ext>
            </a:extLst>
          </p:cNvPr>
          <p:cNvSpPr txBox="1"/>
          <p:nvPr/>
        </p:nvSpPr>
        <p:spPr>
          <a:xfrm>
            <a:off x="453284" y="880991"/>
            <a:ext cx="448373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Punto</a:t>
            </a:r>
            <a:r>
              <a:rPr sz="15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5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partida</a:t>
            </a: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para</a:t>
            </a:r>
            <a:r>
              <a:rPr sz="15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15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atención</a:t>
            </a:r>
            <a:r>
              <a:rPr sz="15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diferenciada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1E7A47B3-2927-D9E2-8803-806ABED894D8}"/>
              </a:ext>
            </a:extLst>
          </p:cNvPr>
          <p:cNvSpPr txBox="1"/>
          <p:nvPr/>
        </p:nvSpPr>
        <p:spPr>
          <a:xfrm>
            <a:off x="8003095" y="631696"/>
            <a:ext cx="3729354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500" i="1" dirty="0">
                <a:latin typeface="Arial"/>
                <a:cs typeface="Arial"/>
              </a:rPr>
              <a:t>“Conocer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el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punto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de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partida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de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los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estudiantes </a:t>
            </a:r>
            <a:r>
              <a:rPr sz="1500" i="1" dirty="0">
                <a:latin typeface="Arial"/>
                <a:cs typeface="Arial"/>
              </a:rPr>
              <a:t>permite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planificar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mejor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la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enseñanza.</a:t>
            </a:r>
            <a:r>
              <a:rPr sz="1500" i="1" spc="-5" dirty="0">
                <a:latin typeface="Arial"/>
                <a:cs typeface="Arial"/>
              </a:rPr>
              <a:t> </a:t>
            </a:r>
            <a:r>
              <a:rPr sz="1500" i="1" spc="-25" dirty="0">
                <a:latin typeface="Arial"/>
                <a:cs typeface="Arial"/>
              </a:rPr>
              <a:t>Sin </a:t>
            </a:r>
            <a:r>
              <a:rPr sz="1500" i="1" dirty="0">
                <a:latin typeface="Arial"/>
                <a:cs typeface="Arial"/>
              </a:rPr>
              <a:t>diagnóstico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no</a:t>
            </a:r>
            <a:r>
              <a:rPr sz="1500" i="1" spc="-7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hay</a:t>
            </a:r>
            <a:r>
              <a:rPr sz="1500" i="1" spc="-7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atención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diferenciada;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spc="-25" dirty="0">
                <a:latin typeface="Arial"/>
                <a:cs typeface="Arial"/>
              </a:rPr>
              <a:t>sin </a:t>
            </a:r>
            <a:r>
              <a:rPr sz="1500" i="1" dirty="0">
                <a:latin typeface="Arial"/>
                <a:cs typeface="Arial"/>
              </a:rPr>
              <a:t>atención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diferenciada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no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es</a:t>
            </a:r>
            <a:r>
              <a:rPr sz="1500" i="1" spc="-6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posible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cerrar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brechas </a:t>
            </a:r>
            <a:r>
              <a:rPr sz="1500" i="1" dirty="0">
                <a:latin typeface="Arial"/>
                <a:cs typeface="Arial"/>
              </a:rPr>
              <a:t>de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aprendizaje”.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36" name="object 33">
            <a:extLst>
              <a:ext uri="{FF2B5EF4-FFF2-40B4-BE49-F238E27FC236}">
                <a16:creationId xmlns:a16="http://schemas.microsoft.com/office/drawing/2014/main" id="{0EFCAED4-449C-6113-4201-C47F4FCD18F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0611" y="2627376"/>
            <a:ext cx="589026" cy="480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446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E8F7CBBF-5F7F-27E8-0325-6BEF1D43824E}"/>
              </a:ext>
            </a:extLst>
          </p:cNvPr>
          <p:cNvSpPr txBox="1">
            <a:spLocks/>
          </p:cNvSpPr>
          <p:nvPr/>
        </p:nvSpPr>
        <p:spPr>
          <a:xfrm>
            <a:off x="1699688" y="93871"/>
            <a:ext cx="9707706" cy="641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000" dirty="0"/>
              <a:t>Herramientas</a:t>
            </a:r>
            <a:r>
              <a:rPr lang="es-PE" sz="4000" spc="-70" dirty="0"/>
              <a:t> </a:t>
            </a:r>
            <a:r>
              <a:rPr lang="es-PE" sz="4000" dirty="0"/>
              <a:t>de</a:t>
            </a:r>
            <a:r>
              <a:rPr lang="es-PE" sz="4000" spc="-65" dirty="0"/>
              <a:t> </a:t>
            </a:r>
            <a:r>
              <a:rPr lang="es-PE" sz="4000" spc="-10" dirty="0"/>
              <a:t>diagnóstico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ED88492-F600-6E0B-8400-4E94A91925ED}"/>
              </a:ext>
            </a:extLst>
          </p:cNvPr>
          <p:cNvSpPr txBox="1"/>
          <p:nvPr/>
        </p:nvSpPr>
        <p:spPr>
          <a:xfrm>
            <a:off x="7266558" y="744093"/>
            <a:ext cx="17392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60" dirty="0">
                <a:solidFill>
                  <a:srgbClr val="0000FF"/>
                </a:solidFill>
                <a:latin typeface="Arial"/>
                <a:cs typeface="Arial"/>
              </a:rPr>
              <a:t>Kit</a:t>
            </a:r>
            <a:r>
              <a:rPr sz="2000" b="1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2000" b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0000FF"/>
                </a:solidFill>
                <a:latin typeface="Arial"/>
                <a:cs typeface="Arial"/>
              </a:rPr>
              <a:t>evaluación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5C9BAE3-D878-B938-5E77-2835F72E1C62}"/>
              </a:ext>
            </a:extLst>
          </p:cNvPr>
          <p:cNvSpPr txBox="1"/>
          <p:nvPr/>
        </p:nvSpPr>
        <p:spPr>
          <a:xfrm>
            <a:off x="422859" y="612988"/>
            <a:ext cx="5118735" cy="6788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2000" b="1" spc="-195" dirty="0">
                <a:solidFill>
                  <a:srgbClr val="0000FF"/>
                </a:solidFill>
                <a:latin typeface="Arial"/>
                <a:cs typeface="Arial"/>
              </a:rPr>
              <a:t>Orientaciones</a:t>
            </a:r>
            <a:r>
              <a:rPr sz="2000" b="1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0000FF"/>
                </a:solidFill>
                <a:latin typeface="Arial"/>
                <a:cs typeface="Arial"/>
              </a:rPr>
              <a:t>para</a:t>
            </a:r>
            <a:r>
              <a:rPr sz="20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0000FF"/>
                </a:solidFill>
                <a:latin typeface="Arial"/>
                <a:cs typeface="Arial"/>
              </a:rPr>
              <a:t>evaluar</a:t>
            </a:r>
            <a:r>
              <a:rPr sz="20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0000FF"/>
                </a:solidFill>
                <a:latin typeface="Arial"/>
                <a:cs typeface="Arial"/>
              </a:rPr>
              <a:t>el</a:t>
            </a:r>
            <a:r>
              <a:rPr sz="20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0000FF"/>
                </a:solidFill>
                <a:latin typeface="Arial"/>
                <a:cs typeface="Arial"/>
              </a:rPr>
              <a:t>nivel</a:t>
            </a:r>
            <a:r>
              <a:rPr sz="20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20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0000FF"/>
                </a:solidFill>
                <a:latin typeface="Arial"/>
                <a:cs typeface="Arial"/>
              </a:rPr>
              <a:t>desarrollo</a:t>
            </a:r>
            <a:r>
              <a:rPr sz="2000" b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2000" b="1" spc="-170" dirty="0">
                <a:solidFill>
                  <a:srgbClr val="0000FF"/>
                </a:solidFill>
                <a:latin typeface="Arial"/>
                <a:cs typeface="Arial"/>
              </a:rPr>
              <a:t>las</a:t>
            </a:r>
            <a:r>
              <a:rPr sz="20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0000FF"/>
                </a:solidFill>
                <a:latin typeface="Arial"/>
                <a:cs typeface="Arial"/>
              </a:rPr>
              <a:t>competencias</a:t>
            </a:r>
            <a:r>
              <a:rPr sz="2000" b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0000FF"/>
                </a:solidFill>
                <a:latin typeface="Arial"/>
                <a:cs typeface="Arial"/>
              </a:rPr>
              <a:t>(fascículo)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0AC3EFB6-535B-D20F-B982-3026DFD9B253}"/>
              </a:ext>
            </a:extLst>
          </p:cNvPr>
          <p:cNvGrpSpPr/>
          <p:nvPr/>
        </p:nvGrpSpPr>
        <p:grpSpPr>
          <a:xfrm>
            <a:off x="5399023" y="1218183"/>
            <a:ext cx="6562090" cy="2766060"/>
            <a:chOff x="5399023" y="1218183"/>
            <a:chExt cx="6562090" cy="2766060"/>
          </a:xfrm>
        </p:grpSpPr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5CF864BE-175D-15BF-D448-6AC1902BBE8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7113" y="1413128"/>
              <a:ext cx="2282237" cy="2355837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EFA0194E-0BB6-7881-8482-E51485E0DD4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9398" y="1218183"/>
              <a:ext cx="2291714" cy="2562225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FE6D58F6-6E58-C269-AEB1-10A20D22003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9023" y="1410588"/>
              <a:ext cx="2613025" cy="2573655"/>
            </a:xfrm>
            <a:prstGeom prst="rect">
              <a:avLst/>
            </a:prstGeom>
          </p:spPr>
        </p:pic>
      </p:grpSp>
      <p:grpSp>
        <p:nvGrpSpPr>
          <p:cNvPr id="12" name="object 9">
            <a:extLst>
              <a:ext uri="{FF2B5EF4-FFF2-40B4-BE49-F238E27FC236}">
                <a16:creationId xmlns:a16="http://schemas.microsoft.com/office/drawing/2014/main" id="{5DC1DCE1-3776-FA5B-3295-CE0F65969AB5}"/>
              </a:ext>
            </a:extLst>
          </p:cNvPr>
          <p:cNvGrpSpPr/>
          <p:nvPr/>
        </p:nvGrpSpPr>
        <p:grpSpPr>
          <a:xfrm>
            <a:off x="429577" y="1350899"/>
            <a:ext cx="4072254" cy="2459355"/>
            <a:chOff x="429577" y="1350899"/>
            <a:chExt cx="4072254" cy="2459355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79350495-D7C4-42D1-E6F3-0D714914F33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9144" y="1381379"/>
              <a:ext cx="1952625" cy="2428875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034ACE55-7F2B-25DF-D1C5-E0FF92AAE0A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6948" y="1350899"/>
              <a:ext cx="1781175" cy="2428875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6924979F-54C8-E389-BF21-99E16A23703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9577" y="1350899"/>
              <a:ext cx="1762125" cy="2428875"/>
            </a:xfrm>
            <a:prstGeom prst="rect">
              <a:avLst/>
            </a:prstGeom>
          </p:spPr>
        </p:pic>
      </p:grp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E056E194-44A4-AF36-57A5-FA6D249309ED}"/>
              </a:ext>
            </a:extLst>
          </p:cNvPr>
          <p:cNvGrpSpPr/>
          <p:nvPr/>
        </p:nvGrpSpPr>
        <p:grpSpPr>
          <a:xfrm>
            <a:off x="278129" y="4143057"/>
            <a:ext cx="4221480" cy="2399665"/>
            <a:chOff x="278129" y="4143057"/>
            <a:chExt cx="4221480" cy="2399665"/>
          </a:xfrm>
        </p:grpSpPr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7277D4AD-F5B7-5265-5A1D-3690F08B200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5909" y="4227195"/>
              <a:ext cx="1663700" cy="2315210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E8219682-82A4-1193-1D54-C89DA8ABDBD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7743" y="4143057"/>
              <a:ext cx="1790064" cy="2331085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60A4EC77-9C89-E014-E022-2AD7270A786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8129" y="4225607"/>
              <a:ext cx="1790700" cy="2196465"/>
            </a:xfrm>
            <a:prstGeom prst="rect">
              <a:avLst/>
            </a:prstGeom>
          </p:spPr>
        </p:pic>
      </p:grp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7361AB84-410C-DC73-12B4-67E20E0B7C4B}"/>
              </a:ext>
            </a:extLst>
          </p:cNvPr>
          <p:cNvGrpSpPr/>
          <p:nvPr/>
        </p:nvGrpSpPr>
        <p:grpSpPr>
          <a:xfrm>
            <a:off x="5997194" y="4476864"/>
            <a:ext cx="2661920" cy="1786889"/>
            <a:chOff x="5997194" y="4476864"/>
            <a:chExt cx="2661920" cy="1786889"/>
          </a:xfrm>
        </p:grpSpPr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2E2440C7-3827-EB5E-ADAF-145D3756900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97194" y="4476864"/>
              <a:ext cx="2661920" cy="1786508"/>
            </a:xfrm>
            <a:prstGeom prst="rect">
              <a:avLst/>
            </a:prstGeom>
          </p:spPr>
        </p:pic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A3A226FF-8039-391F-BD10-1D1C12B84282}"/>
                </a:ext>
              </a:extLst>
            </p:cNvPr>
            <p:cNvSpPr/>
            <p:nvPr/>
          </p:nvSpPr>
          <p:spPr>
            <a:xfrm>
              <a:off x="6268720" y="5605043"/>
              <a:ext cx="1035050" cy="241935"/>
            </a:xfrm>
            <a:custGeom>
              <a:avLst/>
              <a:gdLst/>
              <a:ahLst/>
              <a:cxnLst/>
              <a:rect l="l" t="t" r="r" b="b"/>
              <a:pathLst>
                <a:path w="1035050" h="241935">
                  <a:moveTo>
                    <a:pt x="994790" y="0"/>
                  </a:moveTo>
                  <a:lnTo>
                    <a:pt x="40258" y="0"/>
                  </a:lnTo>
                  <a:lnTo>
                    <a:pt x="24592" y="3162"/>
                  </a:lnTo>
                  <a:lnTo>
                    <a:pt x="11795" y="11787"/>
                  </a:lnTo>
                  <a:lnTo>
                    <a:pt x="3165" y="24576"/>
                  </a:lnTo>
                  <a:lnTo>
                    <a:pt x="0" y="40233"/>
                  </a:lnTo>
                  <a:lnTo>
                    <a:pt x="0" y="201155"/>
                  </a:lnTo>
                  <a:lnTo>
                    <a:pt x="3165" y="216817"/>
                  </a:lnTo>
                  <a:lnTo>
                    <a:pt x="11795" y="229606"/>
                  </a:lnTo>
                  <a:lnTo>
                    <a:pt x="24592" y="238227"/>
                  </a:lnTo>
                  <a:lnTo>
                    <a:pt x="40258" y="241388"/>
                  </a:lnTo>
                  <a:lnTo>
                    <a:pt x="994790" y="241388"/>
                  </a:lnTo>
                  <a:lnTo>
                    <a:pt x="1010457" y="238227"/>
                  </a:lnTo>
                  <a:lnTo>
                    <a:pt x="1023254" y="229606"/>
                  </a:lnTo>
                  <a:lnTo>
                    <a:pt x="1031884" y="216817"/>
                  </a:lnTo>
                  <a:lnTo>
                    <a:pt x="1035050" y="201155"/>
                  </a:lnTo>
                  <a:lnTo>
                    <a:pt x="1035050" y="40233"/>
                  </a:lnTo>
                  <a:lnTo>
                    <a:pt x="1031884" y="24576"/>
                  </a:lnTo>
                  <a:lnTo>
                    <a:pt x="1023254" y="11787"/>
                  </a:lnTo>
                  <a:lnTo>
                    <a:pt x="1010457" y="3162"/>
                  </a:lnTo>
                  <a:lnTo>
                    <a:pt x="99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0">
            <a:extLst>
              <a:ext uri="{FF2B5EF4-FFF2-40B4-BE49-F238E27FC236}">
                <a16:creationId xmlns:a16="http://schemas.microsoft.com/office/drawing/2014/main" id="{C64C9E75-D7E5-AF24-7A03-750962B0D2ED}"/>
              </a:ext>
            </a:extLst>
          </p:cNvPr>
          <p:cNvSpPr txBox="1"/>
          <p:nvPr/>
        </p:nvSpPr>
        <p:spPr>
          <a:xfrm>
            <a:off x="6386829" y="5585866"/>
            <a:ext cx="8007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40" dirty="0">
                <a:solidFill>
                  <a:srgbClr val="0000FF"/>
                </a:solidFill>
                <a:latin typeface="Arial"/>
                <a:cs typeface="Arial"/>
              </a:rPr>
              <a:t>Portafolio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1">
            <a:extLst>
              <a:ext uri="{FF2B5EF4-FFF2-40B4-BE49-F238E27FC236}">
                <a16:creationId xmlns:a16="http://schemas.microsoft.com/office/drawing/2014/main" id="{29557965-BCA0-2395-5B26-44F64DBE4B2A}"/>
              </a:ext>
            </a:extLst>
          </p:cNvPr>
          <p:cNvGrpSpPr/>
          <p:nvPr/>
        </p:nvGrpSpPr>
        <p:grpSpPr>
          <a:xfrm>
            <a:off x="8529955" y="4393310"/>
            <a:ext cx="2877820" cy="2149475"/>
            <a:chOff x="8529955" y="4393310"/>
            <a:chExt cx="2877820" cy="2149475"/>
          </a:xfrm>
        </p:grpSpPr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B16F729E-E6C8-4CC6-E0D7-8752E780B45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29955" y="4393310"/>
              <a:ext cx="2877439" cy="2149094"/>
            </a:xfrm>
            <a:prstGeom prst="rect">
              <a:avLst/>
            </a:prstGeom>
          </p:spPr>
        </p:pic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484249DE-8E69-1AFC-1991-0BD96678331A}"/>
                </a:ext>
              </a:extLst>
            </p:cNvPr>
            <p:cNvSpPr/>
            <p:nvPr/>
          </p:nvSpPr>
          <p:spPr>
            <a:xfrm>
              <a:off x="9968611" y="5968276"/>
              <a:ext cx="1035050" cy="292735"/>
            </a:xfrm>
            <a:custGeom>
              <a:avLst/>
              <a:gdLst/>
              <a:ahLst/>
              <a:cxnLst/>
              <a:rect l="l" t="t" r="r" b="b"/>
              <a:pathLst>
                <a:path w="1035050" h="292735">
                  <a:moveTo>
                    <a:pt x="986282" y="0"/>
                  </a:moveTo>
                  <a:lnTo>
                    <a:pt x="48641" y="0"/>
                  </a:lnTo>
                  <a:lnTo>
                    <a:pt x="29735" y="3827"/>
                  </a:lnTo>
                  <a:lnTo>
                    <a:pt x="14271" y="14263"/>
                  </a:lnTo>
                  <a:lnTo>
                    <a:pt x="3831" y="29741"/>
                  </a:lnTo>
                  <a:lnTo>
                    <a:pt x="0" y="48691"/>
                  </a:lnTo>
                  <a:lnTo>
                    <a:pt x="0" y="243484"/>
                  </a:lnTo>
                  <a:lnTo>
                    <a:pt x="3831" y="262442"/>
                  </a:lnTo>
                  <a:lnTo>
                    <a:pt x="14271" y="277923"/>
                  </a:lnTo>
                  <a:lnTo>
                    <a:pt x="29735" y="288361"/>
                  </a:lnTo>
                  <a:lnTo>
                    <a:pt x="48641" y="292188"/>
                  </a:lnTo>
                  <a:lnTo>
                    <a:pt x="986282" y="292188"/>
                  </a:lnTo>
                  <a:lnTo>
                    <a:pt x="1005260" y="288361"/>
                  </a:lnTo>
                  <a:lnTo>
                    <a:pt x="1020762" y="277923"/>
                  </a:lnTo>
                  <a:lnTo>
                    <a:pt x="1031216" y="262442"/>
                  </a:lnTo>
                  <a:lnTo>
                    <a:pt x="1035050" y="243484"/>
                  </a:lnTo>
                  <a:lnTo>
                    <a:pt x="1035050" y="48691"/>
                  </a:lnTo>
                  <a:lnTo>
                    <a:pt x="1031216" y="29741"/>
                  </a:lnTo>
                  <a:lnTo>
                    <a:pt x="1020762" y="14263"/>
                  </a:lnTo>
                  <a:lnTo>
                    <a:pt x="1005260" y="3827"/>
                  </a:lnTo>
                  <a:lnTo>
                    <a:pt x="9862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4">
            <a:extLst>
              <a:ext uri="{FF2B5EF4-FFF2-40B4-BE49-F238E27FC236}">
                <a16:creationId xmlns:a16="http://schemas.microsoft.com/office/drawing/2014/main" id="{E07FD988-215B-9787-F032-822C95D140F8}"/>
              </a:ext>
            </a:extLst>
          </p:cNvPr>
          <p:cNvSpPr txBox="1"/>
          <p:nvPr/>
        </p:nvSpPr>
        <p:spPr>
          <a:xfrm>
            <a:off x="10164318" y="5974791"/>
            <a:ext cx="645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5" dirty="0">
                <a:solidFill>
                  <a:srgbClr val="0000FF"/>
                </a:solidFill>
                <a:latin typeface="Arial"/>
                <a:cs typeface="Arial"/>
              </a:rPr>
              <a:t>Carpeta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F1CD4E33-E1D2-4449-0CBE-060B413429A4}"/>
              </a:ext>
            </a:extLst>
          </p:cNvPr>
          <p:cNvSpPr txBox="1"/>
          <p:nvPr/>
        </p:nvSpPr>
        <p:spPr>
          <a:xfrm>
            <a:off x="6175628" y="3984497"/>
            <a:ext cx="56889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5"/>
              </a:rPr>
              <a:t>https://www.perueduca.pe/#/home/materiales-educativos/primaria/kit-de-evaluacion-diagnostica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7F0CEB37-5990-A47C-7C9E-65192D184FEB}"/>
              </a:ext>
            </a:extLst>
          </p:cNvPr>
          <p:cNvSpPr txBox="1"/>
          <p:nvPr/>
        </p:nvSpPr>
        <p:spPr>
          <a:xfrm>
            <a:off x="193954" y="6490512"/>
            <a:ext cx="61417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6"/>
              </a:rPr>
              <a:t>https://www.perueduca.pe/#/home/materiales-educativos/primaria/fasciculos-de-evaluacion-diagnostica</a:t>
            </a:r>
            <a:endParaRPr sz="105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75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B6B045D0-ED97-17C0-3BCB-19A3FEC2B762}"/>
              </a:ext>
            </a:extLst>
          </p:cNvPr>
          <p:cNvSpPr txBox="1">
            <a:spLocks/>
          </p:cNvSpPr>
          <p:nvPr/>
        </p:nvSpPr>
        <p:spPr>
          <a:xfrm>
            <a:off x="1848739" y="123825"/>
            <a:ext cx="6078855" cy="48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000" b="1" spc="-20" dirty="0"/>
              <a:t>Kit</a:t>
            </a:r>
            <a:r>
              <a:rPr lang="es-ES" sz="3000" b="1" spc="-335" dirty="0"/>
              <a:t> </a:t>
            </a:r>
            <a:r>
              <a:rPr lang="es-ES" sz="3000" b="1" dirty="0"/>
              <a:t>de</a:t>
            </a:r>
            <a:r>
              <a:rPr lang="es-ES" sz="3000" b="1" spc="-50" dirty="0"/>
              <a:t> </a:t>
            </a:r>
            <a:r>
              <a:rPr lang="es-ES" sz="3000" b="1" dirty="0"/>
              <a:t>evaluación</a:t>
            </a:r>
            <a:r>
              <a:rPr lang="es-ES" sz="3000" b="1" spc="-15" dirty="0"/>
              <a:t> </a:t>
            </a:r>
            <a:r>
              <a:rPr lang="es-ES" sz="3000" b="1" dirty="0"/>
              <a:t>y</a:t>
            </a:r>
            <a:r>
              <a:rPr lang="es-ES" sz="3000" b="1" spc="-60" dirty="0"/>
              <a:t> </a:t>
            </a:r>
            <a:r>
              <a:rPr lang="es-ES" sz="3000" b="1" spc="-10" dirty="0"/>
              <a:t>Orientaciones</a:t>
            </a:r>
            <a:endParaRPr lang="es-ES" sz="3000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9D61531-AF82-738A-350B-295439705682}"/>
              </a:ext>
            </a:extLst>
          </p:cNvPr>
          <p:cNvSpPr txBox="1"/>
          <p:nvPr/>
        </p:nvSpPr>
        <p:spPr>
          <a:xfrm>
            <a:off x="6774942" y="747775"/>
            <a:ext cx="4420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1310" marR="5080" indent="-157924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Orientaciones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para</a:t>
            </a:r>
            <a:r>
              <a:rPr sz="16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evaluar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el</a:t>
            </a:r>
            <a:r>
              <a:rPr sz="16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desarrollo</a:t>
            </a:r>
            <a:r>
              <a:rPr sz="16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16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la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competencia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A10636-F30E-B88C-28F4-0DA0C8AB896A}"/>
              </a:ext>
            </a:extLst>
          </p:cNvPr>
          <p:cNvSpPr txBox="1"/>
          <p:nvPr/>
        </p:nvSpPr>
        <p:spPr>
          <a:xfrm>
            <a:off x="5249926" y="5923279"/>
            <a:ext cx="65932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i="1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1300" i="1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333E50"/>
                </a:solidFill>
                <a:latin typeface="Arial"/>
                <a:cs typeface="Arial"/>
              </a:rPr>
              <a:t>Kit</a:t>
            </a:r>
            <a:r>
              <a:rPr sz="1300" i="1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300" i="1" spc="-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333E50"/>
                </a:solidFill>
                <a:latin typeface="Arial"/>
                <a:cs typeface="Arial"/>
              </a:rPr>
              <a:t>Evaluación</a:t>
            </a:r>
            <a:r>
              <a:rPr sz="1300" i="1" spc="-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333E50"/>
                </a:solidFill>
                <a:latin typeface="Arial"/>
                <a:cs typeface="Arial"/>
              </a:rPr>
              <a:t>Diagnóstica</a:t>
            </a:r>
            <a:r>
              <a:rPr sz="1300" i="1" spc="-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1300" i="1" spc="-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333E50"/>
                </a:solidFill>
                <a:latin typeface="Arial"/>
                <a:cs typeface="Arial"/>
              </a:rPr>
              <a:t>las</a:t>
            </a:r>
            <a:r>
              <a:rPr sz="1300" i="1" spc="-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333E50"/>
                </a:solidFill>
                <a:latin typeface="Arial"/>
                <a:cs typeface="Arial"/>
              </a:rPr>
              <a:t>orientaciones </a:t>
            </a:r>
            <a:r>
              <a:rPr sz="1300" i="1" dirty="0">
                <a:solidFill>
                  <a:srgbClr val="333E50"/>
                </a:solidFill>
                <a:latin typeface="Arial"/>
                <a:cs typeface="Arial"/>
              </a:rPr>
              <a:t>para</a:t>
            </a:r>
            <a:r>
              <a:rPr sz="1300" i="1" spc="-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333E50"/>
                </a:solidFill>
                <a:latin typeface="Arial"/>
                <a:cs typeface="Arial"/>
              </a:rPr>
              <a:t>evaluar</a:t>
            </a:r>
            <a:r>
              <a:rPr sz="1300" i="1" spc="-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333E50"/>
                </a:solidFill>
                <a:latin typeface="Arial"/>
                <a:cs typeface="Arial"/>
              </a:rPr>
              <a:t>competencias</a:t>
            </a:r>
            <a:r>
              <a:rPr sz="1300" i="1" spc="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E50"/>
                </a:solidFill>
                <a:latin typeface="Arial"/>
                <a:cs typeface="Arial"/>
              </a:rPr>
              <a:t>permiten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reconocer</a:t>
            </a:r>
            <a:r>
              <a:rPr sz="1400" spc="-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1400" spc="-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punto</a:t>
            </a:r>
            <a:r>
              <a:rPr sz="1400" spc="-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spc="-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partida</a:t>
            </a:r>
            <a:r>
              <a:rPr sz="1400" spc="-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spc="-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los</a:t>
            </a:r>
            <a:r>
              <a:rPr sz="1400" spc="-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estudiantes</a:t>
            </a:r>
            <a:r>
              <a:rPr sz="1400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en</a:t>
            </a:r>
            <a:r>
              <a:rPr sz="1400" spc="-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Comunicación</a:t>
            </a:r>
            <a:r>
              <a:rPr sz="1400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1400" spc="-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Matemática</a:t>
            </a:r>
            <a:r>
              <a:rPr sz="1400" spc="-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333E50"/>
                </a:solidFill>
                <a:latin typeface="Arial"/>
                <a:cs typeface="Arial"/>
              </a:rPr>
              <a:t>y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orientar</a:t>
            </a:r>
            <a:r>
              <a:rPr sz="1400" spc="-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decisiones</a:t>
            </a:r>
            <a:r>
              <a:rPr sz="1400" spc="-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E50"/>
                </a:solidFill>
                <a:latin typeface="Arial"/>
                <a:cs typeface="Arial"/>
              </a:rPr>
              <a:t>pedagógicas</a:t>
            </a:r>
            <a:r>
              <a:rPr sz="1400" spc="-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que</a:t>
            </a:r>
            <a:r>
              <a:rPr sz="1400" spc="-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aseguren</a:t>
            </a:r>
            <a:r>
              <a:rPr sz="1400" spc="-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la</a:t>
            </a:r>
            <a:r>
              <a:rPr sz="1400" spc="-10" dirty="0">
                <a:solidFill>
                  <a:srgbClr val="333E50"/>
                </a:solidFill>
                <a:latin typeface="Arial"/>
                <a:cs typeface="Arial"/>
              </a:rPr>
              <a:t> continuidad</a:t>
            </a:r>
            <a:r>
              <a:rPr sz="1400" spc="-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spc="-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50"/>
                </a:solidFill>
                <a:latin typeface="Arial"/>
                <a:cs typeface="Arial"/>
              </a:rPr>
              <a:t>sus</a:t>
            </a:r>
            <a:r>
              <a:rPr sz="1400" spc="-1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E50"/>
                </a:solidFill>
                <a:latin typeface="Arial"/>
                <a:cs typeface="Arial"/>
              </a:rPr>
              <a:t>aprendizajes.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5D8B6A3E-D64F-3D66-DB57-9AEE4E167957}"/>
              </a:ext>
            </a:extLst>
          </p:cNvPr>
          <p:cNvGrpSpPr/>
          <p:nvPr/>
        </p:nvGrpSpPr>
        <p:grpSpPr>
          <a:xfrm>
            <a:off x="781519" y="750316"/>
            <a:ext cx="4292600" cy="934085"/>
            <a:chOff x="781519" y="750316"/>
            <a:chExt cx="4292600" cy="934085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4A045713-ABD5-068F-6F5B-180B9CC25B90}"/>
                </a:ext>
              </a:extLst>
            </p:cNvPr>
            <p:cNvSpPr/>
            <p:nvPr/>
          </p:nvSpPr>
          <p:spPr>
            <a:xfrm>
              <a:off x="794219" y="954951"/>
              <a:ext cx="4267200" cy="716915"/>
            </a:xfrm>
            <a:custGeom>
              <a:avLst/>
              <a:gdLst/>
              <a:ahLst/>
              <a:cxnLst/>
              <a:rect l="l" t="t" r="r" b="b"/>
              <a:pathLst>
                <a:path w="4267200" h="716914">
                  <a:moveTo>
                    <a:pt x="4267200" y="0"/>
                  </a:moveTo>
                  <a:lnTo>
                    <a:pt x="0" y="0"/>
                  </a:lnTo>
                  <a:lnTo>
                    <a:pt x="0" y="716622"/>
                  </a:lnTo>
                  <a:lnTo>
                    <a:pt x="4267200" y="716622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FFE8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558BEE4D-F852-6D72-8F6C-3B247FD5511D}"/>
                </a:ext>
              </a:extLst>
            </p:cNvPr>
            <p:cNvSpPr/>
            <p:nvPr/>
          </p:nvSpPr>
          <p:spPr>
            <a:xfrm>
              <a:off x="794219" y="954951"/>
              <a:ext cx="4267200" cy="716915"/>
            </a:xfrm>
            <a:custGeom>
              <a:avLst/>
              <a:gdLst/>
              <a:ahLst/>
              <a:cxnLst/>
              <a:rect l="l" t="t" r="r" b="b"/>
              <a:pathLst>
                <a:path w="4267200" h="716914">
                  <a:moveTo>
                    <a:pt x="0" y="716622"/>
                  </a:moveTo>
                  <a:lnTo>
                    <a:pt x="4267200" y="716622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716622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A07C155A-EA03-D49D-81E5-153DE52B51B8}"/>
                </a:ext>
              </a:extLst>
            </p:cNvPr>
            <p:cNvSpPr/>
            <p:nvPr/>
          </p:nvSpPr>
          <p:spPr>
            <a:xfrm>
              <a:off x="1007579" y="763016"/>
              <a:ext cx="2987675" cy="384175"/>
            </a:xfrm>
            <a:custGeom>
              <a:avLst/>
              <a:gdLst/>
              <a:ahLst/>
              <a:cxnLst/>
              <a:rect l="l" t="t" r="r" b="b"/>
              <a:pathLst>
                <a:path w="2987675" h="384175">
                  <a:moveTo>
                    <a:pt x="2923070" y="0"/>
                  </a:moveTo>
                  <a:lnTo>
                    <a:pt x="63957" y="0"/>
                  </a:lnTo>
                  <a:lnTo>
                    <a:pt x="39063" y="5036"/>
                  </a:lnTo>
                  <a:lnTo>
                    <a:pt x="18734" y="18764"/>
                  </a:lnTo>
                  <a:lnTo>
                    <a:pt x="5026" y="39112"/>
                  </a:lnTo>
                  <a:lnTo>
                    <a:pt x="0" y="64008"/>
                  </a:lnTo>
                  <a:lnTo>
                    <a:pt x="0" y="319786"/>
                  </a:lnTo>
                  <a:lnTo>
                    <a:pt x="5026" y="344681"/>
                  </a:lnTo>
                  <a:lnTo>
                    <a:pt x="18734" y="365029"/>
                  </a:lnTo>
                  <a:lnTo>
                    <a:pt x="39063" y="378757"/>
                  </a:lnTo>
                  <a:lnTo>
                    <a:pt x="63957" y="383794"/>
                  </a:lnTo>
                  <a:lnTo>
                    <a:pt x="2923070" y="383794"/>
                  </a:lnTo>
                  <a:lnTo>
                    <a:pt x="2947966" y="378757"/>
                  </a:lnTo>
                  <a:lnTo>
                    <a:pt x="2968313" y="365029"/>
                  </a:lnTo>
                  <a:lnTo>
                    <a:pt x="2982041" y="344681"/>
                  </a:lnTo>
                  <a:lnTo>
                    <a:pt x="2987078" y="319786"/>
                  </a:lnTo>
                  <a:lnTo>
                    <a:pt x="2987078" y="64008"/>
                  </a:lnTo>
                  <a:lnTo>
                    <a:pt x="2982041" y="39112"/>
                  </a:lnTo>
                  <a:lnTo>
                    <a:pt x="2968313" y="18764"/>
                  </a:lnTo>
                  <a:lnTo>
                    <a:pt x="2947966" y="5036"/>
                  </a:lnTo>
                  <a:lnTo>
                    <a:pt x="2923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CF1C2A92-04CD-3770-A3B6-C1F3579C6A81}"/>
                </a:ext>
              </a:extLst>
            </p:cNvPr>
            <p:cNvSpPr/>
            <p:nvPr/>
          </p:nvSpPr>
          <p:spPr>
            <a:xfrm>
              <a:off x="1007579" y="763016"/>
              <a:ext cx="2987675" cy="384175"/>
            </a:xfrm>
            <a:custGeom>
              <a:avLst/>
              <a:gdLst/>
              <a:ahLst/>
              <a:cxnLst/>
              <a:rect l="l" t="t" r="r" b="b"/>
              <a:pathLst>
                <a:path w="2987675" h="384175">
                  <a:moveTo>
                    <a:pt x="0" y="64008"/>
                  </a:moveTo>
                  <a:lnTo>
                    <a:pt x="5026" y="39112"/>
                  </a:lnTo>
                  <a:lnTo>
                    <a:pt x="18734" y="18764"/>
                  </a:lnTo>
                  <a:lnTo>
                    <a:pt x="39063" y="5036"/>
                  </a:lnTo>
                  <a:lnTo>
                    <a:pt x="63957" y="0"/>
                  </a:lnTo>
                  <a:lnTo>
                    <a:pt x="2923070" y="0"/>
                  </a:lnTo>
                  <a:lnTo>
                    <a:pt x="2947966" y="5036"/>
                  </a:lnTo>
                  <a:lnTo>
                    <a:pt x="2968313" y="18764"/>
                  </a:lnTo>
                  <a:lnTo>
                    <a:pt x="2982041" y="39112"/>
                  </a:lnTo>
                  <a:lnTo>
                    <a:pt x="2987078" y="64008"/>
                  </a:lnTo>
                  <a:lnTo>
                    <a:pt x="2987078" y="319786"/>
                  </a:lnTo>
                  <a:lnTo>
                    <a:pt x="2982041" y="344681"/>
                  </a:lnTo>
                  <a:lnTo>
                    <a:pt x="2968313" y="365029"/>
                  </a:lnTo>
                  <a:lnTo>
                    <a:pt x="2947966" y="378757"/>
                  </a:lnTo>
                  <a:lnTo>
                    <a:pt x="2923070" y="383794"/>
                  </a:lnTo>
                  <a:lnTo>
                    <a:pt x="63957" y="383794"/>
                  </a:lnTo>
                  <a:lnTo>
                    <a:pt x="39063" y="378757"/>
                  </a:lnTo>
                  <a:lnTo>
                    <a:pt x="18734" y="365029"/>
                  </a:lnTo>
                  <a:lnTo>
                    <a:pt x="5026" y="344681"/>
                  </a:lnTo>
                  <a:lnTo>
                    <a:pt x="0" y="319786"/>
                  </a:lnTo>
                  <a:lnTo>
                    <a:pt x="0" y="64008"/>
                  </a:lnTo>
                  <a:close/>
                </a:path>
              </a:pathLst>
            </a:custGeom>
            <a:ln w="25400">
              <a:solidFill>
                <a:srgbClr val="E7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5DD772AD-1E3B-9263-ABF7-B229D620952D}"/>
              </a:ext>
            </a:extLst>
          </p:cNvPr>
          <p:cNvSpPr txBox="1"/>
          <p:nvPr/>
        </p:nvSpPr>
        <p:spPr>
          <a:xfrm>
            <a:off x="1060906" y="742568"/>
            <a:ext cx="2880995" cy="3937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78105" marR="860425">
              <a:lnSpc>
                <a:spcPts val="1340"/>
              </a:lnSpc>
              <a:spcBef>
                <a:spcPts val="320"/>
              </a:spcBef>
            </a:pPr>
            <a:r>
              <a:rPr sz="1300" dirty="0">
                <a:latin typeface="Arial"/>
                <a:cs typeface="Arial"/>
              </a:rPr>
              <a:t>¿Qué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evalúan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las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pruebas diagnósticas?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4" name="object 11">
            <a:extLst>
              <a:ext uri="{FF2B5EF4-FFF2-40B4-BE49-F238E27FC236}">
                <a16:creationId xmlns:a16="http://schemas.microsoft.com/office/drawing/2014/main" id="{AE1A5160-C08C-ABB9-E156-3AFD70D0E09F}"/>
              </a:ext>
            </a:extLst>
          </p:cNvPr>
          <p:cNvGrpSpPr/>
          <p:nvPr/>
        </p:nvGrpSpPr>
        <p:grpSpPr>
          <a:xfrm>
            <a:off x="781519" y="1729104"/>
            <a:ext cx="4292600" cy="3895725"/>
            <a:chOff x="781519" y="1729104"/>
            <a:chExt cx="4292600" cy="3895725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D9F99C65-190E-D648-1831-4D98ECC16635}"/>
                </a:ext>
              </a:extLst>
            </p:cNvPr>
            <p:cNvSpPr/>
            <p:nvPr/>
          </p:nvSpPr>
          <p:spPr>
            <a:xfrm>
              <a:off x="794219" y="1933613"/>
              <a:ext cx="4267200" cy="716915"/>
            </a:xfrm>
            <a:custGeom>
              <a:avLst/>
              <a:gdLst/>
              <a:ahLst/>
              <a:cxnLst/>
              <a:rect l="l" t="t" r="r" b="b"/>
              <a:pathLst>
                <a:path w="4267200" h="716914">
                  <a:moveTo>
                    <a:pt x="4267200" y="0"/>
                  </a:moveTo>
                  <a:lnTo>
                    <a:pt x="0" y="0"/>
                  </a:lnTo>
                  <a:lnTo>
                    <a:pt x="0" y="716622"/>
                  </a:lnTo>
                  <a:lnTo>
                    <a:pt x="4267200" y="716622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FFE8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82F8F958-56DE-6BF1-4932-FB7308770122}"/>
                </a:ext>
              </a:extLst>
            </p:cNvPr>
            <p:cNvSpPr/>
            <p:nvPr/>
          </p:nvSpPr>
          <p:spPr>
            <a:xfrm>
              <a:off x="794219" y="1933613"/>
              <a:ext cx="4267200" cy="716915"/>
            </a:xfrm>
            <a:custGeom>
              <a:avLst/>
              <a:gdLst/>
              <a:ahLst/>
              <a:cxnLst/>
              <a:rect l="l" t="t" r="r" b="b"/>
              <a:pathLst>
                <a:path w="4267200" h="716914">
                  <a:moveTo>
                    <a:pt x="0" y="716622"/>
                  </a:moveTo>
                  <a:lnTo>
                    <a:pt x="4267200" y="716622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716622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41AFA66F-16C2-D162-3869-E0BD95BC4062}"/>
                </a:ext>
              </a:extLst>
            </p:cNvPr>
            <p:cNvSpPr/>
            <p:nvPr/>
          </p:nvSpPr>
          <p:spPr>
            <a:xfrm>
              <a:off x="1007579" y="1741804"/>
              <a:ext cx="2987675" cy="384175"/>
            </a:xfrm>
            <a:custGeom>
              <a:avLst/>
              <a:gdLst/>
              <a:ahLst/>
              <a:cxnLst/>
              <a:rect l="l" t="t" r="r" b="b"/>
              <a:pathLst>
                <a:path w="2987675" h="384175">
                  <a:moveTo>
                    <a:pt x="2923070" y="0"/>
                  </a:moveTo>
                  <a:lnTo>
                    <a:pt x="63957" y="0"/>
                  </a:lnTo>
                  <a:lnTo>
                    <a:pt x="39063" y="5016"/>
                  </a:lnTo>
                  <a:lnTo>
                    <a:pt x="18734" y="18700"/>
                  </a:lnTo>
                  <a:lnTo>
                    <a:pt x="5026" y="39004"/>
                  </a:lnTo>
                  <a:lnTo>
                    <a:pt x="0" y="63881"/>
                  </a:lnTo>
                  <a:lnTo>
                    <a:pt x="0" y="319786"/>
                  </a:lnTo>
                  <a:lnTo>
                    <a:pt x="5026" y="344662"/>
                  </a:lnTo>
                  <a:lnTo>
                    <a:pt x="18734" y="364966"/>
                  </a:lnTo>
                  <a:lnTo>
                    <a:pt x="39063" y="378650"/>
                  </a:lnTo>
                  <a:lnTo>
                    <a:pt x="63957" y="383667"/>
                  </a:lnTo>
                  <a:lnTo>
                    <a:pt x="2923070" y="383667"/>
                  </a:lnTo>
                  <a:lnTo>
                    <a:pt x="2947966" y="378650"/>
                  </a:lnTo>
                  <a:lnTo>
                    <a:pt x="2968313" y="364966"/>
                  </a:lnTo>
                  <a:lnTo>
                    <a:pt x="2982041" y="344662"/>
                  </a:lnTo>
                  <a:lnTo>
                    <a:pt x="2987078" y="319786"/>
                  </a:lnTo>
                  <a:lnTo>
                    <a:pt x="2987078" y="63881"/>
                  </a:lnTo>
                  <a:lnTo>
                    <a:pt x="2982041" y="39004"/>
                  </a:lnTo>
                  <a:lnTo>
                    <a:pt x="2968313" y="18700"/>
                  </a:lnTo>
                  <a:lnTo>
                    <a:pt x="2947966" y="5016"/>
                  </a:lnTo>
                  <a:lnTo>
                    <a:pt x="2923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BA090D7F-9EDF-6EBD-796D-404B81586EA2}"/>
                </a:ext>
              </a:extLst>
            </p:cNvPr>
            <p:cNvSpPr/>
            <p:nvPr/>
          </p:nvSpPr>
          <p:spPr>
            <a:xfrm>
              <a:off x="1007579" y="1741804"/>
              <a:ext cx="2987675" cy="384175"/>
            </a:xfrm>
            <a:custGeom>
              <a:avLst/>
              <a:gdLst/>
              <a:ahLst/>
              <a:cxnLst/>
              <a:rect l="l" t="t" r="r" b="b"/>
              <a:pathLst>
                <a:path w="2987675" h="384175">
                  <a:moveTo>
                    <a:pt x="0" y="63881"/>
                  </a:moveTo>
                  <a:lnTo>
                    <a:pt x="5026" y="39004"/>
                  </a:lnTo>
                  <a:lnTo>
                    <a:pt x="18734" y="18700"/>
                  </a:lnTo>
                  <a:lnTo>
                    <a:pt x="39063" y="5016"/>
                  </a:lnTo>
                  <a:lnTo>
                    <a:pt x="63957" y="0"/>
                  </a:lnTo>
                  <a:lnTo>
                    <a:pt x="2923070" y="0"/>
                  </a:lnTo>
                  <a:lnTo>
                    <a:pt x="2947966" y="5016"/>
                  </a:lnTo>
                  <a:lnTo>
                    <a:pt x="2968313" y="18700"/>
                  </a:lnTo>
                  <a:lnTo>
                    <a:pt x="2982041" y="39004"/>
                  </a:lnTo>
                  <a:lnTo>
                    <a:pt x="2987078" y="63881"/>
                  </a:lnTo>
                  <a:lnTo>
                    <a:pt x="2987078" y="319786"/>
                  </a:lnTo>
                  <a:lnTo>
                    <a:pt x="2982041" y="344662"/>
                  </a:lnTo>
                  <a:lnTo>
                    <a:pt x="2968313" y="364966"/>
                  </a:lnTo>
                  <a:lnTo>
                    <a:pt x="2947966" y="378650"/>
                  </a:lnTo>
                  <a:lnTo>
                    <a:pt x="2923070" y="383667"/>
                  </a:lnTo>
                  <a:lnTo>
                    <a:pt x="63957" y="383667"/>
                  </a:lnTo>
                  <a:lnTo>
                    <a:pt x="39063" y="378650"/>
                  </a:lnTo>
                  <a:lnTo>
                    <a:pt x="18734" y="364966"/>
                  </a:lnTo>
                  <a:lnTo>
                    <a:pt x="5026" y="344662"/>
                  </a:lnTo>
                  <a:lnTo>
                    <a:pt x="0" y="319786"/>
                  </a:lnTo>
                  <a:lnTo>
                    <a:pt x="0" y="63881"/>
                  </a:lnTo>
                  <a:close/>
                </a:path>
              </a:pathLst>
            </a:custGeom>
            <a:ln w="25400">
              <a:solidFill>
                <a:srgbClr val="E7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B382242-141C-8B43-DE85-805673B9CE1F}"/>
                </a:ext>
              </a:extLst>
            </p:cNvPr>
            <p:cNvSpPr/>
            <p:nvPr/>
          </p:nvSpPr>
          <p:spPr>
            <a:xfrm>
              <a:off x="794219" y="2912275"/>
              <a:ext cx="4267200" cy="716915"/>
            </a:xfrm>
            <a:custGeom>
              <a:avLst/>
              <a:gdLst/>
              <a:ahLst/>
              <a:cxnLst/>
              <a:rect l="l" t="t" r="r" b="b"/>
              <a:pathLst>
                <a:path w="4267200" h="716914">
                  <a:moveTo>
                    <a:pt x="4267200" y="0"/>
                  </a:moveTo>
                  <a:lnTo>
                    <a:pt x="0" y="0"/>
                  </a:lnTo>
                  <a:lnTo>
                    <a:pt x="0" y="716622"/>
                  </a:lnTo>
                  <a:lnTo>
                    <a:pt x="4267200" y="716622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FFE8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D3C93BCF-063F-4505-8AC3-EDC821E1464C}"/>
                </a:ext>
              </a:extLst>
            </p:cNvPr>
            <p:cNvSpPr/>
            <p:nvPr/>
          </p:nvSpPr>
          <p:spPr>
            <a:xfrm>
              <a:off x="794219" y="2912275"/>
              <a:ext cx="4267200" cy="716915"/>
            </a:xfrm>
            <a:custGeom>
              <a:avLst/>
              <a:gdLst/>
              <a:ahLst/>
              <a:cxnLst/>
              <a:rect l="l" t="t" r="r" b="b"/>
              <a:pathLst>
                <a:path w="4267200" h="716914">
                  <a:moveTo>
                    <a:pt x="0" y="716622"/>
                  </a:moveTo>
                  <a:lnTo>
                    <a:pt x="4267200" y="716622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716622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815B1D82-6761-1484-01C7-0C035BACAA82}"/>
                </a:ext>
              </a:extLst>
            </p:cNvPr>
            <p:cNvSpPr/>
            <p:nvPr/>
          </p:nvSpPr>
          <p:spPr>
            <a:xfrm>
              <a:off x="1007579" y="2720466"/>
              <a:ext cx="2987675" cy="384175"/>
            </a:xfrm>
            <a:custGeom>
              <a:avLst/>
              <a:gdLst/>
              <a:ahLst/>
              <a:cxnLst/>
              <a:rect l="l" t="t" r="r" b="b"/>
              <a:pathLst>
                <a:path w="2987675" h="384175">
                  <a:moveTo>
                    <a:pt x="2923070" y="0"/>
                  </a:moveTo>
                  <a:lnTo>
                    <a:pt x="63957" y="0"/>
                  </a:lnTo>
                  <a:lnTo>
                    <a:pt x="39063" y="5018"/>
                  </a:lnTo>
                  <a:lnTo>
                    <a:pt x="18734" y="18716"/>
                  </a:lnTo>
                  <a:lnTo>
                    <a:pt x="5026" y="39058"/>
                  </a:lnTo>
                  <a:lnTo>
                    <a:pt x="0" y="64008"/>
                  </a:lnTo>
                  <a:lnTo>
                    <a:pt x="0" y="319786"/>
                  </a:lnTo>
                  <a:lnTo>
                    <a:pt x="5026" y="344681"/>
                  </a:lnTo>
                  <a:lnTo>
                    <a:pt x="18734" y="365029"/>
                  </a:lnTo>
                  <a:lnTo>
                    <a:pt x="39063" y="378757"/>
                  </a:lnTo>
                  <a:lnTo>
                    <a:pt x="63957" y="383794"/>
                  </a:lnTo>
                  <a:lnTo>
                    <a:pt x="2923070" y="383794"/>
                  </a:lnTo>
                  <a:lnTo>
                    <a:pt x="2947966" y="378757"/>
                  </a:lnTo>
                  <a:lnTo>
                    <a:pt x="2968313" y="365029"/>
                  </a:lnTo>
                  <a:lnTo>
                    <a:pt x="2982041" y="344681"/>
                  </a:lnTo>
                  <a:lnTo>
                    <a:pt x="2987078" y="319786"/>
                  </a:lnTo>
                  <a:lnTo>
                    <a:pt x="2987078" y="64008"/>
                  </a:lnTo>
                  <a:lnTo>
                    <a:pt x="2982041" y="39058"/>
                  </a:lnTo>
                  <a:lnTo>
                    <a:pt x="2968313" y="18716"/>
                  </a:lnTo>
                  <a:lnTo>
                    <a:pt x="2947966" y="5018"/>
                  </a:lnTo>
                  <a:lnTo>
                    <a:pt x="2923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DDEB306-A41F-7405-BB5D-D0D1A97B7FC5}"/>
                </a:ext>
              </a:extLst>
            </p:cNvPr>
            <p:cNvSpPr/>
            <p:nvPr/>
          </p:nvSpPr>
          <p:spPr>
            <a:xfrm>
              <a:off x="1007579" y="2720466"/>
              <a:ext cx="2987675" cy="384175"/>
            </a:xfrm>
            <a:custGeom>
              <a:avLst/>
              <a:gdLst/>
              <a:ahLst/>
              <a:cxnLst/>
              <a:rect l="l" t="t" r="r" b="b"/>
              <a:pathLst>
                <a:path w="2987675" h="384175">
                  <a:moveTo>
                    <a:pt x="0" y="64008"/>
                  </a:moveTo>
                  <a:lnTo>
                    <a:pt x="5026" y="39058"/>
                  </a:lnTo>
                  <a:lnTo>
                    <a:pt x="18734" y="18716"/>
                  </a:lnTo>
                  <a:lnTo>
                    <a:pt x="39063" y="5018"/>
                  </a:lnTo>
                  <a:lnTo>
                    <a:pt x="63957" y="0"/>
                  </a:lnTo>
                  <a:lnTo>
                    <a:pt x="2923070" y="0"/>
                  </a:lnTo>
                  <a:lnTo>
                    <a:pt x="2947966" y="5018"/>
                  </a:lnTo>
                  <a:lnTo>
                    <a:pt x="2968313" y="18716"/>
                  </a:lnTo>
                  <a:lnTo>
                    <a:pt x="2982041" y="39058"/>
                  </a:lnTo>
                  <a:lnTo>
                    <a:pt x="2987078" y="64008"/>
                  </a:lnTo>
                  <a:lnTo>
                    <a:pt x="2987078" y="319786"/>
                  </a:lnTo>
                  <a:lnTo>
                    <a:pt x="2982041" y="344681"/>
                  </a:lnTo>
                  <a:lnTo>
                    <a:pt x="2968313" y="365029"/>
                  </a:lnTo>
                  <a:lnTo>
                    <a:pt x="2947966" y="378757"/>
                  </a:lnTo>
                  <a:lnTo>
                    <a:pt x="2923070" y="383794"/>
                  </a:lnTo>
                  <a:lnTo>
                    <a:pt x="63957" y="383794"/>
                  </a:lnTo>
                  <a:lnTo>
                    <a:pt x="39063" y="378757"/>
                  </a:lnTo>
                  <a:lnTo>
                    <a:pt x="18734" y="365029"/>
                  </a:lnTo>
                  <a:lnTo>
                    <a:pt x="5026" y="344681"/>
                  </a:lnTo>
                  <a:lnTo>
                    <a:pt x="0" y="319786"/>
                  </a:lnTo>
                  <a:lnTo>
                    <a:pt x="0" y="64008"/>
                  </a:lnTo>
                  <a:close/>
                </a:path>
              </a:pathLst>
            </a:custGeom>
            <a:ln w="25400">
              <a:solidFill>
                <a:srgbClr val="E7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74630FA4-357F-79F6-99DD-9ACC331F6C59}"/>
                </a:ext>
              </a:extLst>
            </p:cNvPr>
            <p:cNvSpPr/>
            <p:nvPr/>
          </p:nvSpPr>
          <p:spPr>
            <a:xfrm>
              <a:off x="794219" y="3888206"/>
              <a:ext cx="4267200" cy="781685"/>
            </a:xfrm>
            <a:custGeom>
              <a:avLst/>
              <a:gdLst/>
              <a:ahLst/>
              <a:cxnLst/>
              <a:rect l="l" t="t" r="r" b="b"/>
              <a:pathLst>
                <a:path w="4267200" h="781685">
                  <a:moveTo>
                    <a:pt x="4267200" y="0"/>
                  </a:moveTo>
                  <a:lnTo>
                    <a:pt x="0" y="0"/>
                  </a:lnTo>
                  <a:lnTo>
                    <a:pt x="0" y="781202"/>
                  </a:lnTo>
                  <a:lnTo>
                    <a:pt x="4267200" y="781202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FFE8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47174DFC-677E-76AC-8FA7-EE77C9D0BCE9}"/>
                </a:ext>
              </a:extLst>
            </p:cNvPr>
            <p:cNvSpPr/>
            <p:nvPr/>
          </p:nvSpPr>
          <p:spPr>
            <a:xfrm>
              <a:off x="794219" y="3888206"/>
              <a:ext cx="4267200" cy="781685"/>
            </a:xfrm>
            <a:custGeom>
              <a:avLst/>
              <a:gdLst/>
              <a:ahLst/>
              <a:cxnLst/>
              <a:rect l="l" t="t" r="r" b="b"/>
              <a:pathLst>
                <a:path w="4267200" h="781685">
                  <a:moveTo>
                    <a:pt x="0" y="781202"/>
                  </a:moveTo>
                  <a:lnTo>
                    <a:pt x="4267200" y="781202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781202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8FA6206E-33D0-8A1C-DADE-A3044A6706C1}"/>
                </a:ext>
              </a:extLst>
            </p:cNvPr>
            <p:cNvSpPr/>
            <p:nvPr/>
          </p:nvSpPr>
          <p:spPr>
            <a:xfrm>
              <a:off x="1007579" y="3770122"/>
              <a:ext cx="2987675" cy="236220"/>
            </a:xfrm>
            <a:custGeom>
              <a:avLst/>
              <a:gdLst/>
              <a:ahLst/>
              <a:cxnLst/>
              <a:rect l="l" t="t" r="r" b="b"/>
              <a:pathLst>
                <a:path w="2987675" h="236220">
                  <a:moveTo>
                    <a:pt x="2947708" y="0"/>
                  </a:moveTo>
                  <a:lnTo>
                    <a:pt x="39357" y="0"/>
                  </a:lnTo>
                  <a:lnTo>
                    <a:pt x="24035" y="3097"/>
                  </a:lnTo>
                  <a:lnTo>
                    <a:pt x="11525" y="11541"/>
                  </a:lnTo>
                  <a:lnTo>
                    <a:pt x="3092" y="24056"/>
                  </a:lnTo>
                  <a:lnTo>
                    <a:pt x="0" y="39369"/>
                  </a:lnTo>
                  <a:lnTo>
                    <a:pt x="0" y="196850"/>
                  </a:lnTo>
                  <a:lnTo>
                    <a:pt x="3092" y="212163"/>
                  </a:lnTo>
                  <a:lnTo>
                    <a:pt x="11525" y="224678"/>
                  </a:lnTo>
                  <a:lnTo>
                    <a:pt x="24035" y="233122"/>
                  </a:lnTo>
                  <a:lnTo>
                    <a:pt x="39357" y="236219"/>
                  </a:lnTo>
                  <a:lnTo>
                    <a:pt x="2947708" y="236219"/>
                  </a:lnTo>
                  <a:lnTo>
                    <a:pt x="2963021" y="233122"/>
                  </a:lnTo>
                  <a:lnTo>
                    <a:pt x="2975536" y="224678"/>
                  </a:lnTo>
                  <a:lnTo>
                    <a:pt x="2983980" y="212163"/>
                  </a:lnTo>
                  <a:lnTo>
                    <a:pt x="2987078" y="196850"/>
                  </a:lnTo>
                  <a:lnTo>
                    <a:pt x="2987078" y="39369"/>
                  </a:lnTo>
                  <a:lnTo>
                    <a:pt x="2983980" y="24056"/>
                  </a:lnTo>
                  <a:lnTo>
                    <a:pt x="2975536" y="11541"/>
                  </a:lnTo>
                  <a:lnTo>
                    <a:pt x="2963021" y="3097"/>
                  </a:lnTo>
                  <a:lnTo>
                    <a:pt x="2947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BBE585FC-6AB0-E12A-5242-9DD9D4A3BCAB}"/>
                </a:ext>
              </a:extLst>
            </p:cNvPr>
            <p:cNvSpPr/>
            <p:nvPr/>
          </p:nvSpPr>
          <p:spPr>
            <a:xfrm>
              <a:off x="1007579" y="3770122"/>
              <a:ext cx="2987675" cy="236220"/>
            </a:xfrm>
            <a:custGeom>
              <a:avLst/>
              <a:gdLst/>
              <a:ahLst/>
              <a:cxnLst/>
              <a:rect l="l" t="t" r="r" b="b"/>
              <a:pathLst>
                <a:path w="2987675" h="236220">
                  <a:moveTo>
                    <a:pt x="0" y="39369"/>
                  </a:moveTo>
                  <a:lnTo>
                    <a:pt x="3092" y="24056"/>
                  </a:lnTo>
                  <a:lnTo>
                    <a:pt x="11525" y="11541"/>
                  </a:lnTo>
                  <a:lnTo>
                    <a:pt x="24035" y="3097"/>
                  </a:lnTo>
                  <a:lnTo>
                    <a:pt x="39357" y="0"/>
                  </a:lnTo>
                  <a:lnTo>
                    <a:pt x="2947708" y="0"/>
                  </a:lnTo>
                  <a:lnTo>
                    <a:pt x="2963021" y="3097"/>
                  </a:lnTo>
                  <a:lnTo>
                    <a:pt x="2975536" y="11541"/>
                  </a:lnTo>
                  <a:lnTo>
                    <a:pt x="2983980" y="24056"/>
                  </a:lnTo>
                  <a:lnTo>
                    <a:pt x="2987078" y="39369"/>
                  </a:lnTo>
                  <a:lnTo>
                    <a:pt x="2987078" y="196850"/>
                  </a:lnTo>
                  <a:lnTo>
                    <a:pt x="2983980" y="212163"/>
                  </a:lnTo>
                  <a:lnTo>
                    <a:pt x="2975536" y="224678"/>
                  </a:lnTo>
                  <a:lnTo>
                    <a:pt x="2963021" y="233122"/>
                  </a:lnTo>
                  <a:lnTo>
                    <a:pt x="2947708" y="236219"/>
                  </a:lnTo>
                  <a:lnTo>
                    <a:pt x="39357" y="236219"/>
                  </a:lnTo>
                  <a:lnTo>
                    <a:pt x="24035" y="233122"/>
                  </a:lnTo>
                  <a:lnTo>
                    <a:pt x="11525" y="224678"/>
                  </a:lnTo>
                  <a:lnTo>
                    <a:pt x="3092" y="212163"/>
                  </a:lnTo>
                  <a:lnTo>
                    <a:pt x="0" y="196850"/>
                  </a:lnTo>
                  <a:lnTo>
                    <a:pt x="0" y="39369"/>
                  </a:lnTo>
                  <a:close/>
                </a:path>
              </a:pathLst>
            </a:custGeom>
            <a:ln w="25400">
              <a:solidFill>
                <a:srgbClr val="E7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1B124347-6070-7D0E-AE41-98ED1255F400}"/>
                </a:ext>
              </a:extLst>
            </p:cNvPr>
            <p:cNvSpPr/>
            <p:nvPr/>
          </p:nvSpPr>
          <p:spPr>
            <a:xfrm>
              <a:off x="794219" y="4830686"/>
              <a:ext cx="4267200" cy="781685"/>
            </a:xfrm>
            <a:custGeom>
              <a:avLst/>
              <a:gdLst/>
              <a:ahLst/>
              <a:cxnLst/>
              <a:rect l="l" t="t" r="r" b="b"/>
              <a:pathLst>
                <a:path w="4267200" h="781685">
                  <a:moveTo>
                    <a:pt x="4267200" y="0"/>
                  </a:moveTo>
                  <a:lnTo>
                    <a:pt x="0" y="0"/>
                  </a:lnTo>
                  <a:lnTo>
                    <a:pt x="0" y="781202"/>
                  </a:lnTo>
                  <a:lnTo>
                    <a:pt x="4267200" y="781202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FFE8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839E1F5C-BECE-E1BD-6358-816CF9D8F22E}"/>
                </a:ext>
              </a:extLst>
            </p:cNvPr>
            <p:cNvSpPr/>
            <p:nvPr/>
          </p:nvSpPr>
          <p:spPr>
            <a:xfrm>
              <a:off x="794219" y="4830686"/>
              <a:ext cx="4267200" cy="781685"/>
            </a:xfrm>
            <a:custGeom>
              <a:avLst/>
              <a:gdLst/>
              <a:ahLst/>
              <a:cxnLst/>
              <a:rect l="l" t="t" r="r" b="b"/>
              <a:pathLst>
                <a:path w="4267200" h="781685">
                  <a:moveTo>
                    <a:pt x="0" y="781202"/>
                  </a:moveTo>
                  <a:lnTo>
                    <a:pt x="4267200" y="781202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781202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6">
            <a:extLst>
              <a:ext uri="{FF2B5EF4-FFF2-40B4-BE49-F238E27FC236}">
                <a16:creationId xmlns:a16="http://schemas.microsoft.com/office/drawing/2014/main" id="{107C3D6D-9137-78AC-E836-5359F03AE0D7}"/>
              </a:ext>
            </a:extLst>
          </p:cNvPr>
          <p:cNvSpPr txBox="1"/>
          <p:nvPr/>
        </p:nvSpPr>
        <p:spPr>
          <a:xfrm>
            <a:off x="1112926" y="4956809"/>
            <a:ext cx="3506470" cy="5645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300" dirty="0">
                <a:latin typeface="Arial"/>
                <a:cs typeface="Arial"/>
              </a:rPr>
              <a:t>Contiene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25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preguntas: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20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opción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múltiple, </a:t>
            </a:r>
            <a:r>
              <a:rPr sz="1300" dirty="0">
                <a:latin typeface="Arial"/>
                <a:cs typeface="Arial"/>
              </a:rPr>
              <a:t>3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RAE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y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2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REC,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una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tabla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de </a:t>
            </a:r>
            <a:r>
              <a:rPr sz="1300" spc="-10" dirty="0">
                <a:latin typeface="Arial"/>
                <a:cs typeface="Arial"/>
              </a:rPr>
              <a:t>especificaciones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y</a:t>
            </a:r>
            <a:r>
              <a:rPr sz="1300" spc="-10" dirty="0">
                <a:latin typeface="Arial"/>
                <a:cs typeface="Arial"/>
              </a:rPr>
              <a:t> claves.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0" name="object 27">
            <a:extLst>
              <a:ext uri="{FF2B5EF4-FFF2-40B4-BE49-F238E27FC236}">
                <a16:creationId xmlns:a16="http://schemas.microsoft.com/office/drawing/2014/main" id="{B8A40E38-B1A0-4B79-8E79-D6A2DFC5A960}"/>
              </a:ext>
            </a:extLst>
          </p:cNvPr>
          <p:cNvGrpSpPr/>
          <p:nvPr/>
        </p:nvGrpSpPr>
        <p:grpSpPr>
          <a:xfrm>
            <a:off x="994879" y="4699889"/>
            <a:ext cx="3013075" cy="261620"/>
            <a:chOff x="994879" y="4699889"/>
            <a:chExt cx="3013075" cy="261620"/>
          </a:xfrm>
        </p:grpSpPr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DEED957B-6B08-CFB4-4732-FB6408A145ED}"/>
                </a:ext>
              </a:extLst>
            </p:cNvPr>
            <p:cNvSpPr/>
            <p:nvPr/>
          </p:nvSpPr>
          <p:spPr>
            <a:xfrm>
              <a:off x="1007579" y="4712589"/>
              <a:ext cx="2987675" cy="236220"/>
            </a:xfrm>
            <a:custGeom>
              <a:avLst/>
              <a:gdLst/>
              <a:ahLst/>
              <a:cxnLst/>
              <a:rect l="l" t="t" r="r" b="b"/>
              <a:pathLst>
                <a:path w="2987675" h="236220">
                  <a:moveTo>
                    <a:pt x="2947708" y="0"/>
                  </a:moveTo>
                  <a:lnTo>
                    <a:pt x="39357" y="0"/>
                  </a:lnTo>
                  <a:lnTo>
                    <a:pt x="24035" y="3097"/>
                  </a:lnTo>
                  <a:lnTo>
                    <a:pt x="11525" y="11541"/>
                  </a:lnTo>
                  <a:lnTo>
                    <a:pt x="3092" y="24056"/>
                  </a:lnTo>
                  <a:lnTo>
                    <a:pt x="0" y="39369"/>
                  </a:lnTo>
                  <a:lnTo>
                    <a:pt x="0" y="196850"/>
                  </a:lnTo>
                  <a:lnTo>
                    <a:pt x="3092" y="212163"/>
                  </a:lnTo>
                  <a:lnTo>
                    <a:pt x="11525" y="224678"/>
                  </a:lnTo>
                  <a:lnTo>
                    <a:pt x="24035" y="233122"/>
                  </a:lnTo>
                  <a:lnTo>
                    <a:pt x="39357" y="236219"/>
                  </a:lnTo>
                  <a:lnTo>
                    <a:pt x="2947708" y="236219"/>
                  </a:lnTo>
                  <a:lnTo>
                    <a:pt x="2963021" y="233122"/>
                  </a:lnTo>
                  <a:lnTo>
                    <a:pt x="2975536" y="224678"/>
                  </a:lnTo>
                  <a:lnTo>
                    <a:pt x="2983980" y="212163"/>
                  </a:lnTo>
                  <a:lnTo>
                    <a:pt x="2987078" y="196850"/>
                  </a:lnTo>
                  <a:lnTo>
                    <a:pt x="2987078" y="39369"/>
                  </a:lnTo>
                  <a:lnTo>
                    <a:pt x="2983980" y="24056"/>
                  </a:lnTo>
                  <a:lnTo>
                    <a:pt x="2975536" y="11541"/>
                  </a:lnTo>
                  <a:lnTo>
                    <a:pt x="2963021" y="3097"/>
                  </a:lnTo>
                  <a:lnTo>
                    <a:pt x="2947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6A3C789E-7728-0114-7C91-97EA78C5790C}"/>
                </a:ext>
              </a:extLst>
            </p:cNvPr>
            <p:cNvSpPr/>
            <p:nvPr/>
          </p:nvSpPr>
          <p:spPr>
            <a:xfrm>
              <a:off x="1007579" y="4712589"/>
              <a:ext cx="2987675" cy="236220"/>
            </a:xfrm>
            <a:custGeom>
              <a:avLst/>
              <a:gdLst/>
              <a:ahLst/>
              <a:cxnLst/>
              <a:rect l="l" t="t" r="r" b="b"/>
              <a:pathLst>
                <a:path w="2987675" h="236220">
                  <a:moveTo>
                    <a:pt x="0" y="39369"/>
                  </a:moveTo>
                  <a:lnTo>
                    <a:pt x="3092" y="24056"/>
                  </a:lnTo>
                  <a:lnTo>
                    <a:pt x="11525" y="11541"/>
                  </a:lnTo>
                  <a:lnTo>
                    <a:pt x="24035" y="3097"/>
                  </a:lnTo>
                  <a:lnTo>
                    <a:pt x="39357" y="0"/>
                  </a:lnTo>
                  <a:lnTo>
                    <a:pt x="2947708" y="0"/>
                  </a:lnTo>
                  <a:lnTo>
                    <a:pt x="2963021" y="3097"/>
                  </a:lnTo>
                  <a:lnTo>
                    <a:pt x="2975536" y="11541"/>
                  </a:lnTo>
                  <a:lnTo>
                    <a:pt x="2983980" y="24056"/>
                  </a:lnTo>
                  <a:lnTo>
                    <a:pt x="2987078" y="39369"/>
                  </a:lnTo>
                  <a:lnTo>
                    <a:pt x="2987078" y="196850"/>
                  </a:lnTo>
                  <a:lnTo>
                    <a:pt x="2983980" y="212163"/>
                  </a:lnTo>
                  <a:lnTo>
                    <a:pt x="2975536" y="224678"/>
                  </a:lnTo>
                  <a:lnTo>
                    <a:pt x="2963021" y="233122"/>
                  </a:lnTo>
                  <a:lnTo>
                    <a:pt x="2947708" y="236219"/>
                  </a:lnTo>
                  <a:lnTo>
                    <a:pt x="39357" y="236219"/>
                  </a:lnTo>
                  <a:lnTo>
                    <a:pt x="24035" y="233122"/>
                  </a:lnTo>
                  <a:lnTo>
                    <a:pt x="11525" y="224678"/>
                  </a:lnTo>
                  <a:lnTo>
                    <a:pt x="3092" y="212163"/>
                  </a:lnTo>
                  <a:lnTo>
                    <a:pt x="0" y="196850"/>
                  </a:lnTo>
                  <a:lnTo>
                    <a:pt x="0" y="39369"/>
                  </a:lnTo>
                  <a:close/>
                </a:path>
              </a:pathLst>
            </a:custGeom>
            <a:ln w="25400">
              <a:solidFill>
                <a:srgbClr val="E7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0">
            <a:extLst>
              <a:ext uri="{FF2B5EF4-FFF2-40B4-BE49-F238E27FC236}">
                <a16:creationId xmlns:a16="http://schemas.microsoft.com/office/drawing/2014/main" id="{A939BE8F-EF47-9C1A-7F1C-8BFBE10DD9FB}"/>
              </a:ext>
            </a:extLst>
          </p:cNvPr>
          <p:cNvSpPr txBox="1"/>
          <p:nvPr/>
        </p:nvSpPr>
        <p:spPr>
          <a:xfrm>
            <a:off x="1112926" y="1184274"/>
            <a:ext cx="3589020" cy="37369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0" marR="408940" indent="-114300">
              <a:lnSpc>
                <a:spcPts val="1340"/>
              </a:lnSpc>
              <a:spcBef>
                <a:spcPts val="320"/>
              </a:spcBef>
              <a:buChar char="•"/>
              <a:tabLst>
                <a:tab pos="127000" algn="l"/>
              </a:tabLst>
            </a:pPr>
            <a:r>
              <a:rPr sz="1300" dirty="0">
                <a:latin typeface="Arial"/>
                <a:cs typeface="Arial"/>
              </a:rPr>
              <a:t>Evalúa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los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aprendizajes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que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el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estudiante </a:t>
            </a:r>
            <a:r>
              <a:rPr sz="1300" dirty="0">
                <a:latin typeface="Arial"/>
                <a:cs typeface="Arial"/>
              </a:rPr>
              <a:t>debió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haber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logrado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el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grado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anterior.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 marL="26034" marR="1380490">
              <a:lnSpc>
                <a:spcPts val="1340"/>
              </a:lnSpc>
            </a:pPr>
            <a:r>
              <a:rPr sz="1300" dirty="0">
                <a:latin typeface="Arial"/>
                <a:cs typeface="Arial"/>
              </a:rPr>
              <a:t>¿Qué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información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aportan</a:t>
            </a:r>
            <a:r>
              <a:rPr sz="1300" spc="-25" dirty="0">
                <a:latin typeface="Arial"/>
                <a:cs typeface="Arial"/>
              </a:rPr>
              <a:t> las </a:t>
            </a:r>
            <a:r>
              <a:rPr sz="1300" spc="-10" dirty="0">
                <a:latin typeface="Arial"/>
                <a:cs typeface="Arial"/>
              </a:rPr>
              <a:t>pruebas?</a:t>
            </a:r>
            <a:endParaRPr sz="1300">
              <a:latin typeface="Arial"/>
              <a:cs typeface="Arial"/>
            </a:endParaRPr>
          </a:p>
          <a:p>
            <a:pPr marL="127000" marR="370840" indent="-114300">
              <a:lnSpc>
                <a:spcPts val="1340"/>
              </a:lnSpc>
              <a:spcBef>
                <a:spcPts val="795"/>
              </a:spcBef>
              <a:buChar char="•"/>
              <a:tabLst>
                <a:tab pos="127000" algn="l"/>
              </a:tabLst>
            </a:pPr>
            <a:r>
              <a:rPr sz="1300" dirty="0">
                <a:latin typeface="Arial"/>
                <a:cs typeface="Arial"/>
              </a:rPr>
              <a:t>Necesidades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aprendizaje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específicas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y </a:t>
            </a:r>
            <a:r>
              <a:rPr sz="1300" dirty="0">
                <a:latin typeface="Arial"/>
                <a:cs typeface="Arial"/>
              </a:rPr>
              <a:t>comunes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al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grupo.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¿Cómo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aplica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prueba?</a:t>
            </a:r>
            <a:endParaRPr sz="1300">
              <a:latin typeface="Arial"/>
              <a:cs typeface="Arial"/>
            </a:endParaRPr>
          </a:p>
          <a:p>
            <a:pPr marL="126364" indent="-113664">
              <a:lnSpc>
                <a:spcPts val="1455"/>
              </a:lnSpc>
              <a:spcBef>
                <a:spcPts val="1245"/>
              </a:spcBef>
              <a:buChar char="•"/>
              <a:tabLst>
                <a:tab pos="126364" algn="l"/>
              </a:tabLst>
            </a:pPr>
            <a:r>
              <a:rPr sz="1300" spc="-10" dirty="0">
                <a:latin typeface="Arial"/>
                <a:cs typeface="Arial"/>
              </a:rPr>
              <a:t>Recomendaciones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antes,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durante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y</a:t>
            </a:r>
            <a:endParaRPr sz="1300">
              <a:latin typeface="Arial"/>
              <a:cs typeface="Arial"/>
            </a:endParaRPr>
          </a:p>
          <a:p>
            <a:pPr marL="127000">
              <a:lnSpc>
                <a:spcPts val="1455"/>
              </a:lnSpc>
            </a:pPr>
            <a:r>
              <a:rPr sz="1300" dirty="0">
                <a:latin typeface="Arial"/>
                <a:cs typeface="Arial"/>
              </a:rPr>
              <a:t>después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aplicación.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3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¿Cómo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 prueba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Comunicación?</a:t>
            </a:r>
            <a:endParaRPr sz="1200">
              <a:latin typeface="Arial"/>
              <a:cs typeface="Arial"/>
            </a:endParaRPr>
          </a:p>
          <a:p>
            <a:pPr marL="127000" marR="5080" indent="-114300">
              <a:lnSpc>
                <a:spcPts val="1340"/>
              </a:lnSpc>
              <a:spcBef>
                <a:spcPts val="710"/>
              </a:spcBef>
              <a:buChar char="•"/>
              <a:tabLst>
                <a:tab pos="127000" algn="l"/>
              </a:tabLst>
            </a:pPr>
            <a:r>
              <a:rPr sz="1300" dirty="0">
                <a:latin typeface="Arial"/>
                <a:cs typeface="Arial"/>
              </a:rPr>
              <a:t>Contiene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24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preguntas: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23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opción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múltiple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y </a:t>
            </a:r>
            <a:r>
              <a:rPr sz="1300" dirty="0">
                <a:latin typeface="Arial"/>
                <a:cs typeface="Arial"/>
              </a:rPr>
              <a:t>1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respuesta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abierta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(RAE),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una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tabla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de </a:t>
            </a:r>
            <a:r>
              <a:rPr sz="1300" spc="-10" dirty="0">
                <a:latin typeface="Arial"/>
                <a:cs typeface="Arial"/>
              </a:rPr>
              <a:t>especificaciones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y</a:t>
            </a:r>
            <a:r>
              <a:rPr sz="1300" spc="-10" dirty="0">
                <a:latin typeface="Arial"/>
                <a:cs typeface="Arial"/>
              </a:rPr>
              <a:t> claves.</a:t>
            </a:r>
            <a:endParaRPr sz="13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255"/>
              </a:spcBef>
            </a:pPr>
            <a:r>
              <a:rPr sz="1200" dirty="0">
                <a:latin typeface="Arial"/>
                <a:cs typeface="Arial"/>
              </a:rPr>
              <a:t>¿Cómo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 prueba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Matemática?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1">
            <a:extLst>
              <a:ext uri="{FF2B5EF4-FFF2-40B4-BE49-F238E27FC236}">
                <a16:creationId xmlns:a16="http://schemas.microsoft.com/office/drawing/2014/main" id="{50C8DABC-AC9A-67AC-229D-9D012B92B9F5}"/>
              </a:ext>
            </a:extLst>
          </p:cNvPr>
          <p:cNvGrpSpPr/>
          <p:nvPr/>
        </p:nvGrpSpPr>
        <p:grpSpPr>
          <a:xfrm>
            <a:off x="781519" y="5760478"/>
            <a:ext cx="4292600" cy="831850"/>
            <a:chOff x="781519" y="5760478"/>
            <a:chExt cx="4292600" cy="831850"/>
          </a:xfrm>
        </p:grpSpPr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6ADFB855-0938-D4B8-8DBA-BFACB4C1FB97}"/>
                </a:ext>
              </a:extLst>
            </p:cNvPr>
            <p:cNvSpPr/>
            <p:nvPr/>
          </p:nvSpPr>
          <p:spPr>
            <a:xfrm>
              <a:off x="794219" y="5773178"/>
              <a:ext cx="4267200" cy="806450"/>
            </a:xfrm>
            <a:custGeom>
              <a:avLst/>
              <a:gdLst/>
              <a:ahLst/>
              <a:cxnLst/>
              <a:rect l="l" t="t" r="r" b="b"/>
              <a:pathLst>
                <a:path w="4267200" h="806450">
                  <a:moveTo>
                    <a:pt x="4267200" y="0"/>
                  </a:moveTo>
                  <a:lnTo>
                    <a:pt x="0" y="0"/>
                  </a:lnTo>
                  <a:lnTo>
                    <a:pt x="0" y="806399"/>
                  </a:lnTo>
                  <a:lnTo>
                    <a:pt x="4267200" y="806399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FFE8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3">
              <a:extLst>
                <a:ext uri="{FF2B5EF4-FFF2-40B4-BE49-F238E27FC236}">
                  <a16:creationId xmlns:a16="http://schemas.microsoft.com/office/drawing/2014/main" id="{DB645567-392A-F847-D11B-B3053A3D5385}"/>
                </a:ext>
              </a:extLst>
            </p:cNvPr>
            <p:cNvSpPr/>
            <p:nvPr/>
          </p:nvSpPr>
          <p:spPr>
            <a:xfrm>
              <a:off x="794219" y="5773178"/>
              <a:ext cx="4267200" cy="806450"/>
            </a:xfrm>
            <a:custGeom>
              <a:avLst/>
              <a:gdLst/>
              <a:ahLst/>
              <a:cxnLst/>
              <a:rect l="l" t="t" r="r" b="b"/>
              <a:pathLst>
                <a:path w="4267200" h="806450">
                  <a:moveTo>
                    <a:pt x="0" y="806399"/>
                  </a:moveTo>
                  <a:lnTo>
                    <a:pt x="4267200" y="806399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806399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4">
            <a:extLst>
              <a:ext uri="{FF2B5EF4-FFF2-40B4-BE49-F238E27FC236}">
                <a16:creationId xmlns:a16="http://schemas.microsoft.com/office/drawing/2014/main" id="{735A62F3-7C2D-67D5-8806-7C38BA24463F}"/>
              </a:ext>
            </a:extLst>
          </p:cNvPr>
          <p:cNvSpPr txBox="1"/>
          <p:nvPr/>
        </p:nvSpPr>
        <p:spPr>
          <a:xfrm>
            <a:off x="1112926" y="5909564"/>
            <a:ext cx="3474720" cy="5772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0" marR="5080" indent="-114300">
              <a:lnSpc>
                <a:spcPct val="89300"/>
              </a:lnSpc>
              <a:spcBef>
                <a:spcPts val="265"/>
              </a:spcBef>
              <a:buChar char="•"/>
              <a:tabLst>
                <a:tab pos="127000" algn="l"/>
              </a:tabLst>
            </a:pPr>
            <a:r>
              <a:rPr sz="1300" dirty="0">
                <a:latin typeface="Arial"/>
                <a:cs typeface="Arial"/>
              </a:rPr>
              <a:t>Se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valoran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como: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respuestas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adecuadas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(</a:t>
            </a:r>
            <a:r>
              <a:rPr sz="1300" spc="-20" dirty="0">
                <a:latin typeface="Verdana"/>
                <a:cs typeface="Verdana"/>
              </a:rPr>
              <a:t>√</a:t>
            </a:r>
            <a:r>
              <a:rPr sz="1300" spc="-20" dirty="0">
                <a:latin typeface="Arial"/>
                <a:cs typeface="Arial"/>
              </a:rPr>
              <a:t>), </a:t>
            </a:r>
            <a:r>
              <a:rPr sz="1300" dirty="0">
                <a:latin typeface="Arial"/>
                <a:cs typeface="Arial"/>
              </a:rPr>
              <a:t>parciales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</a:t>
            </a:r>
            <a:r>
              <a:rPr sz="1300" dirty="0">
                <a:latin typeface="Verdana"/>
                <a:cs typeface="Verdana"/>
              </a:rPr>
              <a:t>●</a:t>
            </a:r>
            <a:r>
              <a:rPr sz="1300" dirty="0">
                <a:latin typeface="Arial"/>
                <a:cs typeface="Arial"/>
              </a:rPr>
              <a:t>)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inadecuadas</a:t>
            </a:r>
            <a:r>
              <a:rPr sz="1300" dirty="0">
                <a:latin typeface="Arial"/>
                <a:cs typeface="Arial"/>
              </a:rPr>
              <a:t> (x)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y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omitidas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(-</a:t>
            </a:r>
            <a:r>
              <a:rPr sz="1300" dirty="0">
                <a:latin typeface="Arial"/>
                <a:cs typeface="Arial"/>
              </a:rPr>
              <a:t>).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Y </a:t>
            </a:r>
            <a:r>
              <a:rPr sz="1300" dirty="0">
                <a:latin typeface="Arial"/>
                <a:cs typeface="Arial"/>
              </a:rPr>
              <a:t>un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registro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instrucciones.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8" name="object 35">
            <a:extLst>
              <a:ext uri="{FF2B5EF4-FFF2-40B4-BE49-F238E27FC236}">
                <a16:creationId xmlns:a16="http://schemas.microsoft.com/office/drawing/2014/main" id="{AFCDF595-922B-56B2-A481-CEC134F4BB2F}"/>
              </a:ext>
            </a:extLst>
          </p:cNvPr>
          <p:cNvGrpSpPr/>
          <p:nvPr/>
        </p:nvGrpSpPr>
        <p:grpSpPr>
          <a:xfrm>
            <a:off x="994879" y="5642393"/>
            <a:ext cx="3013075" cy="261620"/>
            <a:chOff x="994879" y="5642393"/>
            <a:chExt cx="3013075" cy="261620"/>
          </a:xfrm>
        </p:grpSpPr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2EDE3900-8285-0F1F-7CC2-BCCE41FA74A4}"/>
                </a:ext>
              </a:extLst>
            </p:cNvPr>
            <p:cNvSpPr/>
            <p:nvPr/>
          </p:nvSpPr>
          <p:spPr>
            <a:xfrm>
              <a:off x="1007579" y="5655093"/>
              <a:ext cx="2987675" cy="236220"/>
            </a:xfrm>
            <a:custGeom>
              <a:avLst/>
              <a:gdLst/>
              <a:ahLst/>
              <a:cxnLst/>
              <a:rect l="l" t="t" r="r" b="b"/>
              <a:pathLst>
                <a:path w="2987675" h="236220">
                  <a:moveTo>
                    <a:pt x="2947708" y="0"/>
                  </a:moveTo>
                  <a:lnTo>
                    <a:pt x="39357" y="0"/>
                  </a:lnTo>
                  <a:lnTo>
                    <a:pt x="24035" y="3092"/>
                  </a:lnTo>
                  <a:lnTo>
                    <a:pt x="11525" y="11525"/>
                  </a:lnTo>
                  <a:lnTo>
                    <a:pt x="3092" y="24035"/>
                  </a:lnTo>
                  <a:lnTo>
                    <a:pt x="0" y="39357"/>
                  </a:lnTo>
                  <a:lnTo>
                    <a:pt x="0" y="196799"/>
                  </a:lnTo>
                  <a:lnTo>
                    <a:pt x="3092" y="212121"/>
                  </a:lnTo>
                  <a:lnTo>
                    <a:pt x="11525" y="224631"/>
                  </a:lnTo>
                  <a:lnTo>
                    <a:pt x="24035" y="233064"/>
                  </a:lnTo>
                  <a:lnTo>
                    <a:pt x="39357" y="236156"/>
                  </a:lnTo>
                  <a:lnTo>
                    <a:pt x="2947708" y="236156"/>
                  </a:lnTo>
                  <a:lnTo>
                    <a:pt x="2963021" y="233064"/>
                  </a:lnTo>
                  <a:lnTo>
                    <a:pt x="2975536" y="224631"/>
                  </a:lnTo>
                  <a:lnTo>
                    <a:pt x="2983980" y="212121"/>
                  </a:lnTo>
                  <a:lnTo>
                    <a:pt x="2987078" y="196799"/>
                  </a:lnTo>
                  <a:lnTo>
                    <a:pt x="2987078" y="39357"/>
                  </a:lnTo>
                  <a:lnTo>
                    <a:pt x="2983980" y="24035"/>
                  </a:lnTo>
                  <a:lnTo>
                    <a:pt x="2975536" y="11525"/>
                  </a:lnTo>
                  <a:lnTo>
                    <a:pt x="2963021" y="3092"/>
                  </a:lnTo>
                  <a:lnTo>
                    <a:pt x="2947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C429801B-7E9F-4255-DF11-97A95201DBB2}"/>
                </a:ext>
              </a:extLst>
            </p:cNvPr>
            <p:cNvSpPr/>
            <p:nvPr/>
          </p:nvSpPr>
          <p:spPr>
            <a:xfrm>
              <a:off x="1007579" y="5655093"/>
              <a:ext cx="2987675" cy="236220"/>
            </a:xfrm>
            <a:custGeom>
              <a:avLst/>
              <a:gdLst/>
              <a:ahLst/>
              <a:cxnLst/>
              <a:rect l="l" t="t" r="r" b="b"/>
              <a:pathLst>
                <a:path w="2987675" h="236220">
                  <a:moveTo>
                    <a:pt x="0" y="39357"/>
                  </a:moveTo>
                  <a:lnTo>
                    <a:pt x="3092" y="24035"/>
                  </a:lnTo>
                  <a:lnTo>
                    <a:pt x="11525" y="11525"/>
                  </a:lnTo>
                  <a:lnTo>
                    <a:pt x="24035" y="3092"/>
                  </a:lnTo>
                  <a:lnTo>
                    <a:pt x="39357" y="0"/>
                  </a:lnTo>
                  <a:lnTo>
                    <a:pt x="2947708" y="0"/>
                  </a:lnTo>
                  <a:lnTo>
                    <a:pt x="2963021" y="3092"/>
                  </a:lnTo>
                  <a:lnTo>
                    <a:pt x="2975536" y="11525"/>
                  </a:lnTo>
                  <a:lnTo>
                    <a:pt x="2983980" y="24035"/>
                  </a:lnTo>
                  <a:lnTo>
                    <a:pt x="2987078" y="39357"/>
                  </a:lnTo>
                  <a:lnTo>
                    <a:pt x="2987078" y="196799"/>
                  </a:lnTo>
                  <a:lnTo>
                    <a:pt x="2983980" y="212121"/>
                  </a:lnTo>
                  <a:lnTo>
                    <a:pt x="2975536" y="224631"/>
                  </a:lnTo>
                  <a:lnTo>
                    <a:pt x="2963021" y="233064"/>
                  </a:lnTo>
                  <a:lnTo>
                    <a:pt x="2947708" y="236156"/>
                  </a:lnTo>
                  <a:lnTo>
                    <a:pt x="39357" y="236156"/>
                  </a:lnTo>
                  <a:lnTo>
                    <a:pt x="24035" y="233064"/>
                  </a:lnTo>
                  <a:lnTo>
                    <a:pt x="11525" y="224631"/>
                  </a:lnTo>
                  <a:lnTo>
                    <a:pt x="3092" y="212121"/>
                  </a:lnTo>
                  <a:lnTo>
                    <a:pt x="0" y="196799"/>
                  </a:lnTo>
                  <a:lnTo>
                    <a:pt x="0" y="39357"/>
                  </a:lnTo>
                  <a:close/>
                </a:path>
              </a:pathLst>
            </a:custGeom>
            <a:ln w="25400">
              <a:solidFill>
                <a:srgbClr val="E7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8">
            <a:extLst>
              <a:ext uri="{FF2B5EF4-FFF2-40B4-BE49-F238E27FC236}">
                <a16:creationId xmlns:a16="http://schemas.microsoft.com/office/drawing/2014/main" id="{F40B2560-965C-55B4-98A2-B666FB42A318}"/>
              </a:ext>
            </a:extLst>
          </p:cNvPr>
          <p:cNvSpPr txBox="1"/>
          <p:nvPr/>
        </p:nvSpPr>
        <p:spPr>
          <a:xfrm>
            <a:off x="1119327" y="5637682"/>
            <a:ext cx="2505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¿Cómo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valorar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respuestas?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2" name="object 39">
            <a:extLst>
              <a:ext uri="{FF2B5EF4-FFF2-40B4-BE49-F238E27FC236}">
                <a16:creationId xmlns:a16="http://schemas.microsoft.com/office/drawing/2014/main" id="{1FF8F3AE-62E1-D289-EE7A-AC11485144FA}"/>
              </a:ext>
            </a:extLst>
          </p:cNvPr>
          <p:cNvGrpSpPr/>
          <p:nvPr/>
        </p:nvGrpSpPr>
        <p:grpSpPr>
          <a:xfrm>
            <a:off x="907999" y="6538011"/>
            <a:ext cx="2610485" cy="275590"/>
            <a:chOff x="907999" y="6538011"/>
            <a:chExt cx="2610485" cy="275590"/>
          </a:xfrm>
        </p:grpSpPr>
        <p:sp>
          <p:nvSpPr>
            <p:cNvPr id="43" name="object 40">
              <a:extLst>
                <a:ext uri="{FF2B5EF4-FFF2-40B4-BE49-F238E27FC236}">
                  <a16:creationId xmlns:a16="http://schemas.microsoft.com/office/drawing/2014/main" id="{3AE9498F-EC57-1A25-275A-765DE9F0A358}"/>
                </a:ext>
              </a:extLst>
            </p:cNvPr>
            <p:cNvSpPr/>
            <p:nvPr/>
          </p:nvSpPr>
          <p:spPr>
            <a:xfrm>
              <a:off x="920699" y="6550711"/>
              <a:ext cx="2585085" cy="250190"/>
            </a:xfrm>
            <a:custGeom>
              <a:avLst/>
              <a:gdLst/>
              <a:ahLst/>
              <a:cxnLst/>
              <a:rect l="l" t="t" r="r" b="b"/>
              <a:pathLst>
                <a:path w="2585085" h="250190">
                  <a:moveTo>
                    <a:pt x="2543098" y="0"/>
                  </a:moveTo>
                  <a:lnTo>
                    <a:pt x="41643" y="0"/>
                  </a:lnTo>
                  <a:lnTo>
                    <a:pt x="25433" y="3272"/>
                  </a:lnTo>
                  <a:lnTo>
                    <a:pt x="12196" y="12196"/>
                  </a:lnTo>
                  <a:lnTo>
                    <a:pt x="3272" y="25433"/>
                  </a:lnTo>
                  <a:lnTo>
                    <a:pt x="0" y="41643"/>
                  </a:lnTo>
                  <a:lnTo>
                    <a:pt x="0" y="208194"/>
                  </a:lnTo>
                  <a:lnTo>
                    <a:pt x="3272" y="224403"/>
                  </a:lnTo>
                  <a:lnTo>
                    <a:pt x="12196" y="237639"/>
                  </a:lnTo>
                  <a:lnTo>
                    <a:pt x="25433" y="246563"/>
                  </a:lnTo>
                  <a:lnTo>
                    <a:pt x="41643" y="249835"/>
                  </a:lnTo>
                  <a:lnTo>
                    <a:pt x="2543098" y="249835"/>
                  </a:lnTo>
                  <a:lnTo>
                    <a:pt x="2559305" y="246563"/>
                  </a:lnTo>
                  <a:lnTo>
                    <a:pt x="2572546" y="237639"/>
                  </a:lnTo>
                  <a:lnTo>
                    <a:pt x="2581478" y="224403"/>
                  </a:lnTo>
                  <a:lnTo>
                    <a:pt x="2584754" y="208194"/>
                  </a:lnTo>
                  <a:lnTo>
                    <a:pt x="2584754" y="41643"/>
                  </a:lnTo>
                  <a:lnTo>
                    <a:pt x="2581478" y="25433"/>
                  </a:lnTo>
                  <a:lnTo>
                    <a:pt x="2572546" y="12196"/>
                  </a:lnTo>
                  <a:lnTo>
                    <a:pt x="2559305" y="3272"/>
                  </a:lnTo>
                  <a:lnTo>
                    <a:pt x="2543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377B2DA2-1301-7865-D23E-C3D5CAD419B2}"/>
                </a:ext>
              </a:extLst>
            </p:cNvPr>
            <p:cNvSpPr/>
            <p:nvPr/>
          </p:nvSpPr>
          <p:spPr>
            <a:xfrm>
              <a:off x="920699" y="6550711"/>
              <a:ext cx="2585085" cy="250190"/>
            </a:xfrm>
            <a:custGeom>
              <a:avLst/>
              <a:gdLst/>
              <a:ahLst/>
              <a:cxnLst/>
              <a:rect l="l" t="t" r="r" b="b"/>
              <a:pathLst>
                <a:path w="2585085" h="250190">
                  <a:moveTo>
                    <a:pt x="0" y="41643"/>
                  </a:moveTo>
                  <a:lnTo>
                    <a:pt x="3272" y="25433"/>
                  </a:lnTo>
                  <a:lnTo>
                    <a:pt x="12196" y="12196"/>
                  </a:lnTo>
                  <a:lnTo>
                    <a:pt x="25433" y="3272"/>
                  </a:lnTo>
                  <a:lnTo>
                    <a:pt x="41643" y="0"/>
                  </a:lnTo>
                  <a:lnTo>
                    <a:pt x="2543098" y="0"/>
                  </a:lnTo>
                  <a:lnTo>
                    <a:pt x="2559305" y="3272"/>
                  </a:lnTo>
                  <a:lnTo>
                    <a:pt x="2572546" y="12196"/>
                  </a:lnTo>
                  <a:lnTo>
                    <a:pt x="2581478" y="25433"/>
                  </a:lnTo>
                  <a:lnTo>
                    <a:pt x="2584754" y="41643"/>
                  </a:lnTo>
                  <a:lnTo>
                    <a:pt x="2584754" y="208194"/>
                  </a:lnTo>
                  <a:lnTo>
                    <a:pt x="2581478" y="224403"/>
                  </a:lnTo>
                  <a:lnTo>
                    <a:pt x="2572546" y="237639"/>
                  </a:lnTo>
                  <a:lnTo>
                    <a:pt x="2559305" y="246563"/>
                  </a:lnTo>
                  <a:lnTo>
                    <a:pt x="2543098" y="249835"/>
                  </a:lnTo>
                  <a:lnTo>
                    <a:pt x="41643" y="249835"/>
                  </a:lnTo>
                  <a:lnTo>
                    <a:pt x="25433" y="246563"/>
                  </a:lnTo>
                  <a:lnTo>
                    <a:pt x="12196" y="237639"/>
                  </a:lnTo>
                  <a:lnTo>
                    <a:pt x="3272" y="224403"/>
                  </a:lnTo>
                  <a:lnTo>
                    <a:pt x="0" y="208194"/>
                  </a:lnTo>
                  <a:lnTo>
                    <a:pt x="0" y="41643"/>
                  </a:lnTo>
                  <a:close/>
                </a:path>
              </a:pathLst>
            </a:custGeom>
            <a:ln w="253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2">
            <a:extLst>
              <a:ext uri="{FF2B5EF4-FFF2-40B4-BE49-F238E27FC236}">
                <a16:creationId xmlns:a16="http://schemas.microsoft.com/office/drawing/2014/main" id="{30835CCA-B0AB-E857-85E3-9B592D8D58AE}"/>
              </a:ext>
            </a:extLst>
          </p:cNvPr>
          <p:cNvSpPr txBox="1"/>
          <p:nvPr/>
        </p:nvSpPr>
        <p:spPr>
          <a:xfrm>
            <a:off x="1317116" y="6537756"/>
            <a:ext cx="1792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Retroalimentación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6" name="object 43">
            <a:extLst>
              <a:ext uri="{FF2B5EF4-FFF2-40B4-BE49-F238E27FC236}">
                <a16:creationId xmlns:a16="http://schemas.microsoft.com/office/drawing/2014/main" id="{272BF29A-B365-6F45-FCA1-2EDC971FC89E}"/>
              </a:ext>
            </a:extLst>
          </p:cNvPr>
          <p:cNvGrpSpPr/>
          <p:nvPr/>
        </p:nvGrpSpPr>
        <p:grpSpPr>
          <a:xfrm>
            <a:off x="5366003" y="1039367"/>
            <a:ext cx="6712584" cy="4838700"/>
            <a:chOff x="5366003" y="1039367"/>
            <a:chExt cx="6712584" cy="4838700"/>
          </a:xfrm>
        </p:grpSpPr>
        <p:pic>
          <p:nvPicPr>
            <p:cNvPr id="47" name="object 44">
              <a:extLst>
                <a:ext uri="{FF2B5EF4-FFF2-40B4-BE49-F238E27FC236}">
                  <a16:creationId xmlns:a16="http://schemas.microsoft.com/office/drawing/2014/main" id="{994ABAD9-3644-7D82-C44A-CACE814FFB9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5555" y="1362074"/>
              <a:ext cx="6232597" cy="3944620"/>
            </a:xfrm>
            <a:prstGeom prst="rect">
              <a:avLst/>
            </a:prstGeom>
          </p:spPr>
        </p:pic>
        <p:pic>
          <p:nvPicPr>
            <p:cNvPr id="48" name="object 45">
              <a:extLst>
                <a:ext uri="{FF2B5EF4-FFF2-40B4-BE49-F238E27FC236}">
                  <a16:creationId xmlns:a16="http://schemas.microsoft.com/office/drawing/2014/main" id="{F9BE424A-7BAD-10DA-EB73-8DA587AA4BB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6003" y="1039367"/>
              <a:ext cx="527291" cy="4838700"/>
            </a:xfrm>
            <a:prstGeom prst="rect">
              <a:avLst/>
            </a:prstGeom>
          </p:spPr>
        </p:pic>
        <p:pic>
          <p:nvPicPr>
            <p:cNvPr id="49" name="object 46">
              <a:extLst>
                <a:ext uri="{FF2B5EF4-FFF2-40B4-BE49-F238E27FC236}">
                  <a16:creationId xmlns:a16="http://schemas.microsoft.com/office/drawing/2014/main" id="{B7C673BE-C3BF-CAD5-A5D7-A2C7C15CD9D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07151" y="1045463"/>
              <a:ext cx="507491" cy="4826508"/>
            </a:xfrm>
            <a:prstGeom prst="rect">
              <a:avLst/>
            </a:prstGeom>
          </p:spPr>
        </p:pic>
        <p:pic>
          <p:nvPicPr>
            <p:cNvPr id="50" name="object 47">
              <a:extLst>
                <a:ext uri="{FF2B5EF4-FFF2-40B4-BE49-F238E27FC236}">
                  <a16:creationId xmlns:a16="http://schemas.microsoft.com/office/drawing/2014/main" id="{0C1DCBAF-C48D-998C-A0C6-BA2BC369CC8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3247" y="1066799"/>
              <a:ext cx="437896" cy="4748809"/>
            </a:xfrm>
            <a:prstGeom prst="rect">
              <a:avLst/>
            </a:prstGeom>
          </p:spPr>
        </p:pic>
        <p:sp>
          <p:nvSpPr>
            <p:cNvPr id="51" name="object 48">
              <a:extLst>
                <a:ext uri="{FF2B5EF4-FFF2-40B4-BE49-F238E27FC236}">
                  <a16:creationId xmlns:a16="http://schemas.microsoft.com/office/drawing/2014/main" id="{2D454CAF-E862-3DB7-BF73-5B4F06FDFF84}"/>
                </a:ext>
              </a:extLst>
            </p:cNvPr>
            <p:cNvSpPr/>
            <p:nvPr/>
          </p:nvSpPr>
          <p:spPr>
            <a:xfrm>
              <a:off x="5413247" y="1066799"/>
              <a:ext cx="438150" cy="4749165"/>
            </a:xfrm>
            <a:custGeom>
              <a:avLst/>
              <a:gdLst/>
              <a:ahLst/>
              <a:cxnLst/>
              <a:rect l="l" t="t" r="r" b="b"/>
              <a:pathLst>
                <a:path w="438150" h="4749165">
                  <a:moveTo>
                    <a:pt x="73025" y="4748809"/>
                  </a:moveTo>
                  <a:lnTo>
                    <a:pt x="44576" y="4743073"/>
                  </a:lnTo>
                  <a:lnTo>
                    <a:pt x="21367" y="4727432"/>
                  </a:lnTo>
                  <a:lnTo>
                    <a:pt x="5730" y="4704232"/>
                  </a:lnTo>
                  <a:lnTo>
                    <a:pt x="0" y="4675822"/>
                  </a:lnTo>
                  <a:lnTo>
                    <a:pt x="0" y="72898"/>
                  </a:lnTo>
                  <a:lnTo>
                    <a:pt x="5730" y="44523"/>
                  </a:lnTo>
                  <a:lnTo>
                    <a:pt x="21367" y="21351"/>
                  </a:lnTo>
                  <a:lnTo>
                    <a:pt x="44576" y="5728"/>
                  </a:lnTo>
                  <a:lnTo>
                    <a:pt x="73025" y="0"/>
                  </a:lnTo>
                  <a:lnTo>
                    <a:pt x="364871" y="0"/>
                  </a:lnTo>
                  <a:lnTo>
                    <a:pt x="393318" y="5728"/>
                  </a:lnTo>
                  <a:lnTo>
                    <a:pt x="416528" y="21351"/>
                  </a:lnTo>
                  <a:lnTo>
                    <a:pt x="432165" y="44523"/>
                  </a:lnTo>
                  <a:lnTo>
                    <a:pt x="437896" y="72898"/>
                  </a:lnTo>
                  <a:lnTo>
                    <a:pt x="437896" y="4675822"/>
                  </a:lnTo>
                  <a:lnTo>
                    <a:pt x="432165" y="4704232"/>
                  </a:lnTo>
                  <a:lnTo>
                    <a:pt x="416528" y="4727432"/>
                  </a:lnTo>
                  <a:lnTo>
                    <a:pt x="393319" y="4743073"/>
                  </a:lnTo>
                  <a:lnTo>
                    <a:pt x="364871" y="4748809"/>
                  </a:lnTo>
                  <a:lnTo>
                    <a:pt x="73025" y="4748809"/>
                  </a:lnTo>
                  <a:close/>
                </a:path>
              </a:pathLst>
            </a:custGeom>
            <a:ln w="9524">
              <a:solidFill>
                <a:srgbClr val="6CAC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49">
            <a:extLst>
              <a:ext uri="{FF2B5EF4-FFF2-40B4-BE49-F238E27FC236}">
                <a16:creationId xmlns:a16="http://schemas.microsoft.com/office/drawing/2014/main" id="{B6CC6617-B8E7-09B4-F943-135910ADD999}"/>
              </a:ext>
            </a:extLst>
          </p:cNvPr>
          <p:cNvSpPr txBox="1"/>
          <p:nvPr/>
        </p:nvSpPr>
        <p:spPr>
          <a:xfrm>
            <a:off x="5512966" y="1179929"/>
            <a:ext cx="252095" cy="4526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dirty="0">
                <a:latin typeface="Arial"/>
                <a:cs typeface="Arial"/>
              </a:rPr>
              <a:t>Recojo,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análisis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valoración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evidencias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3" name="object 50">
            <a:extLst>
              <a:ext uri="{FF2B5EF4-FFF2-40B4-BE49-F238E27FC236}">
                <a16:creationId xmlns:a16="http://schemas.microsoft.com/office/drawing/2014/main" id="{05A21FF1-827D-1BC5-D463-27D20DEEDB1F}"/>
              </a:ext>
            </a:extLst>
          </p:cNvPr>
          <p:cNvGrpSpPr/>
          <p:nvPr/>
        </p:nvGrpSpPr>
        <p:grpSpPr>
          <a:xfrm>
            <a:off x="208761" y="1048497"/>
            <a:ext cx="539750" cy="4820920"/>
            <a:chOff x="208761" y="1048497"/>
            <a:chExt cx="539750" cy="4820920"/>
          </a:xfrm>
        </p:grpSpPr>
        <p:pic>
          <p:nvPicPr>
            <p:cNvPr id="54" name="object 51">
              <a:extLst>
                <a:ext uri="{FF2B5EF4-FFF2-40B4-BE49-F238E27FC236}">
                  <a16:creationId xmlns:a16="http://schemas.microsoft.com/office/drawing/2014/main" id="{7821F0D5-065A-E5F7-1F38-9892933F98F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761" y="1048497"/>
              <a:ext cx="510568" cy="4820440"/>
            </a:xfrm>
            <a:prstGeom prst="rect">
              <a:avLst/>
            </a:prstGeom>
          </p:spPr>
        </p:pic>
        <p:pic>
          <p:nvPicPr>
            <p:cNvPr id="55" name="object 52">
              <a:extLst>
                <a:ext uri="{FF2B5EF4-FFF2-40B4-BE49-F238E27FC236}">
                  <a16:creationId xmlns:a16="http://schemas.microsoft.com/office/drawing/2014/main" id="{2B99B240-32F5-A6E4-85FD-FE1AFB663E6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792" y="2170175"/>
              <a:ext cx="507492" cy="2578608"/>
            </a:xfrm>
            <a:prstGeom prst="rect">
              <a:avLst/>
            </a:prstGeom>
          </p:spPr>
        </p:pic>
        <p:sp>
          <p:nvSpPr>
            <p:cNvPr id="56" name="object 53">
              <a:extLst>
                <a:ext uri="{FF2B5EF4-FFF2-40B4-BE49-F238E27FC236}">
                  <a16:creationId xmlns:a16="http://schemas.microsoft.com/office/drawing/2014/main" id="{EC603E6C-792D-777C-C257-84477BDD4B1F}"/>
                </a:ext>
              </a:extLst>
            </p:cNvPr>
            <p:cNvSpPr/>
            <p:nvPr/>
          </p:nvSpPr>
          <p:spPr>
            <a:xfrm>
              <a:off x="247319" y="1066800"/>
              <a:ext cx="438150" cy="4749165"/>
            </a:xfrm>
            <a:custGeom>
              <a:avLst/>
              <a:gdLst/>
              <a:ahLst/>
              <a:cxnLst/>
              <a:rect l="l" t="t" r="r" b="b"/>
              <a:pathLst>
                <a:path w="438150" h="4749165">
                  <a:moveTo>
                    <a:pt x="364896" y="0"/>
                  </a:moveTo>
                  <a:lnTo>
                    <a:pt x="72974" y="0"/>
                  </a:lnTo>
                  <a:lnTo>
                    <a:pt x="44566" y="5728"/>
                  </a:lnTo>
                  <a:lnTo>
                    <a:pt x="21370" y="21351"/>
                  </a:lnTo>
                  <a:lnTo>
                    <a:pt x="5733" y="44523"/>
                  </a:lnTo>
                  <a:lnTo>
                    <a:pt x="0" y="72898"/>
                  </a:lnTo>
                  <a:lnTo>
                    <a:pt x="0" y="4675822"/>
                  </a:lnTo>
                  <a:lnTo>
                    <a:pt x="5733" y="4704232"/>
                  </a:lnTo>
                  <a:lnTo>
                    <a:pt x="21370" y="4727432"/>
                  </a:lnTo>
                  <a:lnTo>
                    <a:pt x="44566" y="4743073"/>
                  </a:lnTo>
                  <a:lnTo>
                    <a:pt x="72974" y="4748809"/>
                  </a:lnTo>
                  <a:lnTo>
                    <a:pt x="364896" y="4748809"/>
                  </a:lnTo>
                  <a:lnTo>
                    <a:pt x="393306" y="4743073"/>
                  </a:lnTo>
                  <a:lnTo>
                    <a:pt x="416506" y="4727432"/>
                  </a:lnTo>
                  <a:lnTo>
                    <a:pt x="432147" y="4704232"/>
                  </a:lnTo>
                  <a:lnTo>
                    <a:pt x="437883" y="4675822"/>
                  </a:lnTo>
                  <a:lnTo>
                    <a:pt x="437883" y="72898"/>
                  </a:lnTo>
                  <a:lnTo>
                    <a:pt x="432147" y="44523"/>
                  </a:lnTo>
                  <a:lnTo>
                    <a:pt x="416506" y="21351"/>
                  </a:lnTo>
                  <a:lnTo>
                    <a:pt x="393306" y="5728"/>
                  </a:lnTo>
                  <a:lnTo>
                    <a:pt x="364896" y="0"/>
                  </a:lnTo>
                  <a:close/>
                </a:path>
              </a:pathLst>
            </a:custGeom>
            <a:solidFill>
              <a:srgbClr val="FCE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4">
              <a:extLst>
                <a:ext uri="{FF2B5EF4-FFF2-40B4-BE49-F238E27FC236}">
                  <a16:creationId xmlns:a16="http://schemas.microsoft.com/office/drawing/2014/main" id="{4FEB92F0-F938-5024-1113-921163FF403C}"/>
                </a:ext>
              </a:extLst>
            </p:cNvPr>
            <p:cNvSpPr/>
            <p:nvPr/>
          </p:nvSpPr>
          <p:spPr>
            <a:xfrm>
              <a:off x="247319" y="1066800"/>
              <a:ext cx="438150" cy="4749165"/>
            </a:xfrm>
            <a:custGeom>
              <a:avLst/>
              <a:gdLst/>
              <a:ahLst/>
              <a:cxnLst/>
              <a:rect l="l" t="t" r="r" b="b"/>
              <a:pathLst>
                <a:path w="438150" h="4749165">
                  <a:moveTo>
                    <a:pt x="72974" y="4748809"/>
                  </a:moveTo>
                  <a:lnTo>
                    <a:pt x="44566" y="4743073"/>
                  </a:lnTo>
                  <a:lnTo>
                    <a:pt x="21370" y="4727432"/>
                  </a:lnTo>
                  <a:lnTo>
                    <a:pt x="5733" y="4704232"/>
                  </a:lnTo>
                  <a:lnTo>
                    <a:pt x="0" y="4675822"/>
                  </a:lnTo>
                  <a:lnTo>
                    <a:pt x="0" y="72898"/>
                  </a:lnTo>
                  <a:lnTo>
                    <a:pt x="5733" y="44523"/>
                  </a:lnTo>
                  <a:lnTo>
                    <a:pt x="21370" y="21351"/>
                  </a:lnTo>
                  <a:lnTo>
                    <a:pt x="44566" y="5728"/>
                  </a:lnTo>
                  <a:lnTo>
                    <a:pt x="72974" y="0"/>
                  </a:lnTo>
                  <a:lnTo>
                    <a:pt x="364896" y="0"/>
                  </a:lnTo>
                  <a:lnTo>
                    <a:pt x="393306" y="5728"/>
                  </a:lnTo>
                  <a:lnTo>
                    <a:pt x="416506" y="21351"/>
                  </a:lnTo>
                  <a:lnTo>
                    <a:pt x="432147" y="44523"/>
                  </a:lnTo>
                  <a:lnTo>
                    <a:pt x="437883" y="72898"/>
                  </a:lnTo>
                  <a:lnTo>
                    <a:pt x="437883" y="4675822"/>
                  </a:lnTo>
                  <a:lnTo>
                    <a:pt x="432147" y="4704232"/>
                  </a:lnTo>
                  <a:lnTo>
                    <a:pt x="416506" y="4727432"/>
                  </a:lnTo>
                  <a:lnTo>
                    <a:pt x="393306" y="4743073"/>
                  </a:lnTo>
                  <a:lnTo>
                    <a:pt x="364896" y="4748809"/>
                  </a:lnTo>
                  <a:lnTo>
                    <a:pt x="72974" y="4748809"/>
                  </a:lnTo>
                  <a:close/>
                </a:path>
              </a:pathLst>
            </a:custGeom>
            <a:ln w="9525">
              <a:solidFill>
                <a:srgbClr val="EB79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5">
            <a:extLst>
              <a:ext uri="{FF2B5EF4-FFF2-40B4-BE49-F238E27FC236}">
                <a16:creationId xmlns:a16="http://schemas.microsoft.com/office/drawing/2014/main" id="{DFFC911A-51D8-9E41-213F-3540BE9D6F8E}"/>
              </a:ext>
            </a:extLst>
          </p:cNvPr>
          <p:cNvSpPr txBox="1"/>
          <p:nvPr/>
        </p:nvSpPr>
        <p:spPr>
          <a:xfrm>
            <a:off x="346352" y="2302627"/>
            <a:ext cx="252095" cy="22802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dirty="0">
                <a:latin typeface="Arial"/>
                <a:cs typeface="Arial"/>
              </a:rPr>
              <a:t>Evaluación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diagnóstica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2E715DEF-DC4E-E912-18E7-6153D06FC69D}"/>
              </a:ext>
            </a:extLst>
          </p:cNvPr>
          <p:cNvSpPr txBox="1"/>
          <p:nvPr/>
        </p:nvSpPr>
        <p:spPr>
          <a:xfrm>
            <a:off x="3584575" y="6621576"/>
            <a:ext cx="5553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0"/>
              </a:rPr>
              <a:t>https://repositorios.perueduca.pe/pe-recursos/edures/2cb316cb-334a-4f19-bde1-09a7ce55fd61.pdf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5CAAAF15-DE38-76A4-CEDB-B288A98DF18E}"/>
              </a:ext>
            </a:extLst>
          </p:cNvPr>
          <p:cNvSpPr txBox="1"/>
          <p:nvPr/>
        </p:nvSpPr>
        <p:spPr>
          <a:xfrm>
            <a:off x="6175628" y="5414264"/>
            <a:ext cx="5572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https://repositorios.perueduca.pe/pe-recursos/edures/2b240770-43b3-45ba-9d9f-fa8a376db7ed.pdf</a:t>
            </a:r>
            <a:endParaRPr sz="100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44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A125B7E8-B411-6527-DF97-3FBDB4D758B3}"/>
              </a:ext>
            </a:extLst>
          </p:cNvPr>
          <p:cNvSpPr txBox="1">
            <a:spLocks/>
          </p:cNvSpPr>
          <p:nvPr/>
        </p:nvSpPr>
        <p:spPr>
          <a:xfrm>
            <a:off x="-238760" y="77503"/>
            <a:ext cx="8844915" cy="641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3830">
              <a:lnSpc>
                <a:spcPct val="100000"/>
              </a:lnSpc>
              <a:spcBef>
                <a:spcPts val="100"/>
              </a:spcBef>
            </a:pPr>
            <a:r>
              <a:rPr lang="es-PE" sz="4000" b="1" dirty="0"/>
              <a:t>Comunicación</a:t>
            </a:r>
            <a:r>
              <a:rPr lang="es-PE" sz="4000" b="1" spc="-45" dirty="0"/>
              <a:t> </a:t>
            </a:r>
            <a:r>
              <a:rPr lang="es-PE" sz="4000" b="1" dirty="0"/>
              <a:t>a</a:t>
            </a:r>
            <a:r>
              <a:rPr lang="es-PE" sz="4000" b="1" spc="-25" dirty="0"/>
              <a:t> </a:t>
            </a:r>
            <a:r>
              <a:rPr lang="es-PE" sz="4000" b="1" dirty="0"/>
              <a:t>las</a:t>
            </a:r>
            <a:r>
              <a:rPr lang="es-PE" sz="4000" b="1" spc="-45" dirty="0"/>
              <a:t> </a:t>
            </a:r>
            <a:r>
              <a:rPr lang="es-PE" sz="4000" b="1" spc="-10" dirty="0"/>
              <a:t>familias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32A56BD-5C04-EA09-71C5-58EEA10ECD0C}"/>
              </a:ext>
            </a:extLst>
          </p:cNvPr>
          <p:cNvSpPr/>
          <p:nvPr/>
        </p:nvSpPr>
        <p:spPr>
          <a:xfrm>
            <a:off x="525018" y="749300"/>
            <a:ext cx="2649855" cy="5219700"/>
          </a:xfrm>
          <a:custGeom>
            <a:avLst/>
            <a:gdLst/>
            <a:ahLst/>
            <a:cxnLst/>
            <a:rect l="l" t="t" r="r" b="b"/>
            <a:pathLst>
              <a:path w="2649855" h="5219700">
                <a:moveTo>
                  <a:pt x="2384552" y="0"/>
                </a:moveTo>
                <a:lnTo>
                  <a:pt x="264960" y="0"/>
                </a:lnTo>
                <a:lnTo>
                  <a:pt x="217330" y="4268"/>
                </a:lnTo>
                <a:lnTo>
                  <a:pt x="172503" y="16575"/>
                </a:lnTo>
                <a:lnTo>
                  <a:pt x="131225" y="36171"/>
                </a:lnTo>
                <a:lnTo>
                  <a:pt x="94246" y="62309"/>
                </a:lnTo>
                <a:lnTo>
                  <a:pt x="62312" y="94239"/>
                </a:lnTo>
                <a:lnTo>
                  <a:pt x="36172" y="131214"/>
                </a:lnTo>
                <a:lnTo>
                  <a:pt x="16575" y="172485"/>
                </a:lnTo>
                <a:lnTo>
                  <a:pt x="4268" y="217304"/>
                </a:lnTo>
                <a:lnTo>
                  <a:pt x="0" y="264922"/>
                </a:lnTo>
                <a:lnTo>
                  <a:pt x="0" y="4954739"/>
                </a:lnTo>
                <a:lnTo>
                  <a:pt x="4268" y="5002365"/>
                </a:lnTo>
                <a:lnTo>
                  <a:pt x="16575" y="5047191"/>
                </a:lnTo>
                <a:lnTo>
                  <a:pt x="36172" y="5088468"/>
                </a:lnTo>
                <a:lnTo>
                  <a:pt x="62312" y="5125448"/>
                </a:lnTo>
                <a:lnTo>
                  <a:pt x="94246" y="5157383"/>
                </a:lnTo>
                <a:lnTo>
                  <a:pt x="131225" y="5183524"/>
                </a:lnTo>
                <a:lnTo>
                  <a:pt x="172503" y="5203122"/>
                </a:lnTo>
                <a:lnTo>
                  <a:pt x="217330" y="5215431"/>
                </a:lnTo>
                <a:lnTo>
                  <a:pt x="264960" y="5219700"/>
                </a:lnTo>
                <a:lnTo>
                  <a:pt x="2384552" y="5219700"/>
                </a:lnTo>
                <a:lnTo>
                  <a:pt x="2432207" y="5215431"/>
                </a:lnTo>
                <a:lnTo>
                  <a:pt x="2477055" y="5203122"/>
                </a:lnTo>
                <a:lnTo>
                  <a:pt x="2518348" y="5183524"/>
                </a:lnTo>
                <a:lnTo>
                  <a:pt x="2555339" y="5157383"/>
                </a:lnTo>
                <a:lnTo>
                  <a:pt x="2587280" y="5125448"/>
                </a:lnTo>
                <a:lnTo>
                  <a:pt x="2613424" y="5088468"/>
                </a:lnTo>
                <a:lnTo>
                  <a:pt x="2633024" y="5047191"/>
                </a:lnTo>
                <a:lnTo>
                  <a:pt x="2645332" y="5002365"/>
                </a:lnTo>
                <a:lnTo>
                  <a:pt x="2649601" y="4954739"/>
                </a:lnTo>
                <a:lnTo>
                  <a:pt x="2649601" y="264922"/>
                </a:lnTo>
                <a:lnTo>
                  <a:pt x="2645332" y="217304"/>
                </a:lnTo>
                <a:lnTo>
                  <a:pt x="2633024" y="172485"/>
                </a:lnTo>
                <a:lnTo>
                  <a:pt x="2613424" y="131214"/>
                </a:lnTo>
                <a:lnTo>
                  <a:pt x="2587280" y="94239"/>
                </a:lnTo>
                <a:lnTo>
                  <a:pt x="2555339" y="62309"/>
                </a:lnTo>
                <a:lnTo>
                  <a:pt x="2518348" y="36171"/>
                </a:lnTo>
                <a:lnTo>
                  <a:pt x="2477055" y="16575"/>
                </a:lnTo>
                <a:lnTo>
                  <a:pt x="2432207" y="4268"/>
                </a:lnTo>
                <a:lnTo>
                  <a:pt x="2384552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9B2C893-038D-0EE3-E36B-E4929BD88912}"/>
              </a:ext>
            </a:extLst>
          </p:cNvPr>
          <p:cNvSpPr txBox="1"/>
          <p:nvPr/>
        </p:nvSpPr>
        <p:spPr>
          <a:xfrm>
            <a:off x="1033678" y="1151001"/>
            <a:ext cx="163512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202565">
              <a:lnSpc>
                <a:spcPts val="2480"/>
              </a:lnSpc>
              <a:spcBef>
                <a:spcPts val="515"/>
              </a:spcBef>
            </a:pPr>
            <a:r>
              <a:rPr sz="2400" b="1" dirty="0">
                <a:latin typeface="Arial"/>
                <a:cs typeface="Arial"/>
              </a:rPr>
              <a:t>¿Qué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se </a:t>
            </a:r>
            <a:r>
              <a:rPr sz="2400" b="1" spc="-10" dirty="0">
                <a:latin typeface="Arial"/>
                <a:cs typeface="Arial"/>
              </a:rPr>
              <a:t>comunica?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BA986C03-BBBF-03D7-9462-F7E5971909B8}"/>
              </a:ext>
            </a:extLst>
          </p:cNvPr>
          <p:cNvGrpSpPr/>
          <p:nvPr/>
        </p:nvGrpSpPr>
        <p:grpSpPr>
          <a:xfrm>
            <a:off x="777265" y="2302636"/>
            <a:ext cx="2145030" cy="786130"/>
            <a:chOff x="777265" y="2302636"/>
            <a:chExt cx="2145030" cy="78613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4B248656-273E-82CF-B693-9F27A5246E9A}"/>
                </a:ext>
              </a:extLst>
            </p:cNvPr>
            <p:cNvSpPr/>
            <p:nvPr/>
          </p:nvSpPr>
          <p:spPr>
            <a:xfrm>
              <a:off x="789965" y="2315336"/>
              <a:ext cx="2119630" cy="760730"/>
            </a:xfrm>
            <a:custGeom>
              <a:avLst/>
              <a:gdLst/>
              <a:ahLst/>
              <a:cxnLst/>
              <a:rect l="l" t="t" r="r" b="b"/>
              <a:pathLst>
                <a:path w="2119630" h="760730">
                  <a:moveTo>
                    <a:pt x="2043658" y="0"/>
                  </a:moveTo>
                  <a:lnTo>
                    <a:pt x="76047" y="0"/>
                  </a:lnTo>
                  <a:lnTo>
                    <a:pt x="46446" y="5974"/>
                  </a:lnTo>
                  <a:lnTo>
                    <a:pt x="22274" y="22272"/>
                  </a:lnTo>
                  <a:lnTo>
                    <a:pt x="5976" y="46452"/>
                  </a:lnTo>
                  <a:lnTo>
                    <a:pt x="0" y="76073"/>
                  </a:lnTo>
                  <a:lnTo>
                    <a:pt x="0" y="684402"/>
                  </a:lnTo>
                  <a:lnTo>
                    <a:pt x="5976" y="713950"/>
                  </a:lnTo>
                  <a:lnTo>
                    <a:pt x="22274" y="738092"/>
                  </a:lnTo>
                  <a:lnTo>
                    <a:pt x="46446" y="754376"/>
                  </a:lnTo>
                  <a:lnTo>
                    <a:pt x="76047" y="760349"/>
                  </a:lnTo>
                  <a:lnTo>
                    <a:pt x="2043658" y="760349"/>
                  </a:lnTo>
                  <a:lnTo>
                    <a:pt x="2073205" y="754376"/>
                  </a:lnTo>
                  <a:lnTo>
                    <a:pt x="2097347" y="738092"/>
                  </a:lnTo>
                  <a:lnTo>
                    <a:pt x="2113631" y="713950"/>
                  </a:lnTo>
                  <a:lnTo>
                    <a:pt x="2119604" y="684402"/>
                  </a:lnTo>
                  <a:lnTo>
                    <a:pt x="2119604" y="76073"/>
                  </a:lnTo>
                  <a:lnTo>
                    <a:pt x="2113631" y="46452"/>
                  </a:lnTo>
                  <a:lnTo>
                    <a:pt x="2097347" y="22272"/>
                  </a:lnTo>
                  <a:lnTo>
                    <a:pt x="2073205" y="5974"/>
                  </a:lnTo>
                  <a:lnTo>
                    <a:pt x="2043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2707EA85-8D46-406B-32A9-06ED1D985E99}"/>
                </a:ext>
              </a:extLst>
            </p:cNvPr>
            <p:cNvSpPr/>
            <p:nvPr/>
          </p:nvSpPr>
          <p:spPr>
            <a:xfrm>
              <a:off x="789965" y="2315336"/>
              <a:ext cx="2119630" cy="760730"/>
            </a:xfrm>
            <a:custGeom>
              <a:avLst/>
              <a:gdLst/>
              <a:ahLst/>
              <a:cxnLst/>
              <a:rect l="l" t="t" r="r" b="b"/>
              <a:pathLst>
                <a:path w="2119630" h="760730">
                  <a:moveTo>
                    <a:pt x="0" y="76073"/>
                  </a:moveTo>
                  <a:lnTo>
                    <a:pt x="5976" y="46452"/>
                  </a:lnTo>
                  <a:lnTo>
                    <a:pt x="22274" y="22272"/>
                  </a:lnTo>
                  <a:lnTo>
                    <a:pt x="46446" y="5974"/>
                  </a:lnTo>
                  <a:lnTo>
                    <a:pt x="76047" y="0"/>
                  </a:lnTo>
                  <a:lnTo>
                    <a:pt x="2043658" y="0"/>
                  </a:lnTo>
                  <a:lnTo>
                    <a:pt x="2073205" y="5974"/>
                  </a:lnTo>
                  <a:lnTo>
                    <a:pt x="2097347" y="22272"/>
                  </a:lnTo>
                  <a:lnTo>
                    <a:pt x="2113631" y="46452"/>
                  </a:lnTo>
                  <a:lnTo>
                    <a:pt x="2119604" y="76073"/>
                  </a:lnTo>
                  <a:lnTo>
                    <a:pt x="2119604" y="684402"/>
                  </a:lnTo>
                  <a:lnTo>
                    <a:pt x="2113631" y="713950"/>
                  </a:lnTo>
                  <a:lnTo>
                    <a:pt x="2097347" y="738092"/>
                  </a:lnTo>
                  <a:lnTo>
                    <a:pt x="2073205" y="754376"/>
                  </a:lnTo>
                  <a:lnTo>
                    <a:pt x="2043658" y="760349"/>
                  </a:lnTo>
                  <a:lnTo>
                    <a:pt x="76047" y="760349"/>
                  </a:lnTo>
                  <a:lnTo>
                    <a:pt x="46446" y="754376"/>
                  </a:lnTo>
                  <a:lnTo>
                    <a:pt x="22274" y="738092"/>
                  </a:lnTo>
                  <a:lnTo>
                    <a:pt x="5976" y="713950"/>
                  </a:lnTo>
                  <a:lnTo>
                    <a:pt x="0" y="684402"/>
                  </a:lnTo>
                  <a:lnTo>
                    <a:pt x="0" y="76073"/>
                  </a:lnTo>
                  <a:close/>
                </a:path>
              </a:pathLst>
            </a:custGeom>
            <a:ln w="254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8">
            <a:extLst>
              <a:ext uri="{FF2B5EF4-FFF2-40B4-BE49-F238E27FC236}">
                <a16:creationId xmlns:a16="http://schemas.microsoft.com/office/drawing/2014/main" id="{3FD619EF-91F7-AD09-4A28-D34BAEBA0D22}"/>
              </a:ext>
            </a:extLst>
          </p:cNvPr>
          <p:cNvSpPr txBox="1"/>
          <p:nvPr/>
        </p:nvSpPr>
        <p:spPr>
          <a:xfrm>
            <a:off x="833721" y="2437892"/>
            <a:ext cx="2035175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propósito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89"/>
              </a:lnSpc>
            </a:pPr>
            <a:r>
              <a:rPr sz="1600" dirty="0">
                <a:latin typeface="Arial"/>
                <a:cs typeface="Arial"/>
              </a:rPr>
              <a:t>Refuerzo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Escolar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9">
            <a:extLst>
              <a:ext uri="{FF2B5EF4-FFF2-40B4-BE49-F238E27FC236}">
                <a16:creationId xmlns:a16="http://schemas.microsoft.com/office/drawing/2014/main" id="{10FFB633-EA5B-07AD-5AE6-8AF3CAD68F87}"/>
              </a:ext>
            </a:extLst>
          </p:cNvPr>
          <p:cNvGrpSpPr/>
          <p:nvPr/>
        </p:nvGrpSpPr>
        <p:grpSpPr>
          <a:xfrm>
            <a:off x="777265" y="3180079"/>
            <a:ext cx="2145030" cy="786130"/>
            <a:chOff x="777265" y="3180079"/>
            <a:chExt cx="2145030" cy="786130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1F58F969-9575-414E-B7F9-728450498279}"/>
                </a:ext>
              </a:extLst>
            </p:cNvPr>
            <p:cNvSpPr/>
            <p:nvPr/>
          </p:nvSpPr>
          <p:spPr>
            <a:xfrm>
              <a:off x="789965" y="3192779"/>
              <a:ext cx="2119630" cy="760730"/>
            </a:xfrm>
            <a:custGeom>
              <a:avLst/>
              <a:gdLst/>
              <a:ahLst/>
              <a:cxnLst/>
              <a:rect l="l" t="t" r="r" b="b"/>
              <a:pathLst>
                <a:path w="2119630" h="760729">
                  <a:moveTo>
                    <a:pt x="2043658" y="0"/>
                  </a:moveTo>
                  <a:lnTo>
                    <a:pt x="76047" y="0"/>
                  </a:lnTo>
                  <a:lnTo>
                    <a:pt x="46446" y="5972"/>
                  </a:lnTo>
                  <a:lnTo>
                    <a:pt x="22274" y="22256"/>
                  </a:lnTo>
                  <a:lnTo>
                    <a:pt x="5976" y="46398"/>
                  </a:lnTo>
                  <a:lnTo>
                    <a:pt x="0" y="75946"/>
                  </a:lnTo>
                  <a:lnTo>
                    <a:pt x="0" y="684276"/>
                  </a:lnTo>
                  <a:lnTo>
                    <a:pt x="5976" y="713896"/>
                  </a:lnTo>
                  <a:lnTo>
                    <a:pt x="22274" y="738076"/>
                  </a:lnTo>
                  <a:lnTo>
                    <a:pt x="46446" y="754374"/>
                  </a:lnTo>
                  <a:lnTo>
                    <a:pt x="76047" y="760349"/>
                  </a:lnTo>
                  <a:lnTo>
                    <a:pt x="2043658" y="760349"/>
                  </a:lnTo>
                  <a:lnTo>
                    <a:pt x="2073205" y="754374"/>
                  </a:lnTo>
                  <a:lnTo>
                    <a:pt x="2097347" y="738076"/>
                  </a:lnTo>
                  <a:lnTo>
                    <a:pt x="2113631" y="713896"/>
                  </a:lnTo>
                  <a:lnTo>
                    <a:pt x="2119604" y="684276"/>
                  </a:lnTo>
                  <a:lnTo>
                    <a:pt x="2119604" y="75946"/>
                  </a:lnTo>
                  <a:lnTo>
                    <a:pt x="2113631" y="46398"/>
                  </a:lnTo>
                  <a:lnTo>
                    <a:pt x="2097347" y="22256"/>
                  </a:lnTo>
                  <a:lnTo>
                    <a:pt x="2073205" y="5972"/>
                  </a:lnTo>
                  <a:lnTo>
                    <a:pt x="2043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35D048E2-7880-6875-E8B9-359435A0FD76}"/>
                </a:ext>
              </a:extLst>
            </p:cNvPr>
            <p:cNvSpPr/>
            <p:nvPr/>
          </p:nvSpPr>
          <p:spPr>
            <a:xfrm>
              <a:off x="789965" y="3192779"/>
              <a:ext cx="2119630" cy="760730"/>
            </a:xfrm>
            <a:custGeom>
              <a:avLst/>
              <a:gdLst/>
              <a:ahLst/>
              <a:cxnLst/>
              <a:rect l="l" t="t" r="r" b="b"/>
              <a:pathLst>
                <a:path w="2119630" h="760729">
                  <a:moveTo>
                    <a:pt x="0" y="75946"/>
                  </a:moveTo>
                  <a:lnTo>
                    <a:pt x="5976" y="46398"/>
                  </a:lnTo>
                  <a:lnTo>
                    <a:pt x="22274" y="22256"/>
                  </a:lnTo>
                  <a:lnTo>
                    <a:pt x="46446" y="5972"/>
                  </a:lnTo>
                  <a:lnTo>
                    <a:pt x="76047" y="0"/>
                  </a:lnTo>
                  <a:lnTo>
                    <a:pt x="2043658" y="0"/>
                  </a:lnTo>
                  <a:lnTo>
                    <a:pt x="2073205" y="5972"/>
                  </a:lnTo>
                  <a:lnTo>
                    <a:pt x="2097347" y="22256"/>
                  </a:lnTo>
                  <a:lnTo>
                    <a:pt x="2113631" y="46398"/>
                  </a:lnTo>
                  <a:lnTo>
                    <a:pt x="2119604" y="75946"/>
                  </a:lnTo>
                  <a:lnTo>
                    <a:pt x="2119604" y="684276"/>
                  </a:lnTo>
                  <a:lnTo>
                    <a:pt x="2113631" y="713896"/>
                  </a:lnTo>
                  <a:lnTo>
                    <a:pt x="2097347" y="738076"/>
                  </a:lnTo>
                  <a:lnTo>
                    <a:pt x="2073205" y="754374"/>
                  </a:lnTo>
                  <a:lnTo>
                    <a:pt x="2043658" y="760349"/>
                  </a:lnTo>
                  <a:lnTo>
                    <a:pt x="76047" y="760349"/>
                  </a:lnTo>
                  <a:lnTo>
                    <a:pt x="46446" y="754374"/>
                  </a:lnTo>
                  <a:lnTo>
                    <a:pt x="22274" y="738076"/>
                  </a:lnTo>
                  <a:lnTo>
                    <a:pt x="5976" y="713896"/>
                  </a:lnTo>
                  <a:lnTo>
                    <a:pt x="0" y="684276"/>
                  </a:lnTo>
                  <a:lnTo>
                    <a:pt x="0" y="75946"/>
                  </a:lnTo>
                  <a:close/>
                </a:path>
              </a:pathLst>
            </a:custGeom>
            <a:ln w="254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A5160809-CF32-76DE-9142-50AE92538953}"/>
              </a:ext>
            </a:extLst>
          </p:cNvPr>
          <p:cNvSpPr txBox="1"/>
          <p:nvPr/>
        </p:nvSpPr>
        <p:spPr>
          <a:xfrm>
            <a:off x="1177239" y="3315156"/>
            <a:ext cx="1345565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Participación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89"/>
              </a:lnSpc>
            </a:pPr>
            <a:r>
              <a:rPr sz="1600" spc="-10" dirty="0">
                <a:latin typeface="Arial"/>
                <a:cs typeface="Arial"/>
              </a:rPr>
              <a:t>horarios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625CC391-4B05-E06D-A831-3F36C55B3635}"/>
              </a:ext>
            </a:extLst>
          </p:cNvPr>
          <p:cNvGrpSpPr/>
          <p:nvPr/>
        </p:nvGrpSpPr>
        <p:grpSpPr>
          <a:xfrm>
            <a:off x="777265" y="4057396"/>
            <a:ext cx="2145030" cy="786130"/>
            <a:chOff x="777265" y="4057396"/>
            <a:chExt cx="2145030" cy="786130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EC2B4459-44F3-AAE5-5D01-32C00C28CF4D}"/>
                </a:ext>
              </a:extLst>
            </p:cNvPr>
            <p:cNvSpPr/>
            <p:nvPr/>
          </p:nvSpPr>
          <p:spPr>
            <a:xfrm>
              <a:off x="789965" y="4070096"/>
              <a:ext cx="2119630" cy="760730"/>
            </a:xfrm>
            <a:custGeom>
              <a:avLst/>
              <a:gdLst/>
              <a:ahLst/>
              <a:cxnLst/>
              <a:rect l="l" t="t" r="r" b="b"/>
              <a:pathLst>
                <a:path w="2119630" h="760729">
                  <a:moveTo>
                    <a:pt x="2043658" y="0"/>
                  </a:moveTo>
                  <a:lnTo>
                    <a:pt x="76047" y="0"/>
                  </a:lnTo>
                  <a:lnTo>
                    <a:pt x="46446" y="5974"/>
                  </a:lnTo>
                  <a:lnTo>
                    <a:pt x="22274" y="22272"/>
                  </a:lnTo>
                  <a:lnTo>
                    <a:pt x="5976" y="46452"/>
                  </a:lnTo>
                  <a:lnTo>
                    <a:pt x="0" y="76072"/>
                  </a:lnTo>
                  <a:lnTo>
                    <a:pt x="0" y="684402"/>
                  </a:lnTo>
                  <a:lnTo>
                    <a:pt x="5976" y="713950"/>
                  </a:lnTo>
                  <a:lnTo>
                    <a:pt x="22274" y="738092"/>
                  </a:lnTo>
                  <a:lnTo>
                    <a:pt x="46446" y="754376"/>
                  </a:lnTo>
                  <a:lnTo>
                    <a:pt x="76047" y="760348"/>
                  </a:lnTo>
                  <a:lnTo>
                    <a:pt x="2043658" y="760348"/>
                  </a:lnTo>
                  <a:lnTo>
                    <a:pt x="2073205" y="754376"/>
                  </a:lnTo>
                  <a:lnTo>
                    <a:pt x="2097347" y="738092"/>
                  </a:lnTo>
                  <a:lnTo>
                    <a:pt x="2113631" y="713950"/>
                  </a:lnTo>
                  <a:lnTo>
                    <a:pt x="2119604" y="684402"/>
                  </a:lnTo>
                  <a:lnTo>
                    <a:pt x="2119604" y="76072"/>
                  </a:lnTo>
                  <a:lnTo>
                    <a:pt x="2113631" y="46452"/>
                  </a:lnTo>
                  <a:lnTo>
                    <a:pt x="2097347" y="22272"/>
                  </a:lnTo>
                  <a:lnTo>
                    <a:pt x="2073205" y="5974"/>
                  </a:lnTo>
                  <a:lnTo>
                    <a:pt x="2043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587A1434-B5C5-3211-C6D2-05BD898D3B7E}"/>
                </a:ext>
              </a:extLst>
            </p:cNvPr>
            <p:cNvSpPr/>
            <p:nvPr/>
          </p:nvSpPr>
          <p:spPr>
            <a:xfrm>
              <a:off x="789965" y="4070096"/>
              <a:ext cx="2119630" cy="760730"/>
            </a:xfrm>
            <a:custGeom>
              <a:avLst/>
              <a:gdLst/>
              <a:ahLst/>
              <a:cxnLst/>
              <a:rect l="l" t="t" r="r" b="b"/>
              <a:pathLst>
                <a:path w="2119630" h="760729">
                  <a:moveTo>
                    <a:pt x="0" y="76072"/>
                  </a:moveTo>
                  <a:lnTo>
                    <a:pt x="5976" y="46452"/>
                  </a:lnTo>
                  <a:lnTo>
                    <a:pt x="22274" y="22272"/>
                  </a:lnTo>
                  <a:lnTo>
                    <a:pt x="46446" y="5974"/>
                  </a:lnTo>
                  <a:lnTo>
                    <a:pt x="76047" y="0"/>
                  </a:lnTo>
                  <a:lnTo>
                    <a:pt x="2043658" y="0"/>
                  </a:lnTo>
                  <a:lnTo>
                    <a:pt x="2073205" y="5974"/>
                  </a:lnTo>
                  <a:lnTo>
                    <a:pt x="2097347" y="22272"/>
                  </a:lnTo>
                  <a:lnTo>
                    <a:pt x="2113631" y="46452"/>
                  </a:lnTo>
                  <a:lnTo>
                    <a:pt x="2119604" y="76072"/>
                  </a:lnTo>
                  <a:lnTo>
                    <a:pt x="2119604" y="684402"/>
                  </a:lnTo>
                  <a:lnTo>
                    <a:pt x="2113631" y="713950"/>
                  </a:lnTo>
                  <a:lnTo>
                    <a:pt x="2097347" y="738092"/>
                  </a:lnTo>
                  <a:lnTo>
                    <a:pt x="2073205" y="754376"/>
                  </a:lnTo>
                  <a:lnTo>
                    <a:pt x="2043658" y="760348"/>
                  </a:lnTo>
                  <a:lnTo>
                    <a:pt x="76047" y="760348"/>
                  </a:lnTo>
                  <a:lnTo>
                    <a:pt x="46446" y="754376"/>
                  </a:lnTo>
                  <a:lnTo>
                    <a:pt x="22274" y="738092"/>
                  </a:lnTo>
                  <a:lnTo>
                    <a:pt x="5976" y="713950"/>
                  </a:lnTo>
                  <a:lnTo>
                    <a:pt x="0" y="684402"/>
                  </a:lnTo>
                  <a:lnTo>
                    <a:pt x="0" y="76072"/>
                  </a:lnTo>
                  <a:close/>
                </a:path>
              </a:pathLst>
            </a:custGeom>
            <a:ln w="254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2928258B-41E2-DA52-2FDF-8F32F5ACD66E}"/>
              </a:ext>
            </a:extLst>
          </p:cNvPr>
          <p:cNvSpPr txBox="1"/>
          <p:nvPr/>
        </p:nvSpPr>
        <p:spPr>
          <a:xfrm>
            <a:off x="1064767" y="4010659"/>
            <a:ext cx="1569720" cy="8458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ct val="86200"/>
              </a:lnSpc>
              <a:spcBef>
                <a:spcPts val="345"/>
              </a:spcBef>
            </a:pPr>
            <a:r>
              <a:rPr sz="1500" dirty="0">
                <a:latin typeface="Arial"/>
                <a:cs typeface="Arial"/>
              </a:rPr>
              <a:t>Logros,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avances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y </a:t>
            </a:r>
            <a:r>
              <a:rPr sz="1500" dirty="0">
                <a:latin typeface="Arial"/>
                <a:cs typeface="Arial"/>
              </a:rPr>
              <a:t>necesidades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en </a:t>
            </a:r>
            <a:r>
              <a:rPr sz="1500" dirty="0">
                <a:latin typeface="Arial"/>
                <a:cs typeface="Arial"/>
              </a:rPr>
              <a:t>Comunicación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y </a:t>
            </a:r>
            <a:r>
              <a:rPr sz="1500" spc="-10" dirty="0">
                <a:latin typeface="Arial"/>
                <a:cs typeface="Arial"/>
              </a:rPr>
              <a:t>Matemática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3A136BB9-29BD-2B24-603C-A8F7AA85B59E}"/>
              </a:ext>
            </a:extLst>
          </p:cNvPr>
          <p:cNvGrpSpPr/>
          <p:nvPr/>
        </p:nvGrpSpPr>
        <p:grpSpPr>
          <a:xfrm>
            <a:off x="777265" y="4934839"/>
            <a:ext cx="2145030" cy="786130"/>
            <a:chOff x="777265" y="4934839"/>
            <a:chExt cx="2145030" cy="786130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C6EE3A86-080C-4D0A-DDFA-6C3B0B6573B4}"/>
                </a:ext>
              </a:extLst>
            </p:cNvPr>
            <p:cNvSpPr/>
            <p:nvPr/>
          </p:nvSpPr>
          <p:spPr>
            <a:xfrm>
              <a:off x="789965" y="4947539"/>
              <a:ext cx="2119630" cy="760730"/>
            </a:xfrm>
            <a:custGeom>
              <a:avLst/>
              <a:gdLst/>
              <a:ahLst/>
              <a:cxnLst/>
              <a:rect l="l" t="t" r="r" b="b"/>
              <a:pathLst>
                <a:path w="2119630" h="760729">
                  <a:moveTo>
                    <a:pt x="2043658" y="0"/>
                  </a:moveTo>
                  <a:lnTo>
                    <a:pt x="76047" y="0"/>
                  </a:lnTo>
                  <a:lnTo>
                    <a:pt x="46446" y="5972"/>
                  </a:lnTo>
                  <a:lnTo>
                    <a:pt x="22274" y="22256"/>
                  </a:lnTo>
                  <a:lnTo>
                    <a:pt x="5976" y="46398"/>
                  </a:lnTo>
                  <a:lnTo>
                    <a:pt x="0" y="75946"/>
                  </a:lnTo>
                  <a:lnTo>
                    <a:pt x="0" y="684314"/>
                  </a:lnTo>
                  <a:lnTo>
                    <a:pt x="5976" y="713907"/>
                  </a:lnTo>
                  <a:lnTo>
                    <a:pt x="22274" y="738076"/>
                  </a:lnTo>
                  <a:lnTo>
                    <a:pt x="46446" y="754372"/>
                  </a:lnTo>
                  <a:lnTo>
                    <a:pt x="76047" y="760349"/>
                  </a:lnTo>
                  <a:lnTo>
                    <a:pt x="2043658" y="760349"/>
                  </a:lnTo>
                  <a:lnTo>
                    <a:pt x="2073205" y="754372"/>
                  </a:lnTo>
                  <a:lnTo>
                    <a:pt x="2097347" y="738076"/>
                  </a:lnTo>
                  <a:lnTo>
                    <a:pt x="2113631" y="713907"/>
                  </a:lnTo>
                  <a:lnTo>
                    <a:pt x="2119604" y="684314"/>
                  </a:lnTo>
                  <a:lnTo>
                    <a:pt x="2119604" y="75946"/>
                  </a:lnTo>
                  <a:lnTo>
                    <a:pt x="2113631" y="46398"/>
                  </a:lnTo>
                  <a:lnTo>
                    <a:pt x="2097347" y="22256"/>
                  </a:lnTo>
                  <a:lnTo>
                    <a:pt x="2073205" y="5972"/>
                  </a:lnTo>
                  <a:lnTo>
                    <a:pt x="2043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79D9518-A106-F8B1-66C5-D1C01ABB1CD6}"/>
                </a:ext>
              </a:extLst>
            </p:cNvPr>
            <p:cNvSpPr/>
            <p:nvPr/>
          </p:nvSpPr>
          <p:spPr>
            <a:xfrm>
              <a:off x="789965" y="4947539"/>
              <a:ext cx="2119630" cy="760730"/>
            </a:xfrm>
            <a:custGeom>
              <a:avLst/>
              <a:gdLst/>
              <a:ahLst/>
              <a:cxnLst/>
              <a:rect l="l" t="t" r="r" b="b"/>
              <a:pathLst>
                <a:path w="2119630" h="760729">
                  <a:moveTo>
                    <a:pt x="0" y="75946"/>
                  </a:moveTo>
                  <a:lnTo>
                    <a:pt x="5976" y="46398"/>
                  </a:lnTo>
                  <a:lnTo>
                    <a:pt x="22274" y="22256"/>
                  </a:lnTo>
                  <a:lnTo>
                    <a:pt x="46446" y="5972"/>
                  </a:lnTo>
                  <a:lnTo>
                    <a:pt x="76047" y="0"/>
                  </a:lnTo>
                  <a:lnTo>
                    <a:pt x="2043658" y="0"/>
                  </a:lnTo>
                  <a:lnTo>
                    <a:pt x="2073205" y="5972"/>
                  </a:lnTo>
                  <a:lnTo>
                    <a:pt x="2097347" y="22256"/>
                  </a:lnTo>
                  <a:lnTo>
                    <a:pt x="2113631" y="46398"/>
                  </a:lnTo>
                  <a:lnTo>
                    <a:pt x="2119604" y="75946"/>
                  </a:lnTo>
                  <a:lnTo>
                    <a:pt x="2119604" y="684314"/>
                  </a:lnTo>
                  <a:lnTo>
                    <a:pt x="2113631" y="713907"/>
                  </a:lnTo>
                  <a:lnTo>
                    <a:pt x="2097347" y="738076"/>
                  </a:lnTo>
                  <a:lnTo>
                    <a:pt x="2073205" y="754372"/>
                  </a:lnTo>
                  <a:lnTo>
                    <a:pt x="2043658" y="760349"/>
                  </a:lnTo>
                  <a:lnTo>
                    <a:pt x="76047" y="760349"/>
                  </a:lnTo>
                  <a:lnTo>
                    <a:pt x="46446" y="754372"/>
                  </a:lnTo>
                  <a:lnTo>
                    <a:pt x="22274" y="738076"/>
                  </a:lnTo>
                  <a:lnTo>
                    <a:pt x="5976" y="713907"/>
                  </a:lnTo>
                  <a:lnTo>
                    <a:pt x="0" y="684314"/>
                  </a:lnTo>
                  <a:lnTo>
                    <a:pt x="0" y="75946"/>
                  </a:lnTo>
                  <a:close/>
                </a:path>
              </a:pathLst>
            </a:custGeom>
            <a:ln w="254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0">
            <a:extLst>
              <a:ext uri="{FF2B5EF4-FFF2-40B4-BE49-F238E27FC236}">
                <a16:creationId xmlns:a16="http://schemas.microsoft.com/office/drawing/2014/main" id="{3A07D5E1-6CE1-E07A-FDCF-126FFAECE1C7}"/>
              </a:ext>
            </a:extLst>
          </p:cNvPr>
          <p:cNvSpPr txBox="1"/>
          <p:nvPr/>
        </p:nvSpPr>
        <p:spPr>
          <a:xfrm>
            <a:off x="924560" y="4986654"/>
            <a:ext cx="1849755" cy="648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905" algn="ctr">
              <a:lnSpc>
                <a:spcPct val="86400"/>
              </a:lnSpc>
              <a:spcBef>
                <a:spcPts val="345"/>
              </a:spcBef>
            </a:pPr>
            <a:r>
              <a:rPr sz="1500" spc="-10" dirty="0">
                <a:latin typeface="Arial"/>
                <a:cs typeface="Arial"/>
              </a:rPr>
              <a:t>Orientaciones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para </a:t>
            </a:r>
            <a:r>
              <a:rPr sz="1500" dirty="0">
                <a:latin typeface="Arial"/>
                <a:cs typeface="Arial"/>
              </a:rPr>
              <a:t>apoyar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el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aprendizaje </a:t>
            </a:r>
            <a:r>
              <a:rPr sz="1500" dirty="0">
                <a:latin typeface="Arial"/>
                <a:cs typeface="Arial"/>
              </a:rPr>
              <a:t>en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casa.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2BDD7796-1287-E540-4885-4102E1B14580}"/>
              </a:ext>
            </a:extLst>
          </p:cNvPr>
          <p:cNvSpPr/>
          <p:nvPr/>
        </p:nvSpPr>
        <p:spPr>
          <a:xfrm>
            <a:off x="3373246" y="749300"/>
            <a:ext cx="2649855" cy="5219700"/>
          </a:xfrm>
          <a:custGeom>
            <a:avLst/>
            <a:gdLst/>
            <a:ahLst/>
            <a:cxnLst/>
            <a:rect l="l" t="t" r="r" b="b"/>
            <a:pathLst>
              <a:path w="2649854" h="5219700">
                <a:moveTo>
                  <a:pt x="2384679" y="0"/>
                </a:moveTo>
                <a:lnTo>
                  <a:pt x="265049" y="0"/>
                </a:lnTo>
                <a:lnTo>
                  <a:pt x="217393" y="4268"/>
                </a:lnTo>
                <a:lnTo>
                  <a:pt x="172545" y="16575"/>
                </a:lnTo>
                <a:lnTo>
                  <a:pt x="131252" y="36171"/>
                </a:lnTo>
                <a:lnTo>
                  <a:pt x="94261" y="62309"/>
                </a:lnTo>
                <a:lnTo>
                  <a:pt x="62320" y="94239"/>
                </a:lnTo>
                <a:lnTo>
                  <a:pt x="36176" y="131214"/>
                </a:lnTo>
                <a:lnTo>
                  <a:pt x="16576" y="172485"/>
                </a:lnTo>
                <a:lnTo>
                  <a:pt x="4268" y="217304"/>
                </a:lnTo>
                <a:lnTo>
                  <a:pt x="0" y="264922"/>
                </a:lnTo>
                <a:lnTo>
                  <a:pt x="0" y="4954739"/>
                </a:lnTo>
                <a:lnTo>
                  <a:pt x="4268" y="5002365"/>
                </a:lnTo>
                <a:lnTo>
                  <a:pt x="16576" y="5047191"/>
                </a:lnTo>
                <a:lnTo>
                  <a:pt x="36176" y="5088468"/>
                </a:lnTo>
                <a:lnTo>
                  <a:pt x="62320" y="5125448"/>
                </a:lnTo>
                <a:lnTo>
                  <a:pt x="94261" y="5157383"/>
                </a:lnTo>
                <a:lnTo>
                  <a:pt x="131252" y="5183524"/>
                </a:lnTo>
                <a:lnTo>
                  <a:pt x="172545" y="5203122"/>
                </a:lnTo>
                <a:lnTo>
                  <a:pt x="217393" y="5215431"/>
                </a:lnTo>
                <a:lnTo>
                  <a:pt x="265049" y="5219700"/>
                </a:lnTo>
                <a:lnTo>
                  <a:pt x="2384679" y="5219700"/>
                </a:lnTo>
                <a:lnTo>
                  <a:pt x="2432296" y="5215431"/>
                </a:lnTo>
                <a:lnTo>
                  <a:pt x="2477115" y="5203122"/>
                </a:lnTo>
                <a:lnTo>
                  <a:pt x="2518386" y="5183524"/>
                </a:lnTo>
                <a:lnTo>
                  <a:pt x="2555361" y="5157383"/>
                </a:lnTo>
                <a:lnTo>
                  <a:pt x="2587291" y="5125448"/>
                </a:lnTo>
                <a:lnTo>
                  <a:pt x="2613429" y="5088468"/>
                </a:lnTo>
                <a:lnTo>
                  <a:pt x="2633025" y="5047191"/>
                </a:lnTo>
                <a:lnTo>
                  <a:pt x="2645332" y="5002365"/>
                </a:lnTo>
                <a:lnTo>
                  <a:pt x="2649601" y="4954739"/>
                </a:lnTo>
                <a:lnTo>
                  <a:pt x="2649601" y="264922"/>
                </a:lnTo>
                <a:lnTo>
                  <a:pt x="2645332" y="217304"/>
                </a:lnTo>
                <a:lnTo>
                  <a:pt x="2633025" y="172485"/>
                </a:lnTo>
                <a:lnTo>
                  <a:pt x="2613429" y="131214"/>
                </a:lnTo>
                <a:lnTo>
                  <a:pt x="2587291" y="94239"/>
                </a:lnTo>
                <a:lnTo>
                  <a:pt x="2555361" y="62309"/>
                </a:lnTo>
                <a:lnTo>
                  <a:pt x="2518386" y="36171"/>
                </a:lnTo>
                <a:lnTo>
                  <a:pt x="2477115" y="16575"/>
                </a:lnTo>
                <a:lnTo>
                  <a:pt x="2432296" y="4268"/>
                </a:lnTo>
                <a:lnTo>
                  <a:pt x="2384679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80D49EFA-E41B-DF4B-2523-73A84368F003}"/>
              </a:ext>
            </a:extLst>
          </p:cNvPr>
          <p:cNvSpPr txBox="1"/>
          <p:nvPr/>
        </p:nvSpPr>
        <p:spPr>
          <a:xfrm>
            <a:off x="3932682" y="1308861"/>
            <a:ext cx="1531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¿Por</a:t>
            </a:r>
            <a:r>
              <a:rPr sz="2400" b="1" spc="-20" dirty="0">
                <a:latin typeface="Arial"/>
                <a:cs typeface="Arial"/>
              </a:rPr>
              <a:t> qué?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3">
            <a:extLst>
              <a:ext uri="{FF2B5EF4-FFF2-40B4-BE49-F238E27FC236}">
                <a16:creationId xmlns:a16="http://schemas.microsoft.com/office/drawing/2014/main" id="{7483DB83-95B1-D747-FDB3-EFCD234FB550}"/>
              </a:ext>
            </a:extLst>
          </p:cNvPr>
          <p:cNvGrpSpPr/>
          <p:nvPr/>
        </p:nvGrpSpPr>
        <p:grpSpPr>
          <a:xfrm>
            <a:off x="3625596" y="2302510"/>
            <a:ext cx="2145030" cy="3418204"/>
            <a:chOff x="3625596" y="2302510"/>
            <a:chExt cx="2145030" cy="3418204"/>
          </a:xfrm>
        </p:grpSpPr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BF72E5F9-845C-5E3D-9356-5E2DC387F66F}"/>
                </a:ext>
              </a:extLst>
            </p:cNvPr>
            <p:cNvSpPr/>
            <p:nvPr/>
          </p:nvSpPr>
          <p:spPr>
            <a:xfrm>
              <a:off x="3638296" y="2315210"/>
              <a:ext cx="2119630" cy="3392804"/>
            </a:xfrm>
            <a:custGeom>
              <a:avLst/>
              <a:gdLst/>
              <a:ahLst/>
              <a:cxnLst/>
              <a:rect l="l" t="t" r="r" b="b"/>
              <a:pathLst>
                <a:path w="2119629" h="3392804">
                  <a:moveTo>
                    <a:pt x="1907666" y="0"/>
                  </a:moveTo>
                  <a:lnTo>
                    <a:pt x="211962" y="0"/>
                  </a:lnTo>
                  <a:lnTo>
                    <a:pt x="163352" y="5596"/>
                  </a:lnTo>
                  <a:lnTo>
                    <a:pt x="118733" y="21538"/>
                  </a:lnTo>
                  <a:lnTo>
                    <a:pt x="79378" y="46556"/>
                  </a:lnTo>
                  <a:lnTo>
                    <a:pt x="46556" y="79378"/>
                  </a:lnTo>
                  <a:lnTo>
                    <a:pt x="21538" y="118733"/>
                  </a:lnTo>
                  <a:lnTo>
                    <a:pt x="5596" y="163352"/>
                  </a:lnTo>
                  <a:lnTo>
                    <a:pt x="0" y="211962"/>
                  </a:lnTo>
                  <a:lnTo>
                    <a:pt x="0" y="3180841"/>
                  </a:lnTo>
                  <a:lnTo>
                    <a:pt x="5596" y="3229444"/>
                  </a:lnTo>
                  <a:lnTo>
                    <a:pt x="21538" y="3274060"/>
                  </a:lnTo>
                  <a:lnTo>
                    <a:pt x="46556" y="3313416"/>
                  </a:lnTo>
                  <a:lnTo>
                    <a:pt x="79378" y="3346240"/>
                  </a:lnTo>
                  <a:lnTo>
                    <a:pt x="118733" y="3371261"/>
                  </a:lnTo>
                  <a:lnTo>
                    <a:pt x="163352" y="3387207"/>
                  </a:lnTo>
                  <a:lnTo>
                    <a:pt x="211962" y="3392804"/>
                  </a:lnTo>
                  <a:lnTo>
                    <a:pt x="1907666" y="3392804"/>
                  </a:lnTo>
                  <a:lnTo>
                    <a:pt x="1956237" y="3387207"/>
                  </a:lnTo>
                  <a:lnTo>
                    <a:pt x="2000840" y="3371261"/>
                  </a:lnTo>
                  <a:lnTo>
                    <a:pt x="2040198" y="3346240"/>
                  </a:lnTo>
                  <a:lnTo>
                    <a:pt x="2073033" y="3313416"/>
                  </a:lnTo>
                  <a:lnTo>
                    <a:pt x="2098068" y="3274059"/>
                  </a:lnTo>
                  <a:lnTo>
                    <a:pt x="2114026" y="3229444"/>
                  </a:lnTo>
                  <a:lnTo>
                    <a:pt x="2119629" y="3180841"/>
                  </a:lnTo>
                  <a:lnTo>
                    <a:pt x="2119629" y="211962"/>
                  </a:lnTo>
                  <a:lnTo>
                    <a:pt x="2114026" y="163352"/>
                  </a:lnTo>
                  <a:lnTo>
                    <a:pt x="2098068" y="118733"/>
                  </a:lnTo>
                  <a:lnTo>
                    <a:pt x="2073033" y="79378"/>
                  </a:lnTo>
                  <a:lnTo>
                    <a:pt x="2040198" y="46556"/>
                  </a:lnTo>
                  <a:lnTo>
                    <a:pt x="2000840" y="21538"/>
                  </a:lnTo>
                  <a:lnTo>
                    <a:pt x="1956237" y="5596"/>
                  </a:lnTo>
                  <a:lnTo>
                    <a:pt x="1907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A64849BE-9AC4-5384-024F-293EB5B7FA93}"/>
                </a:ext>
              </a:extLst>
            </p:cNvPr>
            <p:cNvSpPr/>
            <p:nvPr/>
          </p:nvSpPr>
          <p:spPr>
            <a:xfrm>
              <a:off x="3638296" y="2315210"/>
              <a:ext cx="2119630" cy="3392804"/>
            </a:xfrm>
            <a:custGeom>
              <a:avLst/>
              <a:gdLst/>
              <a:ahLst/>
              <a:cxnLst/>
              <a:rect l="l" t="t" r="r" b="b"/>
              <a:pathLst>
                <a:path w="2119629" h="3392804">
                  <a:moveTo>
                    <a:pt x="0" y="211962"/>
                  </a:moveTo>
                  <a:lnTo>
                    <a:pt x="5596" y="163352"/>
                  </a:lnTo>
                  <a:lnTo>
                    <a:pt x="21538" y="118733"/>
                  </a:lnTo>
                  <a:lnTo>
                    <a:pt x="46556" y="79378"/>
                  </a:lnTo>
                  <a:lnTo>
                    <a:pt x="79378" y="46556"/>
                  </a:lnTo>
                  <a:lnTo>
                    <a:pt x="118733" y="21538"/>
                  </a:lnTo>
                  <a:lnTo>
                    <a:pt x="163352" y="5596"/>
                  </a:lnTo>
                  <a:lnTo>
                    <a:pt x="211962" y="0"/>
                  </a:lnTo>
                  <a:lnTo>
                    <a:pt x="1907666" y="0"/>
                  </a:lnTo>
                  <a:lnTo>
                    <a:pt x="1956237" y="5596"/>
                  </a:lnTo>
                  <a:lnTo>
                    <a:pt x="2000840" y="21538"/>
                  </a:lnTo>
                  <a:lnTo>
                    <a:pt x="2040198" y="46556"/>
                  </a:lnTo>
                  <a:lnTo>
                    <a:pt x="2073033" y="79378"/>
                  </a:lnTo>
                  <a:lnTo>
                    <a:pt x="2098068" y="118733"/>
                  </a:lnTo>
                  <a:lnTo>
                    <a:pt x="2114026" y="163352"/>
                  </a:lnTo>
                  <a:lnTo>
                    <a:pt x="2119629" y="211962"/>
                  </a:lnTo>
                  <a:lnTo>
                    <a:pt x="2119629" y="3180841"/>
                  </a:lnTo>
                  <a:lnTo>
                    <a:pt x="2114026" y="3229444"/>
                  </a:lnTo>
                  <a:lnTo>
                    <a:pt x="2098068" y="3274059"/>
                  </a:lnTo>
                  <a:lnTo>
                    <a:pt x="2073033" y="3313416"/>
                  </a:lnTo>
                  <a:lnTo>
                    <a:pt x="2040198" y="3346240"/>
                  </a:lnTo>
                  <a:lnTo>
                    <a:pt x="2000840" y="3371261"/>
                  </a:lnTo>
                  <a:lnTo>
                    <a:pt x="1956237" y="3387207"/>
                  </a:lnTo>
                  <a:lnTo>
                    <a:pt x="1907666" y="3392804"/>
                  </a:lnTo>
                  <a:lnTo>
                    <a:pt x="211962" y="3392804"/>
                  </a:lnTo>
                  <a:lnTo>
                    <a:pt x="163352" y="3387207"/>
                  </a:lnTo>
                  <a:lnTo>
                    <a:pt x="118733" y="3371261"/>
                  </a:lnTo>
                  <a:lnTo>
                    <a:pt x="79378" y="3346240"/>
                  </a:lnTo>
                  <a:lnTo>
                    <a:pt x="46556" y="3313416"/>
                  </a:lnTo>
                  <a:lnTo>
                    <a:pt x="21538" y="3274060"/>
                  </a:lnTo>
                  <a:lnTo>
                    <a:pt x="5596" y="3229444"/>
                  </a:lnTo>
                  <a:lnTo>
                    <a:pt x="0" y="3180841"/>
                  </a:lnTo>
                  <a:lnTo>
                    <a:pt x="0" y="211962"/>
                  </a:lnTo>
                  <a:close/>
                </a:path>
              </a:pathLst>
            </a:custGeom>
            <a:ln w="25399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6">
            <a:extLst>
              <a:ext uri="{FF2B5EF4-FFF2-40B4-BE49-F238E27FC236}">
                <a16:creationId xmlns:a16="http://schemas.microsoft.com/office/drawing/2014/main" id="{8FAAE51B-FEB1-8C6F-5390-3F414C4495C8}"/>
              </a:ext>
            </a:extLst>
          </p:cNvPr>
          <p:cNvSpPr txBox="1"/>
          <p:nvPr/>
        </p:nvSpPr>
        <p:spPr>
          <a:xfrm>
            <a:off x="3740022" y="3248659"/>
            <a:ext cx="1917064" cy="14846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-635" algn="ctr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los </a:t>
            </a:r>
            <a:r>
              <a:rPr sz="1800" dirty="0">
                <a:latin typeface="Arial"/>
                <a:cs typeface="Arial"/>
              </a:rPr>
              <a:t>resultados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dirty="0">
                <a:latin typeface="Arial"/>
                <a:cs typeface="Arial"/>
              </a:rPr>
              <a:t>diagnóstico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dirty="0">
                <a:latin typeface="Arial"/>
                <a:cs typeface="Arial"/>
              </a:rPr>
              <a:t>comprometer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las </a:t>
            </a:r>
            <a:r>
              <a:rPr sz="1800" dirty="0">
                <a:latin typeface="Arial"/>
                <a:cs typeface="Arial"/>
              </a:rPr>
              <a:t>familias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spc="-10" dirty="0">
                <a:latin typeface="Arial"/>
                <a:cs typeface="Arial"/>
              </a:rPr>
              <a:t>apoyo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8F33D5A6-7C3F-00FF-3324-A77A53CECEE9}"/>
              </a:ext>
            </a:extLst>
          </p:cNvPr>
          <p:cNvSpPr/>
          <p:nvPr/>
        </p:nvSpPr>
        <p:spPr>
          <a:xfrm>
            <a:off x="6221603" y="749300"/>
            <a:ext cx="2649855" cy="5219700"/>
          </a:xfrm>
          <a:custGeom>
            <a:avLst/>
            <a:gdLst/>
            <a:ahLst/>
            <a:cxnLst/>
            <a:rect l="l" t="t" r="r" b="b"/>
            <a:pathLst>
              <a:path w="2649854" h="5219700">
                <a:moveTo>
                  <a:pt x="2384552" y="0"/>
                </a:moveTo>
                <a:lnTo>
                  <a:pt x="264922" y="0"/>
                </a:lnTo>
                <a:lnTo>
                  <a:pt x="217304" y="4268"/>
                </a:lnTo>
                <a:lnTo>
                  <a:pt x="172485" y="16575"/>
                </a:lnTo>
                <a:lnTo>
                  <a:pt x="131214" y="36171"/>
                </a:lnTo>
                <a:lnTo>
                  <a:pt x="94239" y="62309"/>
                </a:lnTo>
                <a:lnTo>
                  <a:pt x="62309" y="94239"/>
                </a:lnTo>
                <a:lnTo>
                  <a:pt x="36171" y="131214"/>
                </a:lnTo>
                <a:lnTo>
                  <a:pt x="16575" y="172485"/>
                </a:lnTo>
                <a:lnTo>
                  <a:pt x="4268" y="217304"/>
                </a:lnTo>
                <a:lnTo>
                  <a:pt x="0" y="264922"/>
                </a:lnTo>
                <a:lnTo>
                  <a:pt x="0" y="4954739"/>
                </a:lnTo>
                <a:lnTo>
                  <a:pt x="4268" y="5002365"/>
                </a:lnTo>
                <a:lnTo>
                  <a:pt x="16575" y="5047191"/>
                </a:lnTo>
                <a:lnTo>
                  <a:pt x="36171" y="5088468"/>
                </a:lnTo>
                <a:lnTo>
                  <a:pt x="62309" y="5125448"/>
                </a:lnTo>
                <a:lnTo>
                  <a:pt x="94239" y="5157383"/>
                </a:lnTo>
                <a:lnTo>
                  <a:pt x="131214" y="5183524"/>
                </a:lnTo>
                <a:lnTo>
                  <a:pt x="172485" y="5203122"/>
                </a:lnTo>
                <a:lnTo>
                  <a:pt x="217304" y="5215431"/>
                </a:lnTo>
                <a:lnTo>
                  <a:pt x="264922" y="5219700"/>
                </a:lnTo>
                <a:lnTo>
                  <a:pt x="2384552" y="5219700"/>
                </a:lnTo>
                <a:lnTo>
                  <a:pt x="2432169" y="5215431"/>
                </a:lnTo>
                <a:lnTo>
                  <a:pt x="2476988" y="5203122"/>
                </a:lnTo>
                <a:lnTo>
                  <a:pt x="2518259" y="5183524"/>
                </a:lnTo>
                <a:lnTo>
                  <a:pt x="2555234" y="5157383"/>
                </a:lnTo>
                <a:lnTo>
                  <a:pt x="2587164" y="5125448"/>
                </a:lnTo>
                <a:lnTo>
                  <a:pt x="2613302" y="5088468"/>
                </a:lnTo>
                <a:lnTo>
                  <a:pt x="2632898" y="5047191"/>
                </a:lnTo>
                <a:lnTo>
                  <a:pt x="2645205" y="5002365"/>
                </a:lnTo>
                <a:lnTo>
                  <a:pt x="2649474" y="4954739"/>
                </a:lnTo>
                <a:lnTo>
                  <a:pt x="2649474" y="264922"/>
                </a:lnTo>
                <a:lnTo>
                  <a:pt x="2645205" y="217304"/>
                </a:lnTo>
                <a:lnTo>
                  <a:pt x="2632898" y="172485"/>
                </a:lnTo>
                <a:lnTo>
                  <a:pt x="2613302" y="131214"/>
                </a:lnTo>
                <a:lnTo>
                  <a:pt x="2587164" y="94239"/>
                </a:lnTo>
                <a:lnTo>
                  <a:pt x="2555234" y="62309"/>
                </a:lnTo>
                <a:lnTo>
                  <a:pt x="2518259" y="36171"/>
                </a:lnTo>
                <a:lnTo>
                  <a:pt x="2476988" y="16575"/>
                </a:lnTo>
                <a:lnTo>
                  <a:pt x="2432169" y="4268"/>
                </a:lnTo>
                <a:lnTo>
                  <a:pt x="2384552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D094ABAC-6C66-EA20-547F-FD939A20743C}"/>
              </a:ext>
            </a:extLst>
          </p:cNvPr>
          <p:cNvSpPr txBox="1"/>
          <p:nvPr/>
        </p:nvSpPr>
        <p:spPr>
          <a:xfrm>
            <a:off x="6916928" y="1308861"/>
            <a:ext cx="1260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¿Cómo?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2" name="object 29">
            <a:extLst>
              <a:ext uri="{FF2B5EF4-FFF2-40B4-BE49-F238E27FC236}">
                <a16:creationId xmlns:a16="http://schemas.microsoft.com/office/drawing/2014/main" id="{E55083AA-6052-AAE8-DA71-37ED699786FE}"/>
              </a:ext>
            </a:extLst>
          </p:cNvPr>
          <p:cNvGrpSpPr/>
          <p:nvPr/>
        </p:nvGrpSpPr>
        <p:grpSpPr>
          <a:xfrm>
            <a:off x="6473825" y="2303017"/>
            <a:ext cx="2145030" cy="1050925"/>
            <a:chOff x="6473825" y="2303017"/>
            <a:chExt cx="2145030" cy="1050925"/>
          </a:xfrm>
        </p:grpSpPr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FD9EF506-BB22-FADD-A9EE-D734BA25EFC2}"/>
                </a:ext>
              </a:extLst>
            </p:cNvPr>
            <p:cNvSpPr/>
            <p:nvPr/>
          </p:nvSpPr>
          <p:spPr>
            <a:xfrm>
              <a:off x="6486525" y="2315717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29" h="1025525">
                  <a:moveTo>
                    <a:pt x="2017141" y="0"/>
                  </a:moveTo>
                  <a:lnTo>
                    <a:pt x="102489" y="0"/>
                  </a:lnTo>
                  <a:lnTo>
                    <a:pt x="62579" y="8048"/>
                  </a:lnTo>
                  <a:lnTo>
                    <a:pt x="30003" y="30003"/>
                  </a:lnTo>
                  <a:lnTo>
                    <a:pt x="8048" y="62579"/>
                  </a:lnTo>
                  <a:lnTo>
                    <a:pt x="0" y="102489"/>
                  </a:lnTo>
                  <a:lnTo>
                    <a:pt x="0" y="922909"/>
                  </a:lnTo>
                  <a:lnTo>
                    <a:pt x="8048" y="962818"/>
                  </a:lnTo>
                  <a:lnTo>
                    <a:pt x="30003" y="995394"/>
                  </a:lnTo>
                  <a:lnTo>
                    <a:pt x="62579" y="1017349"/>
                  </a:lnTo>
                  <a:lnTo>
                    <a:pt x="102489" y="1025398"/>
                  </a:lnTo>
                  <a:lnTo>
                    <a:pt x="2017141" y="1025398"/>
                  </a:lnTo>
                  <a:lnTo>
                    <a:pt x="2057050" y="1017349"/>
                  </a:lnTo>
                  <a:lnTo>
                    <a:pt x="2089626" y="995394"/>
                  </a:lnTo>
                  <a:lnTo>
                    <a:pt x="2111581" y="962818"/>
                  </a:lnTo>
                  <a:lnTo>
                    <a:pt x="2119629" y="922909"/>
                  </a:lnTo>
                  <a:lnTo>
                    <a:pt x="2119629" y="102489"/>
                  </a:lnTo>
                  <a:lnTo>
                    <a:pt x="2111581" y="62579"/>
                  </a:lnTo>
                  <a:lnTo>
                    <a:pt x="2089626" y="30003"/>
                  </a:lnTo>
                  <a:lnTo>
                    <a:pt x="2057050" y="8048"/>
                  </a:lnTo>
                  <a:lnTo>
                    <a:pt x="2017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983C4F20-0C37-E810-C0A8-53D56B2EABB5}"/>
                </a:ext>
              </a:extLst>
            </p:cNvPr>
            <p:cNvSpPr/>
            <p:nvPr/>
          </p:nvSpPr>
          <p:spPr>
            <a:xfrm>
              <a:off x="6486525" y="2315717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29" h="1025525">
                  <a:moveTo>
                    <a:pt x="0" y="102489"/>
                  </a:moveTo>
                  <a:lnTo>
                    <a:pt x="8048" y="62579"/>
                  </a:lnTo>
                  <a:lnTo>
                    <a:pt x="30003" y="30003"/>
                  </a:lnTo>
                  <a:lnTo>
                    <a:pt x="62579" y="8048"/>
                  </a:lnTo>
                  <a:lnTo>
                    <a:pt x="102489" y="0"/>
                  </a:lnTo>
                  <a:lnTo>
                    <a:pt x="2017141" y="0"/>
                  </a:lnTo>
                  <a:lnTo>
                    <a:pt x="2057050" y="8048"/>
                  </a:lnTo>
                  <a:lnTo>
                    <a:pt x="2089626" y="30003"/>
                  </a:lnTo>
                  <a:lnTo>
                    <a:pt x="2111581" y="62579"/>
                  </a:lnTo>
                  <a:lnTo>
                    <a:pt x="2119629" y="102489"/>
                  </a:lnTo>
                  <a:lnTo>
                    <a:pt x="2119629" y="922909"/>
                  </a:lnTo>
                  <a:lnTo>
                    <a:pt x="2111581" y="962818"/>
                  </a:lnTo>
                  <a:lnTo>
                    <a:pt x="2089626" y="995394"/>
                  </a:lnTo>
                  <a:lnTo>
                    <a:pt x="2057050" y="1017349"/>
                  </a:lnTo>
                  <a:lnTo>
                    <a:pt x="2017141" y="1025398"/>
                  </a:lnTo>
                  <a:lnTo>
                    <a:pt x="102489" y="1025398"/>
                  </a:lnTo>
                  <a:lnTo>
                    <a:pt x="62579" y="1017349"/>
                  </a:lnTo>
                  <a:lnTo>
                    <a:pt x="30003" y="995394"/>
                  </a:lnTo>
                  <a:lnTo>
                    <a:pt x="8048" y="962818"/>
                  </a:lnTo>
                  <a:lnTo>
                    <a:pt x="0" y="922909"/>
                  </a:lnTo>
                  <a:lnTo>
                    <a:pt x="0" y="102489"/>
                  </a:lnTo>
                  <a:close/>
                </a:path>
              </a:pathLst>
            </a:custGeom>
            <a:ln w="254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2">
            <a:extLst>
              <a:ext uri="{FF2B5EF4-FFF2-40B4-BE49-F238E27FC236}">
                <a16:creationId xmlns:a16="http://schemas.microsoft.com/office/drawing/2014/main" id="{65D5B6BB-1F2C-89BF-BBE1-CA5D056C4017}"/>
              </a:ext>
            </a:extLst>
          </p:cNvPr>
          <p:cNvSpPr txBox="1"/>
          <p:nvPr/>
        </p:nvSpPr>
        <p:spPr>
          <a:xfrm>
            <a:off x="6989444" y="2656713"/>
            <a:ext cx="1113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Reuniones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3">
            <a:extLst>
              <a:ext uri="{FF2B5EF4-FFF2-40B4-BE49-F238E27FC236}">
                <a16:creationId xmlns:a16="http://schemas.microsoft.com/office/drawing/2014/main" id="{EA7B73DF-F9FA-DEF0-5830-8559F7CFB109}"/>
              </a:ext>
            </a:extLst>
          </p:cNvPr>
          <p:cNvGrpSpPr/>
          <p:nvPr/>
        </p:nvGrpSpPr>
        <p:grpSpPr>
          <a:xfrm>
            <a:off x="6473825" y="3486150"/>
            <a:ext cx="2145030" cy="1050925"/>
            <a:chOff x="6473825" y="3486150"/>
            <a:chExt cx="2145030" cy="1050925"/>
          </a:xfrm>
        </p:grpSpPr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FF49ACC3-CCA5-1F20-9D3C-675A3706D4B6}"/>
                </a:ext>
              </a:extLst>
            </p:cNvPr>
            <p:cNvSpPr/>
            <p:nvPr/>
          </p:nvSpPr>
          <p:spPr>
            <a:xfrm>
              <a:off x="6486525" y="3498850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29" h="1025525">
                  <a:moveTo>
                    <a:pt x="2017141" y="0"/>
                  </a:moveTo>
                  <a:lnTo>
                    <a:pt x="102489" y="0"/>
                  </a:lnTo>
                  <a:lnTo>
                    <a:pt x="62579" y="8068"/>
                  </a:lnTo>
                  <a:lnTo>
                    <a:pt x="30003" y="30067"/>
                  </a:lnTo>
                  <a:lnTo>
                    <a:pt x="8048" y="62686"/>
                  </a:lnTo>
                  <a:lnTo>
                    <a:pt x="0" y="102615"/>
                  </a:lnTo>
                  <a:lnTo>
                    <a:pt x="0" y="922908"/>
                  </a:lnTo>
                  <a:lnTo>
                    <a:pt x="8048" y="962838"/>
                  </a:lnTo>
                  <a:lnTo>
                    <a:pt x="30003" y="995457"/>
                  </a:lnTo>
                  <a:lnTo>
                    <a:pt x="62579" y="1017456"/>
                  </a:lnTo>
                  <a:lnTo>
                    <a:pt x="102489" y="1025525"/>
                  </a:lnTo>
                  <a:lnTo>
                    <a:pt x="2017141" y="1025525"/>
                  </a:lnTo>
                  <a:lnTo>
                    <a:pt x="2057050" y="1017456"/>
                  </a:lnTo>
                  <a:lnTo>
                    <a:pt x="2089626" y="995457"/>
                  </a:lnTo>
                  <a:lnTo>
                    <a:pt x="2111581" y="962838"/>
                  </a:lnTo>
                  <a:lnTo>
                    <a:pt x="2119629" y="922908"/>
                  </a:lnTo>
                  <a:lnTo>
                    <a:pt x="2119629" y="102615"/>
                  </a:lnTo>
                  <a:lnTo>
                    <a:pt x="2111581" y="62686"/>
                  </a:lnTo>
                  <a:lnTo>
                    <a:pt x="2089626" y="30067"/>
                  </a:lnTo>
                  <a:lnTo>
                    <a:pt x="2057050" y="8068"/>
                  </a:lnTo>
                  <a:lnTo>
                    <a:pt x="2017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B637A50B-268B-A37E-B022-9716EE55261E}"/>
                </a:ext>
              </a:extLst>
            </p:cNvPr>
            <p:cNvSpPr/>
            <p:nvPr/>
          </p:nvSpPr>
          <p:spPr>
            <a:xfrm>
              <a:off x="6486525" y="3498850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29" h="1025525">
                  <a:moveTo>
                    <a:pt x="0" y="102615"/>
                  </a:moveTo>
                  <a:lnTo>
                    <a:pt x="8048" y="62686"/>
                  </a:lnTo>
                  <a:lnTo>
                    <a:pt x="30003" y="30067"/>
                  </a:lnTo>
                  <a:lnTo>
                    <a:pt x="62579" y="8068"/>
                  </a:lnTo>
                  <a:lnTo>
                    <a:pt x="102489" y="0"/>
                  </a:lnTo>
                  <a:lnTo>
                    <a:pt x="2017141" y="0"/>
                  </a:lnTo>
                  <a:lnTo>
                    <a:pt x="2057050" y="8068"/>
                  </a:lnTo>
                  <a:lnTo>
                    <a:pt x="2089626" y="30067"/>
                  </a:lnTo>
                  <a:lnTo>
                    <a:pt x="2111581" y="62686"/>
                  </a:lnTo>
                  <a:lnTo>
                    <a:pt x="2119629" y="102615"/>
                  </a:lnTo>
                  <a:lnTo>
                    <a:pt x="2119629" y="922908"/>
                  </a:lnTo>
                  <a:lnTo>
                    <a:pt x="2111581" y="962838"/>
                  </a:lnTo>
                  <a:lnTo>
                    <a:pt x="2089626" y="995457"/>
                  </a:lnTo>
                  <a:lnTo>
                    <a:pt x="2057050" y="1017456"/>
                  </a:lnTo>
                  <a:lnTo>
                    <a:pt x="2017141" y="1025525"/>
                  </a:lnTo>
                  <a:lnTo>
                    <a:pt x="102489" y="1025525"/>
                  </a:lnTo>
                  <a:lnTo>
                    <a:pt x="62579" y="1017456"/>
                  </a:lnTo>
                  <a:lnTo>
                    <a:pt x="30003" y="995457"/>
                  </a:lnTo>
                  <a:lnTo>
                    <a:pt x="8048" y="962838"/>
                  </a:lnTo>
                  <a:lnTo>
                    <a:pt x="0" y="922908"/>
                  </a:lnTo>
                  <a:lnTo>
                    <a:pt x="0" y="102615"/>
                  </a:lnTo>
                  <a:close/>
                </a:path>
              </a:pathLst>
            </a:custGeom>
            <a:ln w="254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6">
            <a:extLst>
              <a:ext uri="{FF2B5EF4-FFF2-40B4-BE49-F238E27FC236}">
                <a16:creationId xmlns:a16="http://schemas.microsoft.com/office/drawing/2014/main" id="{D96F52E8-06A2-9529-1B06-104C1AFF8F71}"/>
              </a:ext>
            </a:extLst>
          </p:cNvPr>
          <p:cNvSpPr txBox="1"/>
          <p:nvPr/>
        </p:nvSpPr>
        <p:spPr>
          <a:xfrm>
            <a:off x="6969632" y="3840226"/>
            <a:ext cx="1153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Asambleas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37">
            <a:extLst>
              <a:ext uri="{FF2B5EF4-FFF2-40B4-BE49-F238E27FC236}">
                <a16:creationId xmlns:a16="http://schemas.microsoft.com/office/drawing/2014/main" id="{E740F75B-C7D5-62A3-CF3D-7F656EEE2976}"/>
              </a:ext>
            </a:extLst>
          </p:cNvPr>
          <p:cNvGrpSpPr/>
          <p:nvPr/>
        </p:nvGrpSpPr>
        <p:grpSpPr>
          <a:xfrm>
            <a:off x="6473825" y="4669409"/>
            <a:ext cx="2145030" cy="1050925"/>
            <a:chOff x="6473825" y="4669409"/>
            <a:chExt cx="2145030" cy="1050925"/>
          </a:xfrm>
        </p:grpSpPr>
        <p:sp>
          <p:nvSpPr>
            <p:cNvPr id="41" name="object 38">
              <a:extLst>
                <a:ext uri="{FF2B5EF4-FFF2-40B4-BE49-F238E27FC236}">
                  <a16:creationId xmlns:a16="http://schemas.microsoft.com/office/drawing/2014/main" id="{2FF84127-3E53-D8AD-4A4B-8FBB828DA641}"/>
                </a:ext>
              </a:extLst>
            </p:cNvPr>
            <p:cNvSpPr/>
            <p:nvPr/>
          </p:nvSpPr>
          <p:spPr>
            <a:xfrm>
              <a:off x="6486525" y="4682109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29" h="1025525">
                  <a:moveTo>
                    <a:pt x="2017141" y="0"/>
                  </a:moveTo>
                  <a:lnTo>
                    <a:pt x="102489" y="0"/>
                  </a:lnTo>
                  <a:lnTo>
                    <a:pt x="62579" y="8048"/>
                  </a:lnTo>
                  <a:lnTo>
                    <a:pt x="30003" y="30003"/>
                  </a:lnTo>
                  <a:lnTo>
                    <a:pt x="8048" y="62579"/>
                  </a:lnTo>
                  <a:lnTo>
                    <a:pt x="0" y="102489"/>
                  </a:lnTo>
                  <a:lnTo>
                    <a:pt x="0" y="922909"/>
                  </a:lnTo>
                  <a:lnTo>
                    <a:pt x="8048" y="962828"/>
                  </a:lnTo>
                  <a:lnTo>
                    <a:pt x="30003" y="995426"/>
                  </a:lnTo>
                  <a:lnTo>
                    <a:pt x="62579" y="1017402"/>
                  </a:lnTo>
                  <a:lnTo>
                    <a:pt x="102489" y="1025461"/>
                  </a:lnTo>
                  <a:lnTo>
                    <a:pt x="2017141" y="1025461"/>
                  </a:lnTo>
                  <a:lnTo>
                    <a:pt x="2057050" y="1017402"/>
                  </a:lnTo>
                  <a:lnTo>
                    <a:pt x="2089626" y="995426"/>
                  </a:lnTo>
                  <a:lnTo>
                    <a:pt x="2111581" y="962828"/>
                  </a:lnTo>
                  <a:lnTo>
                    <a:pt x="2119629" y="922909"/>
                  </a:lnTo>
                  <a:lnTo>
                    <a:pt x="2119629" y="102489"/>
                  </a:lnTo>
                  <a:lnTo>
                    <a:pt x="2111581" y="62579"/>
                  </a:lnTo>
                  <a:lnTo>
                    <a:pt x="2089626" y="30003"/>
                  </a:lnTo>
                  <a:lnTo>
                    <a:pt x="2057050" y="8048"/>
                  </a:lnTo>
                  <a:lnTo>
                    <a:pt x="2017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C8DAC245-49CB-9E46-E1FB-2451C52CD0CA}"/>
                </a:ext>
              </a:extLst>
            </p:cNvPr>
            <p:cNvSpPr/>
            <p:nvPr/>
          </p:nvSpPr>
          <p:spPr>
            <a:xfrm>
              <a:off x="6486525" y="4682109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29" h="1025525">
                  <a:moveTo>
                    <a:pt x="0" y="102489"/>
                  </a:moveTo>
                  <a:lnTo>
                    <a:pt x="8048" y="62579"/>
                  </a:lnTo>
                  <a:lnTo>
                    <a:pt x="30003" y="30003"/>
                  </a:lnTo>
                  <a:lnTo>
                    <a:pt x="62579" y="8048"/>
                  </a:lnTo>
                  <a:lnTo>
                    <a:pt x="102489" y="0"/>
                  </a:lnTo>
                  <a:lnTo>
                    <a:pt x="2017141" y="0"/>
                  </a:lnTo>
                  <a:lnTo>
                    <a:pt x="2057050" y="8048"/>
                  </a:lnTo>
                  <a:lnTo>
                    <a:pt x="2089626" y="30003"/>
                  </a:lnTo>
                  <a:lnTo>
                    <a:pt x="2111581" y="62579"/>
                  </a:lnTo>
                  <a:lnTo>
                    <a:pt x="2119629" y="102489"/>
                  </a:lnTo>
                  <a:lnTo>
                    <a:pt x="2119629" y="922909"/>
                  </a:lnTo>
                  <a:lnTo>
                    <a:pt x="2111581" y="962828"/>
                  </a:lnTo>
                  <a:lnTo>
                    <a:pt x="2089626" y="995426"/>
                  </a:lnTo>
                  <a:lnTo>
                    <a:pt x="2057050" y="1017402"/>
                  </a:lnTo>
                  <a:lnTo>
                    <a:pt x="2017141" y="1025461"/>
                  </a:lnTo>
                  <a:lnTo>
                    <a:pt x="102489" y="1025461"/>
                  </a:lnTo>
                  <a:lnTo>
                    <a:pt x="62579" y="1017402"/>
                  </a:lnTo>
                  <a:lnTo>
                    <a:pt x="30003" y="995426"/>
                  </a:lnTo>
                  <a:lnTo>
                    <a:pt x="8048" y="962828"/>
                  </a:lnTo>
                  <a:lnTo>
                    <a:pt x="0" y="922909"/>
                  </a:lnTo>
                  <a:lnTo>
                    <a:pt x="0" y="102489"/>
                  </a:lnTo>
                  <a:close/>
                </a:path>
              </a:pathLst>
            </a:custGeom>
            <a:ln w="254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0">
            <a:extLst>
              <a:ext uri="{FF2B5EF4-FFF2-40B4-BE49-F238E27FC236}">
                <a16:creationId xmlns:a16="http://schemas.microsoft.com/office/drawing/2014/main" id="{4BF93DC8-31AE-3E5F-25AA-3A51240E26EF}"/>
              </a:ext>
            </a:extLst>
          </p:cNvPr>
          <p:cNvSpPr txBox="1"/>
          <p:nvPr/>
        </p:nvSpPr>
        <p:spPr>
          <a:xfrm>
            <a:off x="6919341" y="4905502"/>
            <a:ext cx="125539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146050">
              <a:lnSpc>
                <a:spcPts val="1870"/>
              </a:lnSpc>
              <a:spcBef>
                <a:spcPts val="400"/>
              </a:spcBef>
            </a:pPr>
            <a:r>
              <a:rPr sz="1800" spc="-10" dirty="0">
                <a:latin typeface="Arial"/>
                <a:cs typeface="Arial"/>
              </a:rPr>
              <a:t>Jornadas informativas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F591ADBF-C5BD-47A3-D895-205CA32421FC}"/>
              </a:ext>
            </a:extLst>
          </p:cNvPr>
          <p:cNvSpPr/>
          <p:nvPr/>
        </p:nvSpPr>
        <p:spPr>
          <a:xfrm>
            <a:off x="9069831" y="749300"/>
            <a:ext cx="2649855" cy="5219700"/>
          </a:xfrm>
          <a:custGeom>
            <a:avLst/>
            <a:gdLst/>
            <a:ahLst/>
            <a:cxnLst/>
            <a:rect l="l" t="t" r="r" b="b"/>
            <a:pathLst>
              <a:path w="2649854" h="5219700">
                <a:moveTo>
                  <a:pt x="2384552" y="0"/>
                </a:moveTo>
                <a:lnTo>
                  <a:pt x="264922" y="0"/>
                </a:lnTo>
                <a:lnTo>
                  <a:pt x="217304" y="4268"/>
                </a:lnTo>
                <a:lnTo>
                  <a:pt x="172485" y="16575"/>
                </a:lnTo>
                <a:lnTo>
                  <a:pt x="131214" y="36171"/>
                </a:lnTo>
                <a:lnTo>
                  <a:pt x="94239" y="62309"/>
                </a:lnTo>
                <a:lnTo>
                  <a:pt x="62309" y="94239"/>
                </a:lnTo>
                <a:lnTo>
                  <a:pt x="36171" y="131214"/>
                </a:lnTo>
                <a:lnTo>
                  <a:pt x="16575" y="172485"/>
                </a:lnTo>
                <a:lnTo>
                  <a:pt x="4268" y="217304"/>
                </a:lnTo>
                <a:lnTo>
                  <a:pt x="0" y="264922"/>
                </a:lnTo>
                <a:lnTo>
                  <a:pt x="0" y="4954739"/>
                </a:lnTo>
                <a:lnTo>
                  <a:pt x="4268" y="5002365"/>
                </a:lnTo>
                <a:lnTo>
                  <a:pt x="16575" y="5047191"/>
                </a:lnTo>
                <a:lnTo>
                  <a:pt x="36171" y="5088468"/>
                </a:lnTo>
                <a:lnTo>
                  <a:pt x="62309" y="5125448"/>
                </a:lnTo>
                <a:lnTo>
                  <a:pt x="94239" y="5157383"/>
                </a:lnTo>
                <a:lnTo>
                  <a:pt x="131214" y="5183524"/>
                </a:lnTo>
                <a:lnTo>
                  <a:pt x="172485" y="5203122"/>
                </a:lnTo>
                <a:lnTo>
                  <a:pt x="217304" y="5215431"/>
                </a:lnTo>
                <a:lnTo>
                  <a:pt x="264922" y="5219700"/>
                </a:lnTo>
                <a:lnTo>
                  <a:pt x="2384552" y="5219700"/>
                </a:lnTo>
                <a:lnTo>
                  <a:pt x="2432207" y="5215431"/>
                </a:lnTo>
                <a:lnTo>
                  <a:pt x="2477055" y="5203122"/>
                </a:lnTo>
                <a:lnTo>
                  <a:pt x="2518348" y="5183524"/>
                </a:lnTo>
                <a:lnTo>
                  <a:pt x="2555339" y="5157383"/>
                </a:lnTo>
                <a:lnTo>
                  <a:pt x="2587280" y="5125448"/>
                </a:lnTo>
                <a:lnTo>
                  <a:pt x="2613424" y="5088468"/>
                </a:lnTo>
                <a:lnTo>
                  <a:pt x="2633024" y="5047191"/>
                </a:lnTo>
                <a:lnTo>
                  <a:pt x="2645332" y="5002365"/>
                </a:lnTo>
                <a:lnTo>
                  <a:pt x="2649601" y="4954739"/>
                </a:lnTo>
                <a:lnTo>
                  <a:pt x="2649601" y="264922"/>
                </a:lnTo>
                <a:lnTo>
                  <a:pt x="2645332" y="217304"/>
                </a:lnTo>
                <a:lnTo>
                  <a:pt x="2633024" y="172485"/>
                </a:lnTo>
                <a:lnTo>
                  <a:pt x="2613424" y="131214"/>
                </a:lnTo>
                <a:lnTo>
                  <a:pt x="2587280" y="94239"/>
                </a:lnTo>
                <a:lnTo>
                  <a:pt x="2555339" y="62309"/>
                </a:lnTo>
                <a:lnTo>
                  <a:pt x="2518348" y="36171"/>
                </a:lnTo>
                <a:lnTo>
                  <a:pt x="2477055" y="16575"/>
                </a:lnTo>
                <a:lnTo>
                  <a:pt x="2432207" y="4268"/>
                </a:lnTo>
                <a:lnTo>
                  <a:pt x="2384552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49DB5E42-E9A2-FEB8-2289-85FA206BA8D2}"/>
              </a:ext>
            </a:extLst>
          </p:cNvPr>
          <p:cNvSpPr txBox="1"/>
          <p:nvPr/>
        </p:nvSpPr>
        <p:spPr>
          <a:xfrm>
            <a:off x="9631426" y="1308861"/>
            <a:ext cx="1530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¿Cuándo?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6" name="object 43">
            <a:extLst>
              <a:ext uri="{FF2B5EF4-FFF2-40B4-BE49-F238E27FC236}">
                <a16:creationId xmlns:a16="http://schemas.microsoft.com/office/drawing/2014/main" id="{DE607072-4D41-7795-F87E-512C4C6F880A}"/>
              </a:ext>
            </a:extLst>
          </p:cNvPr>
          <p:cNvGrpSpPr/>
          <p:nvPr/>
        </p:nvGrpSpPr>
        <p:grpSpPr>
          <a:xfrm>
            <a:off x="9322054" y="2302510"/>
            <a:ext cx="2145030" cy="3418204"/>
            <a:chOff x="9322054" y="2302510"/>
            <a:chExt cx="2145030" cy="3418204"/>
          </a:xfrm>
        </p:grpSpPr>
        <p:sp>
          <p:nvSpPr>
            <p:cNvPr id="47" name="object 44">
              <a:extLst>
                <a:ext uri="{FF2B5EF4-FFF2-40B4-BE49-F238E27FC236}">
                  <a16:creationId xmlns:a16="http://schemas.microsoft.com/office/drawing/2014/main" id="{335D830C-1621-BAFA-4B12-6E3EDF583145}"/>
                </a:ext>
              </a:extLst>
            </p:cNvPr>
            <p:cNvSpPr/>
            <p:nvPr/>
          </p:nvSpPr>
          <p:spPr>
            <a:xfrm>
              <a:off x="9334754" y="2315210"/>
              <a:ext cx="2119630" cy="3392804"/>
            </a:xfrm>
            <a:custGeom>
              <a:avLst/>
              <a:gdLst/>
              <a:ahLst/>
              <a:cxnLst/>
              <a:rect l="l" t="t" r="r" b="b"/>
              <a:pathLst>
                <a:path w="2119629" h="3392804">
                  <a:moveTo>
                    <a:pt x="1907667" y="0"/>
                  </a:moveTo>
                  <a:lnTo>
                    <a:pt x="211963" y="0"/>
                  </a:lnTo>
                  <a:lnTo>
                    <a:pt x="163392" y="5596"/>
                  </a:lnTo>
                  <a:lnTo>
                    <a:pt x="118789" y="21538"/>
                  </a:lnTo>
                  <a:lnTo>
                    <a:pt x="79431" y="46556"/>
                  </a:lnTo>
                  <a:lnTo>
                    <a:pt x="46596" y="79378"/>
                  </a:lnTo>
                  <a:lnTo>
                    <a:pt x="21561" y="118733"/>
                  </a:lnTo>
                  <a:lnTo>
                    <a:pt x="5603" y="163352"/>
                  </a:lnTo>
                  <a:lnTo>
                    <a:pt x="0" y="211962"/>
                  </a:lnTo>
                  <a:lnTo>
                    <a:pt x="0" y="3180841"/>
                  </a:lnTo>
                  <a:lnTo>
                    <a:pt x="5603" y="3229444"/>
                  </a:lnTo>
                  <a:lnTo>
                    <a:pt x="21561" y="3274060"/>
                  </a:lnTo>
                  <a:lnTo>
                    <a:pt x="46596" y="3313416"/>
                  </a:lnTo>
                  <a:lnTo>
                    <a:pt x="79431" y="3346240"/>
                  </a:lnTo>
                  <a:lnTo>
                    <a:pt x="118789" y="3371261"/>
                  </a:lnTo>
                  <a:lnTo>
                    <a:pt x="163392" y="3387207"/>
                  </a:lnTo>
                  <a:lnTo>
                    <a:pt x="211963" y="3392804"/>
                  </a:lnTo>
                  <a:lnTo>
                    <a:pt x="1907667" y="3392804"/>
                  </a:lnTo>
                  <a:lnTo>
                    <a:pt x="1956277" y="3387207"/>
                  </a:lnTo>
                  <a:lnTo>
                    <a:pt x="2000896" y="3371261"/>
                  </a:lnTo>
                  <a:lnTo>
                    <a:pt x="2040251" y="3346240"/>
                  </a:lnTo>
                  <a:lnTo>
                    <a:pt x="2073073" y="3313416"/>
                  </a:lnTo>
                  <a:lnTo>
                    <a:pt x="2098091" y="3274059"/>
                  </a:lnTo>
                  <a:lnTo>
                    <a:pt x="2114033" y="3229444"/>
                  </a:lnTo>
                  <a:lnTo>
                    <a:pt x="2119629" y="3180841"/>
                  </a:lnTo>
                  <a:lnTo>
                    <a:pt x="2119629" y="211962"/>
                  </a:lnTo>
                  <a:lnTo>
                    <a:pt x="2114033" y="163352"/>
                  </a:lnTo>
                  <a:lnTo>
                    <a:pt x="2098091" y="118733"/>
                  </a:lnTo>
                  <a:lnTo>
                    <a:pt x="2073073" y="79378"/>
                  </a:lnTo>
                  <a:lnTo>
                    <a:pt x="2040251" y="46556"/>
                  </a:lnTo>
                  <a:lnTo>
                    <a:pt x="2000896" y="21538"/>
                  </a:lnTo>
                  <a:lnTo>
                    <a:pt x="1956277" y="5596"/>
                  </a:lnTo>
                  <a:lnTo>
                    <a:pt x="1907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5">
              <a:extLst>
                <a:ext uri="{FF2B5EF4-FFF2-40B4-BE49-F238E27FC236}">
                  <a16:creationId xmlns:a16="http://schemas.microsoft.com/office/drawing/2014/main" id="{A1D03A6C-E6D7-F52F-C694-F878D0CED34E}"/>
                </a:ext>
              </a:extLst>
            </p:cNvPr>
            <p:cNvSpPr/>
            <p:nvPr/>
          </p:nvSpPr>
          <p:spPr>
            <a:xfrm>
              <a:off x="9334754" y="2315210"/>
              <a:ext cx="2119630" cy="3392804"/>
            </a:xfrm>
            <a:custGeom>
              <a:avLst/>
              <a:gdLst/>
              <a:ahLst/>
              <a:cxnLst/>
              <a:rect l="l" t="t" r="r" b="b"/>
              <a:pathLst>
                <a:path w="2119629" h="3392804">
                  <a:moveTo>
                    <a:pt x="0" y="211962"/>
                  </a:moveTo>
                  <a:lnTo>
                    <a:pt x="5603" y="163352"/>
                  </a:lnTo>
                  <a:lnTo>
                    <a:pt x="21561" y="118733"/>
                  </a:lnTo>
                  <a:lnTo>
                    <a:pt x="46596" y="79378"/>
                  </a:lnTo>
                  <a:lnTo>
                    <a:pt x="79431" y="46556"/>
                  </a:lnTo>
                  <a:lnTo>
                    <a:pt x="118789" y="21538"/>
                  </a:lnTo>
                  <a:lnTo>
                    <a:pt x="163392" y="5596"/>
                  </a:lnTo>
                  <a:lnTo>
                    <a:pt x="211963" y="0"/>
                  </a:lnTo>
                  <a:lnTo>
                    <a:pt x="1907667" y="0"/>
                  </a:lnTo>
                  <a:lnTo>
                    <a:pt x="1956277" y="5596"/>
                  </a:lnTo>
                  <a:lnTo>
                    <a:pt x="2000896" y="21538"/>
                  </a:lnTo>
                  <a:lnTo>
                    <a:pt x="2040251" y="46556"/>
                  </a:lnTo>
                  <a:lnTo>
                    <a:pt x="2073073" y="79378"/>
                  </a:lnTo>
                  <a:lnTo>
                    <a:pt x="2098091" y="118733"/>
                  </a:lnTo>
                  <a:lnTo>
                    <a:pt x="2114033" y="163352"/>
                  </a:lnTo>
                  <a:lnTo>
                    <a:pt x="2119629" y="211962"/>
                  </a:lnTo>
                  <a:lnTo>
                    <a:pt x="2119629" y="3180841"/>
                  </a:lnTo>
                  <a:lnTo>
                    <a:pt x="2114033" y="3229444"/>
                  </a:lnTo>
                  <a:lnTo>
                    <a:pt x="2098091" y="3274059"/>
                  </a:lnTo>
                  <a:lnTo>
                    <a:pt x="2073073" y="3313416"/>
                  </a:lnTo>
                  <a:lnTo>
                    <a:pt x="2040251" y="3346240"/>
                  </a:lnTo>
                  <a:lnTo>
                    <a:pt x="2000896" y="3371261"/>
                  </a:lnTo>
                  <a:lnTo>
                    <a:pt x="1956277" y="3387207"/>
                  </a:lnTo>
                  <a:lnTo>
                    <a:pt x="1907667" y="3392804"/>
                  </a:lnTo>
                  <a:lnTo>
                    <a:pt x="211963" y="3392804"/>
                  </a:lnTo>
                  <a:lnTo>
                    <a:pt x="163392" y="3387207"/>
                  </a:lnTo>
                  <a:lnTo>
                    <a:pt x="118789" y="3371261"/>
                  </a:lnTo>
                  <a:lnTo>
                    <a:pt x="79431" y="3346240"/>
                  </a:lnTo>
                  <a:lnTo>
                    <a:pt x="46596" y="3313416"/>
                  </a:lnTo>
                  <a:lnTo>
                    <a:pt x="21561" y="3274060"/>
                  </a:lnTo>
                  <a:lnTo>
                    <a:pt x="5603" y="3229444"/>
                  </a:lnTo>
                  <a:lnTo>
                    <a:pt x="0" y="3180841"/>
                  </a:lnTo>
                  <a:lnTo>
                    <a:pt x="0" y="211962"/>
                  </a:lnTo>
                  <a:close/>
                </a:path>
              </a:pathLst>
            </a:custGeom>
            <a:ln w="25399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6">
            <a:extLst>
              <a:ext uri="{FF2B5EF4-FFF2-40B4-BE49-F238E27FC236}">
                <a16:creationId xmlns:a16="http://schemas.microsoft.com/office/drawing/2014/main" id="{C4F93313-03E7-C0D4-7C61-370E451F2410}"/>
              </a:ext>
            </a:extLst>
          </p:cNvPr>
          <p:cNvSpPr txBox="1"/>
          <p:nvPr/>
        </p:nvSpPr>
        <p:spPr>
          <a:xfrm>
            <a:off x="9722357" y="3484829"/>
            <a:ext cx="1345565" cy="10109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  <a:spcBef>
                <a:spcPts val="395"/>
              </a:spcBef>
            </a:pPr>
            <a:r>
              <a:rPr sz="1800" dirty="0">
                <a:latin typeface="Arial"/>
                <a:cs typeface="Arial"/>
              </a:rPr>
              <a:t>Después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dirty="0">
                <a:latin typeface="Arial"/>
                <a:cs typeface="Arial"/>
              </a:rPr>
              <a:t>análisis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spc="-10" dirty="0">
                <a:latin typeface="Arial"/>
                <a:cs typeface="Arial"/>
              </a:rPr>
              <a:t>evaluación diagnóstica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633AA6D7-BCF0-C404-7BCC-14EDFC990D58}"/>
              </a:ext>
            </a:extLst>
          </p:cNvPr>
          <p:cNvSpPr/>
          <p:nvPr/>
        </p:nvSpPr>
        <p:spPr>
          <a:xfrm>
            <a:off x="622300" y="6111940"/>
            <a:ext cx="10539730" cy="646430"/>
          </a:xfrm>
          <a:custGeom>
            <a:avLst/>
            <a:gdLst/>
            <a:ahLst/>
            <a:cxnLst/>
            <a:rect l="l" t="t" r="r" b="b"/>
            <a:pathLst>
              <a:path w="10539730" h="646429">
                <a:moveTo>
                  <a:pt x="0" y="646328"/>
                </a:moveTo>
                <a:lnTo>
                  <a:pt x="10539222" y="646328"/>
                </a:lnTo>
                <a:lnTo>
                  <a:pt x="10539222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2539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B3348DC2-E95C-2C4A-9977-437874DC0B48}"/>
              </a:ext>
            </a:extLst>
          </p:cNvPr>
          <p:cNvSpPr txBox="1"/>
          <p:nvPr/>
        </p:nvSpPr>
        <p:spPr>
          <a:xfrm>
            <a:off x="701141" y="6139688"/>
            <a:ext cx="10306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¿Para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qué?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Fortalecer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acompañamiento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familiar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compromisos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compartidos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mejorar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aprendizajes.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2" name="object 49">
            <a:extLst>
              <a:ext uri="{FF2B5EF4-FFF2-40B4-BE49-F238E27FC236}">
                <a16:creationId xmlns:a16="http://schemas.microsoft.com/office/drawing/2014/main" id="{4D73FECD-5885-7408-D557-6AE502FCF48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4683" y="4707667"/>
            <a:ext cx="4580128" cy="154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91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E6C2B307-6A0C-09DB-7DD4-1B8B8BB18585}"/>
              </a:ext>
            </a:extLst>
          </p:cNvPr>
          <p:cNvSpPr txBox="1">
            <a:spLocks/>
          </p:cNvSpPr>
          <p:nvPr/>
        </p:nvSpPr>
        <p:spPr>
          <a:xfrm>
            <a:off x="449681" y="-22839"/>
            <a:ext cx="8844915" cy="641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3830">
              <a:lnSpc>
                <a:spcPct val="100000"/>
              </a:lnSpc>
              <a:spcBef>
                <a:spcPts val="100"/>
              </a:spcBef>
            </a:pPr>
            <a:r>
              <a:rPr lang="es-PE" sz="4000" b="1" dirty="0"/>
              <a:t>Comunicación</a:t>
            </a:r>
            <a:r>
              <a:rPr lang="es-PE" sz="4000" b="1" spc="-40" dirty="0"/>
              <a:t> </a:t>
            </a:r>
            <a:r>
              <a:rPr lang="es-PE" sz="4000" b="1" dirty="0"/>
              <a:t>a</a:t>
            </a:r>
            <a:r>
              <a:rPr lang="es-PE" sz="4000" b="1" spc="-20" dirty="0"/>
              <a:t> </a:t>
            </a:r>
            <a:r>
              <a:rPr lang="es-PE" sz="4000" b="1" dirty="0"/>
              <a:t>la</a:t>
            </a:r>
            <a:r>
              <a:rPr lang="es-PE" sz="4000" b="1" spc="-30" dirty="0"/>
              <a:t> </a:t>
            </a:r>
            <a:r>
              <a:rPr lang="es-PE" sz="4000" b="1" spc="-20" dirty="0"/>
              <a:t>UGEL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AA4D8A0-77B5-D943-28D9-335A6CFF04F6}"/>
              </a:ext>
            </a:extLst>
          </p:cNvPr>
          <p:cNvSpPr/>
          <p:nvPr/>
        </p:nvSpPr>
        <p:spPr>
          <a:xfrm>
            <a:off x="525018" y="749300"/>
            <a:ext cx="2649855" cy="5219700"/>
          </a:xfrm>
          <a:custGeom>
            <a:avLst/>
            <a:gdLst/>
            <a:ahLst/>
            <a:cxnLst/>
            <a:rect l="l" t="t" r="r" b="b"/>
            <a:pathLst>
              <a:path w="2649855" h="5219700">
                <a:moveTo>
                  <a:pt x="2384552" y="0"/>
                </a:moveTo>
                <a:lnTo>
                  <a:pt x="264960" y="0"/>
                </a:lnTo>
                <a:lnTo>
                  <a:pt x="217330" y="4268"/>
                </a:lnTo>
                <a:lnTo>
                  <a:pt x="172503" y="16575"/>
                </a:lnTo>
                <a:lnTo>
                  <a:pt x="131225" y="36171"/>
                </a:lnTo>
                <a:lnTo>
                  <a:pt x="94246" y="62309"/>
                </a:lnTo>
                <a:lnTo>
                  <a:pt x="62312" y="94239"/>
                </a:lnTo>
                <a:lnTo>
                  <a:pt x="36172" y="131214"/>
                </a:lnTo>
                <a:lnTo>
                  <a:pt x="16575" y="172485"/>
                </a:lnTo>
                <a:lnTo>
                  <a:pt x="4268" y="217304"/>
                </a:lnTo>
                <a:lnTo>
                  <a:pt x="0" y="264922"/>
                </a:lnTo>
                <a:lnTo>
                  <a:pt x="0" y="4954739"/>
                </a:lnTo>
                <a:lnTo>
                  <a:pt x="4268" y="5002365"/>
                </a:lnTo>
                <a:lnTo>
                  <a:pt x="16575" y="5047191"/>
                </a:lnTo>
                <a:lnTo>
                  <a:pt x="36172" y="5088468"/>
                </a:lnTo>
                <a:lnTo>
                  <a:pt x="62312" y="5125448"/>
                </a:lnTo>
                <a:lnTo>
                  <a:pt x="94246" y="5157383"/>
                </a:lnTo>
                <a:lnTo>
                  <a:pt x="131225" y="5183524"/>
                </a:lnTo>
                <a:lnTo>
                  <a:pt x="172503" y="5203122"/>
                </a:lnTo>
                <a:lnTo>
                  <a:pt x="217330" y="5215431"/>
                </a:lnTo>
                <a:lnTo>
                  <a:pt x="264960" y="5219700"/>
                </a:lnTo>
                <a:lnTo>
                  <a:pt x="2384552" y="5219700"/>
                </a:lnTo>
                <a:lnTo>
                  <a:pt x="2432207" y="5215431"/>
                </a:lnTo>
                <a:lnTo>
                  <a:pt x="2477055" y="5203122"/>
                </a:lnTo>
                <a:lnTo>
                  <a:pt x="2518348" y="5183524"/>
                </a:lnTo>
                <a:lnTo>
                  <a:pt x="2555339" y="5157383"/>
                </a:lnTo>
                <a:lnTo>
                  <a:pt x="2587280" y="5125448"/>
                </a:lnTo>
                <a:lnTo>
                  <a:pt x="2613424" y="5088468"/>
                </a:lnTo>
                <a:lnTo>
                  <a:pt x="2633024" y="5047191"/>
                </a:lnTo>
                <a:lnTo>
                  <a:pt x="2645332" y="5002365"/>
                </a:lnTo>
                <a:lnTo>
                  <a:pt x="2649601" y="4954739"/>
                </a:lnTo>
                <a:lnTo>
                  <a:pt x="2649601" y="264922"/>
                </a:lnTo>
                <a:lnTo>
                  <a:pt x="2645332" y="217304"/>
                </a:lnTo>
                <a:lnTo>
                  <a:pt x="2633024" y="172485"/>
                </a:lnTo>
                <a:lnTo>
                  <a:pt x="2613424" y="131214"/>
                </a:lnTo>
                <a:lnTo>
                  <a:pt x="2587280" y="94239"/>
                </a:lnTo>
                <a:lnTo>
                  <a:pt x="2555339" y="62309"/>
                </a:lnTo>
                <a:lnTo>
                  <a:pt x="2518348" y="36171"/>
                </a:lnTo>
                <a:lnTo>
                  <a:pt x="2477055" y="16575"/>
                </a:lnTo>
                <a:lnTo>
                  <a:pt x="2432207" y="4268"/>
                </a:lnTo>
                <a:lnTo>
                  <a:pt x="2384552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811630F-49A2-4FCD-2496-1B90FCFC4B7A}"/>
              </a:ext>
            </a:extLst>
          </p:cNvPr>
          <p:cNvSpPr txBox="1"/>
          <p:nvPr/>
        </p:nvSpPr>
        <p:spPr>
          <a:xfrm>
            <a:off x="1033678" y="1151001"/>
            <a:ext cx="163512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202565">
              <a:lnSpc>
                <a:spcPts val="2480"/>
              </a:lnSpc>
              <a:spcBef>
                <a:spcPts val="515"/>
              </a:spcBef>
            </a:pPr>
            <a:r>
              <a:rPr sz="2400" b="1" dirty="0">
                <a:latin typeface="Arial"/>
                <a:cs typeface="Arial"/>
              </a:rPr>
              <a:t>¿Qué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se </a:t>
            </a:r>
            <a:r>
              <a:rPr sz="2400" b="1" spc="-10" dirty="0">
                <a:latin typeface="Arial"/>
                <a:cs typeface="Arial"/>
              </a:rPr>
              <a:t>comunica?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E1ACC0A1-E05D-ADD0-A464-5C7B80F4D488}"/>
              </a:ext>
            </a:extLst>
          </p:cNvPr>
          <p:cNvGrpSpPr/>
          <p:nvPr/>
        </p:nvGrpSpPr>
        <p:grpSpPr>
          <a:xfrm>
            <a:off x="777265" y="2303017"/>
            <a:ext cx="2145030" cy="1050925"/>
            <a:chOff x="777265" y="2303017"/>
            <a:chExt cx="2145030" cy="1050925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E3EF69EE-F581-4C8D-12BB-5875284B2E36}"/>
                </a:ext>
              </a:extLst>
            </p:cNvPr>
            <p:cNvSpPr/>
            <p:nvPr/>
          </p:nvSpPr>
          <p:spPr>
            <a:xfrm>
              <a:off x="789965" y="2315717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30" h="1025525">
                  <a:moveTo>
                    <a:pt x="2017115" y="0"/>
                  </a:moveTo>
                  <a:lnTo>
                    <a:pt x="102552" y="0"/>
                  </a:lnTo>
                  <a:lnTo>
                    <a:pt x="62632" y="8048"/>
                  </a:lnTo>
                  <a:lnTo>
                    <a:pt x="30035" y="30003"/>
                  </a:lnTo>
                  <a:lnTo>
                    <a:pt x="8058" y="62579"/>
                  </a:lnTo>
                  <a:lnTo>
                    <a:pt x="0" y="102489"/>
                  </a:lnTo>
                  <a:lnTo>
                    <a:pt x="0" y="922909"/>
                  </a:lnTo>
                  <a:lnTo>
                    <a:pt x="8058" y="962818"/>
                  </a:lnTo>
                  <a:lnTo>
                    <a:pt x="30035" y="995394"/>
                  </a:lnTo>
                  <a:lnTo>
                    <a:pt x="62632" y="1017349"/>
                  </a:lnTo>
                  <a:lnTo>
                    <a:pt x="102552" y="1025398"/>
                  </a:lnTo>
                  <a:lnTo>
                    <a:pt x="2017115" y="1025398"/>
                  </a:lnTo>
                  <a:lnTo>
                    <a:pt x="2057025" y="1017349"/>
                  </a:lnTo>
                  <a:lnTo>
                    <a:pt x="2089600" y="995394"/>
                  </a:lnTo>
                  <a:lnTo>
                    <a:pt x="2111555" y="962818"/>
                  </a:lnTo>
                  <a:lnTo>
                    <a:pt x="2119604" y="922909"/>
                  </a:lnTo>
                  <a:lnTo>
                    <a:pt x="2119604" y="102489"/>
                  </a:lnTo>
                  <a:lnTo>
                    <a:pt x="2111555" y="62579"/>
                  </a:lnTo>
                  <a:lnTo>
                    <a:pt x="2089600" y="30003"/>
                  </a:lnTo>
                  <a:lnTo>
                    <a:pt x="2057025" y="8048"/>
                  </a:lnTo>
                  <a:lnTo>
                    <a:pt x="2017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4A620E7B-6267-E3CC-E25D-54F6CAE48272}"/>
                </a:ext>
              </a:extLst>
            </p:cNvPr>
            <p:cNvSpPr/>
            <p:nvPr/>
          </p:nvSpPr>
          <p:spPr>
            <a:xfrm>
              <a:off x="789965" y="2315717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30" h="1025525">
                  <a:moveTo>
                    <a:pt x="0" y="102489"/>
                  </a:moveTo>
                  <a:lnTo>
                    <a:pt x="8058" y="62579"/>
                  </a:lnTo>
                  <a:lnTo>
                    <a:pt x="30035" y="30003"/>
                  </a:lnTo>
                  <a:lnTo>
                    <a:pt x="62632" y="8048"/>
                  </a:lnTo>
                  <a:lnTo>
                    <a:pt x="102552" y="0"/>
                  </a:lnTo>
                  <a:lnTo>
                    <a:pt x="2017115" y="0"/>
                  </a:lnTo>
                  <a:lnTo>
                    <a:pt x="2057025" y="8048"/>
                  </a:lnTo>
                  <a:lnTo>
                    <a:pt x="2089600" y="30003"/>
                  </a:lnTo>
                  <a:lnTo>
                    <a:pt x="2111555" y="62579"/>
                  </a:lnTo>
                  <a:lnTo>
                    <a:pt x="2119604" y="102489"/>
                  </a:lnTo>
                  <a:lnTo>
                    <a:pt x="2119604" y="922909"/>
                  </a:lnTo>
                  <a:lnTo>
                    <a:pt x="2111555" y="962818"/>
                  </a:lnTo>
                  <a:lnTo>
                    <a:pt x="2089600" y="995394"/>
                  </a:lnTo>
                  <a:lnTo>
                    <a:pt x="2057025" y="1017349"/>
                  </a:lnTo>
                  <a:lnTo>
                    <a:pt x="2017115" y="1025398"/>
                  </a:lnTo>
                  <a:lnTo>
                    <a:pt x="102552" y="1025398"/>
                  </a:lnTo>
                  <a:lnTo>
                    <a:pt x="62632" y="1017349"/>
                  </a:lnTo>
                  <a:lnTo>
                    <a:pt x="30035" y="995394"/>
                  </a:lnTo>
                  <a:lnTo>
                    <a:pt x="8058" y="962818"/>
                  </a:lnTo>
                  <a:lnTo>
                    <a:pt x="0" y="922909"/>
                  </a:lnTo>
                  <a:lnTo>
                    <a:pt x="0" y="102489"/>
                  </a:lnTo>
                  <a:close/>
                </a:path>
              </a:pathLst>
            </a:custGeom>
            <a:ln w="25399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8">
            <a:extLst>
              <a:ext uri="{FF2B5EF4-FFF2-40B4-BE49-F238E27FC236}">
                <a16:creationId xmlns:a16="http://schemas.microsoft.com/office/drawing/2014/main" id="{5E25640E-7D25-29C4-09C8-3A2BF0EEC91C}"/>
              </a:ext>
            </a:extLst>
          </p:cNvPr>
          <p:cNvSpPr txBox="1"/>
          <p:nvPr/>
        </p:nvSpPr>
        <p:spPr>
          <a:xfrm>
            <a:off x="1137615" y="2360422"/>
            <a:ext cx="1424940" cy="9004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-1905" algn="ctr">
              <a:lnSpc>
                <a:spcPct val="86300"/>
              </a:lnSpc>
              <a:spcBef>
                <a:spcPts val="359"/>
              </a:spcBef>
            </a:pPr>
            <a:r>
              <a:rPr sz="1600" dirty="0">
                <a:latin typeface="Arial"/>
                <a:cs typeface="Arial"/>
              </a:rPr>
              <a:t>Resultados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del </a:t>
            </a:r>
            <a:r>
              <a:rPr sz="1600" dirty="0">
                <a:latin typeface="Arial"/>
                <a:cs typeface="Arial"/>
              </a:rPr>
              <a:t>diagnóstico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comunicación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y </a:t>
            </a:r>
            <a:r>
              <a:rPr sz="1600" spc="-10" dirty="0">
                <a:latin typeface="Arial"/>
                <a:cs typeface="Arial"/>
              </a:rPr>
              <a:t>matemática.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9">
            <a:extLst>
              <a:ext uri="{FF2B5EF4-FFF2-40B4-BE49-F238E27FC236}">
                <a16:creationId xmlns:a16="http://schemas.microsoft.com/office/drawing/2014/main" id="{3CD6ADBF-BEAB-0645-7346-106123EB160A}"/>
              </a:ext>
            </a:extLst>
          </p:cNvPr>
          <p:cNvGrpSpPr/>
          <p:nvPr/>
        </p:nvGrpSpPr>
        <p:grpSpPr>
          <a:xfrm>
            <a:off x="777265" y="3486150"/>
            <a:ext cx="2145030" cy="1050925"/>
            <a:chOff x="777265" y="3486150"/>
            <a:chExt cx="2145030" cy="105092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D51EB3C2-9004-5C0A-93A7-6CD23C0AF1B3}"/>
                </a:ext>
              </a:extLst>
            </p:cNvPr>
            <p:cNvSpPr/>
            <p:nvPr/>
          </p:nvSpPr>
          <p:spPr>
            <a:xfrm>
              <a:off x="789965" y="3498850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30" h="1025525">
                  <a:moveTo>
                    <a:pt x="2017115" y="0"/>
                  </a:moveTo>
                  <a:lnTo>
                    <a:pt x="102552" y="0"/>
                  </a:lnTo>
                  <a:lnTo>
                    <a:pt x="62632" y="8068"/>
                  </a:lnTo>
                  <a:lnTo>
                    <a:pt x="30035" y="30067"/>
                  </a:lnTo>
                  <a:lnTo>
                    <a:pt x="8058" y="62686"/>
                  </a:lnTo>
                  <a:lnTo>
                    <a:pt x="0" y="102615"/>
                  </a:lnTo>
                  <a:lnTo>
                    <a:pt x="0" y="922908"/>
                  </a:lnTo>
                  <a:lnTo>
                    <a:pt x="8058" y="962838"/>
                  </a:lnTo>
                  <a:lnTo>
                    <a:pt x="30035" y="995457"/>
                  </a:lnTo>
                  <a:lnTo>
                    <a:pt x="62632" y="1017456"/>
                  </a:lnTo>
                  <a:lnTo>
                    <a:pt x="102552" y="1025525"/>
                  </a:lnTo>
                  <a:lnTo>
                    <a:pt x="2017115" y="1025525"/>
                  </a:lnTo>
                  <a:lnTo>
                    <a:pt x="2057025" y="1017456"/>
                  </a:lnTo>
                  <a:lnTo>
                    <a:pt x="2089600" y="995457"/>
                  </a:lnTo>
                  <a:lnTo>
                    <a:pt x="2111555" y="962838"/>
                  </a:lnTo>
                  <a:lnTo>
                    <a:pt x="2119604" y="922908"/>
                  </a:lnTo>
                  <a:lnTo>
                    <a:pt x="2119604" y="102615"/>
                  </a:lnTo>
                  <a:lnTo>
                    <a:pt x="2111555" y="62686"/>
                  </a:lnTo>
                  <a:lnTo>
                    <a:pt x="2089600" y="30067"/>
                  </a:lnTo>
                  <a:lnTo>
                    <a:pt x="2057025" y="8068"/>
                  </a:lnTo>
                  <a:lnTo>
                    <a:pt x="2017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061442FB-3A9C-C638-B5C8-B465E5121373}"/>
                </a:ext>
              </a:extLst>
            </p:cNvPr>
            <p:cNvSpPr/>
            <p:nvPr/>
          </p:nvSpPr>
          <p:spPr>
            <a:xfrm>
              <a:off x="789965" y="3498850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30" h="1025525">
                  <a:moveTo>
                    <a:pt x="0" y="102615"/>
                  </a:moveTo>
                  <a:lnTo>
                    <a:pt x="8058" y="62686"/>
                  </a:lnTo>
                  <a:lnTo>
                    <a:pt x="30035" y="30067"/>
                  </a:lnTo>
                  <a:lnTo>
                    <a:pt x="62632" y="8068"/>
                  </a:lnTo>
                  <a:lnTo>
                    <a:pt x="102552" y="0"/>
                  </a:lnTo>
                  <a:lnTo>
                    <a:pt x="2017115" y="0"/>
                  </a:lnTo>
                  <a:lnTo>
                    <a:pt x="2057025" y="8068"/>
                  </a:lnTo>
                  <a:lnTo>
                    <a:pt x="2089600" y="30067"/>
                  </a:lnTo>
                  <a:lnTo>
                    <a:pt x="2111555" y="62686"/>
                  </a:lnTo>
                  <a:lnTo>
                    <a:pt x="2119604" y="102615"/>
                  </a:lnTo>
                  <a:lnTo>
                    <a:pt x="2119604" y="922908"/>
                  </a:lnTo>
                  <a:lnTo>
                    <a:pt x="2111555" y="962838"/>
                  </a:lnTo>
                  <a:lnTo>
                    <a:pt x="2089600" y="995457"/>
                  </a:lnTo>
                  <a:lnTo>
                    <a:pt x="2057025" y="1017456"/>
                  </a:lnTo>
                  <a:lnTo>
                    <a:pt x="2017115" y="1025525"/>
                  </a:lnTo>
                  <a:lnTo>
                    <a:pt x="102552" y="1025525"/>
                  </a:lnTo>
                  <a:lnTo>
                    <a:pt x="62632" y="1017456"/>
                  </a:lnTo>
                  <a:lnTo>
                    <a:pt x="30035" y="995457"/>
                  </a:lnTo>
                  <a:lnTo>
                    <a:pt x="8058" y="962838"/>
                  </a:lnTo>
                  <a:lnTo>
                    <a:pt x="0" y="922908"/>
                  </a:lnTo>
                  <a:lnTo>
                    <a:pt x="0" y="102615"/>
                  </a:lnTo>
                  <a:close/>
                </a:path>
              </a:pathLst>
            </a:custGeom>
            <a:ln w="25399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56B57212-4252-9447-B938-2E79027570EF}"/>
              </a:ext>
            </a:extLst>
          </p:cNvPr>
          <p:cNvSpPr txBox="1"/>
          <p:nvPr/>
        </p:nvSpPr>
        <p:spPr>
          <a:xfrm>
            <a:off x="916635" y="3754373"/>
            <a:ext cx="186499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13030" marR="5080" indent="-100965">
              <a:lnSpc>
                <a:spcPts val="1660"/>
              </a:lnSpc>
              <a:spcBef>
                <a:spcPts val="365"/>
              </a:spcBef>
            </a:pPr>
            <a:r>
              <a:rPr sz="1600" dirty="0">
                <a:latin typeface="Arial"/>
                <a:cs typeface="Arial"/>
              </a:rPr>
              <a:t>Nivel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aprendizaje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estudiantes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8B4AC01D-BD19-ACD9-DFAF-D02DD97803FA}"/>
              </a:ext>
            </a:extLst>
          </p:cNvPr>
          <p:cNvGrpSpPr/>
          <p:nvPr/>
        </p:nvGrpSpPr>
        <p:grpSpPr>
          <a:xfrm>
            <a:off x="777265" y="4669409"/>
            <a:ext cx="2145030" cy="1050925"/>
            <a:chOff x="777265" y="4669409"/>
            <a:chExt cx="2145030" cy="1050925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1677BD13-942E-105B-97AB-F9114ADBB681}"/>
                </a:ext>
              </a:extLst>
            </p:cNvPr>
            <p:cNvSpPr/>
            <p:nvPr/>
          </p:nvSpPr>
          <p:spPr>
            <a:xfrm>
              <a:off x="789965" y="4682109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30" h="1025525">
                  <a:moveTo>
                    <a:pt x="2017115" y="0"/>
                  </a:moveTo>
                  <a:lnTo>
                    <a:pt x="102552" y="0"/>
                  </a:lnTo>
                  <a:lnTo>
                    <a:pt x="62632" y="8048"/>
                  </a:lnTo>
                  <a:lnTo>
                    <a:pt x="30035" y="30003"/>
                  </a:lnTo>
                  <a:lnTo>
                    <a:pt x="8058" y="62579"/>
                  </a:lnTo>
                  <a:lnTo>
                    <a:pt x="0" y="102489"/>
                  </a:lnTo>
                  <a:lnTo>
                    <a:pt x="0" y="922909"/>
                  </a:lnTo>
                  <a:lnTo>
                    <a:pt x="8058" y="962828"/>
                  </a:lnTo>
                  <a:lnTo>
                    <a:pt x="30035" y="995426"/>
                  </a:lnTo>
                  <a:lnTo>
                    <a:pt x="62632" y="1017402"/>
                  </a:lnTo>
                  <a:lnTo>
                    <a:pt x="102552" y="1025461"/>
                  </a:lnTo>
                  <a:lnTo>
                    <a:pt x="2017115" y="1025461"/>
                  </a:lnTo>
                  <a:lnTo>
                    <a:pt x="2057025" y="1017402"/>
                  </a:lnTo>
                  <a:lnTo>
                    <a:pt x="2089600" y="995426"/>
                  </a:lnTo>
                  <a:lnTo>
                    <a:pt x="2111555" y="962828"/>
                  </a:lnTo>
                  <a:lnTo>
                    <a:pt x="2119604" y="922909"/>
                  </a:lnTo>
                  <a:lnTo>
                    <a:pt x="2119604" y="102489"/>
                  </a:lnTo>
                  <a:lnTo>
                    <a:pt x="2111555" y="62579"/>
                  </a:lnTo>
                  <a:lnTo>
                    <a:pt x="2089600" y="30003"/>
                  </a:lnTo>
                  <a:lnTo>
                    <a:pt x="2057025" y="8048"/>
                  </a:lnTo>
                  <a:lnTo>
                    <a:pt x="2017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EF4F8313-8544-8507-0BE6-E5509ACADEEA}"/>
                </a:ext>
              </a:extLst>
            </p:cNvPr>
            <p:cNvSpPr/>
            <p:nvPr/>
          </p:nvSpPr>
          <p:spPr>
            <a:xfrm>
              <a:off x="789965" y="4682109"/>
              <a:ext cx="2119630" cy="1025525"/>
            </a:xfrm>
            <a:custGeom>
              <a:avLst/>
              <a:gdLst/>
              <a:ahLst/>
              <a:cxnLst/>
              <a:rect l="l" t="t" r="r" b="b"/>
              <a:pathLst>
                <a:path w="2119630" h="1025525">
                  <a:moveTo>
                    <a:pt x="0" y="102489"/>
                  </a:moveTo>
                  <a:lnTo>
                    <a:pt x="8058" y="62579"/>
                  </a:lnTo>
                  <a:lnTo>
                    <a:pt x="30035" y="30003"/>
                  </a:lnTo>
                  <a:lnTo>
                    <a:pt x="62632" y="8048"/>
                  </a:lnTo>
                  <a:lnTo>
                    <a:pt x="102552" y="0"/>
                  </a:lnTo>
                  <a:lnTo>
                    <a:pt x="2017115" y="0"/>
                  </a:lnTo>
                  <a:lnTo>
                    <a:pt x="2057025" y="8048"/>
                  </a:lnTo>
                  <a:lnTo>
                    <a:pt x="2089600" y="30003"/>
                  </a:lnTo>
                  <a:lnTo>
                    <a:pt x="2111555" y="62579"/>
                  </a:lnTo>
                  <a:lnTo>
                    <a:pt x="2119604" y="102489"/>
                  </a:lnTo>
                  <a:lnTo>
                    <a:pt x="2119604" y="922909"/>
                  </a:lnTo>
                  <a:lnTo>
                    <a:pt x="2111555" y="962828"/>
                  </a:lnTo>
                  <a:lnTo>
                    <a:pt x="2089600" y="995426"/>
                  </a:lnTo>
                  <a:lnTo>
                    <a:pt x="2057025" y="1017402"/>
                  </a:lnTo>
                  <a:lnTo>
                    <a:pt x="2017115" y="1025461"/>
                  </a:lnTo>
                  <a:lnTo>
                    <a:pt x="102552" y="1025461"/>
                  </a:lnTo>
                  <a:lnTo>
                    <a:pt x="62632" y="1017402"/>
                  </a:lnTo>
                  <a:lnTo>
                    <a:pt x="30035" y="995426"/>
                  </a:lnTo>
                  <a:lnTo>
                    <a:pt x="8058" y="962828"/>
                  </a:lnTo>
                  <a:lnTo>
                    <a:pt x="0" y="922909"/>
                  </a:lnTo>
                  <a:lnTo>
                    <a:pt x="0" y="102489"/>
                  </a:lnTo>
                  <a:close/>
                </a:path>
              </a:pathLst>
            </a:custGeom>
            <a:ln w="254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3E34E409-CC5F-98C3-3645-88A40B5F61C4}"/>
              </a:ext>
            </a:extLst>
          </p:cNvPr>
          <p:cNvSpPr txBox="1"/>
          <p:nvPr/>
        </p:nvSpPr>
        <p:spPr>
          <a:xfrm>
            <a:off x="908100" y="4853381"/>
            <a:ext cx="1880870" cy="6496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345"/>
              </a:spcBef>
            </a:pPr>
            <a:r>
              <a:rPr sz="1500" dirty="0">
                <a:latin typeface="Arial"/>
                <a:cs typeface="Arial"/>
              </a:rPr>
              <a:t>Metas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acciones </a:t>
            </a:r>
            <a:r>
              <a:rPr sz="1500" dirty="0">
                <a:latin typeface="Arial"/>
                <a:cs typeface="Arial"/>
              </a:rPr>
              <a:t>previstas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Refuerzo Escolar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553A800A-9151-A6D0-AF6C-3D9FA1721930}"/>
              </a:ext>
            </a:extLst>
          </p:cNvPr>
          <p:cNvSpPr/>
          <p:nvPr/>
        </p:nvSpPr>
        <p:spPr>
          <a:xfrm>
            <a:off x="3373246" y="749300"/>
            <a:ext cx="2649855" cy="5219700"/>
          </a:xfrm>
          <a:custGeom>
            <a:avLst/>
            <a:gdLst/>
            <a:ahLst/>
            <a:cxnLst/>
            <a:rect l="l" t="t" r="r" b="b"/>
            <a:pathLst>
              <a:path w="2649854" h="5219700">
                <a:moveTo>
                  <a:pt x="2384679" y="0"/>
                </a:moveTo>
                <a:lnTo>
                  <a:pt x="265049" y="0"/>
                </a:lnTo>
                <a:lnTo>
                  <a:pt x="217393" y="4268"/>
                </a:lnTo>
                <a:lnTo>
                  <a:pt x="172545" y="16575"/>
                </a:lnTo>
                <a:lnTo>
                  <a:pt x="131252" y="36171"/>
                </a:lnTo>
                <a:lnTo>
                  <a:pt x="94261" y="62309"/>
                </a:lnTo>
                <a:lnTo>
                  <a:pt x="62320" y="94239"/>
                </a:lnTo>
                <a:lnTo>
                  <a:pt x="36176" y="131214"/>
                </a:lnTo>
                <a:lnTo>
                  <a:pt x="16576" y="172485"/>
                </a:lnTo>
                <a:lnTo>
                  <a:pt x="4268" y="217304"/>
                </a:lnTo>
                <a:lnTo>
                  <a:pt x="0" y="264922"/>
                </a:lnTo>
                <a:lnTo>
                  <a:pt x="0" y="4954739"/>
                </a:lnTo>
                <a:lnTo>
                  <a:pt x="4268" y="5002365"/>
                </a:lnTo>
                <a:lnTo>
                  <a:pt x="16576" y="5047191"/>
                </a:lnTo>
                <a:lnTo>
                  <a:pt x="36176" y="5088468"/>
                </a:lnTo>
                <a:lnTo>
                  <a:pt x="62320" y="5125448"/>
                </a:lnTo>
                <a:lnTo>
                  <a:pt x="94261" y="5157383"/>
                </a:lnTo>
                <a:lnTo>
                  <a:pt x="131252" y="5183524"/>
                </a:lnTo>
                <a:lnTo>
                  <a:pt x="172545" y="5203122"/>
                </a:lnTo>
                <a:lnTo>
                  <a:pt x="217393" y="5215431"/>
                </a:lnTo>
                <a:lnTo>
                  <a:pt x="265049" y="5219700"/>
                </a:lnTo>
                <a:lnTo>
                  <a:pt x="2384679" y="5219700"/>
                </a:lnTo>
                <a:lnTo>
                  <a:pt x="2432296" y="5215431"/>
                </a:lnTo>
                <a:lnTo>
                  <a:pt x="2477115" y="5203122"/>
                </a:lnTo>
                <a:lnTo>
                  <a:pt x="2518386" y="5183524"/>
                </a:lnTo>
                <a:lnTo>
                  <a:pt x="2555361" y="5157383"/>
                </a:lnTo>
                <a:lnTo>
                  <a:pt x="2587291" y="5125448"/>
                </a:lnTo>
                <a:lnTo>
                  <a:pt x="2613429" y="5088468"/>
                </a:lnTo>
                <a:lnTo>
                  <a:pt x="2633025" y="5047191"/>
                </a:lnTo>
                <a:lnTo>
                  <a:pt x="2645332" y="5002365"/>
                </a:lnTo>
                <a:lnTo>
                  <a:pt x="2649601" y="4954739"/>
                </a:lnTo>
                <a:lnTo>
                  <a:pt x="2649601" y="264922"/>
                </a:lnTo>
                <a:lnTo>
                  <a:pt x="2645332" y="217304"/>
                </a:lnTo>
                <a:lnTo>
                  <a:pt x="2633025" y="172485"/>
                </a:lnTo>
                <a:lnTo>
                  <a:pt x="2613429" y="131214"/>
                </a:lnTo>
                <a:lnTo>
                  <a:pt x="2587291" y="94239"/>
                </a:lnTo>
                <a:lnTo>
                  <a:pt x="2555361" y="62309"/>
                </a:lnTo>
                <a:lnTo>
                  <a:pt x="2518386" y="36171"/>
                </a:lnTo>
                <a:lnTo>
                  <a:pt x="2477115" y="16575"/>
                </a:lnTo>
                <a:lnTo>
                  <a:pt x="2432296" y="4268"/>
                </a:lnTo>
                <a:lnTo>
                  <a:pt x="2384679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41BFBFEC-A8B1-4224-6997-CF67B9D9EF28}"/>
              </a:ext>
            </a:extLst>
          </p:cNvPr>
          <p:cNvSpPr txBox="1"/>
          <p:nvPr/>
        </p:nvSpPr>
        <p:spPr>
          <a:xfrm>
            <a:off x="3932682" y="1308861"/>
            <a:ext cx="1531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¿Por</a:t>
            </a:r>
            <a:r>
              <a:rPr sz="2400" b="1" spc="-20" dirty="0">
                <a:latin typeface="Arial"/>
                <a:cs typeface="Arial"/>
              </a:rPr>
              <a:t> qué?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19">
            <a:extLst>
              <a:ext uri="{FF2B5EF4-FFF2-40B4-BE49-F238E27FC236}">
                <a16:creationId xmlns:a16="http://schemas.microsoft.com/office/drawing/2014/main" id="{28346630-8221-53E7-299C-CE0A57378DB6}"/>
              </a:ext>
            </a:extLst>
          </p:cNvPr>
          <p:cNvGrpSpPr/>
          <p:nvPr/>
        </p:nvGrpSpPr>
        <p:grpSpPr>
          <a:xfrm>
            <a:off x="3625596" y="2302510"/>
            <a:ext cx="2145030" cy="3418204"/>
            <a:chOff x="3625596" y="2302510"/>
            <a:chExt cx="2145030" cy="3418204"/>
          </a:xfrm>
        </p:grpSpPr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CB2BE132-1D82-7D5D-F70D-E915B7D37513}"/>
                </a:ext>
              </a:extLst>
            </p:cNvPr>
            <p:cNvSpPr/>
            <p:nvPr/>
          </p:nvSpPr>
          <p:spPr>
            <a:xfrm>
              <a:off x="3638296" y="2315210"/>
              <a:ext cx="2119630" cy="3392804"/>
            </a:xfrm>
            <a:custGeom>
              <a:avLst/>
              <a:gdLst/>
              <a:ahLst/>
              <a:cxnLst/>
              <a:rect l="l" t="t" r="r" b="b"/>
              <a:pathLst>
                <a:path w="2119629" h="3392804">
                  <a:moveTo>
                    <a:pt x="1907666" y="0"/>
                  </a:moveTo>
                  <a:lnTo>
                    <a:pt x="211962" y="0"/>
                  </a:lnTo>
                  <a:lnTo>
                    <a:pt x="163352" y="5596"/>
                  </a:lnTo>
                  <a:lnTo>
                    <a:pt x="118733" y="21538"/>
                  </a:lnTo>
                  <a:lnTo>
                    <a:pt x="79378" y="46556"/>
                  </a:lnTo>
                  <a:lnTo>
                    <a:pt x="46556" y="79378"/>
                  </a:lnTo>
                  <a:lnTo>
                    <a:pt x="21538" y="118733"/>
                  </a:lnTo>
                  <a:lnTo>
                    <a:pt x="5596" y="163352"/>
                  </a:lnTo>
                  <a:lnTo>
                    <a:pt x="0" y="211962"/>
                  </a:lnTo>
                  <a:lnTo>
                    <a:pt x="0" y="3180841"/>
                  </a:lnTo>
                  <a:lnTo>
                    <a:pt x="5596" y="3229444"/>
                  </a:lnTo>
                  <a:lnTo>
                    <a:pt x="21538" y="3274060"/>
                  </a:lnTo>
                  <a:lnTo>
                    <a:pt x="46556" y="3313416"/>
                  </a:lnTo>
                  <a:lnTo>
                    <a:pt x="79378" y="3346240"/>
                  </a:lnTo>
                  <a:lnTo>
                    <a:pt x="118733" y="3371261"/>
                  </a:lnTo>
                  <a:lnTo>
                    <a:pt x="163352" y="3387207"/>
                  </a:lnTo>
                  <a:lnTo>
                    <a:pt x="211962" y="3392804"/>
                  </a:lnTo>
                  <a:lnTo>
                    <a:pt x="1907666" y="3392804"/>
                  </a:lnTo>
                  <a:lnTo>
                    <a:pt x="1956237" y="3387207"/>
                  </a:lnTo>
                  <a:lnTo>
                    <a:pt x="2000840" y="3371261"/>
                  </a:lnTo>
                  <a:lnTo>
                    <a:pt x="2040198" y="3346240"/>
                  </a:lnTo>
                  <a:lnTo>
                    <a:pt x="2073033" y="3313416"/>
                  </a:lnTo>
                  <a:lnTo>
                    <a:pt x="2098068" y="3274059"/>
                  </a:lnTo>
                  <a:lnTo>
                    <a:pt x="2114026" y="3229444"/>
                  </a:lnTo>
                  <a:lnTo>
                    <a:pt x="2119629" y="3180841"/>
                  </a:lnTo>
                  <a:lnTo>
                    <a:pt x="2119629" y="211962"/>
                  </a:lnTo>
                  <a:lnTo>
                    <a:pt x="2114026" y="163352"/>
                  </a:lnTo>
                  <a:lnTo>
                    <a:pt x="2098068" y="118733"/>
                  </a:lnTo>
                  <a:lnTo>
                    <a:pt x="2073033" y="79378"/>
                  </a:lnTo>
                  <a:lnTo>
                    <a:pt x="2040198" y="46556"/>
                  </a:lnTo>
                  <a:lnTo>
                    <a:pt x="2000840" y="21538"/>
                  </a:lnTo>
                  <a:lnTo>
                    <a:pt x="1956237" y="5596"/>
                  </a:lnTo>
                  <a:lnTo>
                    <a:pt x="1907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880423D3-8B4C-8292-9D4E-3D6DE7B339CA}"/>
                </a:ext>
              </a:extLst>
            </p:cNvPr>
            <p:cNvSpPr/>
            <p:nvPr/>
          </p:nvSpPr>
          <p:spPr>
            <a:xfrm>
              <a:off x="3638296" y="2315210"/>
              <a:ext cx="2119630" cy="3392804"/>
            </a:xfrm>
            <a:custGeom>
              <a:avLst/>
              <a:gdLst/>
              <a:ahLst/>
              <a:cxnLst/>
              <a:rect l="l" t="t" r="r" b="b"/>
              <a:pathLst>
                <a:path w="2119629" h="3392804">
                  <a:moveTo>
                    <a:pt x="0" y="211962"/>
                  </a:moveTo>
                  <a:lnTo>
                    <a:pt x="5596" y="163352"/>
                  </a:lnTo>
                  <a:lnTo>
                    <a:pt x="21538" y="118733"/>
                  </a:lnTo>
                  <a:lnTo>
                    <a:pt x="46556" y="79378"/>
                  </a:lnTo>
                  <a:lnTo>
                    <a:pt x="79378" y="46556"/>
                  </a:lnTo>
                  <a:lnTo>
                    <a:pt x="118733" y="21538"/>
                  </a:lnTo>
                  <a:lnTo>
                    <a:pt x="163352" y="5596"/>
                  </a:lnTo>
                  <a:lnTo>
                    <a:pt x="211962" y="0"/>
                  </a:lnTo>
                  <a:lnTo>
                    <a:pt x="1907666" y="0"/>
                  </a:lnTo>
                  <a:lnTo>
                    <a:pt x="1956237" y="5596"/>
                  </a:lnTo>
                  <a:lnTo>
                    <a:pt x="2000840" y="21538"/>
                  </a:lnTo>
                  <a:lnTo>
                    <a:pt x="2040198" y="46556"/>
                  </a:lnTo>
                  <a:lnTo>
                    <a:pt x="2073033" y="79378"/>
                  </a:lnTo>
                  <a:lnTo>
                    <a:pt x="2098068" y="118733"/>
                  </a:lnTo>
                  <a:lnTo>
                    <a:pt x="2114026" y="163352"/>
                  </a:lnTo>
                  <a:lnTo>
                    <a:pt x="2119629" y="211962"/>
                  </a:lnTo>
                  <a:lnTo>
                    <a:pt x="2119629" y="3180841"/>
                  </a:lnTo>
                  <a:lnTo>
                    <a:pt x="2114026" y="3229444"/>
                  </a:lnTo>
                  <a:lnTo>
                    <a:pt x="2098068" y="3274059"/>
                  </a:lnTo>
                  <a:lnTo>
                    <a:pt x="2073033" y="3313416"/>
                  </a:lnTo>
                  <a:lnTo>
                    <a:pt x="2040198" y="3346240"/>
                  </a:lnTo>
                  <a:lnTo>
                    <a:pt x="2000840" y="3371261"/>
                  </a:lnTo>
                  <a:lnTo>
                    <a:pt x="1956237" y="3387207"/>
                  </a:lnTo>
                  <a:lnTo>
                    <a:pt x="1907666" y="3392804"/>
                  </a:lnTo>
                  <a:lnTo>
                    <a:pt x="211962" y="3392804"/>
                  </a:lnTo>
                  <a:lnTo>
                    <a:pt x="163352" y="3387207"/>
                  </a:lnTo>
                  <a:lnTo>
                    <a:pt x="118733" y="3371261"/>
                  </a:lnTo>
                  <a:lnTo>
                    <a:pt x="79378" y="3346240"/>
                  </a:lnTo>
                  <a:lnTo>
                    <a:pt x="46556" y="3313416"/>
                  </a:lnTo>
                  <a:lnTo>
                    <a:pt x="21538" y="3274060"/>
                  </a:lnTo>
                  <a:lnTo>
                    <a:pt x="5596" y="3229444"/>
                  </a:lnTo>
                  <a:lnTo>
                    <a:pt x="0" y="3180841"/>
                  </a:lnTo>
                  <a:lnTo>
                    <a:pt x="0" y="211962"/>
                  </a:lnTo>
                  <a:close/>
                </a:path>
              </a:pathLst>
            </a:custGeom>
            <a:ln w="25399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2">
            <a:extLst>
              <a:ext uri="{FF2B5EF4-FFF2-40B4-BE49-F238E27FC236}">
                <a16:creationId xmlns:a16="http://schemas.microsoft.com/office/drawing/2014/main" id="{1B973018-77F6-7077-AE5F-D9BA46AD9771}"/>
              </a:ext>
            </a:extLst>
          </p:cNvPr>
          <p:cNvSpPr txBox="1"/>
          <p:nvPr/>
        </p:nvSpPr>
        <p:spPr>
          <a:xfrm>
            <a:off x="3887851" y="3248659"/>
            <a:ext cx="1622425" cy="14846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-635" algn="ctr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latin typeface="Arial"/>
                <a:cs typeface="Arial"/>
              </a:rPr>
              <a:t>Para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reportar</a:t>
            </a:r>
            <a:r>
              <a:rPr sz="1800" spc="-25" dirty="0">
                <a:latin typeface="Arial"/>
                <a:cs typeface="Arial"/>
              </a:rPr>
              <a:t> el </a:t>
            </a:r>
            <a:r>
              <a:rPr sz="1800" dirty="0">
                <a:latin typeface="Arial"/>
                <a:cs typeface="Arial"/>
              </a:rPr>
              <a:t>diagnóstico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dirty="0">
                <a:latin typeface="Arial"/>
                <a:cs typeface="Arial"/>
              </a:rPr>
              <a:t>orientar</a:t>
            </a:r>
            <a:r>
              <a:rPr sz="1800" spc="-25" dirty="0">
                <a:latin typeface="Arial"/>
                <a:cs typeface="Arial"/>
              </a:rPr>
              <a:t> la </a:t>
            </a:r>
            <a:r>
              <a:rPr sz="1800" spc="-10" dirty="0">
                <a:latin typeface="Arial"/>
                <a:cs typeface="Arial"/>
              </a:rPr>
              <a:t>implementación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0" dirty="0">
                <a:latin typeface="Arial"/>
                <a:cs typeface="Arial"/>
              </a:rPr>
              <a:t> Refuerzo Escolar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98FBD714-6A00-CDC0-72D8-C5E472BADEE7}"/>
              </a:ext>
            </a:extLst>
          </p:cNvPr>
          <p:cNvSpPr/>
          <p:nvPr/>
        </p:nvSpPr>
        <p:spPr>
          <a:xfrm>
            <a:off x="6221603" y="749300"/>
            <a:ext cx="2649855" cy="5219700"/>
          </a:xfrm>
          <a:custGeom>
            <a:avLst/>
            <a:gdLst/>
            <a:ahLst/>
            <a:cxnLst/>
            <a:rect l="l" t="t" r="r" b="b"/>
            <a:pathLst>
              <a:path w="2649854" h="5219700">
                <a:moveTo>
                  <a:pt x="2384552" y="0"/>
                </a:moveTo>
                <a:lnTo>
                  <a:pt x="264922" y="0"/>
                </a:lnTo>
                <a:lnTo>
                  <a:pt x="217304" y="4268"/>
                </a:lnTo>
                <a:lnTo>
                  <a:pt x="172485" y="16575"/>
                </a:lnTo>
                <a:lnTo>
                  <a:pt x="131214" y="36171"/>
                </a:lnTo>
                <a:lnTo>
                  <a:pt x="94239" y="62309"/>
                </a:lnTo>
                <a:lnTo>
                  <a:pt x="62309" y="94239"/>
                </a:lnTo>
                <a:lnTo>
                  <a:pt x="36171" y="131214"/>
                </a:lnTo>
                <a:lnTo>
                  <a:pt x="16575" y="172485"/>
                </a:lnTo>
                <a:lnTo>
                  <a:pt x="4268" y="217304"/>
                </a:lnTo>
                <a:lnTo>
                  <a:pt x="0" y="264922"/>
                </a:lnTo>
                <a:lnTo>
                  <a:pt x="0" y="4954739"/>
                </a:lnTo>
                <a:lnTo>
                  <a:pt x="4268" y="5002365"/>
                </a:lnTo>
                <a:lnTo>
                  <a:pt x="16575" y="5047191"/>
                </a:lnTo>
                <a:lnTo>
                  <a:pt x="36171" y="5088468"/>
                </a:lnTo>
                <a:lnTo>
                  <a:pt x="62309" y="5125448"/>
                </a:lnTo>
                <a:lnTo>
                  <a:pt x="94239" y="5157383"/>
                </a:lnTo>
                <a:lnTo>
                  <a:pt x="131214" y="5183524"/>
                </a:lnTo>
                <a:lnTo>
                  <a:pt x="172485" y="5203122"/>
                </a:lnTo>
                <a:lnTo>
                  <a:pt x="217304" y="5215431"/>
                </a:lnTo>
                <a:lnTo>
                  <a:pt x="264922" y="5219700"/>
                </a:lnTo>
                <a:lnTo>
                  <a:pt x="2384552" y="5219700"/>
                </a:lnTo>
                <a:lnTo>
                  <a:pt x="2432169" y="5215431"/>
                </a:lnTo>
                <a:lnTo>
                  <a:pt x="2476988" y="5203122"/>
                </a:lnTo>
                <a:lnTo>
                  <a:pt x="2518259" y="5183524"/>
                </a:lnTo>
                <a:lnTo>
                  <a:pt x="2555234" y="5157383"/>
                </a:lnTo>
                <a:lnTo>
                  <a:pt x="2587164" y="5125448"/>
                </a:lnTo>
                <a:lnTo>
                  <a:pt x="2613302" y="5088468"/>
                </a:lnTo>
                <a:lnTo>
                  <a:pt x="2632898" y="5047191"/>
                </a:lnTo>
                <a:lnTo>
                  <a:pt x="2645205" y="5002365"/>
                </a:lnTo>
                <a:lnTo>
                  <a:pt x="2649474" y="4954739"/>
                </a:lnTo>
                <a:lnTo>
                  <a:pt x="2649474" y="264922"/>
                </a:lnTo>
                <a:lnTo>
                  <a:pt x="2645205" y="217304"/>
                </a:lnTo>
                <a:lnTo>
                  <a:pt x="2632898" y="172485"/>
                </a:lnTo>
                <a:lnTo>
                  <a:pt x="2613302" y="131214"/>
                </a:lnTo>
                <a:lnTo>
                  <a:pt x="2587164" y="94239"/>
                </a:lnTo>
                <a:lnTo>
                  <a:pt x="2555234" y="62309"/>
                </a:lnTo>
                <a:lnTo>
                  <a:pt x="2518259" y="36171"/>
                </a:lnTo>
                <a:lnTo>
                  <a:pt x="2476988" y="16575"/>
                </a:lnTo>
                <a:lnTo>
                  <a:pt x="2432169" y="4268"/>
                </a:lnTo>
                <a:lnTo>
                  <a:pt x="2384552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948FD7BC-7561-0BF0-1AF4-B6A4196E27DF}"/>
              </a:ext>
            </a:extLst>
          </p:cNvPr>
          <p:cNvSpPr txBox="1"/>
          <p:nvPr/>
        </p:nvSpPr>
        <p:spPr>
          <a:xfrm>
            <a:off x="6916928" y="1308861"/>
            <a:ext cx="1260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¿Cómo?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5">
            <a:extLst>
              <a:ext uri="{FF2B5EF4-FFF2-40B4-BE49-F238E27FC236}">
                <a16:creationId xmlns:a16="http://schemas.microsoft.com/office/drawing/2014/main" id="{04F9CA0E-412F-AAEF-65C3-64319CF2856A}"/>
              </a:ext>
            </a:extLst>
          </p:cNvPr>
          <p:cNvGrpSpPr/>
          <p:nvPr/>
        </p:nvGrpSpPr>
        <p:grpSpPr>
          <a:xfrm>
            <a:off x="6473825" y="2304033"/>
            <a:ext cx="2145030" cy="1599565"/>
            <a:chOff x="6473825" y="2304033"/>
            <a:chExt cx="2145030" cy="1599565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EBC83DDC-5F96-8E88-A47F-D413BFCAB0A1}"/>
                </a:ext>
              </a:extLst>
            </p:cNvPr>
            <p:cNvSpPr/>
            <p:nvPr/>
          </p:nvSpPr>
          <p:spPr>
            <a:xfrm>
              <a:off x="6486525" y="2316733"/>
              <a:ext cx="2119630" cy="1574165"/>
            </a:xfrm>
            <a:custGeom>
              <a:avLst/>
              <a:gdLst/>
              <a:ahLst/>
              <a:cxnLst/>
              <a:rect l="l" t="t" r="r" b="b"/>
              <a:pathLst>
                <a:path w="2119629" h="1574164">
                  <a:moveTo>
                    <a:pt x="1962277" y="0"/>
                  </a:moveTo>
                  <a:lnTo>
                    <a:pt x="157352" y="0"/>
                  </a:lnTo>
                  <a:lnTo>
                    <a:pt x="107630" y="8025"/>
                  </a:lnTo>
                  <a:lnTo>
                    <a:pt x="64437" y="30370"/>
                  </a:lnTo>
                  <a:lnTo>
                    <a:pt x="30370" y="64437"/>
                  </a:lnTo>
                  <a:lnTo>
                    <a:pt x="8025" y="107630"/>
                  </a:lnTo>
                  <a:lnTo>
                    <a:pt x="0" y="157352"/>
                  </a:lnTo>
                  <a:lnTo>
                    <a:pt x="0" y="1416430"/>
                  </a:lnTo>
                  <a:lnTo>
                    <a:pt x="8025" y="1466153"/>
                  </a:lnTo>
                  <a:lnTo>
                    <a:pt x="30370" y="1509346"/>
                  </a:lnTo>
                  <a:lnTo>
                    <a:pt x="64437" y="1543413"/>
                  </a:lnTo>
                  <a:lnTo>
                    <a:pt x="107630" y="1565758"/>
                  </a:lnTo>
                  <a:lnTo>
                    <a:pt x="157352" y="1573783"/>
                  </a:lnTo>
                  <a:lnTo>
                    <a:pt x="1962277" y="1573783"/>
                  </a:lnTo>
                  <a:lnTo>
                    <a:pt x="2011999" y="1565758"/>
                  </a:lnTo>
                  <a:lnTo>
                    <a:pt x="2055192" y="1543413"/>
                  </a:lnTo>
                  <a:lnTo>
                    <a:pt x="2089259" y="1509346"/>
                  </a:lnTo>
                  <a:lnTo>
                    <a:pt x="2111604" y="1466153"/>
                  </a:lnTo>
                  <a:lnTo>
                    <a:pt x="2119629" y="1416430"/>
                  </a:lnTo>
                  <a:lnTo>
                    <a:pt x="2119629" y="157352"/>
                  </a:lnTo>
                  <a:lnTo>
                    <a:pt x="2111604" y="107630"/>
                  </a:lnTo>
                  <a:lnTo>
                    <a:pt x="2089259" y="64437"/>
                  </a:lnTo>
                  <a:lnTo>
                    <a:pt x="2055192" y="30370"/>
                  </a:lnTo>
                  <a:lnTo>
                    <a:pt x="2011999" y="8025"/>
                  </a:lnTo>
                  <a:lnTo>
                    <a:pt x="1962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C0D1819D-8FB5-93FC-EF35-335D11F013AD}"/>
                </a:ext>
              </a:extLst>
            </p:cNvPr>
            <p:cNvSpPr/>
            <p:nvPr/>
          </p:nvSpPr>
          <p:spPr>
            <a:xfrm>
              <a:off x="6486525" y="2316733"/>
              <a:ext cx="2119630" cy="1574165"/>
            </a:xfrm>
            <a:custGeom>
              <a:avLst/>
              <a:gdLst/>
              <a:ahLst/>
              <a:cxnLst/>
              <a:rect l="l" t="t" r="r" b="b"/>
              <a:pathLst>
                <a:path w="2119629" h="1574164">
                  <a:moveTo>
                    <a:pt x="0" y="157352"/>
                  </a:moveTo>
                  <a:lnTo>
                    <a:pt x="8025" y="107630"/>
                  </a:lnTo>
                  <a:lnTo>
                    <a:pt x="30370" y="64437"/>
                  </a:lnTo>
                  <a:lnTo>
                    <a:pt x="64437" y="30370"/>
                  </a:lnTo>
                  <a:lnTo>
                    <a:pt x="107630" y="8025"/>
                  </a:lnTo>
                  <a:lnTo>
                    <a:pt x="157352" y="0"/>
                  </a:lnTo>
                  <a:lnTo>
                    <a:pt x="1962277" y="0"/>
                  </a:lnTo>
                  <a:lnTo>
                    <a:pt x="2011999" y="8025"/>
                  </a:lnTo>
                  <a:lnTo>
                    <a:pt x="2055192" y="30370"/>
                  </a:lnTo>
                  <a:lnTo>
                    <a:pt x="2089259" y="64437"/>
                  </a:lnTo>
                  <a:lnTo>
                    <a:pt x="2111604" y="107630"/>
                  </a:lnTo>
                  <a:lnTo>
                    <a:pt x="2119629" y="157352"/>
                  </a:lnTo>
                  <a:lnTo>
                    <a:pt x="2119629" y="1416430"/>
                  </a:lnTo>
                  <a:lnTo>
                    <a:pt x="2111604" y="1466153"/>
                  </a:lnTo>
                  <a:lnTo>
                    <a:pt x="2089259" y="1509346"/>
                  </a:lnTo>
                  <a:lnTo>
                    <a:pt x="2055192" y="1543413"/>
                  </a:lnTo>
                  <a:lnTo>
                    <a:pt x="2011999" y="1565758"/>
                  </a:lnTo>
                  <a:lnTo>
                    <a:pt x="1962277" y="1573783"/>
                  </a:lnTo>
                  <a:lnTo>
                    <a:pt x="157352" y="1573783"/>
                  </a:lnTo>
                  <a:lnTo>
                    <a:pt x="107630" y="1565758"/>
                  </a:lnTo>
                  <a:lnTo>
                    <a:pt x="64437" y="1543413"/>
                  </a:lnTo>
                  <a:lnTo>
                    <a:pt x="30370" y="1509346"/>
                  </a:lnTo>
                  <a:lnTo>
                    <a:pt x="8025" y="1466153"/>
                  </a:lnTo>
                  <a:lnTo>
                    <a:pt x="0" y="1416430"/>
                  </a:lnTo>
                  <a:lnTo>
                    <a:pt x="0" y="157352"/>
                  </a:lnTo>
                  <a:close/>
                </a:path>
              </a:pathLst>
            </a:custGeom>
            <a:ln w="254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C078F562-74A9-BADC-A3CA-4035EAD7FF78}"/>
              </a:ext>
            </a:extLst>
          </p:cNvPr>
          <p:cNvSpPr txBox="1"/>
          <p:nvPr/>
        </p:nvSpPr>
        <p:spPr>
          <a:xfrm>
            <a:off x="6575552" y="2695447"/>
            <a:ext cx="1943735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latin typeface="Arial"/>
                <a:cs typeface="Arial"/>
              </a:rPr>
              <a:t>Sistematización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resultados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por </a:t>
            </a:r>
            <a:r>
              <a:rPr sz="1800" dirty="0">
                <a:latin typeface="Arial"/>
                <a:cs typeface="Arial"/>
              </a:rPr>
              <a:t>grado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sección.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29">
            <a:extLst>
              <a:ext uri="{FF2B5EF4-FFF2-40B4-BE49-F238E27FC236}">
                <a16:creationId xmlns:a16="http://schemas.microsoft.com/office/drawing/2014/main" id="{7134D2AC-14E1-16D2-D54B-533693F71C4C}"/>
              </a:ext>
            </a:extLst>
          </p:cNvPr>
          <p:cNvGrpSpPr/>
          <p:nvPr/>
        </p:nvGrpSpPr>
        <p:grpSpPr>
          <a:xfrm>
            <a:off x="6473825" y="4120007"/>
            <a:ext cx="2145030" cy="1599565"/>
            <a:chOff x="6473825" y="4120007"/>
            <a:chExt cx="2145030" cy="1599565"/>
          </a:xfrm>
        </p:grpSpPr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0F2566D4-C2BE-87D7-8FAC-366950D6D30A}"/>
                </a:ext>
              </a:extLst>
            </p:cNvPr>
            <p:cNvSpPr/>
            <p:nvPr/>
          </p:nvSpPr>
          <p:spPr>
            <a:xfrm>
              <a:off x="6486525" y="4132707"/>
              <a:ext cx="2119630" cy="1574165"/>
            </a:xfrm>
            <a:custGeom>
              <a:avLst/>
              <a:gdLst/>
              <a:ahLst/>
              <a:cxnLst/>
              <a:rect l="l" t="t" r="r" b="b"/>
              <a:pathLst>
                <a:path w="2119629" h="1574164">
                  <a:moveTo>
                    <a:pt x="1962277" y="0"/>
                  </a:moveTo>
                  <a:lnTo>
                    <a:pt x="157352" y="0"/>
                  </a:lnTo>
                  <a:lnTo>
                    <a:pt x="107630" y="8025"/>
                  </a:lnTo>
                  <a:lnTo>
                    <a:pt x="64437" y="30370"/>
                  </a:lnTo>
                  <a:lnTo>
                    <a:pt x="30370" y="64437"/>
                  </a:lnTo>
                  <a:lnTo>
                    <a:pt x="8025" y="107630"/>
                  </a:lnTo>
                  <a:lnTo>
                    <a:pt x="0" y="157353"/>
                  </a:lnTo>
                  <a:lnTo>
                    <a:pt x="0" y="1416431"/>
                  </a:lnTo>
                  <a:lnTo>
                    <a:pt x="8025" y="1466156"/>
                  </a:lnTo>
                  <a:lnTo>
                    <a:pt x="30370" y="1509347"/>
                  </a:lnTo>
                  <a:lnTo>
                    <a:pt x="64437" y="1543409"/>
                  </a:lnTo>
                  <a:lnTo>
                    <a:pt x="107630" y="1565748"/>
                  </a:lnTo>
                  <a:lnTo>
                    <a:pt x="157352" y="1573771"/>
                  </a:lnTo>
                  <a:lnTo>
                    <a:pt x="1962277" y="1573771"/>
                  </a:lnTo>
                  <a:lnTo>
                    <a:pt x="2011999" y="1565748"/>
                  </a:lnTo>
                  <a:lnTo>
                    <a:pt x="2055192" y="1543409"/>
                  </a:lnTo>
                  <a:lnTo>
                    <a:pt x="2089259" y="1509347"/>
                  </a:lnTo>
                  <a:lnTo>
                    <a:pt x="2111604" y="1466156"/>
                  </a:lnTo>
                  <a:lnTo>
                    <a:pt x="2119629" y="1416431"/>
                  </a:lnTo>
                  <a:lnTo>
                    <a:pt x="2119629" y="157353"/>
                  </a:lnTo>
                  <a:lnTo>
                    <a:pt x="2111604" y="107630"/>
                  </a:lnTo>
                  <a:lnTo>
                    <a:pt x="2089259" y="64437"/>
                  </a:lnTo>
                  <a:lnTo>
                    <a:pt x="2055192" y="30370"/>
                  </a:lnTo>
                  <a:lnTo>
                    <a:pt x="2011999" y="8025"/>
                  </a:lnTo>
                  <a:lnTo>
                    <a:pt x="1962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7CF18233-4E77-7147-C422-982D39D00094}"/>
                </a:ext>
              </a:extLst>
            </p:cNvPr>
            <p:cNvSpPr/>
            <p:nvPr/>
          </p:nvSpPr>
          <p:spPr>
            <a:xfrm>
              <a:off x="6486525" y="4132707"/>
              <a:ext cx="2119630" cy="1574165"/>
            </a:xfrm>
            <a:custGeom>
              <a:avLst/>
              <a:gdLst/>
              <a:ahLst/>
              <a:cxnLst/>
              <a:rect l="l" t="t" r="r" b="b"/>
              <a:pathLst>
                <a:path w="2119629" h="1574164">
                  <a:moveTo>
                    <a:pt x="0" y="157353"/>
                  </a:moveTo>
                  <a:lnTo>
                    <a:pt x="8025" y="107630"/>
                  </a:lnTo>
                  <a:lnTo>
                    <a:pt x="30370" y="64437"/>
                  </a:lnTo>
                  <a:lnTo>
                    <a:pt x="64437" y="30370"/>
                  </a:lnTo>
                  <a:lnTo>
                    <a:pt x="107630" y="8025"/>
                  </a:lnTo>
                  <a:lnTo>
                    <a:pt x="157352" y="0"/>
                  </a:lnTo>
                  <a:lnTo>
                    <a:pt x="1962277" y="0"/>
                  </a:lnTo>
                  <a:lnTo>
                    <a:pt x="2011999" y="8025"/>
                  </a:lnTo>
                  <a:lnTo>
                    <a:pt x="2055192" y="30370"/>
                  </a:lnTo>
                  <a:lnTo>
                    <a:pt x="2089259" y="64437"/>
                  </a:lnTo>
                  <a:lnTo>
                    <a:pt x="2111604" y="107630"/>
                  </a:lnTo>
                  <a:lnTo>
                    <a:pt x="2119629" y="157353"/>
                  </a:lnTo>
                  <a:lnTo>
                    <a:pt x="2119629" y="1416431"/>
                  </a:lnTo>
                  <a:lnTo>
                    <a:pt x="2111604" y="1466156"/>
                  </a:lnTo>
                  <a:lnTo>
                    <a:pt x="2089259" y="1509347"/>
                  </a:lnTo>
                  <a:lnTo>
                    <a:pt x="2055192" y="1543409"/>
                  </a:lnTo>
                  <a:lnTo>
                    <a:pt x="2011999" y="1565748"/>
                  </a:lnTo>
                  <a:lnTo>
                    <a:pt x="1962277" y="1573771"/>
                  </a:lnTo>
                  <a:lnTo>
                    <a:pt x="157352" y="1573771"/>
                  </a:lnTo>
                  <a:lnTo>
                    <a:pt x="107630" y="1565748"/>
                  </a:lnTo>
                  <a:lnTo>
                    <a:pt x="64437" y="1543409"/>
                  </a:lnTo>
                  <a:lnTo>
                    <a:pt x="30370" y="1509347"/>
                  </a:lnTo>
                  <a:lnTo>
                    <a:pt x="8025" y="1466156"/>
                  </a:lnTo>
                  <a:lnTo>
                    <a:pt x="0" y="1416431"/>
                  </a:lnTo>
                  <a:lnTo>
                    <a:pt x="0" y="157353"/>
                  </a:lnTo>
                  <a:close/>
                </a:path>
              </a:pathLst>
            </a:custGeom>
            <a:ln w="254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2">
            <a:extLst>
              <a:ext uri="{FF2B5EF4-FFF2-40B4-BE49-F238E27FC236}">
                <a16:creationId xmlns:a16="http://schemas.microsoft.com/office/drawing/2014/main" id="{AAFCD8B1-9C3A-08CC-3EB8-E5509FE3C078}"/>
              </a:ext>
            </a:extLst>
          </p:cNvPr>
          <p:cNvSpPr txBox="1"/>
          <p:nvPr/>
        </p:nvSpPr>
        <p:spPr>
          <a:xfrm>
            <a:off x="6772147" y="4511802"/>
            <a:ext cx="1550670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latin typeface="Arial"/>
                <a:cs typeface="Arial"/>
              </a:rPr>
              <a:t>Elaboración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informe institucional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6C310B0A-4C37-1AED-F210-ECCA8F89DDB0}"/>
              </a:ext>
            </a:extLst>
          </p:cNvPr>
          <p:cNvSpPr/>
          <p:nvPr/>
        </p:nvSpPr>
        <p:spPr>
          <a:xfrm>
            <a:off x="9069831" y="749300"/>
            <a:ext cx="2649855" cy="5219700"/>
          </a:xfrm>
          <a:custGeom>
            <a:avLst/>
            <a:gdLst/>
            <a:ahLst/>
            <a:cxnLst/>
            <a:rect l="l" t="t" r="r" b="b"/>
            <a:pathLst>
              <a:path w="2649854" h="5219700">
                <a:moveTo>
                  <a:pt x="2384552" y="0"/>
                </a:moveTo>
                <a:lnTo>
                  <a:pt x="264922" y="0"/>
                </a:lnTo>
                <a:lnTo>
                  <a:pt x="217304" y="4268"/>
                </a:lnTo>
                <a:lnTo>
                  <a:pt x="172485" y="16575"/>
                </a:lnTo>
                <a:lnTo>
                  <a:pt x="131214" y="36171"/>
                </a:lnTo>
                <a:lnTo>
                  <a:pt x="94239" y="62309"/>
                </a:lnTo>
                <a:lnTo>
                  <a:pt x="62309" y="94239"/>
                </a:lnTo>
                <a:lnTo>
                  <a:pt x="36171" y="131214"/>
                </a:lnTo>
                <a:lnTo>
                  <a:pt x="16575" y="172485"/>
                </a:lnTo>
                <a:lnTo>
                  <a:pt x="4268" y="217304"/>
                </a:lnTo>
                <a:lnTo>
                  <a:pt x="0" y="264922"/>
                </a:lnTo>
                <a:lnTo>
                  <a:pt x="0" y="4954739"/>
                </a:lnTo>
                <a:lnTo>
                  <a:pt x="4268" y="5002365"/>
                </a:lnTo>
                <a:lnTo>
                  <a:pt x="16575" y="5047191"/>
                </a:lnTo>
                <a:lnTo>
                  <a:pt x="36171" y="5088468"/>
                </a:lnTo>
                <a:lnTo>
                  <a:pt x="62309" y="5125448"/>
                </a:lnTo>
                <a:lnTo>
                  <a:pt x="94239" y="5157383"/>
                </a:lnTo>
                <a:lnTo>
                  <a:pt x="131214" y="5183524"/>
                </a:lnTo>
                <a:lnTo>
                  <a:pt x="172485" y="5203122"/>
                </a:lnTo>
                <a:lnTo>
                  <a:pt x="217304" y="5215431"/>
                </a:lnTo>
                <a:lnTo>
                  <a:pt x="264922" y="5219700"/>
                </a:lnTo>
                <a:lnTo>
                  <a:pt x="2384552" y="5219700"/>
                </a:lnTo>
                <a:lnTo>
                  <a:pt x="2432207" y="5215431"/>
                </a:lnTo>
                <a:lnTo>
                  <a:pt x="2477055" y="5203122"/>
                </a:lnTo>
                <a:lnTo>
                  <a:pt x="2518348" y="5183524"/>
                </a:lnTo>
                <a:lnTo>
                  <a:pt x="2555339" y="5157383"/>
                </a:lnTo>
                <a:lnTo>
                  <a:pt x="2587280" y="5125448"/>
                </a:lnTo>
                <a:lnTo>
                  <a:pt x="2613424" y="5088468"/>
                </a:lnTo>
                <a:lnTo>
                  <a:pt x="2633024" y="5047191"/>
                </a:lnTo>
                <a:lnTo>
                  <a:pt x="2645332" y="5002365"/>
                </a:lnTo>
                <a:lnTo>
                  <a:pt x="2649601" y="4954739"/>
                </a:lnTo>
                <a:lnTo>
                  <a:pt x="2649601" y="264922"/>
                </a:lnTo>
                <a:lnTo>
                  <a:pt x="2645332" y="217304"/>
                </a:lnTo>
                <a:lnTo>
                  <a:pt x="2633024" y="172485"/>
                </a:lnTo>
                <a:lnTo>
                  <a:pt x="2613424" y="131214"/>
                </a:lnTo>
                <a:lnTo>
                  <a:pt x="2587280" y="94239"/>
                </a:lnTo>
                <a:lnTo>
                  <a:pt x="2555339" y="62309"/>
                </a:lnTo>
                <a:lnTo>
                  <a:pt x="2518348" y="36171"/>
                </a:lnTo>
                <a:lnTo>
                  <a:pt x="2477055" y="16575"/>
                </a:lnTo>
                <a:lnTo>
                  <a:pt x="2432207" y="4268"/>
                </a:lnTo>
                <a:lnTo>
                  <a:pt x="2384552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088971F6-DB87-BCC9-B55D-C946BD944931}"/>
              </a:ext>
            </a:extLst>
          </p:cNvPr>
          <p:cNvSpPr txBox="1"/>
          <p:nvPr/>
        </p:nvSpPr>
        <p:spPr>
          <a:xfrm>
            <a:off x="9631426" y="1308861"/>
            <a:ext cx="1530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¿Cuándo?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8" name="object 35">
            <a:extLst>
              <a:ext uri="{FF2B5EF4-FFF2-40B4-BE49-F238E27FC236}">
                <a16:creationId xmlns:a16="http://schemas.microsoft.com/office/drawing/2014/main" id="{7CD44513-306D-0533-CDB8-76B2C6514192}"/>
              </a:ext>
            </a:extLst>
          </p:cNvPr>
          <p:cNvGrpSpPr/>
          <p:nvPr/>
        </p:nvGrpSpPr>
        <p:grpSpPr>
          <a:xfrm>
            <a:off x="9322054" y="2302510"/>
            <a:ext cx="2145030" cy="3418204"/>
            <a:chOff x="9322054" y="2302510"/>
            <a:chExt cx="2145030" cy="3418204"/>
          </a:xfrm>
        </p:grpSpPr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5DF14A9D-8478-D503-7B14-CA09ADC1A01C}"/>
                </a:ext>
              </a:extLst>
            </p:cNvPr>
            <p:cNvSpPr/>
            <p:nvPr/>
          </p:nvSpPr>
          <p:spPr>
            <a:xfrm>
              <a:off x="9334754" y="2315210"/>
              <a:ext cx="2119630" cy="3392804"/>
            </a:xfrm>
            <a:custGeom>
              <a:avLst/>
              <a:gdLst/>
              <a:ahLst/>
              <a:cxnLst/>
              <a:rect l="l" t="t" r="r" b="b"/>
              <a:pathLst>
                <a:path w="2119629" h="3392804">
                  <a:moveTo>
                    <a:pt x="1907667" y="0"/>
                  </a:moveTo>
                  <a:lnTo>
                    <a:pt x="211963" y="0"/>
                  </a:lnTo>
                  <a:lnTo>
                    <a:pt x="163392" y="5596"/>
                  </a:lnTo>
                  <a:lnTo>
                    <a:pt x="118789" y="21538"/>
                  </a:lnTo>
                  <a:lnTo>
                    <a:pt x="79431" y="46556"/>
                  </a:lnTo>
                  <a:lnTo>
                    <a:pt x="46596" y="79378"/>
                  </a:lnTo>
                  <a:lnTo>
                    <a:pt x="21561" y="118733"/>
                  </a:lnTo>
                  <a:lnTo>
                    <a:pt x="5603" y="163352"/>
                  </a:lnTo>
                  <a:lnTo>
                    <a:pt x="0" y="211962"/>
                  </a:lnTo>
                  <a:lnTo>
                    <a:pt x="0" y="3180841"/>
                  </a:lnTo>
                  <a:lnTo>
                    <a:pt x="5603" y="3229444"/>
                  </a:lnTo>
                  <a:lnTo>
                    <a:pt x="21561" y="3274060"/>
                  </a:lnTo>
                  <a:lnTo>
                    <a:pt x="46596" y="3313416"/>
                  </a:lnTo>
                  <a:lnTo>
                    <a:pt x="79431" y="3346240"/>
                  </a:lnTo>
                  <a:lnTo>
                    <a:pt x="118789" y="3371261"/>
                  </a:lnTo>
                  <a:lnTo>
                    <a:pt x="163392" y="3387207"/>
                  </a:lnTo>
                  <a:lnTo>
                    <a:pt x="211963" y="3392804"/>
                  </a:lnTo>
                  <a:lnTo>
                    <a:pt x="1907667" y="3392804"/>
                  </a:lnTo>
                  <a:lnTo>
                    <a:pt x="1956277" y="3387207"/>
                  </a:lnTo>
                  <a:lnTo>
                    <a:pt x="2000896" y="3371261"/>
                  </a:lnTo>
                  <a:lnTo>
                    <a:pt x="2040251" y="3346240"/>
                  </a:lnTo>
                  <a:lnTo>
                    <a:pt x="2073073" y="3313416"/>
                  </a:lnTo>
                  <a:lnTo>
                    <a:pt x="2098091" y="3274059"/>
                  </a:lnTo>
                  <a:lnTo>
                    <a:pt x="2114033" y="3229444"/>
                  </a:lnTo>
                  <a:lnTo>
                    <a:pt x="2119629" y="3180841"/>
                  </a:lnTo>
                  <a:lnTo>
                    <a:pt x="2119629" y="211962"/>
                  </a:lnTo>
                  <a:lnTo>
                    <a:pt x="2114033" y="163352"/>
                  </a:lnTo>
                  <a:lnTo>
                    <a:pt x="2098091" y="118733"/>
                  </a:lnTo>
                  <a:lnTo>
                    <a:pt x="2073073" y="79378"/>
                  </a:lnTo>
                  <a:lnTo>
                    <a:pt x="2040251" y="46556"/>
                  </a:lnTo>
                  <a:lnTo>
                    <a:pt x="2000896" y="21538"/>
                  </a:lnTo>
                  <a:lnTo>
                    <a:pt x="1956277" y="5596"/>
                  </a:lnTo>
                  <a:lnTo>
                    <a:pt x="1907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FAB007AC-7E94-AEE3-67A0-4F274F0D5BEC}"/>
                </a:ext>
              </a:extLst>
            </p:cNvPr>
            <p:cNvSpPr/>
            <p:nvPr/>
          </p:nvSpPr>
          <p:spPr>
            <a:xfrm>
              <a:off x="9334754" y="2315210"/>
              <a:ext cx="2119630" cy="3392804"/>
            </a:xfrm>
            <a:custGeom>
              <a:avLst/>
              <a:gdLst/>
              <a:ahLst/>
              <a:cxnLst/>
              <a:rect l="l" t="t" r="r" b="b"/>
              <a:pathLst>
                <a:path w="2119629" h="3392804">
                  <a:moveTo>
                    <a:pt x="0" y="211962"/>
                  </a:moveTo>
                  <a:lnTo>
                    <a:pt x="5603" y="163352"/>
                  </a:lnTo>
                  <a:lnTo>
                    <a:pt x="21561" y="118733"/>
                  </a:lnTo>
                  <a:lnTo>
                    <a:pt x="46596" y="79378"/>
                  </a:lnTo>
                  <a:lnTo>
                    <a:pt x="79431" y="46556"/>
                  </a:lnTo>
                  <a:lnTo>
                    <a:pt x="118789" y="21538"/>
                  </a:lnTo>
                  <a:lnTo>
                    <a:pt x="163392" y="5596"/>
                  </a:lnTo>
                  <a:lnTo>
                    <a:pt x="211963" y="0"/>
                  </a:lnTo>
                  <a:lnTo>
                    <a:pt x="1907667" y="0"/>
                  </a:lnTo>
                  <a:lnTo>
                    <a:pt x="1956277" y="5596"/>
                  </a:lnTo>
                  <a:lnTo>
                    <a:pt x="2000896" y="21538"/>
                  </a:lnTo>
                  <a:lnTo>
                    <a:pt x="2040251" y="46556"/>
                  </a:lnTo>
                  <a:lnTo>
                    <a:pt x="2073073" y="79378"/>
                  </a:lnTo>
                  <a:lnTo>
                    <a:pt x="2098091" y="118733"/>
                  </a:lnTo>
                  <a:lnTo>
                    <a:pt x="2114033" y="163352"/>
                  </a:lnTo>
                  <a:lnTo>
                    <a:pt x="2119629" y="211962"/>
                  </a:lnTo>
                  <a:lnTo>
                    <a:pt x="2119629" y="3180841"/>
                  </a:lnTo>
                  <a:lnTo>
                    <a:pt x="2114033" y="3229444"/>
                  </a:lnTo>
                  <a:lnTo>
                    <a:pt x="2098091" y="3274059"/>
                  </a:lnTo>
                  <a:lnTo>
                    <a:pt x="2073073" y="3313416"/>
                  </a:lnTo>
                  <a:lnTo>
                    <a:pt x="2040251" y="3346240"/>
                  </a:lnTo>
                  <a:lnTo>
                    <a:pt x="2000896" y="3371261"/>
                  </a:lnTo>
                  <a:lnTo>
                    <a:pt x="1956277" y="3387207"/>
                  </a:lnTo>
                  <a:lnTo>
                    <a:pt x="1907667" y="3392804"/>
                  </a:lnTo>
                  <a:lnTo>
                    <a:pt x="211963" y="3392804"/>
                  </a:lnTo>
                  <a:lnTo>
                    <a:pt x="163392" y="3387207"/>
                  </a:lnTo>
                  <a:lnTo>
                    <a:pt x="118789" y="3371261"/>
                  </a:lnTo>
                  <a:lnTo>
                    <a:pt x="79431" y="3346240"/>
                  </a:lnTo>
                  <a:lnTo>
                    <a:pt x="46596" y="3313416"/>
                  </a:lnTo>
                  <a:lnTo>
                    <a:pt x="21561" y="3274060"/>
                  </a:lnTo>
                  <a:lnTo>
                    <a:pt x="5603" y="3229444"/>
                  </a:lnTo>
                  <a:lnTo>
                    <a:pt x="0" y="3180841"/>
                  </a:lnTo>
                  <a:lnTo>
                    <a:pt x="0" y="211962"/>
                  </a:lnTo>
                  <a:close/>
                </a:path>
              </a:pathLst>
            </a:custGeom>
            <a:ln w="25399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8">
            <a:extLst>
              <a:ext uri="{FF2B5EF4-FFF2-40B4-BE49-F238E27FC236}">
                <a16:creationId xmlns:a16="http://schemas.microsoft.com/office/drawing/2014/main" id="{3553447E-5C55-1547-5E0D-7245D8ABC6C7}"/>
              </a:ext>
            </a:extLst>
          </p:cNvPr>
          <p:cNvSpPr txBox="1"/>
          <p:nvPr/>
        </p:nvSpPr>
        <p:spPr>
          <a:xfrm>
            <a:off x="9475469" y="3603752"/>
            <a:ext cx="1838960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latin typeface="Arial"/>
                <a:cs typeface="Arial"/>
              </a:rPr>
              <a:t>Luego 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analizar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resultados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spc="-10" dirty="0">
                <a:latin typeface="Arial"/>
                <a:cs typeface="Arial"/>
              </a:rPr>
              <a:t>diagnóstico.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5DFC16D0-566D-D3F2-1ACA-E60DBFE6502E}"/>
              </a:ext>
            </a:extLst>
          </p:cNvPr>
          <p:cNvSpPr/>
          <p:nvPr/>
        </p:nvSpPr>
        <p:spPr>
          <a:xfrm>
            <a:off x="622300" y="6111940"/>
            <a:ext cx="10820400" cy="646430"/>
          </a:xfrm>
          <a:custGeom>
            <a:avLst/>
            <a:gdLst/>
            <a:ahLst/>
            <a:cxnLst/>
            <a:rect l="l" t="t" r="r" b="b"/>
            <a:pathLst>
              <a:path w="10820400" h="646429">
                <a:moveTo>
                  <a:pt x="0" y="646328"/>
                </a:moveTo>
                <a:lnTo>
                  <a:pt x="10820400" y="646328"/>
                </a:lnTo>
                <a:lnTo>
                  <a:pt x="1082040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253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A4E756F7-92BB-8796-5102-9B99517417C8}"/>
              </a:ext>
            </a:extLst>
          </p:cNvPr>
          <p:cNvSpPr txBox="1"/>
          <p:nvPr/>
        </p:nvSpPr>
        <p:spPr>
          <a:xfrm>
            <a:off x="701141" y="6139688"/>
            <a:ext cx="9904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¿Para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qué?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Permitir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UGEL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hacer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seguimiento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consolidar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Refuerzo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Escolar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jurisdicción.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4" name="object 41">
            <a:extLst>
              <a:ext uri="{FF2B5EF4-FFF2-40B4-BE49-F238E27FC236}">
                <a16:creationId xmlns:a16="http://schemas.microsoft.com/office/drawing/2014/main" id="{EF82C0F1-3308-4D28-BB04-916873AA33E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7263" y="4681378"/>
            <a:ext cx="5035181" cy="1731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6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D91E63-CA9A-FD78-6B22-6755A73CBBFC}"/>
              </a:ext>
            </a:extLst>
          </p:cNvPr>
          <p:cNvSpPr/>
          <p:nvPr/>
        </p:nvSpPr>
        <p:spPr>
          <a:xfrm>
            <a:off x="0" y="22171"/>
            <a:ext cx="412955" cy="68136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881904-47DA-01A1-8BDF-2879E866ADEB}"/>
              </a:ext>
            </a:extLst>
          </p:cNvPr>
          <p:cNvSpPr/>
          <p:nvPr/>
        </p:nvSpPr>
        <p:spPr>
          <a:xfrm>
            <a:off x="11779045" y="-14284"/>
            <a:ext cx="412955" cy="6872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FA6B7924-CF00-4D79-BBDF-51ECA5D91F8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842" y="1607186"/>
            <a:ext cx="10588185" cy="5133959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9D48832-D425-7359-42C3-070D8DBEBA56}"/>
              </a:ext>
            </a:extLst>
          </p:cNvPr>
          <p:cNvSpPr txBox="1"/>
          <p:nvPr/>
        </p:nvSpPr>
        <p:spPr>
          <a:xfrm>
            <a:off x="2550667" y="870584"/>
            <a:ext cx="5189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Atención</a:t>
            </a:r>
            <a:r>
              <a:rPr sz="20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diferenciada</a:t>
            </a:r>
            <a:r>
              <a:rPr sz="20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Refuerzo</a:t>
            </a:r>
            <a:r>
              <a:rPr sz="20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Escolar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4" descr="$PPTXTitle">
            <a:extLst>
              <a:ext uri="{FF2B5EF4-FFF2-40B4-BE49-F238E27FC236}">
                <a16:creationId xmlns:a16="http://schemas.microsoft.com/office/drawing/2014/main" id="{B7415508-D6E4-F17F-B270-0DE27010AD87}"/>
              </a:ext>
            </a:extLst>
          </p:cNvPr>
          <p:cNvSpPr txBox="1">
            <a:spLocks/>
          </p:cNvSpPr>
          <p:nvPr/>
        </p:nvSpPr>
        <p:spPr>
          <a:xfrm>
            <a:off x="-921919" y="111977"/>
            <a:ext cx="10588185" cy="4873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40485">
              <a:lnSpc>
                <a:spcPct val="100000"/>
              </a:lnSpc>
              <a:spcBef>
                <a:spcPts val="100"/>
              </a:spcBef>
            </a:pPr>
            <a:r>
              <a:rPr lang="es-ES" sz="3000" b="1" dirty="0"/>
              <a:t>¿Cómo</a:t>
            </a:r>
            <a:r>
              <a:rPr lang="es-ES" sz="3000" b="1" spc="-55" dirty="0"/>
              <a:t> </a:t>
            </a:r>
            <a:r>
              <a:rPr lang="es-ES" sz="3000" b="1" dirty="0"/>
              <a:t>se</a:t>
            </a:r>
            <a:r>
              <a:rPr lang="es-ES" sz="3000" b="1" spc="-55" dirty="0"/>
              <a:t> </a:t>
            </a:r>
            <a:r>
              <a:rPr lang="es-ES" sz="3000" b="1" dirty="0"/>
              <a:t>concretan</a:t>
            </a:r>
            <a:r>
              <a:rPr lang="es-ES" sz="3000" b="1" spc="-60" dirty="0"/>
              <a:t> </a:t>
            </a:r>
            <a:r>
              <a:rPr lang="es-ES" sz="3000" b="1" dirty="0"/>
              <a:t>estas</a:t>
            </a:r>
            <a:r>
              <a:rPr lang="es-ES" sz="3000" b="1" spc="-45" dirty="0"/>
              <a:t> </a:t>
            </a:r>
            <a:r>
              <a:rPr lang="es-ES" sz="3000" b="1" dirty="0"/>
              <a:t>decisiones</a:t>
            </a:r>
            <a:r>
              <a:rPr lang="es-ES" sz="3000" b="1" spc="-60" dirty="0"/>
              <a:t> </a:t>
            </a:r>
            <a:r>
              <a:rPr lang="es-ES" sz="3000" b="1" dirty="0"/>
              <a:t>en</a:t>
            </a:r>
            <a:r>
              <a:rPr lang="es-ES" sz="3000" b="1" spc="-55" dirty="0"/>
              <a:t> </a:t>
            </a:r>
            <a:r>
              <a:rPr lang="es-ES" sz="3000" b="1" dirty="0"/>
              <a:t>el</a:t>
            </a:r>
            <a:r>
              <a:rPr lang="es-ES" sz="3000" b="1" spc="-50" dirty="0"/>
              <a:t> </a:t>
            </a:r>
            <a:r>
              <a:rPr lang="es-ES" sz="3000" b="1" spc="-10" dirty="0"/>
              <a:t>aula?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52DBE68-77E1-4541-D27E-34C40AFB7116}"/>
              </a:ext>
            </a:extLst>
          </p:cNvPr>
          <p:cNvSpPr txBox="1"/>
          <p:nvPr/>
        </p:nvSpPr>
        <p:spPr>
          <a:xfrm>
            <a:off x="8299831" y="725550"/>
            <a:ext cx="35210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Calibri"/>
                <a:cs typeface="Calibri"/>
              </a:rPr>
              <a:t>“El</a:t>
            </a:r>
            <a:r>
              <a:rPr sz="1600" i="1" spc="2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diagnóstico</a:t>
            </a:r>
            <a:r>
              <a:rPr sz="1600" i="1" spc="2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nos</a:t>
            </a:r>
            <a:r>
              <a:rPr sz="1600" i="1" spc="229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dice</a:t>
            </a:r>
            <a:r>
              <a:rPr sz="1600" i="1" spc="229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dónde</a:t>
            </a:r>
            <a:r>
              <a:rPr sz="1600" i="1" spc="204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están</a:t>
            </a:r>
            <a:r>
              <a:rPr sz="1600" i="1" spc="229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los </a:t>
            </a:r>
            <a:r>
              <a:rPr sz="1600" i="1" dirty="0">
                <a:latin typeface="Calibri"/>
                <a:cs typeface="Calibri"/>
              </a:rPr>
              <a:t>estudiantes;</a:t>
            </a:r>
            <a:r>
              <a:rPr sz="1600" i="1" spc="204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la</a:t>
            </a:r>
            <a:r>
              <a:rPr sz="1600" i="1" spc="16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atención</a:t>
            </a:r>
            <a:r>
              <a:rPr sz="1600" i="1" spc="17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diferenciada</a:t>
            </a:r>
            <a:r>
              <a:rPr sz="1600" i="1" spc="16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nos </a:t>
            </a:r>
            <a:r>
              <a:rPr sz="1600" i="1" dirty="0">
                <a:latin typeface="Calibri"/>
                <a:cs typeface="Calibri"/>
              </a:rPr>
              <a:t>permite</a:t>
            </a:r>
            <a:r>
              <a:rPr sz="1600" i="1" spc="18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decidir</a:t>
            </a:r>
            <a:r>
              <a:rPr sz="1600" i="1" spc="19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cómo</a:t>
            </a:r>
            <a:r>
              <a:rPr sz="1600" i="1" spc="19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ayudarlos</a:t>
            </a:r>
            <a:r>
              <a:rPr sz="1600" i="1" spc="200" dirty="0">
                <a:latin typeface="Calibri"/>
                <a:cs typeface="Calibri"/>
              </a:rPr>
              <a:t> </a:t>
            </a:r>
            <a:r>
              <a:rPr sz="1600" i="1" spc="-50" dirty="0">
                <a:latin typeface="Calibri"/>
                <a:cs typeface="Calibri"/>
              </a:rPr>
              <a:t>a </a:t>
            </a:r>
            <a:r>
              <a:rPr sz="1600" i="1" spc="-10" dirty="0">
                <a:latin typeface="Calibri"/>
                <a:cs typeface="Calibri"/>
              </a:rPr>
              <a:t>avanzar.”</a:t>
            </a:r>
            <a:endParaRPr sz="160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018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TEMA DE OFFICE 2013 - 2022" val="OLy9CEkq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1339</Words>
  <Application>Microsoft Office PowerPoint</Application>
  <PresentationFormat>Panorámica</PresentationFormat>
  <Paragraphs>162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Comic Sans MS</vt:lpstr>
      <vt:lpstr>Calibri</vt:lpstr>
      <vt:lpstr>Tahoma</vt:lpstr>
      <vt:lpstr>Wingdings</vt:lpstr>
      <vt:lpstr>Times New Roman</vt:lpstr>
      <vt:lpstr>Poppins Light</vt:lpstr>
      <vt:lpstr>Arial Black</vt:lpstr>
      <vt:lpstr>Poppins</vt:lpstr>
      <vt:lpstr>Verdana</vt:lpstr>
      <vt:lpstr>Tema de Office 2013 - 2022</vt:lpstr>
      <vt:lpstr>REFUERZO ESCOLAR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REFUERZO ESCOLAR</dc:title>
  <dc:creator>Roberto Flores Consiglieri</dc:creator>
  <cp:lastModifiedBy>GRLL</cp:lastModifiedBy>
  <cp:revision>72</cp:revision>
  <dcterms:created xsi:type="dcterms:W3CDTF">2023-03-07T15:24:27Z</dcterms:created>
  <dcterms:modified xsi:type="dcterms:W3CDTF">2026-03-23T19:30:19Z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F21F9A71-449B-4FEB-BAE0-28352FF0E5C0</vt:lpwstr>
  </property>
  <property fmtid="{D5CDD505-2E9C-101B-9397-08002B2CF9AE}" pid="3" name="ArticulatePath">
    <vt:lpwstr>Presentacion_refuerzo escolar 2024 (1)</vt:lpwstr>
  </property>
</Properties>
</file>