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5" r:id="rId3"/>
    <p:sldId id="276" r:id="rId4"/>
    <p:sldId id="273" r:id="rId5"/>
    <p:sldId id="274" r:id="rId6"/>
    <p:sldId id="258" r:id="rId7"/>
    <p:sldId id="259" r:id="rId8"/>
    <p:sldId id="260" r:id="rId9"/>
    <p:sldId id="261" r:id="rId10"/>
    <p:sldId id="262" r:id="rId11"/>
    <p:sldId id="263" r:id="rId12"/>
    <p:sldId id="271" r:id="rId13"/>
    <p:sldId id="265" r:id="rId14"/>
    <p:sldId id="266" r:id="rId15"/>
    <p:sldId id="267" r:id="rId16"/>
    <p:sldId id="268" r:id="rId17"/>
    <p:sldId id="269" r:id="rId18"/>
    <p:sldId id="270" r:id="rId19"/>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8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6E7DA-55F4-4816-9C0F-C27D94D1A618}" type="datetimeFigureOut">
              <a:rPr lang="es-PE" smtClean="0"/>
              <a:t>25/03/2026</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278AC-E88D-47D5-8764-7860EA9A83A0}" type="slidenum">
              <a:rPr lang="es-PE" smtClean="0"/>
              <a:t>‹Nº›</a:t>
            </a:fld>
            <a:endParaRPr lang="es-PE"/>
          </a:p>
        </p:txBody>
      </p:sp>
    </p:spTree>
    <p:extLst>
      <p:ext uri="{BB962C8B-B14F-4D97-AF65-F5344CB8AC3E}">
        <p14:creationId xmlns:p14="http://schemas.microsoft.com/office/powerpoint/2010/main" val="368748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38E278AC-E88D-47D5-8764-7860EA9A83A0}" type="slidenum">
              <a:rPr lang="es-PE" smtClean="0"/>
              <a:t>3</a:t>
            </a:fld>
            <a:endParaRPr lang="es-PE"/>
          </a:p>
        </p:txBody>
      </p:sp>
    </p:spTree>
    <p:extLst>
      <p:ext uri="{BB962C8B-B14F-4D97-AF65-F5344CB8AC3E}">
        <p14:creationId xmlns:p14="http://schemas.microsoft.com/office/powerpoint/2010/main" val="84969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fif"/><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hyperlink" Target="https://www.calameo.com/read/000608391ad9f032ccfb7" TargetMode="External"/><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fi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RVM_N_034_2022_minedu.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oficio_multiple_151-2023.pdf" TargetMode="External"/><Relationship Id="rId2" Type="http://schemas.openxmlformats.org/officeDocument/2006/relationships/image" Target="../media/image16.jfi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AFCD58E2-5029-4D0E-B97C-4EC2C799BBD1}"/>
              </a:ext>
            </a:extLst>
          </p:cNvPr>
          <p:cNvSpPr txBox="1"/>
          <p:nvPr/>
        </p:nvSpPr>
        <p:spPr>
          <a:xfrm>
            <a:off x="889000" y="3962400"/>
            <a:ext cx="6553200" cy="4401205"/>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sz="4000" dirty="0"/>
              <a:t>Identificar y proporcionar soporte técnico al software y hardware de tecnologías, relacionadas a la educación, para asegurar la continuidad del servicio en la gestión pedagógica de la institución.</a:t>
            </a:r>
            <a:endParaRPr lang="es-PE" sz="4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C075DD8C-EFCD-40C0-9A9B-5CEBE387E251}"/>
              </a:ext>
            </a:extLst>
          </p:cNvPr>
          <p:cNvSpPr txBox="1"/>
          <p:nvPr/>
        </p:nvSpPr>
        <p:spPr>
          <a:xfrm>
            <a:off x="508000" y="3352800"/>
            <a:ext cx="7467600" cy="5509200"/>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4400" dirty="0"/>
              <a:t>Identifica, promueve e implementa nuevos productos o servicios relacionados con tecnología orientada a la educación en el proceso pedagógico para cubrir las necesidades de los actores educativos de la institución. </a:t>
            </a:r>
            <a:endParaRPr lang="es-PE" sz="4400" dirty="0"/>
          </a:p>
        </p:txBody>
      </p:sp>
      <p:pic>
        <p:nvPicPr>
          <p:cNvPr id="5" name="Imagen 4">
            <a:extLst>
              <a:ext uri="{FF2B5EF4-FFF2-40B4-BE49-F238E27FC236}">
                <a16:creationId xmlns:a16="http://schemas.microsoft.com/office/drawing/2014/main" id="{7D22FDB3-2C84-48D1-81FD-E12505F9C26F}"/>
              </a:ext>
            </a:extLst>
          </p:cNvPr>
          <p:cNvPicPr>
            <a:picLocks noChangeAspect="1"/>
          </p:cNvPicPr>
          <p:nvPr/>
        </p:nvPicPr>
        <p:blipFill rotWithShape="1">
          <a:blip r:embed="rId3"/>
          <a:srcRect l="25620" t="-587" r="29845" b="587"/>
          <a:stretch/>
        </p:blipFill>
        <p:spPr>
          <a:xfrm>
            <a:off x="8483600" y="-38100"/>
            <a:ext cx="7772400" cy="9144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4" name="CuadroTexto 3">
            <a:extLst>
              <a:ext uri="{FF2B5EF4-FFF2-40B4-BE49-F238E27FC236}">
                <a16:creationId xmlns:a16="http://schemas.microsoft.com/office/drawing/2014/main" id="{83E6A281-E144-4B95-9CA1-0A70D01EFB5D}"/>
              </a:ext>
            </a:extLst>
          </p:cNvPr>
          <p:cNvSpPr txBox="1"/>
          <p:nvPr/>
        </p:nvSpPr>
        <p:spPr>
          <a:xfrm>
            <a:off x="660400" y="3144148"/>
            <a:ext cx="7239000" cy="5632311"/>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4000" dirty="0"/>
              <a:t>Analiza e informa a la dependencia jerárquica los resultados de la implementación de la estrategia digital para evaluar el impacto en la comunidad educativa (incluyendo políticas educativas y sociales, aspectos técnicos, disposiciones regulatorias y legales) </a:t>
            </a:r>
            <a:endParaRPr lang="es-PE" sz="4000" dirty="0"/>
          </a:p>
        </p:txBody>
      </p:sp>
      <p:sp>
        <p:nvSpPr>
          <p:cNvPr id="5" name="CuadroTexto 4">
            <a:extLst>
              <a:ext uri="{FF2B5EF4-FFF2-40B4-BE49-F238E27FC236}">
                <a16:creationId xmlns:a16="http://schemas.microsoft.com/office/drawing/2014/main" id="{9E362A93-9BD1-4DDA-94EF-DB2C96F7086E}"/>
              </a:ext>
            </a:extLst>
          </p:cNvPr>
          <p:cNvSpPr txBox="1"/>
          <p:nvPr/>
        </p:nvSpPr>
        <p:spPr>
          <a:xfrm>
            <a:off x="889000" y="247233"/>
            <a:ext cx="6781800" cy="280076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sz="8800" dirty="0">
                <a:latin typeface="Cooper Std Black" panose="0208090304030B020404" pitchFamily="18" charset="0"/>
              </a:rPr>
              <a:t>7. Analiza e informa</a:t>
            </a:r>
            <a:r>
              <a:rPr lang="es-ES" sz="2000" dirty="0"/>
              <a:t>.</a:t>
            </a:r>
            <a:endParaRPr lang="es-PE" sz="2000" dirty="0"/>
          </a:p>
        </p:txBody>
      </p:sp>
    </p:spTree>
    <p:extLst>
      <p:ext uri="{BB962C8B-B14F-4D97-AF65-F5344CB8AC3E}">
        <p14:creationId xmlns:p14="http://schemas.microsoft.com/office/powerpoint/2010/main" val="548618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EBCCD889-D59A-4217-9594-C9B0A1E8D385}"/>
              </a:ext>
            </a:extLst>
          </p:cNvPr>
          <p:cNvSpPr txBox="1"/>
          <p:nvPr/>
        </p:nvSpPr>
        <p:spPr>
          <a:xfrm>
            <a:off x="913362" y="3929092"/>
            <a:ext cx="6757437" cy="4524315"/>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3600" dirty="0"/>
              <a:t>Diagnóstica y proporciona soporte técnico a problemas en la red de comunicaciones digitales para determinar la carga de red y las estadísticas de rendimiento del modelo y asegurar la continuidad del servicio en la gestión pedagógica en la institución. </a:t>
            </a:r>
            <a:endParaRPr lang="es-PE" sz="3600" dirty="0"/>
          </a:p>
        </p:txBody>
      </p:sp>
      <p:pic>
        <p:nvPicPr>
          <p:cNvPr id="4" name="Imagen 3">
            <a:extLst>
              <a:ext uri="{FF2B5EF4-FFF2-40B4-BE49-F238E27FC236}">
                <a16:creationId xmlns:a16="http://schemas.microsoft.com/office/drawing/2014/main" id="{60FFE828-4C9A-49D9-A7DF-F4858419464E}"/>
              </a:ext>
            </a:extLst>
          </p:cNvPr>
          <p:cNvPicPr>
            <a:picLocks noChangeAspect="1"/>
          </p:cNvPicPr>
          <p:nvPr/>
        </p:nvPicPr>
        <p:blipFill>
          <a:blip r:embed="rId3"/>
          <a:stretch>
            <a:fillRect/>
          </a:stretch>
        </p:blipFill>
        <p:spPr>
          <a:xfrm>
            <a:off x="8128000" y="36183"/>
            <a:ext cx="8132769" cy="9071634"/>
          </a:xfrm>
          <a:prstGeom prst="rect">
            <a:avLst/>
          </a:prstGeom>
        </p:spPr>
      </p:pic>
      <p:sp>
        <p:nvSpPr>
          <p:cNvPr id="5" name="CuadroTexto 4">
            <a:extLst>
              <a:ext uri="{FF2B5EF4-FFF2-40B4-BE49-F238E27FC236}">
                <a16:creationId xmlns:a16="http://schemas.microsoft.com/office/drawing/2014/main" id="{C4860505-553C-4A5A-A331-E61CF2E7D9B5}"/>
              </a:ext>
            </a:extLst>
          </p:cNvPr>
          <p:cNvSpPr txBox="1"/>
          <p:nvPr/>
        </p:nvSpPr>
        <p:spPr>
          <a:xfrm>
            <a:off x="913362" y="609600"/>
            <a:ext cx="6986037" cy="2862322"/>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sz="6000" dirty="0">
                <a:latin typeface="Cooper Std Black" panose="0208090304030B020404" pitchFamily="18" charset="0"/>
              </a:rPr>
              <a:t>8. Diagnostica y proporciona soporte.</a:t>
            </a:r>
            <a:endParaRPr lang="es-PE" sz="6000" dirty="0">
              <a:latin typeface="Cooper Std Black" panose="0208090304030B0204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92A15A98-28EE-4A65-9F10-ABF8115CEAEA}"/>
              </a:ext>
            </a:extLst>
          </p:cNvPr>
          <p:cNvSpPr txBox="1"/>
          <p:nvPr/>
        </p:nvSpPr>
        <p:spPr>
          <a:xfrm>
            <a:off x="736600" y="3886200"/>
            <a:ext cx="6324600" cy="4524315"/>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3200" dirty="0"/>
              <a:t>Aplica métodos y herramientas estándar con un conjunto de indicadores de rendimiento relevantes (como la accesibilidad, tiempo de respuesta, disponibilidad, seguridad, integración, entre otros) para medir el nivel de implementación de la estrategia digital en la institución. </a:t>
            </a:r>
            <a:endParaRPr lang="es-PE" sz="3200" dirty="0"/>
          </a:p>
        </p:txBody>
      </p:sp>
      <p:sp>
        <p:nvSpPr>
          <p:cNvPr id="4" name="CuadroTexto 3">
            <a:extLst>
              <a:ext uri="{FF2B5EF4-FFF2-40B4-BE49-F238E27FC236}">
                <a16:creationId xmlns:a16="http://schemas.microsoft.com/office/drawing/2014/main" id="{0844225E-C47F-4083-8F18-970245437BDC}"/>
              </a:ext>
            </a:extLst>
          </p:cNvPr>
          <p:cNvSpPr txBox="1"/>
          <p:nvPr/>
        </p:nvSpPr>
        <p:spPr>
          <a:xfrm>
            <a:off x="736600" y="609600"/>
            <a:ext cx="6705600" cy="3046988"/>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sz="4800" dirty="0">
                <a:latin typeface="Cooper Std Black" panose="0208090304030B020404" pitchFamily="18" charset="0"/>
              </a:rPr>
              <a:t>9. Medir el nivel de implementación de la estrategia digital.</a:t>
            </a:r>
            <a:endParaRPr lang="es-PE" sz="4800" dirty="0">
              <a:latin typeface="Cooper Std Black" panose="0208090304030B020404" pitchFamily="18" charset="0"/>
            </a:endParaRPr>
          </a:p>
        </p:txBody>
      </p:sp>
      <p:pic>
        <p:nvPicPr>
          <p:cNvPr id="5" name="Imagen 4">
            <a:extLst>
              <a:ext uri="{FF2B5EF4-FFF2-40B4-BE49-F238E27FC236}">
                <a16:creationId xmlns:a16="http://schemas.microsoft.com/office/drawing/2014/main" id="{3F16A16A-968A-4E1E-BCF4-12298DB0E685}"/>
              </a:ext>
            </a:extLst>
          </p:cNvPr>
          <p:cNvPicPr>
            <a:picLocks noChangeAspect="1"/>
          </p:cNvPicPr>
          <p:nvPr/>
        </p:nvPicPr>
        <p:blipFill rotWithShape="1">
          <a:blip r:embed="rId3"/>
          <a:srcRect l="14666" r="16000"/>
          <a:stretch/>
        </p:blipFill>
        <p:spPr>
          <a:xfrm>
            <a:off x="7962933" y="53651"/>
            <a:ext cx="8293067" cy="905224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590ADE76-926F-4D5D-8E7E-0C09A018C5C1}"/>
              </a:ext>
            </a:extLst>
          </p:cNvPr>
          <p:cNvSpPr txBox="1"/>
          <p:nvPr/>
        </p:nvSpPr>
        <p:spPr>
          <a:xfrm>
            <a:off x="965200" y="3752195"/>
            <a:ext cx="6324600" cy="4401205"/>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4000" dirty="0"/>
              <a:t>Resolver problemas técnicos de usabilidad y de accesibilidad de las tecnologías relacionadas a la educación para garantizar su implementación en la gestión pedagógica en la institución. </a:t>
            </a:r>
            <a:endParaRPr lang="es-PE" sz="4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15E88F7E-14EF-4CDC-8513-7C535F889807}"/>
              </a:ext>
            </a:extLst>
          </p:cNvPr>
          <p:cNvSpPr txBox="1"/>
          <p:nvPr/>
        </p:nvSpPr>
        <p:spPr>
          <a:xfrm>
            <a:off x="660400" y="5334000"/>
            <a:ext cx="7467600" cy="3046988"/>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3200" dirty="0"/>
              <a:t>Conocer y abordar las vulnerabilidades de seguridad conocidas para proteger proactivamente la confidencialidad y la seguridad de los datos de los actores educativos de la institución en cumplimiento de las normas legales. </a:t>
            </a:r>
            <a:endParaRPr lang="es-PE"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964D33EE-1D2A-4335-B9EC-5710DA7EA03E}"/>
              </a:ext>
            </a:extLst>
          </p:cNvPr>
          <p:cNvSpPr txBox="1"/>
          <p:nvPr/>
        </p:nvSpPr>
        <p:spPr>
          <a:xfrm>
            <a:off x="965200" y="5410200"/>
            <a:ext cx="6705600" cy="3046988"/>
          </a:xfrm>
          <a:prstGeom prst="rect">
            <a:avLst/>
          </a:prstGeom>
          <a:solidFill>
            <a:schemeClr val="bg2">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3200" dirty="0"/>
              <a:t>Optimizar los cambios en el sistema de Información influenciados por actualizaciones tecnológicas o necesidades de los actores educativos en la gestión pedagógica de la institución.</a:t>
            </a:r>
            <a:endParaRPr lang="es-PE"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5510121-3F1C-48F4-892F-2DBB9DDEFEED}"/>
              </a:ext>
            </a:extLst>
          </p:cNvPr>
          <p:cNvSpPr/>
          <p:nvPr/>
        </p:nvSpPr>
        <p:spPr>
          <a:xfrm>
            <a:off x="889000" y="7620000"/>
            <a:ext cx="5198859" cy="923330"/>
          </a:xfrm>
          <a:prstGeom prst="rect">
            <a:avLst/>
          </a:prstGeom>
          <a:noFill/>
        </p:spPr>
        <p:txBody>
          <a:bodyPr wrap="none" lIns="91440" tIns="45720" rIns="91440" bIns="45720">
            <a:spAutoFit/>
          </a:bodyPr>
          <a:lstStyle/>
          <a:p>
            <a:pPr algn="ctr"/>
            <a:r>
              <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Funciones del PIP</a:t>
            </a:r>
          </a:p>
        </p:txBody>
      </p:sp>
    </p:spTree>
    <p:extLst>
      <p:ext uri="{BB962C8B-B14F-4D97-AF65-F5344CB8AC3E}">
        <p14:creationId xmlns:p14="http://schemas.microsoft.com/office/powerpoint/2010/main" val="2424900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41A6C98-3ADF-4167-B64B-F9EDA8C6D00D}"/>
              </a:ext>
            </a:extLst>
          </p:cNvPr>
          <p:cNvPicPr>
            <a:picLocks noChangeAspect="1"/>
          </p:cNvPicPr>
          <p:nvPr/>
        </p:nvPicPr>
        <p:blipFill>
          <a:blip r:embed="rId4"/>
          <a:stretch>
            <a:fillRect/>
          </a:stretch>
        </p:blipFill>
        <p:spPr>
          <a:xfrm>
            <a:off x="227609" y="1024723"/>
            <a:ext cx="3152775" cy="4352925"/>
          </a:xfrm>
          <a:prstGeom prst="rect">
            <a:avLst/>
          </a:prstGeom>
        </p:spPr>
      </p:pic>
      <p:sp>
        <p:nvSpPr>
          <p:cNvPr id="4" name="Rectángulo 3">
            <a:extLst>
              <a:ext uri="{FF2B5EF4-FFF2-40B4-BE49-F238E27FC236}">
                <a16:creationId xmlns:a16="http://schemas.microsoft.com/office/drawing/2014/main" id="{9A5EE4BA-D010-4F9E-A1EF-C2E489652197}"/>
              </a:ext>
            </a:extLst>
          </p:cNvPr>
          <p:cNvSpPr/>
          <p:nvPr/>
        </p:nvSpPr>
        <p:spPr>
          <a:xfrm>
            <a:off x="385084" y="49784"/>
            <a:ext cx="3009157" cy="923330"/>
          </a:xfrm>
          <a:prstGeom prst="rect">
            <a:avLst/>
          </a:prstGeom>
          <a:solidFill>
            <a:schemeClr val="bg1"/>
          </a:solidFill>
        </p:spPr>
        <p:txBody>
          <a:bodyPr wrap="none" lIns="91440" tIns="45720" rIns="91440" bIns="45720">
            <a:spAutoFit/>
          </a:bodyPr>
          <a:lstStyle/>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NORMAS</a:t>
            </a:r>
          </a:p>
        </p:txBody>
      </p:sp>
      <p:pic>
        <p:nvPicPr>
          <p:cNvPr id="6" name="Imagen 5">
            <a:extLst>
              <a:ext uri="{FF2B5EF4-FFF2-40B4-BE49-F238E27FC236}">
                <a16:creationId xmlns:a16="http://schemas.microsoft.com/office/drawing/2014/main" id="{D8EF89B9-5C97-4F6A-8954-C24296D8902C}"/>
              </a:ext>
            </a:extLst>
          </p:cNvPr>
          <p:cNvPicPr>
            <a:picLocks noChangeAspect="1"/>
          </p:cNvPicPr>
          <p:nvPr/>
        </p:nvPicPr>
        <p:blipFill>
          <a:blip r:embed="rId5"/>
          <a:stretch>
            <a:fillRect/>
          </a:stretch>
        </p:blipFill>
        <p:spPr>
          <a:xfrm>
            <a:off x="3424551" y="151594"/>
            <a:ext cx="4343400" cy="4428732"/>
          </a:xfrm>
          <a:prstGeom prst="rect">
            <a:avLst/>
          </a:prstGeom>
        </p:spPr>
      </p:pic>
      <p:pic>
        <p:nvPicPr>
          <p:cNvPr id="8" name="Imagen 7">
            <a:extLst>
              <a:ext uri="{FF2B5EF4-FFF2-40B4-BE49-F238E27FC236}">
                <a16:creationId xmlns:a16="http://schemas.microsoft.com/office/drawing/2014/main" id="{0648129F-3ECD-4278-92F7-D207533EAB37}"/>
              </a:ext>
            </a:extLst>
          </p:cNvPr>
          <p:cNvPicPr>
            <a:picLocks noChangeAspect="1"/>
          </p:cNvPicPr>
          <p:nvPr/>
        </p:nvPicPr>
        <p:blipFill>
          <a:blip r:embed="rId6"/>
          <a:stretch>
            <a:fillRect/>
          </a:stretch>
        </p:blipFill>
        <p:spPr>
          <a:xfrm>
            <a:off x="7823200" y="151594"/>
            <a:ext cx="4591050" cy="4217343"/>
          </a:xfrm>
          <a:prstGeom prst="rect">
            <a:avLst/>
          </a:prstGeom>
        </p:spPr>
      </p:pic>
      <p:pic>
        <p:nvPicPr>
          <p:cNvPr id="10" name="Imagen 9">
            <a:extLst>
              <a:ext uri="{FF2B5EF4-FFF2-40B4-BE49-F238E27FC236}">
                <a16:creationId xmlns:a16="http://schemas.microsoft.com/office/drawing/2014/main" id="{47227BE4-BCA5-4317-B2FA-400B7E72283E}"/>
              </a:ext>
            </a:extLst>
          </p:cNvPr>
          <p:cNvPicPr>
            <a:picLocks noChangeAspect="1"/>
          </p:cNvPicPr>
          <p:nvPr/>
        </p:nvPicPr>
        <p:blipFill>
          <a:blip r:embed="rId7"/>
          <a:stretch>
            <a:fillRect/>
          </a:stretch>
        </p:blipFill>
        <p:spPr>
          <a:xfrm>
            <a:off x="12536474" y="74666"/>
            <a:ext cx="3514725" cy="5133975"/>
          </a:xfrm>
          <a:prstGeom prst="rect">
            <a:avLst/>
          </a:prstGeom>
        </p:spPr>
      </p:pic>
      <p:pic>
        <p:nvPicPr>
          <p:cNvPr id="12" name="Imagen 11">
            <a:extLst>
              <a:ext uri="{FF2B5EF4-FFF2-40B4-BE49-F238E27FC236}">
                <a16:creationId xmlns:a16="http://schemas.microsoft.com/office/drawing/2014/main" id="{5D27DDD9-2DA9-4878-A38A-3CC779B36252}"/>
              </a:ext>
            </a:extLst>
          </p:cNvPr>
          <p:cNvPicPr>
            <a:picLocks noChangeAspect="1"/>
          </p:cNvPicPr>
          <p:nvPr/>
        </p:nvPicPr>
        <p:blipFill>
          <a:blip r:embed="rId8"/>
          <a:stretch>
            <a:fillRect/>
          </a:stretch>
        </p:blipFill>
        <p:spPr>
          <a:xfrm>
            <a:off x="12002779" y="4693295"/>
            <a:ext cx="4218534" cy="4660008"/>
          </a:xfrm>
          <a:prstGeom prst="rect">
            <a:avLst/>
          </a:prstGeom>
        </p:spPr>
      </p:pic>
      <p:pic>
        <p:nvPicPr>
          <p:cNvPr id="14" name="Imagen 13">
            <a:extLst>
              <a:ext uri="{FF2B5EF4-FFF2-40B4-BE49-F238E27FC236}">
                <a16:creationId xmlns:a16="http://schemas.microsoft.com/office/drawing/2014/main" id="{EEB99D23-4986-4C0C-9852-518957ACAF19}"/>
              </a:ext>
            </a:extLst>
          </p:cNvPr>
          <p:cNvPicPr>
            <a:picLocks noChangeAspect="1"/>
          </p:cNvPicPr>
          <p:nvPr/>
        </p:nvPicPr>
        <p:blipFill>
          <a:blip r:embed="rId9"/>
          <a:stretch>
            <a:fillRect/>
          </a:stretch>
        </p:blipFill>
        <p:spPr>
          <a:xfrm>
            <a:off x="6950509" y="4743508"/>
            <a:ext cx="4882683" cy="4513183"/>
          </a:xfrm>
          <a:prstGeom prst="rect">
            <a:avLst/>
          </a:prstGeom>
        </p:spPr>
      </p:pic>
      <p:pic>
        <p:nvPicPr>
          <p:cNvPr id="15" name="Imagen 14">
            <a:extLst>
              <a:ext uri="{FF2B5EF4-FFF2-40B4-BE49-F238E27FC236}">
                <a16:creationId xmlns:a16="http://schemas.microsoft.com/office/drawing/2014/main" id="{5E6FD36D-E90A-4A8D-A33B-4A0BA7382027}"/>
              </a:ext>
            </a:extLst>
          </p:cNvPr>
          <p:cNvPicPr>
            <a:picLocks noChangeAspect="1"/>
          </p:cNvPicPr>
          <p:nvPr/>
        </p:nvPicPr>
        <p:blipFill>
          <a:blip r:embed="rId10"/>
          <a:stretch>
            <a:fillRect/>
          </a:stretch>
        </p:blipFill>
        <p:spPr>
          <a:xfrm>
            <a:off x="3507392" y="4743508"/>
            <a:ext cx="3143749" cy="4443658"/>
          </a:xfrm>
          <a:prstGeom prst="rect">
            <a:avLst/>
          </a:prstGeom>
        </p:spPr>
      </p:pic>
      <p:pic>
        <p:nvPicPr>
          <p:cNvPr id="17" name="Imagen 16">
            <a:hlinkClick r:id="rId11"/>
            <a:extLst>
              <a:ext uri="{FF2B5EF4-FFF2-40B4-BE49-F238E27FC236}">
                <a16:creationId xmlns:a16="http://schemas.microsoft.com/office/drawing/2014/main" id="{EB15BADD-FC93-4B36-8329-7E1932872460}"/>
              </a:ext>
            </a:extLst>
          </p:cNvPr>
          <p:cNvPicPr>
            <a:picLocks noChangeAspect="1"/>
          </p:cNvPicPr>
          <p:nvPr/>
        </p:nvPicPr>
        <p:blipFill>
          <a:blip r:embed="rId12"/>
          <a:stretch>
            <a:fillRect/>
          </a:stretch>
        </p:blipFill>
        <p:spPr>
          <a:xfrm>
            <a:off x="414113" y="5366260"/>
            <a:ext cx="2760887" cy="3867166"/>
          </a:xfrm>
          <a:prstGeom prst="rect">
            <a:avLst/>
          </a:prstGeom>
        </p:spPr>
      </p:pic>
      <p:sp>
        <p:nvSpPr>
          <p:cNvPr id="18" name="Rectángulo 17">
            <a:extLst>
              <a:ext uri="{FF2B5EF4-FFF2-40B4-BE49-F238E27FC236}">
                <a16:creationId xmlns:a16="http://schemas.microsoft.com/office/drawing/2014/main" id="{36187D88-5BD6-42CE-9519-EB6801CB293D}"/>
              </a:ext>
            </a:extLst>
          </p:cNvPr>
          <p:cNvSpPr/>
          <p:nvPr/>
        </p:nvSpPr>
        <p:spPr>
          <a:xfrm>
            <a:off x="1784040" y="8244781"/>
            <a:ext cx="4813755" cy="923330"/>
          </a:xfrm>
          <a:prstGeom prst="rect">
            <a:avLst/>
          </a:prstGeom>
          <a:noFill/>
        </p:spPr>
        <p:txBody>
          <a:bodyPr wrap="none" lIns="91440" tIns="45720" rIns="91440" bIns="45720">
            <a:spAutoFit/>
          </a:bodyPr>
          <a:lstStyle/>
          <a:p>
            <a:pPr algn="ctr"/>
            <a:r>
              <a:rPr lang="es-ES" sz="5400" b="1" cap="none" spc="0" dirty="0">
                <a:ln w="6600">
                  <a:solidFill>
                    <a:schemeClr val="accent2"/>
                  </a:solidFill>
                  <a:prstDash val="solid"/>
                </a:ln>
                <a:solidFill>
                  <a:srgbClr val="FFFFFF"/>
                </a:solidFill>
                <a:effectLst>
                  <a:outerShdw dist="38100" dir="2700000" algn="tl" rotWithShape="0">
                    <a:schemeClr val="accent2"/>
                  </a:outerShdw>
                </a:effectLst>
              </a:rPr>
              <a:t>Competencia 28</a:t>
            </a:r>
          </a:p>
        </p:txBody>
      </p:sp>
    </p:spTree>
    <p:extLst>
      <p:ext uri="{BB962C8B-B14F-4D97-AF65-F5344CB8AC3E}">
        <p14:creationId xmlns:p14="http://schemas.microsoft.com/office/powerpoint/2010/main" val="429213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1" dur="1000" fill="hold"/>
                                        <p:tgtEl>
                                          <p:spTgt spid="10"/>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3" dur="1000" fill="hold"/>
                                        <p:tgtEl>
                                          <p:spTgt spid="12"/>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5"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77" dur="1000" fill="hold"/>
                                        <p:tgtEl>
                                          <p:spTgt spid="15"/>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25" presetClass="entr" presetSubtype="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89" dur="1000" fill="hold"/>
                                        <p:tgtEl>
                                          <p:spTgt spid="18"/>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25" presetClass="entr" presetSubtype="0" fill="hold"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p:cTn id="9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9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0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01" dur="1000" fill="hold"/>
                                        <p:tgtEl>
                                          <p:spTgt spid="17"/>
                                        </p:tgtEl>
                                        <p:attrNameLst>
                                          <p:attrName>ppt_h</p:attrName>
                                        </p:attrNameLst>
                                      </p:cBhvr>
                                      <p:tavLst>
                                        <p:tav tm="0">
                                          <p:val>
                                            <p:strVal val="#ppt_h"/>
                                          </p:val>
                                        </p:tav>
                                        <p:tav tm="100000">
                                          <p:val>
                                            <p:strVal val="#ppt_h"/>
                                          </p:val>
                                        </p:tav>
                                      </p:tavLst>
                                    </p:anim>
                                    <p:anim calcmode="lin" valueType="num">
                                      <p:cBhvr>
                                        <p:cTn id="10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0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0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0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071311-E21B-49B5-B0D3-FD7DA7BFC29B}"/>
              </a:ext>
            </a:extLst>
          </p:cNvPr>
          <p:cNvSpPr>
            <a:spLocks noGrp="1"/>
          </p:cNvSpPr>
          <p:nvPr>
            <p:ph type="title"/>
          </p:nvPr>
        </p:nvSpPr>
        <p:spPr>
          <a:xfrm>
            <a:off x="3860800" y="457200"/>
            <a:ext cx="8229600" cy="1143000"/>
          </a:xfrm>
        </p:spPr>
        <p:txBody>
          <a:bodyPr/>
          <a:lstStyle/>
          <a:p>
            <a:r>
              <a:rPr lang="es-ES" dirty="0">
                <a:solidFill>
                  <a:schemeClr val="bg1"/>
                </a:solidFill>
                <a:latin typeface="Bowlby One SC" panose="02000505060000020004" pitchFamily="2" charset="0"/>
              </a:rPr>
              <a:t>Normas</a:t>
            </a:r>
            <a:endParaRPr lang="es-PE" dirty="0">
              <a:solidFill>
                <a:schemeClr val="bg1"/>
              </a:solidFill>
              <a:latin typeface="Bowlby One SC" panose="02000505060000020004" pitchFamily="2" charset="0"/>
            </a:endParaRPr>
          </a:p>
        </p:txBody>
      </p:sp>
      <p:sp>
        <p:nvSpPr>
          <p:cNvPr id="3" name="Marcador de contenido 2">
            <a:extLst>
              <a:ext uri="{FF2B5EF4-FFF2-40B4-BE49-F238E27FC236}">
                <a16:creationId xmlns:a16="http://schemas.microsoft.com/office/drawing/2014/main" id="{EEC42FAB-BCD7-42F5-A649-4CFE260D78A6}"/>
              </a:ext>
            </a:extLst>
          </p:cNvPr>
          <p:cNvSpPr>
            <a:spLocks noGrp="1"/>
          </p:cNvSpPr>
          <p:nvPr>
            <p:ph idx="1"/>
          </p:nvPr>
        </p:nvSpPr>
        <p:spPr/>
        <p:txBody>
          <a:bodyPr/>
          <a:lstStyle/>
          <a:p>
            <a:endParaRPr lang="es-PE"/>
          </a:p>
        </p:txBody>
      </p:sp>
      <p:pic>
        <p:nvPicPr>
          <p:cNvPr id="5" name="Imagen 4">
            <a:extLst>
              <a:ext uri="{FF2B5EF4-FFF2-40B4-BE49-F238E27FC236}">
                <a16:creationId xmlns:a16="http://schemas.microsoft.com/office/drawing/2014/main" id="{F1ED0F75-072F-48F2-B7A1-68B5987FE0D5}"/>
              </a:ext>
            </a:extLst>
          </p:cNvPr>
          <p:cNvPicPr>
            <a:picLocks noChangeAspect="1"/>
          </p:cNvPicPr>
          <p:nvPr/>
        </p:nvPicPr>
        <p:blipFill>
          <a:blip r:embed="rId3"/>
          <a:stretch>
            <a:fillRect/>
          </a:stretch>
        </p:blipFill>
        <p:spPr>
          <a:xfrm>
            <a:off x="10177669" y="-1"/>
            <a:ext cx="6078331" cy="9196415"/>
          </a:xfrm>
          <a:prstGeom prst="rect">
            <a:avLst/>
          </a:prstGeom>
        </p:spPr>
      </p:pic>
      <p:pic>
        <p:nvPicPr>
          <p:cNvPr id="7" name="Imagen 6">
            <a:hlinkClick r:id="rId4" action="ppaction://hlinkfile"/>
            <a:extLst>
              <a:ext uri="{FF2B5EF4-FFF2-40B4-BE49-F238E27FC236}">
                <a16:creationId xmlns:a16="http://schemas.microsoft.com/office/drawing/2014/main" id="{D3D085CE-E51A-4BEE-A786-B6F568A1415D}"/>
              </a:ext>
            </a:extLst>
          </p:cNvPr>
          <p:cNvPicPr>
            <a:picLocks noChangeAspect="1"/>
          </p:cNvPicPr>
          <p:nvPr/>
        </p:nvPicPr>
        <p:blipFill>
          <a:blip r:embed="rId5"/>
          <a:stretch>
            <a:fillRect/>
          </a:stretch>
        </p:blipFill>
        <p:spPr>
          <a:xfrm>
            <a:off x="12701" y="-50444"/>
            <a:ext cx="6078331" cy="9244887"/>
          </a:xfrm>
          <a:prstGeom prst="rect">
            <a:avLst/>
          </a:prstGeom>
        </p:spPr>
      </p:pic>
      <p:pic>
        <p:nvPicPr>
          <p:cNvPr id="9" name="Imagen 8">
            <a:extLst>
              <a:ext uri="{FF2B5EF4-FFF2-40B4-BE49-F238E27FC236}">
                <a16:creationId xmlns:a16="http://schemas.microsoft.com/office/drawing/2014/main" id="{032BA6C3-ACD0-49F2-8FF0-78C3206F2556}"/>
              </a:ext>
            </a:extLst>
          </p:cNvPr>
          <p:cNvPicPr>
            <a:picLocks noChangeAspect="1"/>
          </p:cNvPicPr>
          <p:nvPr/>
        </p:nvPicPr>
        <p:blipFill>
          <a:blip r:embed="rId6"/>
          <a:stretch>
            <a:fillRect/>
          </a:stretch>
        </p:blipFill>
        <p:spPr>
          <a:xfrm>
            <a:off x="4572000" y="4065779"/>
            <a:ext cx="7023403" cy="5219945"/>
          </a:xfrm>
          <a:prstGeom prst="rect">
            <a:avLst/>
          </a:prstGeom>
        </p:spPr>
      </p:pic>
    </p:spTree>
    <p:extLst>
      <p:ext uri="{BB962C8B-B14F-4D97-AF65-F5344CB8AC3E}">
        <p14:creationId xmlns:p14="http://schemas.microsoft.com/office/powerpoint/2010/main" val="1116458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7709A-30BD-40DD-B520-B31AB0F838AF}"/>
              </a:ext>
            </a:extLst>
          </p:cNvPr>
          <p:cNvSpPr>
            <a:spLocks noGrp="1"/>
          </p:cNvSpPr>
          <p:nvPr>
            <p:ph type="title"/>
          </p:nvPr>
        </p:nvSpPr>
        <p:spPr>
          <a:xfrm>
            <a:off x="101600" y="152400"/>
            <a:ext cx="10083800" cy="1143000"/>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s-ES" dirty="0"/>
              <a:t>Documento de Monitoreo del PIP</a:t>
            </a:r>
            <a:endParaRPr lang="es-PE" dirty="0"/>
          </a:p>
        </p:txBody>
      </p:sp>
      <p:sp>
        <p:nvSpPr>
          <p:cNvPr id="3" name="Marcador de contenido 2">
            <a:extLst>
              <a:ext uri="{FF2B5EF4-FFF2-40B4-BE49-F238E27FC236}">
                <a16:creationId xmlns:a16="http://schemas.microsoft.com/office/drawing/2014/main" id="{205A7FDB-952F-4206-91B2-6852CCA2CCA4}"/>
              </a:ext>
            </a:extLst>
          </p:cNvPr>
          <p:cNvSpPr>
            <a:spLocks noGrp="1"/>
          </p:cNvSpPr>
          <p:nvPr>
            <p:ph idx="1"/>
          </p:nvPr>
        </p:nvSpPr>
        <p:spPr/>
        <p:txBody>
          <a:bodyPr/>
          <a:lstStyle/>
          <a:p>
            <a:endParaRPr lang="es-PE"/>
          </a:p>
        </p:txBody>
      </p:sp>
      <p:pic>
        <p:nvPicPr>
          <p:cNvPr id="5" name="Imagen 4">
            <a:hlinkClick r:id="rId3" action="ppaction://hlinkfile"/>
            <a:extLst>
              <a:ext uri="{FF2B5EF4-FFF2-40B4-BE49-F238E27FC236}">
                <a16:creationId xmlns:a16="http://schemas.microsoft.com/office/drawing/2014/main" id="{8BEF7B60-1D95-4C92-9BA7-1295D4ABA248}"/>
              </a:ext>
            </a:extLst>
          </p:cNvPr>
          <p:cNvPicPr>
            <a:picLocks noChangeAspect="1"/>
          </p:cNvPicPr>
          <p:nvPr/>
        </p:nvPicPr>
        <p:blipFill>
          <a:blip r:embed="rId4"/>
          <a:stretch>
            <a:fillRect/>
          </a:stretch>
        </p:blipFill>
        <p:spPr>
          <a:xfrm>
            <a:off x="12699" y="1371600"/>
            <a:ext cx="10199347" cy="7753350"/>
          </a:xfrm>
          <a:prstGeom prst="rect">
            <a:avLst/>
          </a:prstGeom>
        </p:spPr>
      </p:pic>
    </p:spTree>
    <p:extLst>
      <p:ext uri="{BB962C8B-B14F-4D97-AF65-F5344CB8AC3E}">
        <p14:creationId xmlns:p14="http://schemas.microsoft.com/office/powerpoint/2010/main" val="320700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09766364-2C29-43BB-ABFD-CFDAA8800776}"/>
              </a:ext>
            </a:extLst>
          </p:cNvPr>
          <p:cNvSpPr txBox="1"/>
          <p:nvPr/>
        </p:nvSpPr>
        <p:spPr>
          <a:xfrm>
            <a:off x="889000" y="4076700"/>
            <a:ext cx="6629400" cy="4524315"/>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es-ES" sz="3200" dirty="0"/>
              <a:t>Diseñar, desarrollar y gestionar la estrategia digital vinculada a los procesos pedagógicos, así como su sostenibilidad en el plan institucional para coadyuvar a optimizar la gestión pedagógica relacionada al uso e integración de las TIC acorde a las necesidades de los actores educativos de la institución.</a:t>
            </a:r>
            <a:endParaRPr lang="es-PE"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0"/>
            <a:ext cx="16256000" cy="9067800"/>
          </a:xfrm>
          <a:prstGeom prst="rect">
            <a:avLst/>
          </a:prstGeom>
        </p:spPr>
      </p:pic>
      <p:sp>
        <p:nvSpPr>
          <p:cNvPr id="3" name="CuadroTexto 2">
            <a:extLst>
              <a:ext uri="{FF2B5EF4-FFF2-40B4-BE49-F238E27FC236}">
                <a16:creationId xmlns:a16="http://schemas.microsoft.com/office/drawing/2014/main" id="{A4BAE871-4EC8-46B0-B685-AB3CE1A07F6E}"/>
              </a:ext>
            </a:extLst>
          </p:cNvPr>
          <p:cNvSpPr txBox="1"/>
          <p:nvPr/>
        </p:nvSpPr>
        <p:spPr>
          <a:xfrm>
            <a:off x="812800" y="3657600"/>
            <a:ext cx="6781800" cy="5078313"/>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3600" dirty="0"/>
              <a:t>Proporcionar capacitación, acompañamiento, asesoramiento u orientación a los docentes sobre el uso e incorporación de las TIC en el proceso pedagógico para asegurar el desarrollo de la estrategia digital de la institución y coadyuvar al desarrollo de competencias en los estudiantes.</a:t>
            </a:r>
            <a:endParaRPr lang="es-PE"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F354B483-CC33-44A7-9EAA-F85C07135819}"/>
              </a:ext>
            </a:extLst>
          </p:cNvPr>
          <p:cNvSpPr txBox="1"/>
          <p:nvPr/>
        </p:nvSpPr>
        <p:spPr>
          <a:xfrm>
            <a:off x="660400" y="3429000"/>
            <a:ext cx="6629400" cy="5016758"/>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4000" dirty="0"/>
              <a:t>Promover y desarrollar una cultura digital entre los actores de la comunidad educativa vinculada a la institución, para la formación de una ciudadanía digital, en mejora de los procesos en la gestión pedagógica. </a:t>
            </a:r>
            <a:endParaRPr lang="es-PE" sz="4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CuadroTexto 2">
            <a:extLst>
              <a:ext uri="{FF2B5EF4-FFF2-40B4-BE49-F238E27FC236}">
                <a16:creationId xmlns:a16="http://schemas.microsoft.com/office/drawing/2014/main" id="{FE242D65-7001-4439-BBC9-C899FAAB6C28}"/>
              </a:ext>
            </a:extLst>
          </p:cNvPr>
          <p:cNvSpPr txBox="1"/>
          <p:nvPr/>
        </p:nvSpPr>
        <p:spPr>
          <a:xfrm>
            <a:off x="736600" y="3429000"/>
            <a:ext cx="7010400" cy="5632311"/>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s-ES" sz="4000" dirty="0"/>
              <a:t>Participar en los espacios de trabajo colegiado o interdisciplinario, con el propósito de fortalecer el desarrollo e integración de las tecnologías digitales en los procesos educativos de la gestión pedagógica de la institución. </a:t>
            </a:r>
            <a:endParaRPr lang="es-PE" sz="4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476</Words>
  <Application>Microsoft Office PowerPoint</Application>
  <PresentationFormat>Personalizado</PresentationFormat>
  <Paragraphs>21</Paragraphs>
  <Slides>18</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Bowlby One SC</vt:lpstr>
      <vt:lpstr>Calibri</vt:lpstr>
      <vt:lpstr>Cooper Std Black</vt:lpstr>
      <vt:lpstr>Office Theme</vt:lpstr>
      <vt:lpstr>Presentación de PowerPoint</vt:lpstr>
      <vt:lpstr>Presentación de PowerPoint</vt:lpstr>
      <vt:lpstr>Presentación de PowerPoint</vt:lpstr>
      <vt:lpstr>Normas</vt:lpstr>
      <vt:lpstr>Documento de Monitoreo del PIP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Ruben Romero</cp:lastModifiedBy>
  <cp:revision>18</cp:revision>
  <dcterms:created xsi:type="dcterms:W3CDTF">2006-08-16T00:00:00Z</dcterms:created>
  <dcterms:modified xsi:type="dcterms:W3CDTF">2026-03-25T20:45:50Z</dcterms:modified>
</cp:coreProperties>
</file>