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8"/>
  </p:notesMasterIdLst>
  <p:sldIdLst>
    <p:sldId id="301" r:id="rId2"/>
    <p:sldId id="284" r:id="rId3"/>
    <p:sldId id="350" r:id="rId4"/>
    <p:sldId id="351" r:id="rId5"/>
    <p:sldId id="352" r:id="rId6"/>
    <p:sldId id="353" r:id="rId7"/>
    <p:sldId id="354" r:id="rId8"/>
    <p:sldId id="355" r:id="rId9"/>
    <p:sldId id="356" r:id="rId10"/>
    <p:sldId id="358" r:id="rId11"/>
    <p:sldId id="357" r:id="rId12"/>
    <p:sldId id="331" r:id="rId13"/>
    <p:sldId id="286" r:id="rId14"/>
    <p:sldId id="346" r:id="rId15"/>
    <p:sldId id="349" r:id="rId16"/>
    <p:sldId id="347" r:id="rId17"/>
    <p:sldId id="348" r:id="rId18"/>
    <p:sldId id="361" r:id="rId19"/>
    <p:sldId id="360" r:id="rId20"/>
    <p:sldId id="362" r:id="rId21"/>
    <p:sldId id="359" r:id="rId22"/>
    <p:sldId id="303" r:id="rId23"/>
    <p:sldId id="304" r:id="rId24"/>
    <p:sldId id="305" r:id="rId25"/>
    <p:sldId id="316" r:id="rId26"/>
    <p:sldId id="344" r:id="rId27"/>
    <p:sldId id="306" r:id="rId28"/>
    <p:sldId id="317" r:id="rId29"/>
    <p:sldId id="308" r:id="rId30"/>
    <p:sldId id="309" r:id="rId31"/>
    <p:sldId id="310" r:id="rId32"/>
    <p:sldId id="311" r:id="rId33"/>
    <p:sldId id="312" r:id="rId34"/>
    <p:sldId id="313" r:id="rId35"/>
    <p:sldId id="314" r:id="rId36"/>
    <p:sldId id="315" r:id="rId37"/>
    <p:sldId id="332" r:id="rId38"/>
    <p:sldId id="318" r:id="rId39"/>
    <p:sldId id="340" r:id="rId40"/>
    <p:sldId id="341" r:id="rId41"/>
    <p:sldId id="335" r:id="rId42"/>
    <p:sldId id="343" r:id="rId43"/>
    <p:sldId id="325" r:id="rId44"/>
    <p:sldId id="326" r:id="rId45"/>
    <p:sldId id="280" r:id="rId46"/>
    <p:sldId id="281" r:id="rId47"/>
  </p:sldIdLst>
  <p:sldSz cx="18288000" cy="10287000"/>
  <p:notesSz cx="6858000" cy="9144000"/>
  <p:embeddedFontLst>
    <p:embeddedFont>
      <p:font typeface="Agrandir Medium" panose="020B0604020202020204" charset="0"/>
      <p:regular r:id="rId49"/>
    </p:embeddedFont>
    <p:embeddedFont>
      <p:font typeface="Arial Narrow" panose="020B0606020202030204" pitchFamily="34" charset="0"/>
      <p:regular r:id="rId50"/>
      <p:bold r:id="rId51"/>
      <p:italic r:id="rId52"/>
      <p:boldItalic r:id="rId53"/>
    </p:embeddedFont>
    <p:embeddedFont>
      <p:font typeface="Bahnschrift Light" panose="020B0502040204020203" pitchFamily="34" charset="0"/>
      <p:regular r:id="rId54"/>
    </p:embeddedFont>
    <p:embeddedFont>
      <p:font typeface="Bahnschrift SemiBold" panose="020B0502040204020203" pitchFamily="34" charset="0"/>
      <p:bold r:id="rId55"/>
    </p:embeddedFont>
    <p:embeddedFont>
      <p:font typeface="Bahnschrift SemiLight" panose="020B0502040204020203" pitchFamily="34" charset="0"/>
      <p:regular r:id="rId56"/>
    </p:embeddedFont>
    <p:embeddedFont>
      <p:font typeface="Balmy" charset="0"/>
      <p:regular r:id="rId57"/>
    </p:embeddedFont>
    <p:embeddedFont>
      <p:font typeface="Bell MT" panose="02020503060305020303" pitchFamily="18" charset="0"/>
      <p:regular r:id="rId58"/>
      <p:bold r:id="rId59"/>
      <p:italic r:id="rId60"/>
    </p:embeddedFont>
    <p:embeddedFont>
      <p:font typeface="Berlin Sans FB Demi" panose="020E0802020502020306" pitchFamily="34" charset="0"/>
      <p:bold r:id="rId61"/>
    </p:embeddedFont>
    <p:embeddedFont>
      <p:font typeface="Codec Pro" panose="020B0604020202020204" charset="0"/>
      <p:regular r:id="rId62"/>
    </p:embeddedFont>
    <p:embeddedFont>
      <p:font typeface="Comic Sans MS" panose="030F0702030302020204" pitchFamily="66" charset="0"/>
      <p:regular r:id="rId63"/>
      <p:bold r:id="rId64"/>
      <p:italic r:id="rId65"/>
      <p:boldItalic r:id="rId66"/>
    </p:embeddedFont>
    <p:embeddedFont>
      <p:font typeface="Gabriola" panose="04040605051002020D02" pitchFamily="82" charset="0"/>
      <p:regular r:id="rId67"/>
    </p:embeddedFont>
    <p:embeddedFont>
      <p:font typeface="Inter Semi-Bold" panose="020B0604020202020204" charset="0"/>
      <p:regular r:id="rId68"/>
    </p:embeddedFont>
    <p:embeddedFont>
      <p:font typeface="Poppins" panose="00000500000000000000" pitchFamily="2" charset="0"/>
      <p:regular r:id="rId69"/>
      <p:bold r:id="rId70"/>
    </p:embeddedFont>
    <p:embeddedFont>
      <p:font typeface="Stencil" panose="040409050D0802020404" pitchFamily="82" charset="0"/>
      <p:regular r:id="rId7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5" autoAdjust="0"/>
    <p:restoredTop sz="94622" autoAdjust="0"/>
  </p:normalViewPr>
  <p:slideViewPr>
    <p:cSldViewPr>
      <p:cViewPr varScale="1">
        <p:scale>
          <a:sx n="74" d="100"/>
          <a:sy n="74" d="100"/>
        </p:scale>
        <p:origin x="402"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5.fntdata"/><Relationship Id="rId68" Type="http://schemas.openxmlformats.org/officeDocument/2006/relationships/font" Target="fonts/font20.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font" Target="fonts/font18.fntdata"/><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1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font" Target="fonts/font21.fntdata"/><Relationship Id="rId8" Type="http://schemas.openxmlformats.org/officeDocument/2006/relationships/slide" Target="slides/slide7.xml"/><Relationship Id="rId51" Type="http://schemas.openxmlformats.org/officeDocument/2006/relationships/font" Target="fonts/font3.fntdata"/><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font" Target="fonts/font22.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2.fntdata"/><Relationship Id="rId55" Type="http://schemas.openxmlformats.org/officeDocument/2006/relationships/font" Target="fonts/font7.fntdata"/><Relationship Id="rId7" Type="http://schemas.openxmlformats.org/officeDocument/2006/relationships/slide" Target="slides/slide6.xml"/><Relationship Id="rId71" Type="http://schemas.openxmlformats.org/officeDocument/2006/relationships/font" Target="fonts/font2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C84E4A-8966-4252-BFF8-40769B460312}" type="datetimeFigureOut">
              <a:rPr lang="es-PE" smtClean="0"/>
              <a:t>27/03/2026</a:t>
            </a:fld>
            <a:endParaRPr lang="es-PE"/>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PE"/>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E"/>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C4D993-F533-44F1-A8D0-372A11CA08E2}" type="slidenum">
              <a:rPr lang="es-PE" smtClean="0"/>
              <a:t>‹Nº›</a:t>
            </a:fld>
            <a:endParaRPr lang="es-PE"/>
          </a:p>
        </p:txBody>
      </p:sp>
    </p:spTree>
    <p:extLst>
      <p:ext uri="{BB962C8B-B14F-4D97-AF65-F5344CB8AC3E}">
        <p14:creationId xmlns:p14="http://schemas.microsoft.com/office/powerpoint/2010/main" val="2743795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0" name="Google Shape;16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8324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PE" sz="1200" b="0" i="0" u="none" strike="noStrike" cap="none" smtClean="0">
                <a:solidFill>
                  <a:schemeClr val="dk1"/>
                </a:solidFill>
                <a:latin typeface="Calibri"/>
                <a:ea typeface="Calibri"/>
                <a:cs typeface="Calibri"/>
                <a:sym typeface="Calibri"/>
              </a:rPr>
              <a:t>29</a:t>
            </a:fld>
            <a:endParaRPr lang="es-P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43134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s-PE" sz="1200" b="0" i="0" u="none" strike="noStrike" cap="none" smtClean="0">
                <a:solidFill>
                  <a:schemeClr val="dk1"/>
                </a:solidFill>
                <a:latin typeface="Calibri"/>
                <a:ea typeface="Calibri"/>
                <a:cs typeface="Calibri"/>
                <a:sym typeface="Calibri"/>
              </a:rPr>
              <a:t>33</a:t>
            </a:fld>
            <a:endParaRPr lang="es-P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07718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2229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3/27/2026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7.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12.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12.xm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12.xml"/><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Layout" Target="../slideLayouts/slideLayout12.xml"/><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Layout" Target="../slideLayouts/slideLayout12.xml"/><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png"/><Relationship Id="rId1" Type="http://schemas.openxmlformats.org/officeDocument/2006/relationships/slideLayout" Target="../slideLayouts/slideLayout12.xml"/><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svg"/><Relationship Id="rId4" Type="http://schemas.openxmlformats.org/officeDocument/2006/relationships/image" Target="../media/image35.png"/></Relationships>
</file>

<file path=ppt/slides/_rels/slide4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solidFill>
            <a:srgbClr val="002060"/>
          </a:solidFill>
        </p:spPr>
      </p:sp>
      <p:sp>
        <p:nvSpPr>
          <p:cNvPr id="3" name="TextBox 3"/>
          <p:cNvSpPr txBox="1"/>
          <p:nvPr/>
        </p:nvSpPr>
        <p:spPr>
          <a:xfrm>
            <a:off x="685800" y="2821190"/>
            <a:ext cx="9904555" cy="3046988"/>
          </a:xfrm>
          <a:prstGeom prst="rect">
            <a:avLst/>
          </a:prstGeom>
        </p:spPr>
        <p:txBody>
          <a:bodyPr wrap="square" lIns="0" tIns="0" rIns="0" bIns="0" rtlCol="0" anchor="t">
            <a:spAutoFit/>
          </a:bodyPr>
          <a:lstStyle/>
          <a:p>
            <a:pPr algn="l"/>
            <a:r>
              <a:rPr lang="en-US" sz="6600" b="1" spc="375" dirty="0">
                <a:solidFill>
                  <a:srgbClr val="FDEDEB"/>
                </a:solidFill>
                <a:latin typeface="Bahnschrift SemiLight" panose="020B0502040204020203" pitchFamily="34" charset="0"/>
                <a:ea typeface="Agrandir Bold"/>
                <a:cs typeface="Agrandir Bold"/>
                <a:sym typeface="Agrandir Bold"/>
              </a:rPr>
              <a:t>Respuesta Educativa a la Diversidad en el marco del DUA</a:t>
            </a:r>
          </a:p>
        </p:txBody>
      </p:sp>
      <p:sp>
        <p:nvSpPr>
          <p:cNvPr id="4" name="TextBox 4"/>
          <p:cNvSpPr txBox="1"/>
          <p:nvPr/>
        </p:nvSpPr>
        <p:spPr>
          <a:xfrm>
            <a:off x="690154" y="6137830"/>
            <a:ext cx="9791700" cy="526298"/>
          </a:xfrm>
          <a:prstGeom prst="rect">
            <a:avLst/>
          </a:prstGeom>
        </p:spPr>
        <p:txBody>
          <a:bodyPr wrap="square" lIns="0" tIns="0" rIns="0" bIns="0" rtlCol="0" anchor="t">
            <a:spAutoFit/>
          </a:bodyPr>
          <a:lstStyle/>
          <a:p>
            <a:pPr algn="l">
              <a:lnSpc>
                <a:spcPts val="4519"/>
              </a:lnSpc>
            </a:pPr>
            <a:r>
              <a:rPr lang="en-US" sz="3200" b="1" dirty="0">
                <a:solidFill>
                  <a:schemeClr val="accent2">
                    <a:lumMod val="40000"/>
                    <a:lumOff val="60000"/>
                  </a:schemeClr>
                </a:solidFill>
                <a:latin typeface="Agrandir Medium"/>
                <a:ea typeface="Agrandir Medium"/>
                <a:cs typeface="Agrandir Medium"/>
                <a:sym typeface="Agrandir Medium"/>
              </a:rPr>
              <a:t>Tres principios para una educación inclusiva</a:t>
            </a:r>
          </a:p>
        </p:txBody>
      </p:sp>
      <p:sp>
        <p:nvSpPr>
          <p:cNvPr id="5" name="TextBox 5"/>
          <p:cNvSpPr txBox="1"/>
          <p:nvPr/>
        </p:nvSpPr>
        <p:spPr>
          <a:xfrm>
            <a:off x="304800" y="9190719"/>
            <a:ext cx="10024654" cy="820738"/>
          </a:xfrm>
          <a:prstGeom prst="rect">
            <a:avLst/>
          </a:prstGeom>
        </p:spPr>
        <p:txBody>
          <a:bodyPr wrap="square" lIns="0" tIns="0" rIns="0" bIns="0" rtlCol="0" anchor="t">
            <a:spAutoFit/>
          </a:bodyPr>
          <a:lstStyle/>
          <a:p>
            <a:pPr algn="l">
              <a:lnSpc>
                <a:spcPts val="3242"/>
              </a:lnSpc>
            </a:pPr>
            <a:r>
              <a:rPr lang="en-US" sz="2819" b="1" spc="107" dirty="0">
                <a:solidFill>
                  <a:srgbClr val="FDEDEB"/>
                </a:solidFill>
                <a:latin typeface="Gabriola" panose="04040605051002020D02" pitchFamily="82" charset="0"/>
                <a:ea typeface="Inter Bold"/>
                <a:cs typeface="Inter Bold"/>
                <a:sym typeface="Inter Bold"/>
              </a:rPr>
              <a:t>Ponente: Mónica Oyanguren Silva</a:t>
            </a:r>
          </a:p>
          <a:p>
            <a:pPr algn="l">
              <a:lnSpc>
                <a:spcPts val="3242"/>
              </a:lnSpc>
            </a:pPr>
            <a:r>
              <a:rPr lang="en-US" sz="2819" b="1" spc="107" dirty="0">
                <a:solidFill>
                  <a:srgbClr val="FDEDEB"/>
                </a:solidFill>
                <a:latin typeface="Gabriola" panose="04040605051002020D02" pitchFamily="82" charset="0"/>
                <a:ea typeface="Inter Bold"/>
                <a:cs typeface="Inter Bold"/>
                <a:sym typeface="Inter Bold"/>
              </a:rPr>
              <a:t>Espec. De EBE y responsible de Inclusion – UGEL 09</a:t>
            </a:r>
          </a:p>
        </p:txBody>
      </p:sp>
      <p:sp>
        <p:nvSpPr>
          <p:cNvPr id="7" name="Freeform 7"/>
          <p:cNvSpPr/>
          <p:nvPr/>
        </p:nvSpPr>
        <p:spPr>
          <a:xfrm>
            <a:off x="11652169" y="2493984"/>
            <a:ext cx="5395848" cy="5267337"/>
          </a:xfrm>
          <a:custGeom>
            <a:avLst/>
            <a:gdLst/>
            <a:ahLst/>
            <a:cxnLst/>
            <a:rect l="l" t="t" r="r" b="b"/>
            <a:pathLst>
              <a:path w="6782515" h="6877074">
                <a:moveTo>
                  <a:pt x="0" y="0"/>
                </a:moveTo>
                <a:lnTo>
                  <a:pt x="6782515" y="0"/>
                </a:lnTo>
                <a:lnTo>
                  <a:pt x="6782515" y="6877074"/>
                </a:lnTo>
                <a:lnTo>
                  <a:pt x="0" y="6877074"/>
                </a:lnTo>
                <a:lnTo>
                  <a:pt x="0" y="0"/>
                </a:lnTo>
                <a:close/>
              </a:path>
            </a:pathLst>
          </a:custGeom>
          <a:blipFill>
            <a:blip r:embed="rId2"/>
            <a:stretch>
              <a:fillRect/>
            </a:stretch>
          </a:blipFill>
        </p:spPr>
      </p:sp>
    </p:spTree>
    <p:extLst>
      <p:ext uri="{BB962C8B-B14F-4D97-AF65-F5344CB8AC3E}">
        <p14:creationId xmlns:p14="http://schemas.microsoft.com/office/powerpoint/2010/main" val="13765763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30671" r="29325" b="5100"/>
          <a:stretch/>
        </p:blipFill>
        <p:spPr>
          <a:xfrm>
            <a:off x="5105400" y="3162300"/>
            <a:ext cx="7920508" cy="6248400"/>
          </a:xfrm>
          <a:prstGeom prst="rect">
            <a:avLst/>
          </a:prstGeom>
        </p:spPr>
      </p:pic>
      <p:sp>
        <p:nvSpPr>
          <p:cNvPr id="3" name="CuadroTexto 2"/>
          <p:cNvSpPr txBox="1"/>
          <p:nvPr/>
        </p:nvSpPr>
        <p:spPr>
          <a:xfrm>
            <a:off x="2362200" y="495300"/>
            <a:ext cx="13716000" cy="1938992"/>
          </a:xfrm>
          <a:prstGeom prst="rect">
            <a:avLst/>
          </a:prstGeom>
          <a:noFill/>
        </p:spPr>
        <p:txBody>
          <a:bodyPr wrap="square" rtlCol="0">
            <a:spAutoFit/>
          </a:bodyPr>
          <a:lstStyle/>
          <a:p>
            <a:pPr algn="ctr"/>
            <a:r>
              <a:rPr lang="es-MX" sz="4000" dirty="0">
                <a:solidFill>
                  <a:srgbClr val="FF0000"/>
                </a:solidFill>
              </a:rPr>
              <a:t>Identificando las </a:t>
            </a:r>
            <a:r>
              <a:rPr lang="es-MX" sz="4000" u="sng" dirty="0">
                <a:solidFill>
                  <a:srgbClr val="FF0000"/>
                </a:solidFill>
              </a:rPr>
              <a:t>fortalezas</a:t>
            </a:r>
            <a:r>
              <a:rPr lang="es-MX" sz="4000" dirty="0">
                <a:solidFill>
                  <a:srgbClr val="FF0000"/>
                </a:solidFill>
              </a:rPr>
              <a:t> en el estudiante, </a:t>
            </a:r>
            <a:r>
              <a:rPr lang="es-MX" sz="4000" u="sng" dirty="0">
                <a:solidFill>
                  <a:srgbClr val="FF0000"/>
                </a:solidFill>
              </a:rPr>
              <a:t>los apoyos educativos </a:t>
            </a:r>
            <a:r>
              <a:rPr lang="es-MX" sz="4000" dirty="0">
                <a:solidFill>
                  <a:srgbClr val="FF0000"/>
                </a:solidFill>
              </a:rPr>
              <a:t>que necesita para aprender y las </a:t>
            </a:r>
            <a:r>
              <a:rPr lang="es-MX" sz="4000" u="sng" dirty="0">
                <a:solidFill>
                  <a:srgbClr val="FF0000"/>
                </a:solidFill>
              </a:rPr>
              <a:t>barreras </a:t>
            </a:r>
            <a:r>
              <a:rPr lang="es-MX" sz="4000" dirty="0">
                <a:solidFill>
                  <a:srgbClr val="FF0000"/>
                </a:solidFill>
              </a:rPr>
              <a:t> que le impiden aprender</a:t>
            </a:r>
            <a:endParaRPr lang="es-PE" sz="4000" dirty="0">
              <a:solidFill>
                <a:srgbClr val="FF0000"/>
              </a:solidFill>
            </a:endParaRPr>
          </a:p>
        </p:txBody>
      </p:sp>
    </p:spTree>
    <p:extLst>
      <p:ext uri="{BB962C8B-B14F-4D97-AF65-F5344CB8AC3E}">
        <p14:creationId xmlns:p14="http://schemas.microsoft.com/office/powerpoint/2010/main" val="16394435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524000" y="114300"/>
            <a:ext cx="14935200" cy="9956800"/>
          </a:xfrm>
          <a:prstGeom prst="rect">
            <a:avLst/>
          </a:prstGeom>
        </p:spPr>
      </p:pic>
    </p:spTree>
    <p:extLst>
      <p:ext uri="{BB962C8B-B14F-4D97-AF65-F5344CB8AC3E}">
        <p14:creationId xmlns:p14="http://schemas.microsoft.com/office/powerpoint/2010/main" val="3394542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828800" y="1104900"/>
            <a:ext cx="14919352" cy="82611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73754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Rectángulo"/>
          <p:cNvSpPr/>
          <p:nvPr/>
        </p:nvSpPr>
        <p:spPr>
          <a:xfrm>
            <a:off x="681833" y="874629"/>
            <a:ext cx="6477701" cy="1574277"/>
          </a:xfrm>
          <a:prstGeom prst="rect">
            <a:avLst/>
          </a:prstGeom>
        </p:spPr>
        <p:txBody>
          <a:bodyPr wrap="square">
            <a:spAutoFit/>
          </a:bodyPr>
          <a:lstStyle/>
          <a:p>
            <a:pPr algn="ctr" defTabSz="1371600">
              <a:lnSpc>
                <a:spcPct val="107000"/>
              </a:lnSpc>
              <a:defRPr/>
            </a:pPr>
            <a:r>
              <a:rPr lang="es-PE" sz="3000" b="1" dirty="0">
                <a:solidFill>
                  <a:srgbClr val="FF0000"/>
                </a:solidFill>
                <a:latin typeface="Bahnschrift SemiBold" panose="020B0502040204020203" pitchFamily="34" charset="0"/>
                <a:ea typeface="Calibri" panose="020F0502020204030204" pitchFamily="34" charset="0"/>
                <a:cs typeface="Raleway-Regular"/>
              </a:rPr>
              <a:t>¿Qué nos dice el Decreto Supremo</a:t>
            </a:r>
          </a:p>
          <a:p>
            <a:pPr algn="ctr" defTabSz="1371600">
              <a:lnSpc>
                <a:spcPct val="107000"/>
              </a:lnSpc>
              <a:defRPr/>
            </a:pPr>
            <a:r>
              <a:rPr lang="es-PE" sz="3000" b="1" dirty="0">
                <a:solidFill>
                  <a:srgbClr val="FF0000"/>
                </a:solidFill>
                <a:latin typeface="Bahnschrift SemiBold" panose="020B0502040204020203" pitchFamily="34" charset="0"/>
                <a:ea typeface="Calibri" panose="020F0502020204030204" pitchFamily="34" charset="0"/>
                <a:cs typeface="Raleway-Regular"/>
              </a:rPr>
              <a:t>Nº 07-2021-MINEDU - Art. 11-B, respecto al DUA?</a:t>
            </a:r>
          </a:p>
        </p:txBody>
      </p:sp>
      <p:pic>
        <p:nvPicPr>
          <p:cNvPr id="2" name="Imagen 1"/>
          <p:cNvPicPr>
            <a:picLocks noChangeAspect="1"/>
          </p:cNvPicPr>
          <p:nvPr/>
        </p:nvPicPr>
        <p:blipFill rotWithShape="1">
          <a:blip r:embed="rId2"/>
          <a:srcRect b="1123"/>
          <a:stretch/>
        </p:blipFill>
        <p:spPr>
          <a:xfrm>
            <a:off x="7239000" y="1048536"/>
            <a:ext cx="10486187" cy="8760125"/>
          </a:xfrm>
          <a:prstGeom prst="rect">
            <a:avLst/>
          </a:prstGeom>
        </p:spPr>
      </p:pic>
      <p:sp>
        <p:nvSpPr>
          <p:cNvPr id="7" name="CuadroTexto 6">
            <a:extLst>
              <a:ext uri="{FF2B5EF4-FFF2-40B4-BE49-F238E27FC236}">
                <a16:creationId xmlns:a16="http://schemas.microsoft.com/office/drawing/2014/main" id="{CCB798FF-8F06-4CCC-BD45-8328CFAD190A}"/>
              </a:ext>
            </a:extLst>
          </p:cNvPr>
          <p:cNvSpPr txBox="1"/>
          <p:nvPr/>
        </p:nvSpPr>
        <p:spPr>
          <a:xfrm>
            <a:off x="8462104" y="2857500"/>
            <a:ext cx="7469038" cy="3785652"/>
          </a:xfrm>
          <a:prstGeom prst="rect">
            <a:avLst/>
          </a:prstGeom>
          <a:solidFill>
            <a:schemeClr val="accent5">
              <a:lumMod val="75000"/>
            </a:schemeClr>
          </a:solidFill>
        </p:spPr>
        <p:txBody>
          <a:bodyPr wrap="square">
            <a:spAutoFit/>
          </a:bodyPr>
          <a:lstStyle/>
          <a:p>
            <a:pPr algn="just" defTabSz="1371600">
              <a:defRPr/>
            </a:pPr>
            <a:r>
              <a:rPr lang="es-PE" sz="2400" dirty="0">
                <a:solidFill>
                  <a:prstClr val="white"/>
                </a:solidFill>
                <a:latin typeface="Calibri Light" panose="020F0302020204030204"/>
              </a:rPr>
              <a:t>El Diseño Universal para el Aprendizaje es un marco de trabajo, que considera la variabilidad de las personas al momento de diseñar respuestas educativas pertinentes e inclusivas, eliminando barreras para el aprendizaje que puedan estar presentes en cualquier componente educativo que interviene en el proceso de enseñanza y aprendizaje del estudiante (el desarrollo curricular, los materiales, las evaluaciones, los espacios físicos, la organización de horarios, entre otros), para atender a la diversidad de estudiantes.</a:t>
            </a:r>
          </a:p>
        </p:txBody>
      </p:sp>
      <p:pic>
        <p:nvPicPr>
          <p:cNvPr id="3" name="Imagen 2"/>
          <p:cNvPicPr>
            <a:picLocks noChangeAspect="1"/>
          </p:cNvPicPr>
          <p:nvPr/>
        </p:nvPicPr>
        <p:blipFill>
          <a:blip r:embed="rId3"/>
          <a:stretch>
            <a:fillRect/>
          </a:stretch>
        </p:blipFill>
        <p:spPr>
          <a:xfrm>
            <a:off x="1819559" y="2460602"/>
            <a:ext cx="4145384" cy="5935994"/>
          </a:xfrm>
          <a:prstGeom prst="rect">
            <a:avLst/>
          </a:prstGeom>
        </p:spPr>
      </p:pic>
      <p:pic>
        <p:nvPicPr>
          <p:cNvPr id="6" name="Picture 2" descr="USO DEL CUADERNO DE CAMPO EN LA ESTRATEGIA APRENDO EN CASA - NIVEL INICIAL  - REDES 025; 145 Y 146 - YouTube"/>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4306" b="96806" l="10000" r="90000">
                        <a14:foregroundMark x1="62266" y1="8333" x2="62266" y2="8333"/>
                        <a14:foregroundMark x1="59297" y1="6250" x2="59297" y2="6250"/>
                        <a14:foregroundMark x1="56094" y1="4722" x2="56094" y2="4722"/>
                        <a14:foregroundMark x1="62969" y1="90833" x2="62969" y2="90833"/>
                        <a14:foregroundMark x1="61172" y1="92639" x2="61172" y2="92639"/>
                        <a14:foregroundMark x1="57969" y1="95556" x2="57969" y2="95556"/>
                        <a14:foregroundMark x1="51328" y1="96806" x2="51328" y2="96806"/>
                      </a14:backgroundRemoval>
                    </a14:imgEffect>
                  </a14:imgLayer>
                </a14:imgProps>
              </a:ext>
              <a:ext uri="{28A0092B-C50C-407E-A947-70E740481C1C}">
                <a14:useLocalDpi xmlns:a14="http://schemas.microsoft.com/office/drawing/2010/main" val="0"/>
              </a:ext>
            </a:extLst>
          </a:blip>
          <a:srcRect l="23873" t="3336" r="22985"/>
          <a:stretch/>
        </p:blipFill>
        <p:spPr bwMode="auto">
          <a:xfrm>
            <a:off x="16436834" y="74412"/>
            <a:ext cx="1408256" cy="1440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8060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b="11029"/>
          <a:stretch/>
        </p:blipFill>
        <p:spPr>
          <a:xfrm>
            <a:off x="1524000" y="495300"/>
            <a:ext cx="15544800" cy="9220200"/>
          </a:xfrm>
          <a:prstGeom prst="rect">
            <a:avLst/>
          </a:prstGeom>
        </p:spPr>
      </p:pic>
    </p:spTree>
    <p:extLst>
      <p:ext uri="{BB962C8B-B14F-4D97-AF65-F5344CB8AC3E}">
        <p14:creationId xmlns:p14="http://schemas.microsoft.com/office/powerpoint/2010/main" val="16707813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2463" t="2214" r="1478" b="3301"/>
          <a:stretch/>
        </p:blipFill>
        <p:spPr>
          <a:xfrm>
            <a:off x="1371600" y="266700"/>
            <a:ext cx="14859000" cy="9753600"/>
          </a:xfrm>
          <a:prstGeom prst="rect">
            <a:avLst/>
          </a:prstGeom>
        </p:spPr>
      </p:pic>
      <p:pic>
        <p:nvPicPr>
          <p:cNvPr id="3" name="Imagen 2"/>
          <p:cNvPicPr>
            <a:picLocks noChangeAspect="1"/>
          </p:cNvPicPr>
          <p:nvPr/>
        </p:nvPicPr>
        <p:blipFill>
          <a:blip r:embed="rId3"/>
          <a:stretch>
            <a:fillRect/>
          </a:stretch>
        </p:blipFill>
        <p:spPr>
          <a:xfrm>
            <a:off x="6400800" y="419100"/>
            <a:ext cx="4343400" cy="778741"/>
          </a:xfrm>
          <a:prstGeom prst="rect">
            <a:avLst/>
          </a:prstGeom>
        </p:spPr>
      </p:pic>
    </p:spTree>
    <p:extLst>
      <p:ext uri="{BB962C8B-B14F-4D97-AF65-F5344CB8AC3E}">
        <p14:creationId xmlns:p14="http://schemas.microsoft.com/office/powerpoint/2010/main" val="37106199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295400" y="16634"/>
            <a:ext cx="15163800" cy="10114427"/>
          </a:xfrm>
          <a:prstGeom prst="rect">
            <a:avLst/>
          </a:prstGeom>
        </p:spPr>
      </p:pic>
      <p:pic>
        <p:nvPicPr>
          <p:cNvPr id="3" name="Imagen 2"/>
          <p:cNvPicPr>
            <a:picLocks noChangeAspect="1"/>
          </p:cNvPicPr>
          <p:nvPr/>
        </p:nvPicPr>
        <p:blipFill>
          <a:blip r:embed="rId3"/>
          <a:stretch>
            <a:fillRect/>
          </a:stretch>
        </p:blipFill>
        <p:spPr>
          <a:xfrm>
            <a:off x="5867400" y="419100"/>
            <a:ext cx="5410200" cy="1176719"/>
          </a:xfrm>
          <a:prstGeom prst="rect">
            <a:avLst/>
          </a:prstGeom>
        </p:spPr>
      </p:pic>
    </p:spTree>
    <p:extLst>
      <p:ext uri="{BB962C8B-B14F-4D97-AF65-F5344CB8AC3E}">
        <p14:creationId xmlns:p14="http://schemas.microsoft.com/office/powerpoint/2010/main" val="3167038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506" t="1511" r="814" b="4794"/>
          <a:stretch/>
        </p:blipFill>
        <p:spPr>
          <a:xfrm>
            <a:off x="1219200" y="419100"/>
            <a:ext cx="14859001" cy="9448800"/>
          </a:xfrm>
          <a:prstGeom prst="rect">
            <a:avLst/>
          </a:prstGeom>
        </p:spPr>
      </p:pic>
      <p:pic>
        <p:nvPicPr>
          <p:cNvPr id="3" name="Imagen 2"/>
          <p:cNvPicPr>
            <a:picLocks noChangeAspect="1"/>
          </p:cNvPicPr>
          <p:nvPr/>
        </p:nvPicPr>
        <p:blipFill>
          <a:blip r:embed="rId3"/>
          <a:stretch>
            <a:fillRect/>
          </a:stretch>
        </p:blipFill>
        <p:spPr>
          <a:xfrm>
            <a:off x="5715000" y="723900"/>
            <a:ext cx="5562600" cy="914997"/>
          </a:xfrm>
          <a:prstGeom prst="rect">
            <a:avLst/>
          </a:prstGeom>
        </p:spPr>
      </p:pic>
    </p:spTree>
    <p:extLst>
      <p:ext uri="{BB962C8B-B14F-4D97-AF65-F5344CB8AC3E}">
        <p14:creationId xmlns:p14="http://schemas.microsoft.com/office/powerpoint/2010/main" val="936270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76600" y="4457700"/>
            <a:ext cx="8229600" cy="1143000"/>
          </a:xfrm>
        </p:spPr>
        <p:txBody>
          <a:bodyPr/>
          <a:lstStyle/>
          <a:p>
            <a:r>
              <a:rPr lang="es-MX" dirty="0">
                <a:solidFill>
                  <a:srgbClr val="FF0000"/>
                </a:solidFill>
              </a:rPr>
              <a:t>Escuche el siguiente problema……</a:t>
            </a:r>
            <a:endParaRPr lang="es-PE" dirty="0">
              <a:solidFill>
                <a:srgbClr val="FF0000"/>
              </a:solidFill>
            </a:endParaRPr>
          </a:p>
        </p:txBody>
      </p:sp>
    </p:spTree>
    <p:extLst>
      <p:ext uri="{BB962C8B-B14F-4D97-AF65-F5344CB8AC3E}">
        <p14:creationId xmlns:p14="http://schemas.microsoft.com/office/powerpoint/2010/main" val="35372900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4953000" y="1104900"/>
            <a:ext cx="7691756" cy="854282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5304802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371600" y="4610100"/>
            <a:ext cx="15468600" cy="2308324"/>
          </a:xfrm>
          <a:prstGeom prst="rect">
            <a:avLst/>
          </a:prstGeom>
          <a:solidFill>
            <a:schemeClr val="bg1"/>
          </a:solidFill>
        </p:spPr>
        <p:txBody>
          <a:bodyPr wrap="square">
            <a:spAutoFit/>
          </a:bodyPr>
          <a:lstStyle/>
          <a:p>
            <a:pPr algn="just"/>
            <a:r>
              <a:rPr lang="es-MX" sz="3600" dirty="0"/>
              <a:t>Conocer la ruta para la atención a la diversidad en el aula de EBR y fortalecer las prácticas pedagógicas de los docentes desde el enfoque del Diseño Universal para el Aprendizaje (DUA), promoviendo una atención efectiva e inclusiva a la diversidad.</a:t>
            </a:r>
          </a:p>
        </p:txBody>
      </p:sp>
      <p:sp>
        <p:nvSpPr>
          <p:cNvPr id="4" name="TextBox 5"/>
          <p:cNvSpPr txBox="1"/>
          <p:nvPr/>
        </p:nvSpPr>
        <p:spPr>
          <a:xfrm>
            <a:off x="6934200" y="2933700"/>
            <a:ext cx="4606687" cy="966547"/>
          </a:xfrm>
          <a:prstGeom prst="rect">
            <a:avLst/>
          </a:prstGeom>
        </p:spPr>
        <p:txBody>
          <a:bodyPr wrap="square" lIns="0" tIns="0" rIns="0" bIns="0" rtlCol="0" anchor="t">
            <a:spAutoFit/>
          </a:bodyPr>
          <a:lstStyle/>
          <a:p>
            <a:pPr marL="0" lvl="0" indent="0" algn="l">
              <a:lnSpc>
                <a:spcPts val="8280"/>
              </a:lnSpc>
              <a:spcBef>
                <a:spcPct val="0"/>
              </a:spcBef>
            </a:pPr>
            <a:r>
              <a:rPr lang="en-US" sz="6000" dirty="0">
                <a:solidFill>
                  <a:srgbClr val="C00000"/>
                </a:solidFill>
                <a:latin typeface="Berlin Sans FB Demi" panose="020E0802020502020306" pitchFamily="34" charset="0"/>
                <a:ea typeface="Balmy"/>
                <a:cs typeface="Balmy"/>
                <a:sym typeface="Balmy"/>
              </a:rPr>
              <a:t>PROPÓSITO</a:t>
            </a:r>
          </a:p>
        </p:txBody>
      </p:sp>
      <p:pic>
        <p:nvPicPr>
          <p:cNvPr id="5" name="Picture 2" descr="USO DEL CUADERNO DE CAMPO EN LA ESTRATEGIA APRENDO EN CASA - NIVEL INICIAL  - REDES 025; 145 Y 146 - YouTube"/>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4306" b="96806" l="10000" r="90000">
                        <a14:foregroundMark x1="62266" y1="8333" x2="62266" y2="8333"/>
                        <a14:foregroundMark x1="59297" y1="6250" x2="59297" y2="6250"/>
                        <a14:foregroundMark x1="56094" y1="4722" x2="56094" y2="4722"/>
                        <a14:foregroundMark x1="62969" y1="90833" x2="62969" y2="90833"/>
                        <a14:foregroundMark x1="61172" y1="92639" x2="61172" y2="92639"/>
                        <a14:foregroundMark x1="57969" y1="95556" x2="57969" y2="95556"/>
                        <a14:foregroundMark x1="51328" y1="96806" x2="51328" y2="96806"/>
                      </a14:backgroundRemoval>
                    </a14:imgEffect>
                  </a14:imgLayer>
                </a14:imgProps>
              </a:ext>
              <a:ext uri="{28A0092B-C50C-407E-A947-70E740481C1C}">
                <a14:useLocalDpi xmlns:a14="http://schemas.microsoft.com/office/drawing/2010/main" val="0"/>
              </a:ext>
            </a:extLst>
          </a:blip>
          <a:srcRect l="23873" t="3336" r="22985"/>
          <a:stretch/>
        </p:blipFill>
        <p:spPr bwMode="auto">
          <a:xfrm>
            <a:off x="16436834" y="74412"/>
            <a:ext cx="1408256" cy="1440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64561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33600" y="4076700"/>
            <a:ext cx="13030200" cy="2362200"/>
          </a:xfrm>
        </p:spPr>
        <p:txBody>
          <a:bodyPr>
            <a:normAutofit/>
          </a:bodyPr>
          <a:lstStyle/>
          <a:p>
            <a:pPr algn="l"/>
            <a:r>
              <a:rPr lang="es-MX" dirty="0">
                <a:solidFill>
                  <a:srgbClr val="FF0000"/>
                </a:solidFill>
              </a:rPr>
              <a:t>Paso a paso para una respuesta educativa a la diversidad en el aula según la normativa vigente……</a:t>
            </a:r>
            <a:endParaRPr lang="es-PE" dirty="0">
              <a:solidFill>
                <a:srgbClr val="FF0000"/>
              </a:solidFill>
            </a:endParaRPr>
          </a:p>
        </p:txBody>
      </p:sp>
    </p:spTree>
    <p:extLst>
      <p:ext uri="{BB962C8B-B14F-4D97-AF65-F5344CB8AC3E}">
        <p14:creationId xmlns:p14="http://schemas.microsoft.com/office/powerpoint/2010/main" val="33642153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a:srcRect l="2443" r="1122" b="317"/>
          <a:stretch/>
        </p:blipFill>
        <p:spPr>
          <a:xfrm>
            <a:off x="1752600" y="266700"/>
            <a:ext cx="14249400" cy="9791047"/>
          </a:xfrm>
          <a:prstGeom prst="rect">
            <a:avLst/>
          </a:prstGeom>
        </p:spPr>
      </p:pic>
      <p:sp>
        <p:nvSpPr>
          <p:cNvPr id="12" name="Rectángulo 11"/>
          <p:cNvSpPr/>
          <p:nvPr/>
        </p:nvSpPr>
        <p:spPr>
          <a:xfrm>
            <a:off x="1752600" y="5372100"/>
            <a:ext cx="4114800" cy="4343400"/>
          </a:xfrm>
          <a:prstGeom prst="rect">
            <a:avLst/>
          </a:prstGeom>
          <a:ln>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s-PE"/>
          </a:p>
        </p:txBody>
      </p:sp>
      <p:pic>
        <p:nvPicPr>
          <p:cNvPr id="13" name="Imagen 12"/>
          <p:cNvPicPr>
            <a:picLocks noChangeAspect="1"/>
          </p:cNvPicPr>
          <p:nvPr/>
        </p:nvPicPr>
        <p:blipFill>
          <a:blip r:embed="rId3"/>
          <a:stretch>
            <a:fillRect/>
          </a:stretch>
        </p:blipFill>
        <p:spPr>
          <a:xfrm>
            <a:off x="6535847" y="5600700"/>
            <a:ext cx="627017" cy="457200"/>
          </a:xfrm>
          <a:prstGeom prst="rect">
            <a:avLst/>
          </a:prstGeom>
        </p:spPr>
      </p:pic>
    </p:spTree>
    <p:extLst>
      <p:ext uri="{BB962C8B-B14F-4D97-AF65-F5344CB8AC3E}">
        <p14:creationId xmlns:p14="http://schemas.microsoft.com/office/powerpoint/2010/main" val="27550735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p:cNvSpPr txBox="1"/>
          <p:nvPr/>
        </p:nvSpPr>
        <p:spPr>
          <a:xfrm>
            <a:off x="1184680" y="1702793"/>
            <a:ext cx="4314018" cy="3247475"/>
          </a:xfrm>
          <a:prstGeom prst="rect">
            <a:avLst/>
          </a:prstGeom>
        </p:spPr>
        <p:txBody>
          <a:bodyPr lIns="50800" tIns="50800" rIns="50800" bIns="50800" rtlCol="0" anchor="ctr"/>
          <a:lstStyle/>
          <a:p>
            <a:pPr algn="ctr">
              <a:lnSpc>
                <a:spcPts val="1925"/>
              </a:lnSpc>
            </a:pPr>
            <a:endParaRPr/>
          </a:p>
        </p:txBody>
      </p:sp>
      <p:sp>
        <p:nvSpPr>
          <p:cNvPr id="8" name="Flecha derecha 7"/>
          <p:cNvSpPr/>
          <p:nvPr/>
        </p:nvSpPr>
        <p:spPr>
          <a:xfrm>
            <a:off x="457200" y="4457700"/>
            <a:ext cx="2068511" cy="2133600"/>
          </a:xfrm>
          <a:prstGeom prst="rightArrow">
            <a:avLst/>
          </a:prstGeom>
          <a:solidFill>
            <a:schemeClr val="accent2"/>
          </a:solidFill>
          <a:ln>
            <a:solidFill>
              <a:schemeClr val="accent2">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MX" sz="3600" b="1" dirty="0"/>
              <a:t>PASO 1</a:t>
            </a:r>
            <a:endParaRPr lang="es-PE" sz="3600" b="1" dirty="0"/>
          </a:p>
        </p:txBody>
      </p:sp>
      <p:pic>
        <p:nvPicPr>
          <p:cNvPr id="9" name="Picture 2" descr="USO DEL CUADERNO DE CAMPO EN LA ESTRATEGIA APRENDO EN CASA - NIVEL INICIAL  - REDES 025; 145 Y 146 - YouTube"/>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4306" b="96806" l="10000" r="90000">
                        <a14:foregroundMark x1="62266" y1="8333" x2="62266" y2="8333"/>
                        <a14:foregroundMark x1="59297" y1="6250" x2="59297" y2="6250"/>
                        <a14:foregroundMark x1="56094" y1="4722" x2="56094" y2="4722"/>
                        <a14:foregroundMark x1="62969" y1="90833" x2="62969" y2="90833"/>
                        <a14:foregroundMark x1="61172" y1="92639" x2="61172" y2="92639"/>
                        <a14:foregroundMark x1="57969" y1="95556" x2="57969" y2="95556"/>
                        <a14:foregroundMark x1="51328" y1="96806" x2="51328" y2="96806"/>
                      </a14:backgroundRemoval>
                    </a14:imgEffect>
                  </a14:imgLayer>
                </a14:imgProps>
              </a:ext>
              <a:ext uri="{28A0092B-C50C-407E-A947-70E740481C1C}">
                <a14:useLocalDpi xmlns:a14="http://schemas.microsoft.com/office/drawing/2010/main" val="0"/>
              </a:ext>
            </a:extLst>
          </a:blip>
          <a:srcRect l="23873" t="3336" r="22985"/>
          <a:stretch/>
        </p:blipFill>
        <p:spPr bwMode="auto">
          <a:xfrm>
            <a:off x="259473" y="114300"/>
            <a:ext cx="1408256" cy="1440879"/>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2209800" y="1257300"/>
            <a:ext cx="15773400" cy="8910131"/>
          </a:xfrm>
          <a:prstGeom prst="rect">
            <a:avLst/>
          </a:prstGeom>
        </p:spPr>
        <p:txBody>
          <a:bodyPr wrap="square">
            <a:spAutoFit/>
          </a:bodyPr>
          <a:lstStyle/>
          <a:p>
            <a:pPr algn="ctr">
              <a:lnSpc>
                <a:spcPct val="150000"/>
              </a:lnSpc>
            </a:pPr>
            <a:r>
              <a:rPr lang="en-US" sz="3600" b="1" spc="84" dirty="0">
                <a:solidFill>
                  <a:srgbClr val="FF0000"/>
                </a:solidFill>
                <a:latin typeface="Stencil" panose="040409050D0802020404" pitchFamily="82" charset="0"/>
                <a:ea typeface="Inter Semi-Bold"/>
                <a:cs typeface="Inter Semi-Bold"/>
                <a:sym typeface="Inter Semi-Bold"/>
              </a:rPr>
              <a:t>IDENTIFICAR FORTALEZAS , BARRERAS Y APOYOS EDUCATIVOS</a:t>
            </a:r>
          </a:p>
          <a:p>
            <a:pPr algn="ctr">
              <a:lnSpc>
                <a:spcPct val="150000"/>
              </a:lnSpc>
            </a:pPr>
            <a:endParaRPr lang="en-US" b="1" spc="84" dirty="0">
              <a:solidFill>
                <a:srgbClr val="67595E"/>
              </a:solidFill>
              <a:latin typeface="Inter Semi-Bold"/>
              <a:ea typeface="Inter Semi-Bold"/>
              <a:cs typeface="Inter Semi-Bold"/>
              <a:sym typeface="Inter Semi-Bold"/>
            </a:endParaRPr>
          </a:p>
          <a:p>
            <a:pPr algn="ctr">
              <a:lnSpc>
                <a:spcPct val="150000"/>
              </a:lnSpc>
            </a:pPr>
            <a:r>
              <a:rPr lang="es-MX" sz="3200" b="1" spc="84" dirty="0">
                <a:solidFill>
                  <a:srgbClr val="67595E"/>
                </a:solidFill>
                <a:latin typeface="Inter Semi-Bold"/>
                <a:ea typeface="Inter Semi-Bold"/>
                <a:cs typeface="Inter Semi-Bold"/>
                <a:sym typeface="Inter Semi-Bold"/>
              </a:rPr>
              <a:t>¿Con qué habilidades cuenta el estudiante?</a:t>
            </a:r>
          </a:p>
          <a:p>
            <a:pPr algn="ctr">
              <a:lnSpc>
                <a:spcPct val="150000"/>
              </a:lnSpc>
            </a:pPr>
            <a:r>
              <a:rPr lang="es-MX" sz="2400" b="1" spc="84" dirty="0">
                <a:solidFill>
                  <a:schemeClr val="accent1">
                    <a:lumMod val="75000"/>
                  </a:schemeClr>
                </a:solidFill>
                <a:latin typeface="Inter Semi-Bold"/>
                <a:ea typeface="Inter Semi-Bold"/>
                <a:cs typeface="Inter Semi-Bold"/>
                <a:sym typeface="Inter Semi-Bold"/>
              </a:rPr>
              <a:t>(Ejemplo: buena memoria visual, aprende con imágenes, interés por la tecnología).</a:t>
            </a:r>
          </a:p>
          <a:p>
            <a:pPr algn="ctr">
              <a:lnSpc>
                <a:spcPct val="150000"/>
              </a:lnSpc>
            </a:pPr>
            <a:endParaRPr lang="es-MX" sz="2800" b="1" spc="84" dirty="0">
              <a:solidFill>
                <a:schemeClr val="accent1">
                  <a:lumMod val="75000"/>
                </a:schemeClr>
              </a:solidFill>
              <a:latin typeface="Inter Semi-Bold"/>
              <a:ea typeface="Inter Semi-Bold"/>
              <a:cs typeface="Inter Semi-Bold"/>
              <a:sym typeface="Inter Semi-Bold"/>
            </a:endParaRPr>
          </a:p>
          <a:p>
            <a:pPr algn="ctr">
              <a:lnSpc>
                <a:spcPct val="150000"/>
              </a:lnSpc>
            </a:pPr>
            <a:endParaRPr lang="es-MX" sz="2800" b="1" spc="84" dirty="0">
              <a:solidFill>
                <a:schemeClr val="accent1">
                  <a:lumMod val="75000"/>
                </a:schemeClr>
              </a:solidFill>
              <a:latin typeface="Inter Semi-Bold"/>
              <a:ea typeface="Inter Semi-Bold"/>
              <a:cs typeface="Inter Semi-Bold"/>
              <a:sym typeface="Inter Semi-Bold"/>
            </a:endParaRPr>
          </a:p>
          <a:p>
            <a:pPr algn="ctr">
              <a:lnSpc>
                <a:spcPct val="150000"/>
              </a:lnSpc>
            </a:pPr>
            <a:r>
              <a:rPr lang="es-MX" sz="3200" b="1" spc="84" dirty="0">
                <a:solidFill>
                  <a:srgbClr val="67595E"/>
                </a:solidFill>
                <a:latin typeface="Inter Semi-Bold"/>
                <a:ea typeface="Inter Semi-Bold"/>
                <a:cs typeface="Inter Semi-Bold"/>
                <a:sym typeface="Inter Semi-Bold"/>
              </a:rPr>
              <a:t>¿Qué apoyos o ajustes razonables necesita para seguir aprendiendo?</a:t>
            </a:r>
          </a:p>
          <a:p>
            <a:pPr algn="ctr">
              <a:lnSpc>
                <a:spcPct val="150000"/>
              </a:lnSpc>
            </a:pPr>
            <a:r>
              <a:rPr lang="es-MX" sz="2400" b="1" spc="84" dirty="0">
                <a:solidFill>
                  <a:schemeClr val="accent1">
                    <a:lumMod val="75000"/>
                  </a:schemeClr>
                </a:solidFill>
                <a:latin typeface="Inter Semi-Bold"/>
                <a:ea typeface="Inter Semi-Bold"/>
                <a:cs typeface="Inter Semi-Bold"/>
                <a:sym typeface="Inter Semi-Bold"/>
              </a:rPr>
              <a:t>(Ejemplo: pictogramas, material concreto, instrucciones cortas, tiempo adicional).</a:t>
            </a:r>
          </a:p>
          <a:p>
            <a:pPr algn="ctr">
              <a:lnSpc>
                <a:spcPct val="150000"/>
              </a:lnSpc>
            </a:pPr>
            <a:endParaRPr lang="es-MX" sz="2400" b="1" spc="84" dirty="0">
              <a:solidFill>
                <a:schemeClr val="accent1">
                  <a:lumMod val="75000"/>
                </a:schemeClr>
              </a:solidFill>
              <a:latin typeface="Inter Semi-Bold"/>
              <a:ea typeface="Inter Semi-Bold"/>
              <a:cs typeface="Inter Semi-Bold"/>
              <a:sym typeface="Inter Semi-Bold"/>
            </a:endParaRPr>
          </a:p>
          <a:p>
            <a:pPr algn="ctr">
              <a:lnSpc>
                <a:spcPct val="150000"/>
              </a:lnSpc>
            </a:pPr>
            <a:r>
              <a:rPr lang="es-MX" sz="3200" b="1" spc="84" dirty="0">
                <a:solidFill>
                  <a:srgbClr val="67595E"/>
                </a:solidFill>
                <a:latin typeface="Inter Semi-Bold"/>
                <a:ea typeface="Inter Semi-Bold"/>
                <a:cs typeface="Inter Semi-Bold"/>
              </a:rPr>
              <a:t>¿Qué barreras del aula o de la escuela dificultan su aprendizaje o participación?</a:t>
            </a:r>
            <a:br>
              <a:rPr lang="es-MX" sz="3200" b="1" spc="84" dirty="0">
                <a:solidFill>
                  <a:srgbClr val="67595E"/>
                </a:solidFill>
                <a:latin typeface="Inter Semi-Bold"/>
                <a:ea typeface="Inter Semi-Bold"/>
                <a:cs typeface="Inter Semi-Bold"/>
              </a:rPr>
            </a:br>
            <a:r>
              <a:rPr lang="es-MX" sz="2400" b="1" spc="84" dirty="0">
                <a:solidFill>
                  <a:schemeClr val="accent1">
                    <a:lumMod val="75000"/>
                  </a:schemeClr>
                </a:solidFill>
                <a:latin typeface="Inter Semi-Bold"/>
                <a:ea typeface="Inter Semi-Bold"/>
                <a:cs typeface="Inter Semi-Bold"/>
              </a:rPr>
              <a:t>(Ejemplo: uso de un solo tipo de actividad para todos los estudiantes, textos largos sin apoyos visuales, falta de material concreto, instrucciones muy extensas, poco acompañamiento en el trabajo grupal o recreo, </a:t>
            </a:r>
            <a:r>
              <a:rPr lang="es-MX" sz="2400" b="1" spc="84" dirty="0" err="1">
                <a:solidFill>
                  <a:schemeClr val="accent1">
                    <a:lumMod val="75000"/>
                  </a:schemeClr>
                </a:solidFill>
                <a:latin typeface="Inter Semi-Bold"/>
                <a:ea typeface="Inter Semi-Bold"/>
                <a:cs typeface="Inter Semi-Bold"/>
              </a:rPr>
              <a:t>etc</a:t>
            </a:r>
            <a:r>
              <a:rPr lang="es-MX" sz="2400" b="1" spc="84" dirty="0">
                <a:solidFill>
                  <a:schemeClr val="accent1">
                    <a:lumMod val="75000"/>
                  </a:schemeClr>
                </a:solidFill>
                <a:latin typeface="Inter Semi-Bold"/>
                <a:ea typeface="Inter Semi-Bold"/>
                <a:cs typeface="Inter Semi-Bold"/>
              </a:rPr>
              <a:t>).</a:t>
            </a:r>
            <a:endParaRPr lang="en-US" sz="2400" b="1" spc="84" dirty="0">
              <a:solidFill>
                <a:schemeClr val="accent1">
                  <a:lumMod val="75000"/>
                </a:schemeClr>
              </a:solidFill>
              <a:latin typeface="Inter Semi-Bold"/>
              <a:ea typeface="Inter Semi-Bold"/>
              <a:cs typeface="Inter Semi-Bold"/>
              <a:sym typeface="Inter Semi-Bold"/>
            </a:endParaRPr>
          </a:p>
          <a:p>
            <a:pPr algn="ctr">
              <a:lnSpc>
                <a:spcPct val="150000"/>
              </a:lnSpc>
            </a:pPr>
            <a:endParaRPr lang="en-US" sz="3200" b="1" spc="84" dirty="0">
              <a:solidFill>
                <a:srgbClr val="67595E"/>
              </a:solidFill>
              <a:latin typeface="Inter Semi-Bold"/>
              <a:ea typeface="Inter Semi-Bold"/>
              <a:cs typeface="Inter Semi-Bold"/>
              <a:sym typeface="Inter Semi-Bold"/>
            </a:endParaRPr>
          </a:p>
        </p:txBody>
      </p:sp>
    </p:spTree>
    <p:extLst>
      <p:ext uri="{BB962C8B-B14F-4D97-AF65-F5344CB8AC3E}">
        <p14:creationId xmlns:p14="http://schemas.microsoft.com/office/powerpoint/2010/main" val="25826450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85800" y="1866900"/>
            <a:ext cx="9601200" cy="7938327"/>
          </a:xfrm>
          <a:prstGeom prst="rect">
            <a:avLst/>
          </a:prstGeom>
        </p:spPr>
        <p:txBody>
          <a:bodyPr wrap="square">
            <a:spAutoFit/>
          </a:bodyPr>
          <a:lstStyle/>
          <a:p>
            <a:pPr algn="just">
              <a:lnSpc>
                <a:spcPct val="150000"/>
              </a:lnSpc>
            </a:pPr>
            <a:r>
              <a:rPr lang="es-MX" sz="1900" dirty="0">
                <a:latin typeface="Comic Sans MS" panose="030F0702030302020204" pitchFamily="66" charset="0"/>
              </a:rPr>
              <a:t>Mateo es un estudiante de 11 años que cursa 5.º grado de primaria y presenta condición de autismo. Reconoce letras y números hasta el 20, puede leer frases cortas y resolver sumas y restas sencillas, especialmente cuando cuenta con apoyos visuales o material concreto. Destaca por su excelente memoria visual (imágenes) y auditiva (audios y videos), además muestra gran interés por la tecnología, los animales y los planetas. En relación con su autonomía, puede organizar su mochila y lavarse las manos, y participa cuando recibe recordatorios o apoyos verbales. Responde mejor a instrucciones cortas y visuales y requiere más tiempo para copiar o escribir, ya que se cansa al transcribir textos de la pizarra. Durante los monitoreos pedagógicos se ha observado que la docente desarrolla sus sesiones con un único formato para todos los estudiantes (misma lectura, mismo material y misma actividad), lo cual genera barreras para la participación de Mateo. Asimismo, durante el recreo y las actividades grupales se evidencian dificultades en la interacción social espontánea, por lo que suele permanecer solo. Sus compañeros no siempre saben cómo comunicarse con él ni lo invitan a jugar. También se ha observado que durante el recreo no siempre hay acompañamiento pedagógico organizado de los docentes, lo que limita las oportunidades de interacción y participación.</a:t>
            </a:r>
          </a:p>
        </p:txBody>
      </p:sp>
      <p:sp>
        <p:nvSpPr>
          <p:cNvPr id="4" name="CuadroTexto 3"/>
          <p:cNvSpPr txBox="1"/>
          <p:nvPr/>
        </p:nvSpPr>
        <p:spPr>
          <a:xfrm>
            <a:off x="2590800" y="1253681"/>
            <a:ext cx="6629400" cy="523220"/>
          </a:xfrm>
          <a:prstGeom prst="rect">
            <a:avLst/>
          </a:prstGeom>
          <a:noFill/>
        </p:spPr>
        <p:txBody>
          <a:bodyPr wrap="square" rtlCol="0">
            <a:spAutoFit/>
          </a:bodyPr>
          <a:lstStyle/>
          <a:p>
            <a:r>
              <a:rPr lang="es-MX" sz="2800" dirty="0">
                <a:solidFill>
                  <a:srgbClr val="C00000"/>
                </a:solidFill>
                <a:latin typeface="Comic Sans MS" panose="030F0702030302020204" pitchFamily="66" charset="0"/>
              </a:rPr>
              <a:t> </a:t>
            </a:r>
            <a:r>
              <a:rPr lang="es-MX" sz="2800" dirty="0">
                <a:solidFill>
                  <a:schemeClr val="accent1">
                    <a:lumMod val="75000"/>
                  </a:schemeClr>
                </a:solidFill>
                <a:latin typeface="Comic Sans MS" panose="030F0702030302020204" pitchFamily="66" charset="0"/>
              </a:rPr>
              <a:t>Casuística</a:t>
            </a:r>
            <a:r>
              <a:rPr lang="es-MX" sz="2800" dirty="0">
                <a:solidFill>
                  <a:srgbClr val="C00000"/>
                </a:solidFill>
                <a:latin typeface="Comic Sans MS" panose="030F0702030302020204" pitchFamily="66" charset="0"/>
              </a:rPr>
              <a:t> : Conociendo a Mateo</a:t>
            </a:r>
            <a:endParaRPr lang="es-PE" sz="2800" dirty="0">
              <a:solidFill>
                <a:srgbClr val="C00000"/>
              </a:solidFill>
              <a:latin typeface="Comic Sans MS" panose="030F0702030302020204" pitchFamily="66" charset="0"/>
            </a:endParaRPr>
          </a:p>
        </p:txBody>
      </p:sp>
      <p:pic>
        <p:nvPicPr>
          <p:cNvPr id="5" name="Imagen 4"/>
          <p:cNvPicPr>
            <a:picLocks noChangeAspect="1"/>
          </p:cNvPicPr>
          <p:nvPr/>
        </p:nvPicPr>
        <p:blipFill>
          <a:blip r:embed="rId2"/>
          <a:stretch>
            <a:fillRect/>
          </a:stretch>
        </p:blipFill>
        <p:spPr>
          <a:xfrm>
            <a:off x="10896600" y="3924300"/>
            <a:ext cx="6136810" cy="34674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2" descr="USO DEL CUADERNO DE CAMPO EN LA ESTRATEGIA APRENDO EN CASA - NIVEL INICIAL  - REDES 025; 145 Y 146 - YouTube"/>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4306" b="96806" l="10000" r="90000">
                        <a14:foregroundMark x1="62266" y1="8333" x2="62266" y2="8333"/>
                        <a14:foregroundMark x1="59297" y1="6250" x2="59297" y2="6250"/>
                        <a14:foregroundMark x1="56094" y1="4722" x2="56094" y2="4722"/>
                        <a14:foregroundMark x1="62969" y1="90833" x2="62969" y2="90833"/>
                        <a14:foregroundMark x1="61172" y1="92639" x2="61172" y2="92639"/>
                        <a14:foregroundMark x1="57969" y1="95556" x2="57969" y2="95556"/>
                        <a14:foregroundMark x1="51328" y1="96806" x2="51328" y2="96806"/>
                      </a14:backgroundRemoval>
                    </a14:imgEffect>
                  </a14:imgLayer>
                </a14:imgProps>
              </a:ext>
              <a:ext uri="{28A0092B-C50C-407E-A947-70E740481C1C}">
                <a14:useLocalDpi xmlns:a14="http://schemas.microsoft.com/office/drawing/2010/main" val="0"/>
              </a:ext>
            </a:extLst>
          </a:blip>
          <a:srcRect l="23873" t="3336" r="22985"/>
          <a:stretch/>
        </p:blipFill>
        <p:spPr bwMode="auto">
          <a:xfrm>
            <a:off x="16436834" y="74412"/>
            <a:ext cx="1408256" cy="1440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05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p:cNvGraphicFramePr>
            <a:graphicFrameLocks noGrp="1"/>
          </p:cNvGraphicFramePr>
          <p:nvPr>
            <p:extLst>
              <p:ext uri="{D42A27DB-BD31-4B8C-83A1-F6EECF244321}">
                <p14:modId xmlns:p14="http://schemas.microsoft.com/office/powerpoint/2010/main" val="3439735058"/>
              </p:ext>
            </p:extLst>
          </p:nvPr>
        </p:nvGraphicFramePr>
        <p:xfrm>
          <a:off x="1143000" y="1333500"/>
          <a:ext cx="16002004" cy="8610601"/>
        </p:xfrm>
        <a:graphic>
          <a:graphicData uri="http://schemas.openxmlformats.org/drawingml/2006/table">
            <a:tbl>
              <a:tblPr>
                <a:tableStyleId>{3C2FFA5D-87B4-456A-9821-1D502468CF0F}</a:tableStyleId>
              </a:tblPr>
              <a:tblGrid>
                <a:gridCol w="4000501">
                  <a:extLst>
                    <a:ext uri="{9D8B030D-6E8A-4147-A177-3AD203B41FA5}">
                      <a16:colId xmlns:a16="http://schemas.microsoft.com/office/drawing/2014/main" val="2135667381"/>
                    </a:ext>
                  </a:extLst>
                </a:gridCol>
                <a:gridCol w="4000501">
                  <a:extLst>
                    <a:ext uri="{9D8B030D-6E8A-4147-A177-3AD203B41FA5}">
                      <a16:colId xmlns:a16="http://schemas.microsoft.com/office/drawing/2014/main" val="3506228678"/>
                    </a:ext>
                  </a:extLst>
                </a:gridCol>
                <a:gridCol w="4000501">
                  <a:extLst>
                    <a:ext uri="{9D8B030D-6E8A-4147-A177-3AD203B41FA5}">
                      <a16:colId xmlns:a16="http://schemas.microsoft.com/office/drawing/2014/main" val="1565629590"/>
                    </a:ext>
                  </a:extLst>
                </a:gridCol>
                <a:gridCol w="4000501">
                  <a:extLst>
                    <a:ext uri="{9D8B030D-6E8A-4147-A177-3AD203B41FA5}">
                      <a16:colId xmlns:a16="http://schemas.microsoft.com/office/drawing/2014/main" val="2826542104"/>
                    </a:ext>
                  </a:extLst>
                </a:gridCol>
              </a:tblGrid>
              <a:tr h="621933">
                <a:tc>
                  <a:txBody>
                    <a:bodyPr/>
                    <a:lstStyle/>
                    <a:p>
                      <a:pPr algn="ctr"/>
                      <a:r>
                        <a:rPr lang="es-PE" sz="1800" b="1" dirty="0">
                          <a:latin typeface="Arial Narrow" panose="020B0606020202030204" pitchFamily="34" charset="0"/>
                        </a:rPr>
                        <a:t>COMPETENCIA</a:t>
                      </a:r>
                    </a:p>
                  </a:txBody>
                  <a:tcPr marL="33526" marR="33526" marT="16763" marB="16763" anchor="ctr"/>
                </a:tc>
                <a:tc>
                  <a:txBody>
                    <a:bodyPr/>
                    <a:lstStyle/>
                    <a:p>
                      <a:pPr algn="ctr"/>
                      <a:r>
                        <a:rPr lang="es-PE" sz="1800" b="1" dirty="0">
                          <a:latin typeface="Arial Narrow" panose="020B0606020202030204" pitchFamily="34" charset="0"/>
                        </a:rPr>
                        <a:t>FORTALEZAS (habilidades del estudiante)</a:t>
                      </a:r>
                    </a:p>
                  </a:txBody>
                  <a:tcPr marL="33526" marR="33526" marT="16763" marB="16763" anchor="ctr"/>
                </a:tc>
                <a:tc>
                  <a:txBody>
                    <a:bodyPr/>
                    <a:lstStyle/>
                    <a:p>
                      <a:pPr algn="ctr"/>
                      <a:r>
                        <a:rPr lang="es-PE" sz="1800" b="1" dirty="0">
                          <a:latin typeface="Arial Narrow" panose="020B0606020202030204" pitchFamily="34" charset="0"/>
                        </a:rPr>
                        <a:t>APOYOS</a:t>
                      </a:r>
                    </a:p>
                  </a:txBody>
                  <a:tcPr marL="33526" marR="33526" marT="16763" marB="16763" anchor="ctr"/>
                </a:tc>
                <a:tc>
                  <a:txBody>
                    <a:bodyPr/>
                    <a:lstStyle/>
                    <a:p>
                      <a:pPr algn="ctr"/>
                      <a:r>
                        <a:rPr lang="es-MX" sz="1800" b="1" dirty="0">
                          <a:latin typeface="Arial Narrow" panose="020B0606020202030204" pitchFamily="34" charset="0"/>
                        </a:rPr>
                        <a:t>BARRERAS QUE SE DEBEN ELIMINAR</a:t>
                      </a:r>
                    </a:p>
                  </a:txBody>
                  <a:tcPr marL="33526" marR="33526" marT="16763" marB="16763" anchor="ctr"/>
                </a:tc>
                <a:extLst>
                  <a:ext uri="{0D108BD9-81ED-4DB2-BD59-A6C34878D82A}">
                    <a16:rowId xmlns:a16="http://schemas.microsoft.com/office/drawing/2014/main" val="908582985"/>
                  </a:ext>
                </a:extLst>
              </a:tr>
              <a:tr h="1747856">
                <a:tc>
                  <a:txBody>
                    <a:bodyPr/>
                    <a:lstStyle/>
                    <a:p>
                      <a:r>
                        <a:rPr lang="es-MX" sz="1800" b="1" dirty="0">
                          <a:latin typeface="Arial Narrow" panose="020B0606020202030204" pitchFamily="34" charset="0"/>
                        </a:rPr>
                        <a:t>Lee diversos tipos de textos</a:t>
                      </a:r>
                    </a:p>
                  </a:txBody>
                  <a:tcPr marL="33526" marR="33526" marT="16763" marB="16763" anchor="ctr"/>
                </a:tc>
                <a:tc>
                  <a:txBody>
                    <a:bodyPr/>
                    <a:lstStyle/>
                    <a:p>
                      <a:r>
                        <a:rPr lang="es-MX" sz="1800" dirty="0">
                          <a:latin typeface="Arial Narrow" panose="020B0606020202030204" pitchFamily="34" charset="0"/>
                        </a:rPr>
                        <a:t>Buena memoria visual y auditiva. Aprende mejor con imágenes, audios y videos. Comprende mejor cuando la información es visual y concreta.</a:t>
                      </a:r>
                    </a:p>
                  </a:txBody>
                  <a:tcPr marL="33526" marR="33526" marT="16763" marB="16763" anchor="ctr"/>
                </a:tc>
                <a:tc>
                  <a:txBody>
                    <a:bodyPr/>
                    <a:lstStyle/>
                    <a:p>
                      <a:r>
                        <a:rPr lang="es-MX" sz="1800" dirty="0">
                          <a:latin typeface="Arial Narrow" panose="020B0606020202030204" pitchFamily="34" charset="0"/>
                        </a:rPr>
                        <a:t>Textos cortos con imágenes, pictogramas, lectura acompañada, videos o audios, tiempo adicional.</a:t>
                      </a:r>
                    </a:p>
                  </a:txBody>
                  <a:tcPr marL="33526" marR="33526" marT="16763" marB="16763" anchor="ctr"/>
                </a:tc>
                <a:tc>
                  <a:txBody>
                    <a:bodyPr/>
                    <a:lstStyle/>
                    <a:p>
                      <a:r>
                        <a:rPr lang="es-MX" sz="1800" dirty="0">
                          <a:latin typeface="Arial Narrow" panose="020B0606020202030204" pitchFamily="34" charset="0"/>
                        </a:rPr>
                        <a:t>Uso de una única lectura extensa para todos los estudiantes sin apoyos visuales ni adaptación.</a:t>
                      </a:r>
                    </a:p>
                  </a:txBody>
                  <a:tcPr marL="33526" marR="33526" marT="16763" marB="16763" anchor="ctr"/>
                </a:tc>
                <a:extLst>
                  <a:ext uri="{0D108BD9-81ED-4DB2-BD59-A6C34878D82A}">
                    <a16:rowId xmlns:a16="http://schemas.microsoft.com/office/drawing/2014/main" val="2807229210"/>
                  </a:ext>
                </a:extLst>
              </a:tr>
              <a:tr h="1560203">
                <a:tc>
                  <a:txBody>
                    <a:bodyPr/>
                    <a:lstStyle/>
                    <a:p>
                      <a:r>
                        <a:rPr lang="es-PE" sz="1800" b="1" dirty="0">
                          <a:latin typeface="Arial Narrow" panose="020B0606020202030204" pitchFamily="34" charset="0"/>
                        </a:rPr>
                        <a:t>Escribe diversos textos</a:t>
                      </a:r>
                    </a:p>
                  </a:txBody>
                  <a:tcPr marL="33526" marR="33526" marT="16763" marB="16763" anchor="ctr"/>
                </a:tc>
                <a:tc>
                  <a:txBody>
                    <a:bodyPr/>
                    <a:lstStyle/>
                    <a:p>
                      <a:r>
                        <a:rPr lang="es-MX" sz="1800" dirty="0">
                          <a:latin typeface="Arial Narrow" panose="020B0606020202030204" pitchFamily="34" charset="0"/>
                        </a:rPr>
                        <a:t>Interés por el dibujo y la expresión visual. Puede comunicar ideas a través de imágenes o apoyos gráficos.</a:t>
                      </a:r>
                    </a:p>
                  </a:txBody>
                  <a:tcPr marL="33526" marR="33526" marT="16763" marB="16763" anchor="ctr"/>
                </a:tc>
                <a:tc>
                  <a:txBody>
                    <a:bodyPr/>
                    <a:lstStyle/>
                    <a:p>
                      <a:r>
                        <a:rPr lang="es-MX" sz="1800">
                          <a:latin typeface="Arial Narrow" panose="020B0606020202030204" pitchFamily="34" charset="0"/>
                        </a:rPr>
                        <a:t>Organizadores visuales, escritura guiada, permitir uso de dibujos para expresar ideas, reducir cantidad de copia, tiempo adicional.</a:t>
                      </a:r>
                    </a:p>
                  </a:txBody>
                  <a:tcPr marL="33526" marR="33526" marT="16763" marB="16763" anchor="ctr"/>
                </a:tc>
                <a:tc>
                  <a:txBody>
                    <a:bodyPr/>
                    <a:lstStyle/>
                    <a:p>
                      <a:r>
                        <a:rPr lang="es-MX" sz="1800">
                          <a:latin typeface="Arial Narrow" panose="020B0606020202030204" pitchFamily="34" charset="0"/>
                        </a:rPr>
                        <a:t>Actividades centradas solo en copiar grandes cantidades de texto de la pizarra.</a:t>
                      </a:r>
                    </a:p>
                  </a:txBody>
                  <a:tcPr marL="33526" marR="33526" marT="16763" marB="16763" anchor="ctr"/>
                </a:tc>
                <a:extLst>
                  <a:ext uri="{0D108BD9-81ED-4DB2-BD59-A6C34878D82A}">
                    <a16:rowId xmlns:a16="http://schemas.microsoft.com/office/drawing/2014/main" val="2333817444"/>
                  </a:ext>
                </a:extLst>
              </a:tr>
              <a:tr h="1560203">
                <a:tc>
                  <a:txBody>
                    <a:bodyPr/>
                    <a:lstStyle/>
                    <a:p>
                      <a:r>
                        <a:rPr lang="es-MX" sz="1800" b="1" dirty="0">
                          <a:latin typeface="Arial Narrow" panose="020B0606020202030204" pitchFamily="34" charset="0"/>
                        </a:rPr>
                        <a:t>Resuelve problemas de cantidad (Matematiza)</a:t>
                      </a:r>
                    </a:p>
                  </a:txBody>
                  <a:tcPr marL="33526" marR="33526" marT="16763" marB="16763" anchor="ctr"/>
                </a:tc>
                <a:tc>
                  <a:txBody>
                    <a:bodyPr/>
                    <a:lstStyle/>
                    <a:p>
                      <a:r>
                        <a:rPr lang="es-MX" sz="1800">
                          <a:latin typeface="Arial Narrow" panose="020B0606020202030204" pitchFamily="34" charset="0"/>
                        </a:rPr>
                        <a:t>Aprende mejor mediante la manipulación y lo visual. Capacidad para comprender conceptos cuando usa material concreto.</a:t>
                      </a:r>
                    </a:p>
                  </a:txBody>
                  <a:tcPr marL="33526" marR="33526" marT="16763" marB="16763" anchor="ctr"/>
                </a:tc>
                <a:tc>
                  <a:txBody>
                    <a:bodyPr/>
                    <a:lstStyle/>
                    <a:p>
                      <a:r>
                        <a:rPr lang="es-MX" sz="1800" dirty="0">
                          <a:latin typeface="Arial Narrow" panose="020B0606020202030204" pitchFamily="34" charset="0"/>
                        </a:rPr>
                        <a:t>Uso de material concreto, regletas, fichas, gráficos, ejemplos visuales y tecnología.</a:t>
                      </a:r>
                    </a:p>
                  </a:txBody>
                  <a:tcPr marL="33526" marR="33526" marT="16763" marB="16763" anchor="ctr"/>
                </a:tc>
                <a:tc>
                  <a:txBody>
                    <a:bodyPr/>
                    <a:lstStyle/>
                    <a:p>
                      <a:r>
                        <a:rPr lang="es-MX" sz="1800">
                          <a:latin typeface="Arial Narrow" panose="020B0606020202030204" pitchFamily="34" charset="0"/>
                        </a:rPr>
                        <a:t>Enseñanza solo abstracta en cuaderno o pizarra sin uso de material manipulativo.</a:t>
                      </a:r>
                    </a:p>
                  </a:txBody>
                  <a:tcPr marL="33526" marR="33526" marT="16763" marB="16763" anchor="ctr"/>
                </a:tc>
                <a:extLst>
                  <a:ext uri="{0D108BD9-81ED-4DB2-BD59-A6C34878D82A}">
                    <a16:rowId xmlns:a16="http://schemas.microsoft.com/office/drawing/2014/main" val="1473449853"/>
                  </a:ext>
                </a:extLst>
              </a:tr>
              <a:tr h="1372550">
                <a:tc>
                  <a:txBody>
                    <a:bodyPr/>
                    <a:lstStyle/>
                    <a:p>
                      <a:r>
                        <a:rPr lang="es-PE" sz="1800" b="1" dirty="0">
                          <a:latin typeface="Arial Narrow" panose="020B0606020202030204" pitchFamily="34" charset="0"/>
                        </a:rPr>
                        <a:t>Interacción social y participación</a:t>
                      </a:r>
                    </a:p>
                  </a:txBody>
                  <a:tcPr marL="33526" marR="33526" marT="16763" marB="16763" anchor="ctr"/>
                </a:tc>
                <a:tc>
                  <a:txBody>
                    <a:bodyPr/>
                    <a:lstStyle/>
                    <a:p>
                      <a:r>
                        <a:rPr lang="es-MX" sz="1800">
                          <a:latin typeface="Arial Narrow" panose="020B0606020202030204" pitchFamily="34" charset="0"/>
                        </a:rPr>
                        <a:t>Puede participar cuando recibe recordatorios o apoyos verbales. Responde mejor a instrucciones claras y breves.</a:t>
                      </a:r>
                    </a:p>
                  </a:txBody>
                  <a:tcPr marL="33526" marR="33526" marT="16763" marB="16763" anchor="ctr"/>
                </a:tc>
                <a:tc>
                  <a:txBody>
                    <a:bodyPr/>
                    <a:lstStyle/>
                    <a:p>
                      <a:r>
                        <a:rPr lang="es-MX" sz="1800" dirty="0">
                          <a:latin typeface="Arial Narrow" panose="020B0606020202030204" pitchFamily="34" charset="0"/>
                        </a:rPr>
                        <a:t>Mediación docente, compañeros tutores, actividades grupales estructuradas.</a:t>
                      </a:r>
                    </a:p>
                  </a:txBody>
                  <a:tcPr marL="33526" marR="33526" marT="16763" marB="16763" anchor="ctr"/>
                </a:tc>
                <a:tc>
                  <a:txBody>
                    <a:bodyPr/>
                    <a:lstStyle/>
                    <a:p>
                      <a:r>
                        <a:rPr lang="es-PE" sz="1800" dirty="0">
                          <a:latin typeface="Arial Narrow" panose="020B0606020202030204" pitchFamily="34" charset="0"/>
                        </a:rPr>
                        <a:t>Falta de estrategias para promover interacción entre compañeros.</a:t>
                      </a:r>
                    </a:p>
                  </a:txBody>
                  <a:tcPr marL="33526" marR="33526" marT="16763" marB="16763" anchor="ctr"/>
                </a:tc>
                <a:extLst>
                  <a:ext uri="{0D108BD9-81ED-4DB2-BD59-A6C34878D82A}">
                    <a16:rowId xmlns:a16="http://schemas.microsoft.com/office/drawing/2014/main" val="4207561931"/>
                  </a:ext>
                </a:extLst>
              </a:tr>
              <a:tr h="1747856">
                <a:tc>
                  <a:txBody>
                    <a:bodyPr/>
                    <a:lstStyle/>
                    <a:p>
                      <a:r>
                        <a:rPr lang="es-PE" sz="1800" b="1" dirty="0">
                          <a:latin typeface="Arial Narrow" panose="020B0606020202030204" pitchFamily="34" charset="0"/>
                        </a:rPr>
                        <a:t>Autonomía en la escuela</a:t>
                      </a:r>
                    </a:p>
                  </a:txBody>
                  <a:tcPr marL="33526" marR="33526" marT="16763" marB="16763" anchor="ctr"/>
                </a:tc>
                <a:tc>
                  <a:txBody>
                    <a:bodyPr/>
                    <a:lstStyle/>
                    <a:p>
                      <a:r>
                        <a:rPr lang="es-MX" sz="1800">
                          <a:latin typeface="Arial Narrow" panose="020B0606020202030204" pitchFamily="34" charset="0"/>
                        </a:rPr>
                        <a:t>Puede seguir rutinas cuando están estructuradas. Tiene capacidad para organizar actividades cotidianas con recordatorios.</a:t>
                      </a:r>
                    </a:p>
                  </a:txBody>
                  <a:tcPr marL="33526" marR="33526" marT="16763" marB="16763" anchor="ctr"/>
                </a:tc>
                <a:tc>
                  <a:txBody>
                    <a:bodyPr/>
                    <a:lstStyle/>
                    <a:p>
                      <a:r>
                        <a:rPr lang="es-MX" sz="1800">
                          <a:latin typeface="Arial Narrow" panose="020B0606020202030204" pitchFamily="34" charset="0"/>
                        </a:rPr>
                        <a:t>Apoyos visuales de rutina, recordatorios verbales, anticipación de actividades.</a:t>
                      </a:r>
                    </a:p>
                  </a:txBody>
                  <a:tcPr marL="33526" marR="33526" marT="16763" marB="16763" anchor="ctr"/>
                </a:tc>
                <a:tc>
                  <a:txBody>
                    <a:bodyPr/>
                    <a:lstStyle/>
                    <a:p>
                      <a:r>
                        <a:rPr lang="es-PE" sz="1800" dirty="0">
                          <a:latin typeface="Arial Narrow" panose="020B0606020202030204" pitchFamily="34" charset="0"/>
                        </a:rPr>
                        <a:t>Falta de estructura clara en algunas actividades escolares.</a:t>
                      </a:r>
                    </a:p>
                  </a:txBody>
                  <a:tcPr marL="33526" marR="33526" marT="16763" marB="16763" anchor="ctr"/>
                </a:tc>
                <a:extLst>
                  <a:ext uri="{0D108BD9-81ED-4DB2-BD59-A6C34878D82A}">
                    <a16:rowId xmlns:a16="http://schemas.microsoft.com/office/drawing/2014/main" val="1581245350"/>
                  </a:ext>
                </a:extLst>
              </a:tr>
            </a:tbl>
          </a:graphicData>
        </a:graphic>
      </p:graphicFrame>
    </p:spTree>
    <p:extLst>
      <p:ext uri="{BB962C8B-B14F-4D97-AF65-F5344CB8AC3E}">
        <p14:creationId xmlns:p14="http://schemas.microsoft.com/office/powerpoint/2010/main" val="18022791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6"/>
          <p:cNvSpPr/>
          <p:nvPr/>
        </p:nvSpPr>
        <p:spPr>
          <a:xfrm rot="10800000">
            <a:off x="0" y="0"/>
            <a:ext cx="18288000" cy="1244991"/>
          </a:xfrm>
          <a:prstGeom prst="round2SameRect">
            <a:avLst>
              <a:gd name="adj1" fmla="val 16667"/>
              <a:gd name="adj2" fmla="val 0"/>
            </a:avLst>
          </a:prstGeom>
          <a:solidFill>
            <a:schemeClr val="lt1"/>
          </a:solidFill>
          <a:ln>
            <a:noFill/>
          </a:ln>
        </p:spPr>
        <p:txBody>
          <a:bodyPr spcFirstLastPara="1" wrap="square" lIns="137138" tIns="68550" rIns="137138" bIns="68550" anchor="ctr" anchorCtr="0">
            <a:noAutofit/>
          </a:bodyPr>
          <a:lstStyle/>
          <a:p>
            <a:pPr algn="ctr" defTabSz="1371600">
              <a:buClr>
                <a:srgbClr val="000000"/>
              </a:buClr>
              <a:defRPr/>
            </a:pPr>
            <a:endParaRPr sz="2700" kern="0">
              <a:solidFill>
                <a:srgbClr val="FFFFFF"/>
              </a:solidFill>
              <a:latin typeface="Calibri"/>
              <a:ea typeface="Calibri"/>
              <a:cs typeface="Calibri"/>
              <a:sym typeface="Calibri"/>
            </a:endParaRPr>
          </a:p>
        </p:txBody>
      </p:sp>
      <p:sp>
        <p:nvSpPr>
          <p:cNvPr id="9" name="CuadroTexto 8">
            <a:extLst>
              <a:ext uri="{FF2B5EF4-FFF2-40B4-BE49-F238E27FC236}">
                <a16:creationId xmlns:a16="http://schemas.microsoft.com/office/drawing/2014/main" id="{E34CEA56-A60F-47B7-BECE-225941FB13D6}"/>
              </a:ext>
            </a:extLst>
          </p:cNvPr>
          <p:cNvSpPr txBox="1"/>
          <p:nvPr/>
        </p:nvSpPr>
        <p:spPr>
          <a:xfrm>
            <a:off x="1992117" y="553361"/>
            <a:ext cx="14303765" cy="584775"/>
          </a:xfrm>
          <a:prstGeom prst="rect">
            <a:avLst/>
          </a:prstGeom>
          <a:noFill/>
        </p:spPr>
        <p:txBody>
          <a:bodyPr wrap="square" rtlCol="0">
            <a:spAutoFit/>
          </a:bodyPr>
          <a:lstStyle/>
          <a:p>
            <a:pPr algn="ctr"/>
            <a:r>
              <a:rPr lang="es-ES" sz="3200" b="1" dirty="0">
                <a:solidFill>
                  <a:srgbClr val="002060"/>
                </a:solidFill>
                <a:latin typeface="Poppins" pitchFamily="2" charset="77"/>
                <a:ea typeface="+mj-ea"/>
                <a:cs typeface="Poppins" pitchFamily="2" charset="77"/>
              </a:rPr>
              <a:t>LISTAS DE COTEJO PARA BARRERAS,FORTALEZAS Y APOYOS - MINEDU</a:t>
            </a:r>
            <a:endParaRPr lang="es-PE" sz="3200" b="1" dirty="0">
              <a:solidFill>
                <a:srgbClr val="002060"/>
              </a:solidFill>
              <a:latin typeface="Poppins" pitchFamily="2" charset="77"/>
              <a:ea typeface="+mj-ea"/>
              <a:cs typeface="Poppins" pitchFamily="2" charset="77"/>
            </a:endParaRPr>
          </a:p>
        </p:txBody>
      </p:sp>
      <p:pic>
        <p:nvPicPr>
          <p:cNvPr id="3" name="Imagen 2">
            <a:extLst>
              <a:ext uri="{FF2B5EF4-FFF2-40B4-BE49-F238E27FC236}">
                <a16:creationId xmlns:a16="http://schemas.microsoft.com/office/drawing/2014/main" id="{D7662EE7-204B-42A8-BF78-59FB5A7582CF}"/>
              </a:ext>
            </a:extLst>
          </p:cNvPr>
          <p:cNvPicPr>
            <a:picLocks noChangeAspect="1"/>
          </p:cNvPicPr>
          <p:nvPr/>
        </p:nvPicPr>
        <p:blipFill rotWithShape="1">
          <a:blip r:embed="rId3"/>
          <a:srcRect l="34611" t="19843" r="35515" b="15930"/>
          <a:stretch/>
        </p:blipFill>
        <p:spPr>
          <a:xfrm>
            <a:off x="367990" y="3657400"/>
            <a:ext cx="5168591" cy="6250655"/>
          </a:xfrm>
          <a:prstGeom prst="rect">
            <a:avLst/>
          </a:prstGeom>
        </p:spPr>
      </p:pic>
      <p:pic>
        <p:nvPicPr>
          <p:cNvPr id="5" name="Imagen 4">
            <a:extLst>
              <a:ext uri="{FF2B5EF4-FFF2-40B4-BE49-F238E27FC236}">
                <a16:creationId xmlns:a16="http://schemas.microsoft.com/office/drawing/2014/main" id="{D177026C-E976-45AF-91E2-40C686D5B618}"/>
              </a:ext>
            </a:extLst>
          </p:cNvPr>
          <p:cNvPicPr>
            <a:picLocks noChangeAspect="1"/>
          </p:cNvPicPr>
          <p:nvPr/>
        </p:nvPicPr>
        <p:blipFill rotWithShape="1">
          <a:blip r:embed="rId4"/>
          <a:srcRect l="33110" t="17561" r="35394" b="26016"/>
          <a:stretch/>
        </p:blipFill>
        <p:spPr>
          <a:xfrm>
            <a:off x="6000860" y="4103845"/>
            <a:ext cx="5760086" cy="5804210"/>
          </a:xfrm>
          <a:prstGeom prst="rect">
            <a:avLst/>
          </a:prstGeom>
        </p:spPr>
      </p:pic>
      <p:sp>
        <p:nvSpPr>
          <p:cNvPr id="6" name="CuadroTexto 5">
            <a:extLst>
              <a:ext uri="{FF2B5EF4-FFF2-40B4-BE49-F238E27FC236}">
                <a16:creationId xmlns:a16="http://schemas.microsoft.com/office/drawing/2014/main" id="{6E31493B-1F2E-425F-BF02-5BAE54337D9A}"/>
              </a:ext>
            </a:extLst>
          </p:cNvPr>
          <p:cNvSpPr txBox="1"/>
          <p:nvPr/>
        </p:nvSpPr>
        <p:spPr>
          <a:xfrm>
            <a:off x="6739868" y="2613542"/>
            <a:ext cx="4282068" cy="738664"/>
          </a:xfrm>
          <a:prstGeom prst="rect">
            <a:avLst/>
          </a:prstGeom>
          <a:noFill/>
        </p:spPr>
        <p:txBody>
          <a:bodyPr wrap="square" rtlCol="0">
            <a:spAutoFit/>
          </a:bodyPr>
          <a:lstStyle/>
          <a:p>
            <a:pPr algn="ctr"/>
            <a:r>
              <a:rPr lang="es-PE" sz="2100" dirty="0">
                <a:solidFill>
                  <a:schemeClr val="accent6">
                    <a:lumMod val="50000"/>
                  </a:schemeClr>
                </a:solidFill>
                <a:latin typeface="Poppins" panose="00000500000000000000" pitchFamily="2" charset="0"/>
                <a:cs typeface="Poppins" panose="00000500000000000000" pitchFamily="2" charset="0"/>
              </a:rPr>
              <a:t>Lista de cotejo de identificación de fortalezas</a:t>
            </a:r>
          </a:p>
        </p:txBody>
      </p:sp>
      <p:sp>
        <p:nvSpPr>
          <p:cNvPr id="16" name="CuadroTexto 15">
            <a:extLst>
              <a:ext uri="{FF2B5EF4-FFF2-40B4-BE49-F238E27FC236}">
                <a16:creationId xmlns:a16="http://schemas.microsoft.com/office/drawing/2014/main" id="{27E33969-2948-4D06-8523-EB65EF1CA9B2}"/>
              </a:ext>
            </a:extLst>
          </p:cNvPr>
          <p:cNvSpPr txBox="1"/>
          <p:nvPr/>
        </p:nvSpPr>
        <p:spPr>
          <a:xfrm>
            <a:off x="811250" y="2821133"/>
            <a:ext cx="4282068" cy="415498"/>
          </a:xfrm>
          <a:prstGeom prst="rect">
            <a:avLst/>
          </a:prstGeom>
          <a:noFill/>
        </p:spPr>
        <p:txBody>
          <a:bodyPr wrap="square" rtlCol="0">
            <a:spAutoFit/>
          </a:bodyPr>
          <a:lstStyle/>
          <a:p>
            <a:pPr algn="ctr"/>
            <a:r>
              <a:rPr lang="es-PE" sz="2100" dirty="0">
                <a:solidFill>
                  <a:schemeClr val="accent6">
                    <a:lumMod val="50000"/>
                  </a:schemeClr>
                </a:solidFill>
                <a:latin typeface="Poppins" panose="00000500000000000000" pitchFamily="2" charset="0"/>
                <a:cs typeface="Poppins" panose="00000500000000000000" pitchFamily="2" charset="0"/>
              </a:rPr>
              <a:t>Entrevista a las familias</a:t>
            </a:r>
          </a:p>
        </p:txBody>
      </p:sp>
      <p:pic>
        <p:nvPicPr>
          <p:cNvPr id="8" name="Imagen 7">
            <a:extLst>
              <a:ext uri="{FF2B5EF4-FFF2-40B4-BE49-F238E27FC236}">
                <a16:creationId xmlns:a16="http://schemas.microsoft.com/office/drawing/2014/main" id="{A3B4BF16-4528-42CF-B937-D0D6E9B40AEC}"/>
              </a:ext>
            </a:extLst>
          </p:cNvPr>
          <p:cNvPicPr>
            <a:picLocks noChangeAspect="1"/>
          </p:cNvPicPr>
          <p:nvPr/>
        </p:nvPicPr>
        <p:blipFill rotWithShape="1">
          <a:blip r:embed="rId5"/>
          <a:srcRect l="34116" t="10967" r="35690" b="24553"/>
          <a:stretch/>
        </p:blipFill>
        <p:spPr>
          <a:xfrm>
            <a:off x="12225226" y="3117891"/>
            <a:ext cx="5652590" cy="6790164"/>
          </a:xfrm>
          <a:prstGeom prst="rect">
            <a:avLst/>
          </a:prstGeom>
        </p:spPr>
      </p:pic>
      <p:sp>
        <p:nvSpPr>
          <p:cNvPr id="20" name="CuadroTexto 19">
            <a:extLst>
              <a:ext uri="{FF2B5EF4-FFF2-40B4-BE49-F238E27FC236}">
                <a16:creationId xmlns:a16="http://schemas.microsoft.com/office/drawing/2014/main" id="{2471AEF5-A71C-408E-87A4-34DD6F1E681B}"/>
              </a:ext>
            </a:extLst>
          </p:cNvPr>
          <p:cNvSpPr txBox="1"/>
          <p:nvPr/>
        </p:nvSpPr>
        <p:spPr>
          <a:xfrm>
            <a:off x="12939947" y="2435360"/>
            <a:ext cx="4282068" cy="738664"/>
          </a:xfrm>
          <a:prstGeom prst="rect">
            <a:avLst/>
          </a:prstGeom>
          <a:noFill/>
        </p:spPr>
        <p:txBody>
          <a:bodyPr wrap="square" rtlCol="0">
            <a:spAutoFit/>
          </a:bodyPr>
          <a:lstStyle/>
          <a:p>
            <a:pPr algn="ctr"/>
            <a:r>
              <a:rPr lang="es-PE" sz="2100" dirty="0">
                <a:solidFill>
                  <a:schemeClr val="accent6">
                    <a:lumMod val="50000"/>
                  </a:schemeClr>
                </a:solidFill>
                <a:latin typeface="Poppins" panose="00000500000000000000" pitchFamily="2" charset="0"/>
                <a:cs typeface="Poppins" panose="00000500000000000000" pitchFamily="2" charset="0"/>
              </a:rPr>
              <a:t>Lista de cotejo de detección de barreras</a:t>
            </a:r>
          </a:p>
        </p:txBody>
      </p:sp>
      <p:sp>
        <p:nvSpPr>
          <p:cNvPr id="13" name="Elipse 12"/>
          <p:cNvSpPr/>
          <p:nvPr/>
        </p:nvSpPr>
        <p:spPr>
          <a:xfrm>
            <a:off x="418686" y="409553"/>
            <a:ext cx="1156160" cy="11664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200" dirty="0"/>
              <a:t>1</a:t>
            </a:r>
          </a:p>
        </p:txBody>
      </p:sp>
      <p:pic>
        <p:nvPicPr>
          <p:cNvPr id="14" name="Picture 2" descr="USO DEL CUADERNO DE CAMPO EN LA ESTRATEGIA APRENDO EN CASA - NIVEL INICIAL  - REDES 025; 145 Y 146 - YouTube"/>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4306" b="96806" l="10000" r="90000">
                        <a14:foregroundMark x1="62266" y1="8333" x2="62266" y2="8333"/>
                        <a14:foregroundMark x1="59297" y1="6250" x2="59297" y2="6250"/>
                        <a14:foregroundMark x1="56094" y1="4722" x2="56094" y2="4722"/>
                        <a14:foregroundMark x1="62969" y1="90833" x2="62969" y2="90833"/>
                        <a14:foregroundMark x1="61172" y1="92639" x2="61172" y2="92639"/>
                        <a14:foregroundMark x1="57969" y1="95556" x2="57969" y2="95556"/>
                        <a14:foregroundMark x1="51328" y1="96806" x2="51328" y2="96806"/>
                      </a14:backgroundRemoval>
                    </a14:imgEffect>
                  </a14:imgLayer>
                </a14:imgProps>
              </a:ext>
              <a:ext uri="{28A0092B-C50C-407E-A947-70E740481C1C}">
                <a14:useLocalDpi xmlns:a14="http://schemas.microsoft.com/office/drawing/2010/main" val="0"/>
              </a:ext>
            </a:extLst>
          </a:blip>
          <a:srcRect l="23873" t="3336" r="22985"/>
          <a:stretch/>
        </p:blipFill>
        <p:spPr bwMode="auto">
          <a:xfrm>
            <a:off x="16436834" y="74412"/>
            <a:ext cx="1408256" cy="1440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42093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4008840595"/>
              </p:ext>
            </p:extLst>
          </p:nvPr>
        </p:nvGraphicFramePr>
        <p:xfrm>
          <a:off x="1219200" y="2095500"/>
          <a:ext cx="16002000" cy="6507639"/>
        </p:xfrm>
        <a:graphic>
          <a:graphicData uri="http://schemas.openxmlformats.org/drawingml/2006/table">
            <a:tbl>
              <a:tblPr>
                <a:tableStyleId>{3C2FFA5D-87B4-456A-9821-1D502468CF0F}</a:tableStyleId>
              </a:tblPr>
              <a:tblGrid>
                <a:gridCol w="3200400">
                  <a:extLst>
                    <a:ext uri="{9D8B030D-6E8A-4147-A177-3AD203B41FA5}">
                      <a16:colId xmlns:a16="http://schemas.microsoft.com/office/drawing/2014/main" val="1331623669"/>
                    </a:ext>
                  </a:extLst>
                </a:gridCol>
                <a:gridCol w="3200400">
                  <a:extLst>
                    <a:ext uri="{9D8B030D-6E8A-4147-A177-3AD203B41FA5}">
                      <a16:colId xmlns:a16="http://schemas.microsoft.com/office/drawing/2014/main" val="3312000448"/>
                    </a:ext>
                  </a:extLst>
                </a:gridCol>
                <a:gridCol w="3200400">
                  <a:extLst>
                    <a:ext uri="{9D8B030D-6E8A-4147-A177-3AD203B41FA5}">
                      <a16:colId xmlns:a16="http://schemas.microsoft.com/office/drawing/2014/main" val="3793834380"/>
                    </a:ext>
                  </a:extLst>
                </a:gridCol>
                <a:gridCol w="3200400">
                  <a:extLst>
                    <a:ext uri="{9D8B030D-6E8A-4147-A177-3AD203B41FA5}">
                      <a16:colId xmlns:a16="http://schemas.microsoft.com/office/drawing/2014/main" val="4252006642"/>
                    </a:ext>
                  </a:extLst>
                </a:gridCol>
                <a:gridCol w="3200400">
                  <a:extLst>
                    <a:ext uri="{9D8B030D-6E8A-4147-A177-3AD203B41FA5}">
                      <a16:colId xmlns:a16="http://schemas.microsoft.com/office/drawing/2014/main" val="3769323544"/>
                    </a:ext>
                  </a:extLst>
                </a:gridCol>
              </a:tblGrid>
              <a:tr h="1208562">
                <a:tc>
                  <a:txBody>
                    <a:bodyPr/>
                    <a:lstStyle/>
                    <a:p>
                      <a:pPr algn="ctr"/>
                      <a:r>
                        <a:rPr lang="es-PE" sz="2400" b="1" dirty="0">
                          <a:solidFill>
                            <a:srgbClr val="FF0000"/>
                          </a:solidFill>
                        </a:rPr>
                        <a:t>Competencia del área</a:t>
                      </a:r>
                    </a:p>
                  </a:txBody>
                  <a:tcPr anchor="ctr"/>
                </a:tc>
                <a:tc>
                  <a:txBody>
                    <a:bodyPr/>
                    <a:lstStyle/>
                    <a:p>
                      <a:pPr algn="ctr"/>
                      <a:r>
                        <a:rPr lang="es-PE" sz="2400" b="1" dirty="0">
                          <a:solidFill>
                            <a:srgbClr val="FF0000"/>
                          </a:solidFill>
                        </a:rPr>
                        <a:t>Fortaleza del estudiante</a:t>
                      </a:r>
                    </a:p>
                  </a:txBody>
                  <a:tcPr anchor="ctr"/>
                </a:tc>
                <a:tc>
                  <a:txBody>
                    <a:bodyPr/>
                    <a:lstStyle/>
                    <a:p>
                      <a:pPr algn="ctr"/>
                      <a:r>
                        <a:rPr lang="es-PE" sz="2400" b="1" dirty="0">
                          <a:solidFill>
                            <a:srgbClr val="FF0000"/>
                          </a:solidFill>
                        </a:rPr>
                        <a:t>Barrera del contexto</a:t>
                      </a:r>
                    </a:p>
                  </a:txBody>
                  <a:tcPr anchor="ctr"/>
                </a:tc>
                <a:tc>
                  <a:txBody>
                    <a:bodyPr/>
                    <a:lstStyle/>
                    <a:p>
                      <a:pPr algn="ctr"/>
                      <a:r>
                        <a:rPr lang="es-PE" sz="2400" b="1" dirty="0">
                          <a:solidFill>
                            <a:srgbClr val="FF0000"/>
                          </a:solidFill>
                        </a:rPr>
                        <a:t>Apoyo educativo</a:t>
                      </a:r>
                    </a:p>
                  </a:txBody>
                  <a:tcPr anchor="ctr"/>
                </a:tc>
                <a:tc>
                  <a:txBody>
                    <a:bodyPr/>
                    <a:lstStyle/>
                    <a:p>
                      <a:pPr algn="ctr"/>
                      <a:r>
                        <a:rPr lang="es-PE" sz="2400" b="1" dirty="0">
                          <a:solidFill>
                            <a:srgbClr val="FF0000"/>
                          </a:solidFill>
                        </a:rPr>
                        <a:t>Competencia a desarrollar</a:t>
                      </a:r>
                    </a:p>
                  </a:txBody>
                  <a:tcPr anchor="ctr"/>
                </a:tc>
                <a:extLst>
                  <a:ext uri="{0D108BD9-81ED-4DB2-BD59-A6C34878D82A}">
                    <a16:rowId xmlns:a16="http://schemas.microsoft.com/office/drawing/2014/main" val="1034945079"/>
                  </a:ext>
                </a:extLst>
              </a:tr>
              <a:tr h="5299077">
                <a:tc>
                  <a:txBody>
                    <a:bodyPr/>
                    <a:lstStyle/>
                    <a:p>
                      <a:r>
                        <a:rPr lang="es-PE" sz="2400"/>
                        <a:t>Resuelve problemas de cantidad</a:t>
                      </a:r>
                    </a:p>
                  </a:txBody>
                  <a:tcPr anchor="ctr"/>
                </a:tc>
                <a:tc>
                  <a:txBody>
                    <a:bodyPr/>
                    <a:lstStyle/>
                    <a:p>
                      <a:r>
                        <a:rPr lang="es-PE" sz="2400"/>
                        <a:t>Puede contar y representar cantidades usando material concreto. Aprende mejor manipulando objetos.</a:t>
                      </a:r>
                    </a:p>
                  </a:txBody>
                  <a:tcPr anchor="ctr"/>
                </a:tc>
                <a:tc>
                  <a:txBody>
                    <a:bodyPr/>
                    <a:lstStyle/>
                    <a:p>
                      <a:r>
                        <a:rPr lang="es-MX" sz="2400"/>
                        <a:t>Las actividades matemáticas se presentan de forma abstracta y solo con números escritos, sin apoyo visual o material concreto.</a:t>
                      </a:r>
                    </a:p>
                  </a:txBody>
                  <a:tcPr anchor="ctr"/>
                </a:tc>
                <a:tc>
                  <a:txBody>
                    <a:bodyPr/>
                    <a:lstStyle/>
                    <a:p>
                      <a:r>
                        <a:rPr lang="es-MX" sz="2400"/>
                        <a:t>Uso de material concreto, representaciones gráficas, ejemplos contextualizados y acompañamiento paso a paso.</a:t>
                      </a:r>
                    </a:p>
                  </a:txBody>
                  <a:tcPr anchor="ctr"/>
                </a:tc>
                <a:tc>
                  <a:txBody>
                    <a:bodyPr/>
                    <a:lstStyle/>
                    <a:p>
                      <a:r>
                        <a:rPr lang="es-PE" sz="2400" dirty="0"/>
                        <a:t>Resolver problemas de agregar o repetir cantidades utilizando números naturales y representaciones concretas.</a:t>
                      </a:r>
                    </a:p>
                  </a:txBody>
                  <a:tcPr anchor="ctr"/>
                </a:tc>
                <a:extLst>
                  <a:ext uri="{0D108BD9-81ED-4DB2-BD59-A6C34878D82A}">
                    <a16:rowId xmlns:a16="http://schemas.microsoft.com/office/drawing/2014/main" val="2782797197"/>
                  </a:ext>
                </a:extLst>
              </a:tr>
            </a:tbl>
          </a:graphicData>
        </a:graphic>
      </p:graphicFrame>
    </p:spTree>
    <p:extLst>
      <p:ext uri="{BB962C8B-B14F-4D97-AF65-F5344CB8AC3E}">
        <p14:creationId xmlns:p14="http://schemas.microsoft.com/office/powerpoint/2010/main" val="19242842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extBox 6"/>
          <p:cNvSpPr txBox="1"/>
          <p:nvPr/>
        </p:nvSpPr>
        <p:spPr>
          <a:xfrm>
            <a:off x="1184680" y="1702793"/>
            <a:ext cx="4314018" cy="3247475"/>
          </a:xfrm>
          <a:prstGeom prst="rect">
            <a:avLst/>
          </a:prstGeom>
        </p:spPr>
        <p:txBody>
          <a:bodyPr lIns="50800" tIns="50800" rIns="50800" bIns="50800" rtlCol="0" anchor="ctr"/>
          <a:lstStyle/>
          <a:p>
            <a:pPr algn="ctr">
              <a:lnSpc>
                <a:spcPts val="1925"/>
              </a:lnSpc>
            </a:pPr>
            <a:endParaRPr/>
          </a:p>
        </p:txBody>
      </p:sp>
      <p:sp>
        <p:nvSpPr>
          <p:cNvPr id="8" name="Flecha derecha 7"/>
          <p:cNvSpPr/>
          <p:nvPr/>
        </p:nvSpPr>
        <p:spPr>
          <a:xfrm>
            <a:off x="646785" y="4420542"/>
            <a:ext cx="2401215" cy="16764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MX" sz="4000" b="1" dirty="0"/>
              <a:t>PASO 2</a:t>
            </a:r>
            <a:endParaRPr lang="es-PE" sz="4000" b="1" dirty="0"/>
          </a:p>
        </p:txBody>
      </p:sp>
      <p:sp>
        <p:nvSpPr>
          <p:cNvPr id="3" name="Rectángulo 2"/>
          <p:cNvSpPr/>
          <p:nvPr/>
        </p:nvSpPr>
        <p:spPr>
          <a:xfrm>
            <a:off x="3351348" y="2781300"/>
            <a:ext cx="13335000" cy="5083443"/>
          </a:xfrm>
          <a:prstGeom prst="rect">
            <a:avLst/>
          </a:prstGeom>
        </p:spPr>
        <p:txBody>
          <a:bodyPr wrap="square">
            <a:spAutoFit/>
          </a:bodyPr>
          <a:lstStyle/>
          <a:p>
            <a:pPr algn="ctr">
              <a:lnSpc>
                <a:spcPct val="150000"/>
              </a:lnSpc>
            </a:pPr>
            <a:r>
              <a:rPr lang="en-US" sz="4000" b="1" spc="84" dirty="0">
                <a:solidFill>
                  <a:srgbClr val="FF0000"/>
                </a:solidFill>
                <a:latin typeface="Stencil" panose="040409050D0802020404" pitchFamily="82" charset="0"/>
                <a:ea typeface="Inter Semi-Bold"/>
                <a:cs typeface="Inter Semi-Bold"/>
                <a:sym typeface="Inter Semi-Bold"/>
              </a:rPr>
              <a:t>ELABORAR LA EVALUACIÓN PSICOPEDAGÓGICA</a:t>
            </a:r>
          </a:p>
          <a:p>
            <a:pPr algn="ctr">
              <a:lnSpc>
                <a:spcPct val="150000"/>
              </a:lnSpc>
            </a:pPr>
            <a:endParaRPr lang="en-US" sz="2800" b="1" spc="84" dirty="0">
              <a:solidFill>
                <a:srgbClr val="67595E"/>
              </a:solidFill>
              <a:latin typeface="Inter Semi-Bold"/>
              <a:ea typeface="Inter Semi-Bold"/>
              <a:cs typeface="Inter Semi-Bold"/>
              <a:sym typeface="Inter Semi-Bold"/>
            </a:endParaRPr>
          </a:p>
          <a:p>
            <a:pPr marL="285750" indent="-285750" algn="ctr">
              <a:lnSpc>
                <a:spcPct val="150000"/>
              </a:lnSpc>
              <a:buFont typeface="Arial" panose="020B0604020202020204" pitchFamily="34" charset="0"/>
              <a:buChar char="•"/>
            </a:pPr>
            <a:r>
              <a:rPr lang="en-US" sz="2800" b="1" spc="84" dirty="0">
                <a:solidFill>
                  <a:srgbClr val="67595E"/>
                </a:solidFill>
                <a:latin typeface="Inter Semi-Bold"/>
                <a:ea typeface="Inter Semi-Bold"/>
                <a:cs typeface="Inter Semi-Bold"/>
                <a:sym typeface="Inter Semi-Bold"/>
              </a:rPr>
              <a:t>Elaboración del IPP y del PEP</a:t>
            </a:r>
          </a:p>
          <a:p>
            <a:pPr marL="285750" indent="-285750" algn="ctr">
              <a:lnSpc>
                <a:spcPct val="150000"/>
              </a:lnSpc>
              <a:buFont typeface="Arial" panose="020B0604020202020204" pitchFamily="34" charset="0"/>
              <a:buChar char="•"/>
            </a:pPr>
            <a:endParaRPr lang="en-US" sz="2800" b="1" spc="84" dirty="0">
              <a:solidFill>
                <a:srgbClr val="67595E"/>
              </a:solidFill>
              <a:latin typeface="Inter Semi-Bold"/>
              <a:ea typeface="Inter Semi-Bold"/>
              <a:cs typeface="Inter Semi-Bold"/>
              <a:sym typeface="Inter Semi-Bold"/>
            </a:endParaRPr>
          </a:p>
          <a:p>
            <a:pPr marL="285750" indent="-285750" algn="ctr">
              <a:lnSpc>
                <a:spcPct val="150000"/>
              </a:lnSpc>
              <a:buFont typeface="Arial" panose="020B0604020202020204" pitchFamily="34" charset="0"/>
              <a:buChar char="•"/>
            </a:pPr>
            <a:r>
              <a:rPr lang="en-US" sz="2800" b="1" spc="84" dirty="0">
                <a:solidFill>
                  <a:srgbClr val="67595E"/>
                </a:solidFill>
                <a:latin typeface="Inter Semi-Bold"/>
                <a:ea typeface="Inter Semi-Bold"/>
                <a:cs typeface="Inter Semi-Bold"/>
                <a:sym typeface="Inter Semi-Bold"/>
              </a:rPr>
              <a:t>Ubicación Real del desarrollo de la Competencia</a:t>
            </a:r>
            <a:r>
              <a:rPr lang="en-US" sz="4000" b="1" spc="84" dirty="0">
                <a:solidFill>
                  <a:srgbClr val="67595E"/>
                </a:solidFill>
                <a:latin typeface="Inter Semi-Bold"/>
                <a:ea typeface="Inter Semi-Bold"/>
                <a:cs typeface="Inter Semi-Bold"/>
                <a:sym typeface="Inter Semi-Bold"/>
              </a:rPr>
              <a:t>.</a:t>
            </a:r>
          </a:p>
          <a:p>
            <a:pPr algn="ctr">
              <a:lnSpc>
                <a:spcPct val="150000"/>
              </a:lnSpc>
            </a:pPr>
            <a:endParaRPr lang="en-US" sz="4000" b="1" spc="84" dirty="0">
              <a:solidFill>
                <a:srgbClr val="67595E"/>
              </a:solidFill>
              <a:latin typeface="Inter Semi-Bold"/>
              <a:ea typeface="Inter Semi-Bold"/>
              <a:cs typeface="Inter Semi-Bold"/>
              <a:sym typeface="Inter Semi-Bold"/>
            </a:endParaRPr>
          </a:p>
          <a:p>
            <a:pPr marL="285750" indent="-285750">
              <a:lnSpc>
                <a:spcPts val="2184"/>
              </a:lnSpc>
              <a:buFont typeface="Arial" panose="020B0604020202020204" pitchFamily="34" charset="0"/>
              <a:buChar char="•"/>
            </a:pPr>
            <a:endParaRPr lang="en-US" sz="1600" b="1" spc="84" dirty="0">
              <a:solidFill>
                <a:srgbClr val="67595E"/>
              </a:solidFill>
              <a:latin typeface="Inter Semi-Bold"/>
              <a:ea typeface="Inter Semi-Bold"/>
              <a:cs typeface="Inter Semi-Bold"/>
              <a:sym typeface="Inter Semi-Bold"/>
            </a:endParaRPr>
          </a:p>
        </p:txBody>
      </p:sp>
      <p:pic>
        <p:nvPicPr>
          <p:cNvPr id="7" name="Picture 2" descr="USO DEL CUADERNO DE CAMPO EN LA ESTRATEGIA APRENDO EN CASA - NIVEL INICIAL  - REDES 025; 145 Y 146 - YouTube"/>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4306" b="96806" l="10000" r="90000">
                        <a14:foregroundMark x1="62266" y1="8333" x2="62266" y2="8333"/>
                        <a14:foregroundMark x1="59297" y1="6250" x2="59297" y2="6250"/>
                        <a14:foregroundMark x1="56094" y1="4722" x2="56094" y2="4722"/>
                        <a14:foregroundMark x1="62969" y1="90833" x2="62969" y2="90833"/>
                        <a14:foregroundMark x1="61172" y1="92639" x2="61172" y2="92639"/>
                        <a14:foregroundMark x1="57969" y1="95556" x2="57969" y2="95556"/>
                        <a14:foregroundMark x1="51328" y1="96806" x2="51328" y2="96806"/>
                      </a14:backgroundRemoval>
                    </a14:imgEffect>
                  </a14:imgLayer>
                </a14:imgProps>
              </a:ext>
              <a:ext uri="{28A0092B-C50C-407E-A947-70E740481C1C}">
                <a14:useLocalDpi xmlns:a14="http://schemas.microsoft.com/office/drawing/2010/main" val="0"/>
              </a:ext>
            </a:extLst>
          </a:blip>
          <a:srcRect l="23873" t="3336" r="22985"/>
          <a:stretch/>
        </p:blipFill>
        <p:spPr bwMode="auto">
          <a:xfrm>
            <a:off x="16436834" y="74412"/>
            <a:ext cx="1408256" cy="1440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0824253"/>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AA45BBA-A842-4285-94AB-CC918EE80BB9}"/>
              </a:ext>
            </a:extLst>
          </p:cNvPr>
          <p:cNvPicPr>
            <a:picLocks noChangeAspect="1"/>
          </p:cNvPicPr>
          <p:nvPr/>
        </p:nvPicPr>
        <p:blipFill rotWithShape="1">
          <a:blip r:embed="rId2"/>
          <a:srcRect l="15024" t="32775" r="53173" b="61899"/>
          <a:stretch/>
        </p:blipFill>
        <p:spPr>
          <a:xfrm>
            <a:off x="3733800" y="1257300"/>
            <a:ext cx="10323426" cy="990600"/>
          </a:xfrm>
          <a:prstGeom prst="rect">
            <a:avLst/>
          </a:prstGeom>
        </p:spPr>
      </p:pic>
      <p:pic>
        <p:nvPicPr>
          <p:cNvPr id="7" name="Picture 2" descr="USO DEL CUADERNO DE CAMPO EN LA ESTRATEGIA APRENDO EN CASA - NIVEL INICIAL  - REDES 025; 145 Y 146 - YouTube"/>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4306" b="96806" l="10000" r="90000">
                        <a14:foregroundMark x1="62266" y1="8333" x2="62266" y2="8333"/>
                        <a14:foregroundMark x1="59297" y1="6250" x2="59297" y2="6250"/>
                        <a14:foregroundMark x1="56094" y1="4722" x2="56094" y2="4722"/>
                        <a14:foregroundMark x1="62969" y1="90833" x2="62969" y2="90833"/>
                        <a14:foregroundMark x1="61172" y1="92639" x2="61172" y2="92639"/>
                        <a14:foregroundMark x1="57969" y1="95556" x2="57969" y2="95556"/>
                        <a14:foregroundMark x1="51328" y1="96806" x2="51328" y2="96806"/>
                      </a14:backgroundRemoval>
                    </a14:imgEffect>
                  </a14:imgLayer>
                </a14:imgProps>
              </a:ext>
              <a:ext uri="{28A0092B-C50C-407E-A947-70E740481C1C}">
                <a14:useLocalDpi xmlns:a14="http://schemas.microsoft.com/office/drawing/2010/main" val="0"/>
              </a:ext>
            </a:extLst>
          </a:blip>
          <a:srcRect l="23873" t="3336" r="22985"/>
          <a:stretch/>
        </p:blipFill>
        <p:spPr bwMode="auto">
          <a:xfrm>
            <a:off x="16436834" y="74412"/>
            <a:ext cx="1408256" cy="144087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a 2"/>
          <p:cNvGraphicFramePr>
            <a:graphicFrameLocks noGrp="1"/>
          </p:cNvGraphicFramePr>
          <p:nvPr>
            <p:extLst>
              <p:ext uri="{D42A27DB-BD31-4B8C-83A1-F6EECF244321}">
                <p14:modId xmlns:p14="http://schemas.microsoft.com/office/powerpoint/2010/main" val="1942617540"/>
              </p:ext>
            </p:extLst>
          </p:nvPr>
        </p:nvGraphicFramePr>
        <p:xfrm>
          <a:off x="2590800" y="2857500"/>
          <a:ext cx="13258800" cy="6477001"/>
        </p:xfrm>
        <a:graphic>
          <a:graphicData uri="http://schemas.openxmlformats.org/drawingml/2006/table">
            <a:tbl>
              <a:tblPr>
                <a:tableStyleId>{3C2FFA5D-87B4-456A-9821-1D502468CF0F}</a:tableStyleId>
              </a:tblPr>
              <a:tblGrid>
                <a:gridCol w="4419600">
                  <a:extLst>
                    <a:ext uri="{9D8B030D-6E8A-4147-A177-3AD203B41FA5}">
                      <a16:colId xmlns:a16="http://schemas.microsoft.com/office/drawing/2014/main" val="1812280769"/>
                    </a:ext>
                  </a:extLst>
                </a:gridCol>
                <a:gridCol w="4419600">
                  <a:extLst>
                    <a:ext uri="{9D8B030D-6E8A-4147-A177-3AD203B41FA5}">
                      <a16:colId xmlns:a16="http://schemas.microsoft.com/office/drawing/2014/main" val="1943605043"/>
                    </a:ext>
                  </a:extLst>
                </a:gridCol>
                <a:gridCol w="4419600">
                  <a:extLst>
                    <a:ext uri="{9D8B030D-6E8A-4147-A177-3AD203B41FA5}">
                      <a16:colId xmlns:a16="http://schemas.microsoft.com/office/drawing/2014/main" val="3039876471"/>
                    </a:ext>
                  </a:extLst>
                </a:gridCol>
              </a:tblGrid>
              <a:tr h="612114">
                <a:tc>
                  <a:txBody>
                    <a:bodyPr/>
                    <a:lstStyle/>
                    <a:p>
                      <a:pPr algn="ctr"/>
                      <a:r>
                        <a:rPr lang="es-PE" sz="2000" b="1" dirty="0"/>
                        <a:t>Competencia</a:t>
                      </a:r>
                    </a:p>
                  </a:txBody>
                  <a:tcPr marL="49195" marR="49195" marT="24598" marB="24598" anchor="ctr"/>
                </a:tc>
                <a:tc>
                  <a:txBody>
                    <a:bodyPr/>
                    <a:lstStyle/>
                    <a:p>
                      <a:pPr algn="ctr"/>
                      <a:r>
                        <a:rPr lang="es-PE" sz="2000" b="1" dirty="0"/>
                        <a:t>Nivel real del estudiante</a:t>
                      </a:r>
                    </a:p>
                  </a:txBody>
                  <a:tcPr marL="49195" marR="49195" marT="24598" marB="24598" anchor="ctr"/>
                </a:tc>
                <a:tc>
                  <a:txBody>
                    <a:bodyPr/>
                    <a:lstStyle/>
                    <a:p>
                      <a:pPr algn="ctr"/>
                      <a:r>
                        <a:rPr lang="es-PE" sz="2000" b="1" dirty="0"/>
                        <a:t>Evidencias observadas</a:t>
                      </a:r>
                    </a:p>
                  </a:txBody>
                  <a:tcPr marL="49195" marR="49195" marT="24598" marB="24598" anchor="ctr"/>
                </a:tc>
                <a:extLst>
                  <a:ext uri="{0D108BD9-81ED-4DB2-BD59-A6C34878D82A}">
                    <a16:rowId xmlns:a16="http://schemas.microsoft.com/office/drawing/2014/main" val="1472725348"/>
                  </a:ext>
                </a:extLst>
              </a:tr>
              <a:tr h="1500706">
                <a:tc>
                  <a:txBody>
                    <a:bodyPr/>
                    <a:lstStyle/>
                    <a:p>
                      <a:r>
                        <a:rPr lang="es-MX" sz="2000"/>
                        <a:t>Lee diversos tipos de textos</a:t>
                      </a:r>
                    </a:p>
                  </a:txBody>
                  <a:tcPr marL="49195" marR="49195" marT="24598" marB="24598" anchor="ctr"/>
                </a:tc>
                <a:tc>
                  <a:txBody>
                    <a:bodyPr/>
                    <a:lstStyle/>
                    <a:p>
                      <a:r>
                        <a:rPr lang="es-MX" sz="2000" dirty="0"/>
                        <a:t>Se encuentra en el nivel del II ciclo. (1 y 2 grado)</a:t>
                      </a:r>
                    </a:p>
                  </a:txBody>
                  <a:tcPr marL="49195" marR="49195" marT="24598" marB="24598" anchor="ctr"/>
                </a:tc>
                <a:tc>
                  <a:txBody>
                    <a:bodyPr/>
                    <a:lstStyle/>
                    <a:p>
                      <a:r>
                        <a:rPr lang="es-MX" sz="2000"/>
                        <a:t>Reconoce letras y palabras conocidas, lee frases cortas con apoyo visual y comprende instrucciones simples.</a:t>
                      </a:r>
                    </a:p>
                  </a:txBody>
                  <a:tcPr marL="49195" marR="49195" marT="24598" marB="24598" anchor="ctr"/>
                </a:tc>
                <a:extLst>
                  <a:ext uri="{0D108BD9-81ED-4DB2-BD59-A6C34878D82A}">
                    <a16:rowId xmlns:a16="http://schemas.microsoft.com/office/drawing/2014/main" val="1336681436"/>
                  </a:ext>
                </a:extLst>
              </a:tr>
              <a:tr h="1454727">
                <a:tc>
                  <a:txBody>
                    <a:bodyPr/>
                    <a:lstStyle/>
                    <a:p>
                      <a:r>
                        <a:rPr lang="es-PE" sz="2000"/>
                        <a:t>Se comunica oralmente</a:t>
                      </a:r>
                    </a:p>
                  </a:txBody>
                  <a:tcPr marL="49195" marR="49195" marT="24598" marB="24598" anchor="ctr"/>
                </a:tc>
                <a:tc>
                  <a:txBody>
                    <a:bodyPr/>
                    <a:lstStyle/>
                    <a:p>
                      <a:r>
                        <a:rPr lang="es-MX" sz="2000"/>
                        <a:t>Se encuentra en el nivel del II ciclo.</a:t>
                      </a:r>
                    </a:p>
                  </a:txBody>
                  <a:tcPr marL="49195" marR="49195" marT="24598" marB="24598" anchor="ctr"/>
                </a:tc>
                <a:tc>
                  <a:txBody>
                    <a:bodyPr/>
                    <a:lstStyle/>
                    <a:p>
                      <a:r>
                        <a:rPr lang="es-MX" sz="2000"/>
                        <a:t>Utiliza frases cortas, responde preguntas simples, saluda y participa cuando se le da la palabra.</a:t>
                      </a:r>
                    </a:p>
                  </a:txBody>
                  <a:tcPr marL="49195" marR="49195" marT="24598" marB="24598" anchor="ctr"/>
                </a:tc>
                <a:extLst>
                  <a:ext uri="{0D108BD9-81ED-4DB2-BD59-A6C34878D82A}">
                    <a16:rowId xmlns:a16="http://schemas.microsoft.com/office/drawing/2014/main" val="1634983938"/>
                  </a:ext>
                </a:extLst>
              </a:tr>
              <a:tr h="1454727">
                <a:tc>
                  <a:txBody>
                    <a:bodyPr/>
                    <a:lstStyle/>
                    <a:p>
                      <a:r>
                        <a:rPr lang="es-MX" sz="2000"/>
                        <a:t>Escribe diversos tipos de textos</a:t>
                      </a:r>
                    </a:p>
                  </a:txBody>
                  <a:tcPr marL="49195" marR="49195" marT="24598" marB="24598" anchor="ctr"/>
                </a:tc>
                <a:tc>
                  <a:txBody>
                    <a:bodyPr/>
                    <a:lstStyle/>
                    <a:p>
                      <a:r>
                        <a:rPr lang="es-MX" sz="2000"/>
                        <a:t>Se encuentra en el nivel del II ciclo.</a:t>
                      </a:r>
                    </a:p>
                  </a:txBody>
                  <a:tcPr marL="49195" marR="49195" marT="24598" marB="24598" anchor="ctr"/>
                </a:tc>
                <a:tc>
                  <a:txBody>
                    <a:bodyPr/>
                    <a:lstStyle/>
                    <a:p>
                      <a:r>
                        <a:rPr lang="es-MX" sz="2000"/>
                        <a:t>Escribe su nombre, copia de la pizarra, escribe palabras conocidas y redacta oraciones simples de 4 a 5 palabras.</a:t>
                      </a:r>
                    </a:p>
                  </a:txBody>
                  <a:tcPr marL="49195" marR="49195" marT="24598" marB="24598" anchor="ctr"/>
                </a:tc>
                <a:extLst>
                  <a:ext uri="{0D108BD9-81ED-4DB2-BD59-A6C34878D82A}">
                    <a16:rowId xmlns:a16="http://schemas.microsoft.com/office/drawing/2014/main" val="497529828"/>
                  </a:ext>
                </a:extLst>
              </a:tr>
              <a:tr h="1454727">
                <a:tc>
                  <a:txBody>
                    <a:bodyPr/>
                    <a:lstStyle/>
                    <a:p>
                      <a:r>
                        <a:rPr lang="es-MX" sz="2000"/>
                        <a:t>Resuelve problemas de cantidad (Matematiza)</a:t>
                      </a:r>
                    </a:p>
                  </a:txBody>
                  <a:tcPr marL="49195" marR="49195" marT="24598" marB="24598" anchor="ctr"/>
                </a:tc>
                <a:tc>
                  <a:txBody>
                    <a:bodyPr/>
                    <a:lstStyle/>
                    <a:p>
                      <a:r>
                        <a:rPr lang="es-MX" sz="2000"/>
                        <a:t>Se encuentra en el nivel del II ciclo.</a:t>
                      </a:r>
                    </a:p>
                  </a:txBody>
                  <a:tcPr marL="49195" marR="49195" marT="24598" marB="24598" anchor="ctr"/>
                </a:tc>
                <a:tc>
                  <a:txBody>
                    <a:bodyPr/>
                    <a:lstStyle/>
                    <a:p>
                      <a:r>
                        <a:rPr lang="es-MX" sz="2000" dirty="0"/>
                        <a:t>Reconoce números hasta el 20, realiza sumas y restas sencillas con apoyo visual o material concreto.</a:t>
                      </a:r>
                    </a:p>
                  </a:txBody>
                  <a:tcPr marL="49195" marR="49195" marT="24598" marB="24598" anchor="ctr"/>
                </a:tc>
                <a:extLst>
                  <a:ext uri="{0D108BD9-81ED-4DB2-BD59-A6C34878D82A}">
                    <a16:rowId xmlns:a16="http://schemas.microsoft.com/office/drawing/2014/main" val="835162229"/>
                  </a:ext>
                </a:extLst>
              </a:tr>
            </a:tbl>
          </a:graphicData>
        </a:graphic>
      </p:graphicFrame>
    </p:spTree>
    <p:extLst>
      <p:ext uri="{BB962C8B-B14F-4D97-AF65-F5344CB8AC3E}">
        <p14:creationId xmlns:p14="http://schemas.microsoft.com/office/powerpoint/2010/main" val="38020356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B3B6C9-94FF-864B-A276-22154C8DE541}"/>
              </a:ext>
            </a:extLst>
          </p:cNvPr>
          <p:cNvSpPr txBox="1"/>
          <p:nvPr/>
        </p:nvSpPr>
        <p:spPr>
          <a:xfrm>
            <a:off x="337761" y="19878"/>
            <a:ext cx="13577022" cy="1054135"/>
          </a:xfrm>
          <a:prstGeom prst="rect">
            <a:avLst/>
          </a:prstGeom>
          <a:noFill/>
        </p:spPr>
        <p:txBody>
          <a:bodyPr wrap="square" rtlCol="0">
            <a:spAutoFit/>
          </a:bodyPr>
          <a:lstStyle/>
          <a:p>
            <a:pPr>
              <a:lnSpc>
                <a:spcPts val="7500"/>
              </a:lnSpc>
            </a:pPr>
            <a:r>
              <a:rPr lang="es-ES" sz="4200" b="1" dirty="0">
                <a:solidFill>
                  <a:srgbClr val="C00000"/>
                </a:solidFill>
                <a:latin typeface="Calibri" panose="020F0502020204030204" pitchFamily="34" charset="0"/>
                <a:ea typeface="League Spartan" charset="0"/>
                <a:cs typeface="Calibri" panose="020F0502020204030204" pitchFamily="34" charset="0"/>
              </a:rPr>
              <a:t>ESQUEMA DE INFORME PSICOPEDAGÓGICO</a:t>
            </a:r>
            <a:endParaRPr lang="en-US" sz="4200" b="1" dirty="0">
              <a:solidFill>
                <a:srgbClr val="C00000"/>
              </a:solidFill>
              <a:latin typeface="Calibri" panose="020F0502020204030204" pitchFamily="34" charset="0"/>
              <a:ea typeface="League Spartan" charset="0"/>
              <a:cs typeface="Calibri" panose="020F0502020204030204" pitchFamily="34" charset="0"/>
            </a:endParaRPr>
          </a:p>
        </p:txBody>
      </p:sp>
      <p:pic>
        <p:nvPicPr>
          <p:cNvPr id="4" name="Imagen 3">
            <a:extLst>
              <a:ext uri="{FF2B5EF4-FFF2-40B4-BE49-F238E27FC236}">
                <a16:creationId xmlns:a16="http://schemas.microsoft.com/office/drawing/2014/main" id="{4DE0C1E4-04C0-4CF0-8BC7-54FF2A7F3499}"/>
              </a:ext>
            </a:extLst>
          </p:cNvPr>
          <p:cNvPicPr>
            <a:picLocks noChangeAspect="1"/>
          </p:cNvPicPr>
          <p:nvPr/>
        </p:nvPicPr>
        <p:blipFill rotWithShape="1">
          <a:blip r:embed="rId3"/>
          <a:srcRect l="37065" t="16796" r="33913" b="29933"/>
          <a:stretch/>
        </p:blipFill>
        <p:spPr>
          <a:xfrm>
            <a:off x="7727873" y="1204199"/>
            <a:ext cx="8084133" cy="8340635"/>
          </a:xfrm>
          <a:prstGeom prst="rect">
            <a:avLst/>
          </a:prstGeom>
        </p:spPr>
      </p:pic>
      <p:sp>
        <p:nvSpPr>
          <p:cNvPr id="6" name="CuadroTexto 5">
            <a:extLst>
              <a:ext uri="{FF2B5EF4-FFF2-40B4-BE49-F238E27FC236}">
                <a16:creationId xmlns:a16="http://schemas.microsoft.com/office/drawing/2014/main" id="{A0A33228-3D1E-4E81-B21D-B636ECE86888}"/>
              </a:ext>
            </a:extLst>
          </p:cNvPr>
          <p:cNvSpPr txBox="1"/>
          <p:nvPr/>
        </p:nvSpPr>
        <p:spPr>
          <a:xfrm>
            <a:off x="1519447" y="3834146"/>
            <a:ext cx="4646684" cy="923330"/>
          </a:xfrm>
          <a:prstGeom prst="rect">
            <a:avLst/>
          </a:prstGeom>
          <a:noFill/>
        </p:spPr>
        <p:txBody>
          <a:bodyPr wrap="square">
            <a:spAutoFit/>
          </a:bodyPr>
          <a:lstStyle/>
          <a:p>
            <a:pPr marL="514350" indent="-514350" algn="ctr">
              <a:lnSpc>
                <a:spcPct val="150000"/>
              </a:lnSpc>
              <a:buAutoNum type="arabicPeriod"/>
            </a:pPr>
            <a:r>
              <a:rPr lang="es-PE" sz="3600" b="1" dirty="0">
                <a:solidFill>
                  <a:schemeClr val="tx1">
                    <a:lumMod val="95000"/>
                    <a:lumOff val="5000"/>
                  </a:schemeClr>
                </a:solidFill>
              </a:rPr>
              <a:t>DATOS GENERALES</a:t>
            </a:r>
          </a:p>
        </p:txBody>
      </p:sp>
      <p:sp>
        <p:nvSpPr>
          <p:cNvPr id="7" name="Flecha: curvada hacia la derecha 6">
            <a:extLst>
              <a:ext uri="{FF2B5EF4-FFF2-40B4-BE49-F238E27FC236}">
                <a16:creationId xmlns:a16="http://schemas.microsoft.com/office/drawing/2014/main" id="{2FF8015E-1FF5-4F66-922A-1B6344728284}"/>
              </a:ext>
            </a:extLst>
          </p:cNvPr>
          <p:cNvSpPr/>
          <p:nvPr/>
        </p:nvSpPr>
        <p:spPr>
          <a:xfrm rot="18133259">
            <a:off x="5747367" y="5393363"/>
            <a:ext cx="837525" cy="2111450"/>
          </a:xfrm>
          <a:prstGeom prst="curv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2700">
              <a:solidFill>
                <a:schemeClr val="tx1"/>
              </a:solidFill>
            </a:endParaRPr>
          </a:p>
        </p:txBody>
      </p:sp>
      <p:pic>
        <p:nvPicPr>
          <p:cNvPr id="8" name="Picture 2" descr="USO DEL CUADERNO DE CAMPO EN LA ESTRATEGIA APRENDO EN CASA - NIVEL INICIAL  - REDES 025; 145 Y 146 - YouTube"/>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4306" b="96806" l="10000" r="90000">
                        <a14:foregroundMark x1="62266" y1="8333" x2="62266" y2="8333"/>
                        <a14:foregroundMark x1="59297" y1="6250" x2="59297" y2="6250"/>
                        <a14:foregroundMark x1="56094" y1="4722" x2="56094" y2="4722"/>
                        <a14:foregroundMark x1="62969" y1="90833" x2="62969" y2="90833"/>
                        <a14:foregroundMark x1="61172" y1="92639" x2="61172" y2="92639"/>
                        <a14:foregroundMark x1="57969" y1="95556" x2="57969" y2="95556"/>
                        <a14:foregroundMark x1="51328" y1="96806" x2="51328" y2="96806"/>
                      </a14:backgroundRemoval>
                    </a14:imgEffect>
                  </a14:imgLayer>
                </a14:imgProps>
              </a:ext>
              <a:ext uri="{28A0092B-C50C-407E-A947-70E740481C1C}">
                <a14:useLocalDpi xmlns:a14="http://schemas.microsoft.com/office/drawing/2010/main" val="0"/>
              </a:ext>
            </a:extLst>
          </a:blip>
          <a:srcRect l="23873" t="3336" r="22985"/>
          <a:stretch/>
        </p:blipFill>
        <p:spPr bwMode="auto">
          <a:xfrm>
            <a:off x="16436834" y="74412"/>
            <a:ext cx="1408256" cy="1440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4111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552755" y="3524544"/>
            <a:ext cx="15244809" cy="3139321"/>
          </a:xfrm>
          <a:prstGeom prst="rect">
            <a:avLst/>
          </a:prstGeom>
        </p:spPr>
        <p:txBody>
          <a:bodyPr wrap="square">
            <a:spAutoFit/>
          </a:bodyPr>
          <a:lstStyle/>
          <a:p>
            <a:pPr algn="just"/>
            <a:endParaRPr lang="es-MX" sz="6600" dirty="0"/>
          </a:p>
          <a:p>
            <a:pPr algn="ctr"/>
            <a:r>
              <a:rPr lang="es-MX" sz="6600" dirty="0"/>
              <a:t>¿Alguna vez te has sentido ignorado… en cualquier espacio de tu vida?</a:t>
            </a:r>
            <a:endParaRPr lang="es-PE" sz="6600" dirty="0"/>
          </a:p>
        </p:txBody>
      </p:sp>
      <p:sp>
        <p:nvSpPr>
          <p:cNvPr id="3" name="Freeform 3"/>
          <p:cNvSpPr/>
          <p:nvPr/>
        </p:nvSpPr>
        <p:spPr>
          <a:xfrm>
            <a:off x="259736" y="307050"/>
            <a:ext cx="1726242" cy="1773666"/>
          </a:xfrm>
          <a:custGeom>
            <a:avLst/>
            <a:gdLst/>
            <a:ahLst/>
            <a:cxnLst/>
            <a:rect l="l" t="t" r="r" b="b"/>
            <a:pathLst>
              <a:path w="1726242" h="1773666">
                <a:moveTo>
                  <a:pt x="0" y="0"/>
                </a:moveTo>
                <a:lnTo>
                  <a:pt x="1726241" y="0"/>
                </a:lnTo>
                <a:lnTo>
                  <a:pt x="1726241" y="1773666"/>
                </a:lnTo>
                <a:lnTo>
                  <a:pt x="0" y="1773666"/>
                </a:lnTo>
                <a:lnTo>
                  <a:pt x="0" y="0"/>
                </a:lnTo>
                <a:close/>
              </a:path>
            </a:pathLst>
          </a:custGeom>
          <a:blipFill>
            <a:blip r:embed="rId2"/>
            <a:stretch>
              <a:fillRect/>
            </a:stretch>
          </a:blipFill>
        </p:spPr>
      </p:sp>
    </p:spTree>
    <p:extLst>
      <p:ext uri="{BB962C8B-B14F-4D97-AF65-F5344CB8AC3E}">
        <p14:creationId xmlns:p14="http://schemas.microsoft.com/office/powerpoint/2010/main" val="30094884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11"/>
          <p:cNvSpPr txBox="1"/>
          <p:nvPr/>
        </p:nvSpPr>
        <p:spPr>
          <a:xfrm>
            <a:off x="864294" y="6348024"/>
            <a:ext cx="7523433" cy="3831818"/>
          </a:xfrm>
          <a:prstGeom prst="rect">
            <a:avLst/>
          </a:prstGeom>
          <a:solidFill>
            <a:schemeClr val="accent4">
              <a:lumMod val="40000"/>
              <a:lumOff val="60000"/>
            </a:schemeClr>
          </a:solidFill>
        </p:spPr>
        <p:txBody>
          <a:bodyPr wrap="square" rtlCol="0">
            <a:spAutoFit/>
          </a:bodyPr>
          <a:lstStyle/>
          <a:p>
            <a:r>
              <a:rPr lang="en-US" sz="2700" dirty="0" err="1"/>
              <a:t>Abc</a:t>
            </a:r>
            <a:endParaRPr lang="en-US" sz="2700" dirty="0"/>
          </a:p>
          <a:p>
            <a:endParaRPr lang="en-US" sz="2700" dirty="0"/>
          </a:p>
          <a:p>
            <a:endParaRPr lang="en-US" sz="2700" dirty="0"/>
          </a:p>
          <a:p>
            <a:endParaRPr lang="en-US" sz="2700" dirty="0"/>
          </a:p>
          <a:p>
            <a:endParaRPr lang="en-US" sz="2700" dirty="0"/>
          </a:p>
          <a:p>
            <a:endParaRPr lang="en-US" sz="2700" dirty="0"/>
          </a:p>
          <a:p>
            <a:endParaRPr lang="en-US" sz="2700" dirty="0"/>
          </a:p>
          <a:p>
            <a:endParaRPr lang="en-US" sz="2700" dirty="0"/>
          </a:p>
          <a:p>
            <a:endParaRPr lang="es-ES" sz="2700" dirty="0"/>
          </a:p>
        </p:txBody>
      </p:sp>
      <p:sp>
        <p:nvSpPr>
          <p:cNvPr id="2" name="TextBox 1">
            <a:extLst>
              <a:ext uri="{FF2B5EF4-FFF2-40B4-BE49-F238E27FC236}">
                <a16:creationId xmlns:a16="http://schemas.microsoft.com/office/drawing/2014/main" id="{A1B3B6C9-94FF-864B-A276-22154C8DE541}"/>
              </a:ext>
            </a:extLst>
          </p:cNvPr>
          <p:cNvSpPr txBox="1"/>
          <p:nvPr/>
        </p:nvSpPr>
        <p:spPr>
          <a:xfrm>
            <a:off x="337761" y="19878"/>
            <a:ext cx="13577022" cy="1054135"/>
          </a:xfrm>
          <a:prstGeom prst="rect">
            <a:avLst/>
          </a:prstGeom>
          <a:noFill/>
        </p:spPr>
        <p:txBody>
          <a:bodyPr wrap="square" rtlCol="0">
            <a:spAutoFit/>
          </a:bodyPr>
          <a:lstStyle/>
          <a:p>
            <a:pPr>
              <a:lnSpc>
                <a:spcPts val="7500"/>
              </a:lnSpc>
            </a:pPr>
            <a:r>
              <a:rPr lang="es-ES" sz="4200" b="1" dirty="0">
                <a:solidFill>
                  <a:srgbClr val="C00000"/>
                </a:solidFill>
                <a:latin typeface="Calibri" panose="020F0502020204030204" pitchFamily="34" charset="0"/>
                <a:ea typeface="League Spartan" charset="0"/>
                <a:cs typeface="Calibri" panose="020F0502020204030204" pitchFamily="34" charset="0"/>
              </a:rPr>
              <a:t>ESQUEMA DE INFORME PSICOPEDAGÓGICO</a:t>
            </a:r>
            <a:endParaRPr lang="en-US" sz="4200" b="1" dirty="0">
              <a:solidFill>
                <a:srgbClr val="C00000"/>
              </a:solidFill>
              <a:latin typeface="Calibri" panose="020F0502020204030204" pitchFamily="34" charset="0"/>
              <a:ea typeface="League Spartan" charset="0"/>
              <a:cs typeface="Calibri" panose="020F0502020204030204" pitchFamily="34" charset="0"/>
            </a:endParaRPr>
          </a:p>
        </p:txBody>
      </p:sp>
      <p:sp>
        <p:nvSpPr>
          <p:cNvPr id="3" name="Rectángulo: esquinas redondeadas 2">
            <a:extLst>
              <a:ext uri="{FF2B5EF4-FFF2-40B4-BE49-F238E27FC236}">
                <a16:creationId xmlns:a16="http://schemas.microsoft.com/office/drawing/2014/main" id="{A9513DFD-6401-4C83-AC43-B7A83992528D}"/>
              </a:ext>
            </a:extLst>
          </p:cNvPr>
          <p:cNvSpPr/>
          <p:nvPr/>
        </p:nvSpPr>
        <p:spPr>
          <a:xfrm>
            <a:off x="1173383" y="1079179"/>
            <a:ext cx="7214345" cy="19451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s-PE" sz="2700" b="1" dirty="0">
                <a:solidFill>
                  <a:schemeClr val="tx1"/>
                </a:solidFill>
              </a:rPr>
              <a:t>2.- FORTALEZAS DEL ESTUDIANTE</a:t>
            </a:r>
          </a:p>
          <a:p>
            <a:pPr algn="just"/>
            <a:r>
              <a:rPr lang="es-PE" dirty="0">
                <a:solidFill>
                  <a:schemeClr val="tx1"/>
                </a:solidFill>
              </a:rPr>
              <a:t>*Con su motivación e interés</a:t>
            </a:r>
          </a:p>
          <a:p>
            <a:pPr algn="just"/>
            <a:r>
              <a:rPr lang="es-PE" dirty="0">
                <a:solidFill>
                  <a:schemeClr val="tx1"/>
                </a:solidFill>
              </a:rPr>
              <a:t>*Con el acceso y comprensión de la información</a:t>
            </a:r>
          </a:p>
          <a:p>
            <a:pPr algn="just"/>
            <a:r>
              <a:rPr lang="es-PE" dirty="0">
                <a:solidFill>
                  <a:schemeClr val="tx1"/>
                </a:solidFill>
              </a:rPr>
              <a:t>*Con la expresión</a:t>
            </a:r>
          </a:p>
          <a:p>
            <a:pPr algn="just"/>
            <a:r>
              <a:rPr lang="es-PE" dirty="0">
                <a:solidFill>
                  <a:schemeClr val="tx1"/>
                </a:solidFill>
              </a:rPr>
              <a:t>*Con las actividades de la vida diaria</a:t>
            </a:r>
          </a:p>
          <a:p>
            <a:pPr algn="just"/>
            <a:r>
              <a:rPr lang="es-PE" dirty="0">
                <a:solidFill>
                  <a:schemeClr val="tx1"/>
                </a:solidFill>
              </a:rPr>
              <a:t>*Con la interacción con su entorno</a:t>
            </a:r>
          </a:p>
          <a:p>
            <a:pPr algn="just"/>
            <a:endParaRPr lang="es-PE" dirty="0">
              <a:solidFill>
                <a:srgbClr val="C00000"/>
              </a:solidFill>
            </a:endParaRPr>
          </a:p>
        </p:txBody>
      </p:sp>
      <p:pic>
        <p:nvPicPr>
          <p:cNvPr id="6" name="Imagen 5">
            <a:extLst>
              <a:ext uri="{FF2B5EF4-FFF2-40B4-BE49-F238E27FC236}">
                <a16:creationId xmlns:a16="http://schemas.microsoft.com/office/drawing/2014/main" id="{059DB25A-848D-4ADF-B74D-34132F5EB824}"/>
              </a:ext>
            </a:extLst>
          </p:cNvPr>
          <p:cNvPicPr>
            <a:picLocks noChangeAspect="1"/>
          </p:cNvPicPr>
          <p:nvPr/>
        </p:nvPicPr>
        <p:blipFill rotWithShape="1">
          <a:blip r:embed="rId2"/>
          <a:srcRect l="55885" t="21711" r="10465" b="34867"/>
          <a:stretch/>
        </p:blipFill>
        <p:spPr>
          <a:xfrm>
            <a:off x="8957882" y="1274497"/>
            <a:ext cx="7841183" cy="8035391"/>
          </a:xfrm>
          <a:prstGeom prst="rect">
            <a:avLst/>
          </a:prstGeom>
          <a:ln>
            <a:solidFill>
              <a:srgbClr val="C00000"/>
            </a:solidFill>
          </a:ln>
        </p:spPr>
      </p:pic>
      <p:sp>
        <p:nvSpPr>
          <p:cNvPr id="5" name="CuadroTexto 4"/>
          <p:cNvSpPr txBox="1"/>
          <p:nvPr/>
        </p:nvSpPr>
        <p:spPr>
          <a:xfrm>
            <a:off x="864297" y="3081612"/>
            <a:ext cx="7523430" cy="3831818"/>
          </a:xfrm>
          <a:prstGeom prst="rect">
            <a:avLst/>
          </a:prstGeom>
          <a:solidFill>
            <a:schemeClr val="accent1">
              <a:lumMod val="20000"/>
              <a:lumOff val="80000"/>
            </a:schemeClr>
          </a:solidFill>
        </p:spPr>
        <p:txBody>
          <a:bodyPr wrap="square" rtlCol="0">
            <a:spAutoFit/>
          </a:bodyPr>
          <a:lstStyle/>
          <a:p>
            <a:r>
              <a:rPr lang="en-US" sz="2700" dirty="0"/>
              <a:t>Camila se </a:t>
            </a:r>
            <a:r>
              <a:rPr lang="en-US" sz="2700" dirty="0" err="1"/>
              <a:t>motiva</a:t>
            </a:r>
            <a:endParaRPr lang="en-US" sz="2700" dirty="0"/>
          </a:p>
          <a:p>
            <a:endParaRPr lang="en-US" sz="2700" dirty="0"/>
          </a:p>
          <a:p>
            <a:r>
              <a:rPr lang="en-US" sz="2700" dirty="0"/>
              <a:t> </a:t>
            </a:r>
          </a:p>
          <a:p>
            <a:endParaRPr lang="en-US" sz="2700" dirty="0"/>
          </a:p>
          <a:p>
            <a:endParaRPr lang="en-US" sz="2700" dirty="0"/>
          </a:p>
          <a:p>
            <a:endParaRPr lang="en-US" sz="2700" dirty="0"/>
          </a:p>
          <a:p>
            <a:endParaRPr lang="en-US" sz="2700" dirty="0"/>
          </a:p>
          <a:p>
            <a:endParaRPr lang="en-US" sz="2700" dirty="0"/>
          </a:p>
          <a:p>
            <a:endParaRPr lang="es-ES" sz="2700" dirty="0"/>
          </a:p>
        </p:txBody>
      </p:sp>
      <p:cxnSp>
        <p:nvCxnSpPr>
          <p:cNvPr id="7" name="Conector recto de flecha 6">
            <a:extLst>
              <a:ext uri="{FF2B5EF4-FFF2-40B4-BE49-F238E27FC236}">
                <a16:creationId xmlns:a16="http://schemas.microsoft.com/office/drawing/2014/main" id="{C0AAC663-19A0-4D08-9F2B-9BC091E5A90E}"/>
              </a:ext>
            </a:extLst>
          </p:cNvPr>
          <p:cNvCxnSpPr>
            <a:cxnSpLocks/>
          </p:cNvCxnSpPr>
          <p:nvPr/>
        </p:nvCxnSpPr>
        <p:spPr>
          <a:xfrm flipH="1">
            <a:off x="6522467" y="2884766"/>
            <a:ext cx="3104831" cy="673491"/>
          </a:xfrm>
          <a:prstGeom prst="straightConnector1">
            <a:avLst/>
          </a:prstGeom>
          <a:ln w="38100">
            <a:solidFill>
              <a:schemeClr val="accent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a:extLst>
              <a:ext uri="{FF2B5EF4-FFF2-40B4-BE49-F238E27FC236}">
                <a16:creationId xmlns:a16="http://schemas.microsoft.com/office/drawing/2014/main" id="{1B8F41FD-A2A8-45E5-BD52-34303CDD2122}"/>
              </a:ext>
            </a:extLst>
          </p:cNvPr>
          <p:cNvCxnSpPr>
            <a:cxnSpLocks/>
          </p:cNvCxnSpPr>
          <p:nvPr/>
        </p:nvCxnSpPr>
        <p:spPr>
          <a:xfrm flipH="1">
            <a:off x="7750206" y="3928370"/>
            <a:ext cx="4341180" cy="2996213"/>
          </a:xfrm>
          <a:prstGeom prst="straightConnector1">
            <a:avLst/>
          </a:prstGeom>
          <a:ln w="38100">
            <a:solidFill>
              <a:schemeClr val="accent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4" name="Imagen 3"/>
          <p:cNvPicPr>
            <a:picLocks noChangeAspect="1"/>
          </p:cNvPicPr>
          <p:nvPr/>
        </p:nvPicPr>
        <p:blipFill>
          <a:blip r:embed="rId3"/>
          <a:stretch>
            <a:fillRect/>
          </a:stretch>
        </p:blipFill>
        <p:spPr>
          <a:xfrm>
            <a:off x="8439851" y="4421062"/>
            <a:ext cx="1408298" cy="1444877"/>
          </a:xfrm>
          <a:prstGeom prst="rect">
            <a:avLst/>
          </a:prstGeom>
        </p:spPr>
      </p:pic>
      <p:pic>
        <p:nvPicPr>
          <p:cNvPr id="10" name="Picture 2" descr="USO DEL CUADERNO DE CAMPO EN LA ESTRATEGIA APRENDO EN CASA - NIVEL INICIAL  - REDES 025; 145 Y 146 - YouTube"/>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4306" b="96806" l="10000" r="90000">
                        <a14:foregroundMark x1="62266" y1="8333" x2="62266" y2="8333"/>
                        <a14:foregroundMark x1="59297" y1="6250" x2="59297" y2="6250"/>
                        <a14:foregroundMark x1="56094" y1="4722" x2="56094" y2="4722"/>
                        <a14:foregroundMark x1="62969" y1="90833" x2="62969" y2="90833"/>
                        <a14:foregroundMark x1="61172" y1="92639" x2="61172" y2="92639"/>
                        <a14:foregroundMark x1="57969" y1="95556" x2="57969" y2="95556"/>
                        <a14:foregroundMark x1="51328" y1="96806" x2="51328" y2="96806"/>
                      </a14:backgroundRemoval>
                    </a14:imgEffect>
                  </a14:imgLayer>
                </a14:imgProps>
              </a:ext>
              <a:ext uri="{28A0092B-C50C-407E-A947-70E740481C1C}">
                <a14:useLocalDpi xmlns:a14="http://schemas.microsoft.com/office/drawing/2010/main" val="0"/>
              </a:ext>
            </a:extLst>
          </a:blip>
          <a:srcRect l="23873" t="3336" r="22985"/>
          <a:stretch/>
        </p:blipFill>
        <p:spPr bwMode="auto">
          <a:xfrm>
            <a:off x="16436834" y="74412"/>
            <a:ext cx="1408256" cy="1440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35521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B3B6C9-94FF-864B-A276-22154C8DE541}"/>
              </a:ext>
            </a:extLst>
          </p:cNvPr>
          <p:cNvSpPr txBox="1"/>
          <p:nvPr/>
        </p:nvSpPr>
        <p:spPr>
          <a:xfrm>
            <a:off x="337761" y="19878"/>
            <a:ext cx="13577022" cy="1054135"/>
          </a:xfrm>
          <a:prstGeom prst="rect">
            <a:avLst/>
          </a:prstGeom>
          <a:noFill/>
        </p:spPr>
        <p:txBody>
          <a:bodyPr wrap="square" rtlCol="0">
            <a:spAutoFit/>
          </a:bodyPr>
          <a:lstStyle/>
          <a:p>
            <a:pPr>
              <a:lnSpc>
                <a:spcPts val="7500"/>
              </a:lnSpc>
            </a:pPr>
            <a:r>
              <a:rPr lang="es-ES" sz="4200" b="1" dirty="0">
                <a:solidFill>
                  <a:srgbClr val="C00000"/>
                </a:solidFill>
                <a:latin typeface="Calibri" panose="020F0502020204030204" pitchFamily="34" charset="0"/>
                <a:ea typeface="League Spartan" charset="0"/>
                <a:cs typeface="Calibri" panose="020F0502020204030204" pitchFamily="34" charset="0"/>
              </a:rPr>
              <a:t>ESQUEMA DE INFORME PSICOPEDAGÓGICO</a:t>
            </a:r>
            <a:endParaRPr lang="en-US" sz="4200" b="1" dirty="0">
              <a:solidFill>
                <a:srgbClr val="C00000"/>
              </a:solidFill>
              <a:latin typeface="Calibri" panose="020F0502020204030204" pitchFamily="34" charset="0"/>
              <a:ea typeface="League Spartan" charset="0"/>
              <a:cs typeface="Calibri" panose="020F0502020204030204" pitchFamily="34" charset="0"/>
            </a:endParaRPr>
          </a:p>
        </p:txBody>
      </p:sp>
      <p:sp>
        <p:nvSpPr>
          <p:cNvPr id="3" name="Rectángulo: esquinas redondeadas 2">
            <a:extLst>
              <a:ext uri="{FF2B5EF4-FFF2-40B4-BE49-F238E27FC236}">
                <a16:creationId xmlns:a16="http://schemas.microsoft.com/office/drawing/2014/main" id="{A9513DFD-6401-4C83-AC43-B7A83992528D}"/>
              </a:ext>
            </a:extLst>
          </p:cNvPr>
          <p:cNvSpPr/>
          <p:nvPr/>
        </p:nvSpPr>
        <p:spPr>
          <a:xfrm>
            <a:off x="1392768" y="1573517"/>
            <a:ext cx="6486063" cy="317094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PE" sz="1350" dirty="0">
              <a:solidFill>
                <a:srgbClr val="C00000"/>
              </a:solidFill>
            </a:endParaRPr>
          </a:p>
          <a:p>
            <a:pPr algn="just"/>
            <a:r>
              <a:rPr lang="es-PE" sz="3000" dirty="0">
                <a:solidFill>
                  <a:schemeClr val="tx1">
                    <a:lumMod val="95000"/>
                    <a:lumOff val="5000"/>
                  </a:schemeClr>
                </a:solidFill>
                <a:latin typeface="Calibri" panose="020F0502020204030204" pitchFamily="34" charset="0"/>
                <a:cs typeface="Calibri" panose="020F0502020204030204" pitchFamily="34" charset="0"/>
              </a:rPr>
              <a:t>3.HISTORIA ESCOLAR</a:t>
            </a:r>
          </a:p>
          <a:p>
            <a:pPr algn="just"/>
            <a:endParaRPr lang="es-PE" sz="3000" dirty="0">
              <a:solidFill>
                <a:schemeClr val="tx1"/>
              </a:solidFill>
              <a:latin typeface="Calibri" panose="020F0502020204030204" pitchFamily="34" charset="0"/>
              <a:cs typeface="Calibri" panose="020F0502020204030204" pitchFamily="34" charset="0"/>
            </a:endParaRPr>
          </a:p>
          <a:p>
            <a:pPr algn="just"/>
            <a:r>
              <a:rPr lang="es-PE" sz="3000" dirty="0">
                <a:solidFill>
                  <a:schemeClr val="tx1"/>
                </a:solidFill>
                <a:latin typeface="Calibri" panose="020F0502020204030204" pitchFamily="34" charset="0"/>
                <a:cs typeface="Calibri" panose="020F0502020204030204" pitchFamily="34" charset="0"/>
              </a:rPr>
              <a:t>4.DESCRIPCIÓN DEL NIVEL DE DESARROLLO DE LA COMPETENCIA EN FUNCIÓN A LA EVALUACIÓN DIAGNÓSTICA</a:t>
            </a:r>
          </a:p>
          <a:p>
            <a:pPr algn="just">
              <a:lnSpc>
                <a:spcPct val="150000"/>
              </a:lnSpc>
            </a:pPr>
            <a:endParaRPr lang="es-PE" sz="3000" b="1" dirty="0">
              <a:solidFill>
                <a:srgbClr val="C00000"/>
              </a:solidFill>
            </a:endParaRPr>
          </a:p>
        </p:txBody>
      </p:sp>
      <p:pic>
        <p:nvPicPr>
          <p:cNvPr id="8" name="Imagen 7">
            <a:extLst>
              <a:ext uri="{FF2B5EF4-FFF2-40B4-BE49-F238E27FC236}">
                <a16:creationId xmlns:a16="http://schemas.microsoft.com/office/drawing/2014/main" id="{4AA45BBA-A842-4285-94AB-CC918EE80BB9}"/>
              </a:ext>
            </a:extLst>
          </p:cNvPr>
          <p:cNvPicPr>
            <a:picLocks noChangeAspect="1"/>
          </p:cNvPicPr>
          <p:nvPr/>
        </p:nvPicPr>
        <p:blipFill rotWithShape="1">
          <a:blip r:embed="rId2"/>
          <a:srcRect l="13208" t="20059" r="52876" b="50573"/>
          <a:stretch/>
        </p:blipFill>
        <p:spPr>
          <a:xfrm>
            <a:off x="9144002" y="1213808"/>
            <a:ext cx="7096713" cy="3521031"/>
          </a:xfrm>
          <a:prstGeom prst="rect">
            <a:avLst/>
          </a:prstGeom>
        </p:spPr>
      </p:pic>
      <p:sp>
        <p:nvSpPr>
          <p:cNvPr id="10" name="CuadroTexto 9">
            <a:extLst>
              <a:ext uri="{FF2B5EF4-FFF2-40B4-BE49-F238E27FC236}">
                <a16:creationId xmlns:a16="http://schemas.microsoft.com/office/drawing/2014/main" id="{9FAE808B-D203-4A0F-9642-5A67A9D9BF63}"/>
              </a:ext>
            </a:extLst>
          </p:cNvPr>
          <p:cNvSpPr txBox="1"/>
          <p:nvPr/>
        </p:nvSpPr>
        <p:spPr>
          <a:xfrm>
            <a:off x="1550637" y="4985706"/>
            <a:ext cx="5950680" cy="2862322"/>
          </a:xfrm>
          <a:prstGeom prst="rect">
            <a:avLst/>
          </a:prstGeom>
          <a:noFill/>
        </p:spPr>
        <p:txBody>
          <a:bodyPr wrap="square">
            <a:spAutoFit/>
          </a:bodyPr>
          <a:lstStyle/>
          <a:p>
            <a:pPr algn="just">
              <a:lnSpc>
                <a:spcPct val="150000"/>
              </a:lnSpc>
            </a:pPr>
            <a:r>
              <a:rPr lang="es-PE" sz="3000" dirty="0">
                <a:solidFill>
                  <a:schemeClr val="tx1">
                    <a:lumMod val="95000"/>
                    <a:lumOff val="5000"/>
                  </a:schemeClr>
                </a:solidFill>
                <a:latin typeface="Calibri" panose="020F0502020204030204" pitchFamily="34" charset="0"/>
                <a:cs typeface="Calibri" panose="020F0502020204030204" pitchFamily="34" charset="0"/>
              </a:rPr>
              <a:t>5. BARRERAS Y APOYOS</a:t>
            </a:r>
          </a:p>
          <a:p>
            <a:pPr algn="just">
              <a:lnSpc>
                <a:spcPct val="150000"/>
              </a:lnSpc>
            </a:pPr>
            <a:endParaRPr lang="es-PE" sz="3000" dirty="0">
              <a:solidFill>
                <a:schemeClr val="tx1">
                  <a:lumMod val="95000"/>
                  <a:lumOff val="5000"/>
                </a:schemeClr>
              </a:solidFill>
              <a:latin typeface="Calibri" panose="020F0502020204030204" pitchFamily="34" charset="0"/>
              <a:cs typeface="Calibri" panose="020F0502020204030204" pitchFamily="34" charset="0"/>
            </a:endParaRPr>
          </a:p>
          <a:p>
            <a:pPr algn="just">
              <a:lnSpc>
                <a:spcPct val="150000"/>
              </a:lnSpc>
            </a:pPr>
            <a:endParaRPr lang="es-PE" sz="3000" dirty="0">
              <a:latin typeface="Calibri" panose="020F0502020204030204" pitchFamily="34" charset="0"/>
              <a:cs typeface="Calibri" panose="020F0502020204030204" pitchFamily="34" charset="0"/>
            </a:endParaRPr>
          </a:p>
          <a:p>
            <a:pPr algn="just">
              <a:lnSpc>
                <a:spcPct val="150000"/>
              </a:lnSpc>
            </a:pPr>
            <a:r>
              <a:rPr lang="es-PE" sz="3000" dirty="0">
                <a:latin typeface="Calibri" panose="020F0502020204030204" pitchFamily="34" charset="0"/>
                <a:cs typeface="Calibri" panose="020F0502020204030204" pitchFamily="34" charset="0"/>
              </a:rPr>
              <a:t>6. CONCLUSIONES</a:t>
            </a:r>
          </a:p>
        </p:txBody>
      </p:sp>
      <p:cxnSp>
        <p:nvCxnSpPr>
          <p:cNvPr id="14" name="Conector: angular 13">
            <a:extLst>
              <a:ext uri="{FF2B5EF4-FFF2-40B4-BE49-F238E27FC236}">
                <a16:creationId xmlns:a16="http://schemas.microsoft.com/office/drawing/2014/main" id="{5D1DA0D2-BF7A-475A-85D6-3ED843777CAA}"/>
              </a:ext>
            </a:extLst>
          </p:cNvPr>
          <p:cNvCxnSpPr/>
          <p:nvPr/>
        </p:nvCxnSpPr>
        <p:spPr>
          <a:xfrm>
            <a:off x="5219363" y="1764365"/>
            <a:ext cx="3726383" cy="420485"/>
          </a:xfrm>
          <a:prstGeom prst="bentConnector3">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ector: angular 15">
            <a:extLst>
              <a:ext uri="{FF2B5EF4-FFF2-40B4-BE49-F238E27FC236}">
                <a16:creationId xmlns:a16="http://schemas.microsoft.com/office/drawing/2014/main" id="{F84B0394-955F-435D-A8EA-6BC6508F094E}"/>
              </a:ext>
            </a:extLst>
          </p:cNvPr>
          <p:cNvCxnSpPr/>
          <p:nvPr/>
        </p:nvCxnSpPr>
        <p:spPr>
          <a:xfrm flipV="1">
            <a:off x="6675929" y="3811349"/>
            <a:ext cx="2354783" cy="485523"/>
          </a:xfrm>
          <a:prstGeom prst="bentConnector3">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ector: angular 17">
            <a:extLst>
              <a:ext uri="{FF2B5EF4-FFF2-40B4-BE49-F238E27FC236}">
                <a16:creationId xmlns:a16="http://schemas.microsoft.com/office/drawing/2014/main" id="{5942A767-07A5-4E1C-85AD-E4F49E4ADA2A}"/>
              </a:ext>
            </a:extLst>
          </p:cNvPr>
          <p:cNvCxnSpPr/>
          <p:nvPr/>
        </p:nvCxnSpPr>
        <p:spPr>
          <a:xfrm>
            <a:off x="5219363" y="5862680"/>
            <a:ext cx="3301551" cy="764697"/>
          </a:xfrm>
          <a:prstGeom prst="bentConnector3">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ector: angular 19">
            <a:extLst>
              <a:ext uri="{FF2B5EF4-FFF2-40B4-BE49-F238E27FC236}">
                <a16:creationId xmlns:a16="http://schemas.microsoft.com/office/drawing/2014/main" id="{5B2BB7B4-E84E-4FB2-AD47-2E29D0814C35}"/>
              </a:ext>
            </a:extLst>
          </p:cNvPr>
          <p:cNvCxnSpPr>
            <a:cxnSpLocks/>
          </p:cNvCxnSpPr>
          <p:nvPr/>
        </p:nvCxnSpPr>
        <p:spPr>
          <a:xfrm>
            <a:off x="5449986" y="8014562"/>
            <a:ext cx="3694014" cy="846218"/>
          </a:xfrm>
          <a:prstGeom prst="bentConnector3">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1" name="Imagen 10">
            <a:extLst>
              <a:ext uri="{FF2B5EF4-FFF2-40B4-BE49-F238E27FC236}">
                <a16:creationId xmlns:a16="http://schemas.microsoft.com/office/drawing/2014/main" id="{4AA45BBA-A842-4285-94AB-CC918EE80BB9}"/>
              </a:ext>
            </a:extLst>
          </p:cNvPr>
          <p:cNvPicPr>
            <a:picLocks noChangeAspect="1"/>
          </p:cNvPicPr>
          <p:nvPr/>
        </p:nvPicPr>
        <p:blipFill rotWithShape="1">
          <a:blip r:embed="rId2"/>
          <a:srcRect l="13208" t="50421" r="52876" b="12211"/>
          <a:stretch/>
        </p:blipFill>
        <p:spPr>
          <a:xfrm>
            <a:off x="9144002" y="4734839"/>
            <a:ext cx="7096713" cy="4480146"/>
          </a:xfrm>
          <a:prstGeom prst="rect">
            <a:avLst/>
          </a:prstGeom>
        </p:spPr>
      </p:pic>
      <p:pic>
        <p:nvPicPr>
          <p:cNvPr id="12" name="Picture 2" descr="USO DEL CUADERNO DE CAMPO EN LA ESTRATEGIA APRENDO EN CASA - NIVEL INICIAL  - REDES 025; 145 Y 146 - YouTube"/>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4306" b="96806" l="10000" r="90000">
                        <a14:foregroundMark x1="62266" y1="8333" x2="62266" y2="8333"/>
                        <a14:foregroundMark x1="59297" y1="6250" x2="59297" y2="6250"/>
                        <a14:foregroundMark x1="56094" y1="4722" x2="56094" y2="4722"/>
                        <a14:foregroundMark x1="62969" y1="90833" x2="62969" y2="90833"/>
                        <a14:foregroundMark x1="61172" y1="92639" x2="61172" y2="92639"/>
                        <a14:foregroundMark x1="57969" y1="95556" x2="57969" y2="95556"/>
                        <a14:foregroundMark x1="51328" y1="96806" x2="51328" y2="96806"/>
                      </a14:backgroundRemoval>
                    </a14:imgEffect>
                  </a14:imgLayer>
                </a14:imgProps>
              </a:ext>
              <a:ext uri="{28A0092B-C50C-407E-A947-70E740481C1C}">
                <a14:useLocalDpi xmlns:a14="http://schemas.microsoft.com/office/drawing/2010/main" val="0"/>
              </a:ext>
            </a:extLst>
          </a:blip>
          <a:srcRect l="23873" t="3336" r="22985"/>
          <a:stretch/>
        </p:blipFill>
        <p:spPr bwMode="auto">
          <a:xfrm>
            <a:off x="16436834" y="74412"/>
            <a:ext cx="1408256" cy="1440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69932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B3B6C9-94FF-864B-A276-22154C8DE541}"/>
              </a:ext>
            </a:extLst>
          </p:cNvPr>
          <p:cNvSpPr txBox="1"/>
          <p:nvPr/>
        </p:nvSpPr>
        <p:spPr>
          <a:xfrm>
            <a:off x="337761" y="19878"/>
            <a:ext cx="13577022" cy="1054135"/>
          </a:xfrm>
          <a:prstGeom prst="rect">
            <a:avLst/>
          </a:prstGeom>
          <a:noFill/>
        </p:spPr>
        <p:txBody>
          <a:bodyPr wrap="square" rtlCol="0">
            <a:spAutoFit/>
          </a:bodyPr>
          <a:lstStyle/>
          <a:p>
            <a:pPr>
              <a:lnSpc>
                <a:spcPts val="7500"/>
              </a:lnSpc>
            </a:pPr>
            <a:r>
              <a:rPr lang="es-ES" sz="4200" b="1" dirty="0">
                <a:solidFill>
                  <a:srgbClr val="C00000"/>
                </a:solidFill>
                <a:latin typeface="Calibri" panose="020F0502020204030204" pitchFamily="34" charset="0"/>
                <a:ea typeface="League Spartan" charset="0"/>
                <a:cs typeface="Calibri" panose="020F0502020204030204" pitchFamily="34" charset="0"/>
              </a:rPr>
              <a:t>ESQUEMA DE INFORME PSICOPEDAGÓGICO</a:t>
            </a:r>
            <a:endParaRPr lang="en-US" sz="4200" b="1" dirty="0">
              <a:solidFill>
                <a:srgbClr val="C00000"/>
              </a:solidFill>
              <a:latin typeface="Calibri" panose="020F0502020204030204" pitchFamily="34" charset="0"/>
              <a:ea typeface="League Spartan" charset="0"/>
              <a:cs typeface="Calibri" panose="020F0502020204030204" pitchFamily="34" charset="0"/>
            </a:endParaRPr>
          </a:p>
        </p:txBody>
      </p:sp>
      <p:sp>
        <p:nvSpPr>
          <p:cNvPr id="10" name="CuadroTexto 9">
            <a:extLst>
              <a:ext uri="{FF2B5EF4-FFF2-40B4-BE49-F238E27FC236}">
                <a16:creationId xmlns:a16="http://schemas.microsoft.com/office/drawing/2014/main" id="{9FAE808B-D203-4A0F-9642-5A67A9D9BF63}"/>
              </a:ext>
            </a:extLst>
          </p:cNvPr>
          <p:cNvSpPr txBox="1"/>
          <p:nvPr/>
        </p:nvSpPr>
        <p:spPr>
          <a:xfrm>
            <a:off x="1520379" y="1746296"/>
            <a:ext cx="5950680" cy="2862322"/>
          </a:xfrm>
          <a:prstGeom prst="rect">
            <a:avLst/>
          </a:prstGeom>
          <a:noFill/>
        </p:spPr>
        <p:txBody>
          <a:bodyPr wrap="square">
            <a:spAutoFit/>
          </a:bodyPr>
          <a:lstStyle/>
          <a:p>
            <a:pPr algn="just">
              <a:lnSpc>
                <a:spcPct val="150000"/>
              </a:lnSpc>
            </a:pPr>
            <a:r>
              <a:rPr lang="es-PE" sz="3000" dirty="0">
                <a:solidFill>
                  <a:schemeClr val="tx1">
                    <a:lumMod val="95000"/>
                    <a:lumOff val="5000"/>
                  </a:schemeClr>
                </a:solidFill>
                <a:latin typeface="Calibri" panose="020F0502020204030204" pitchFamily="34" charset="0"/>
                <a:cs typeface="Calibri" panose="020F0502020204030204" pitchFamily="34" charset="0"/>
              </a:rPr>
              <a:t>5. BARRERAS Y APOYOS</a:t>
            </a:r>
          </a:p>
          <a:p>
            <a:pPr algn="just">
              <a:lnSpc>
                <a:spcPct val="150000"/>
              </a:lnSpc>
            </a:pPr>
            <a:endParaRPr lang="es-PE" sz="3000" dirty="0">
              <a:solidFill>
                <a:schemeClr val="tx1">
                  <a:lumMod val="95000"/>
                  <a:lumOff val="5000"/>
                </a:schemeClr>
              </a:solidFill>
              <a:latin typeface="Calibri" panose="020F0502020204030204" pitchFamily="34" charset="0"/>
              <a:cs typeface="Calibri" panose="020F0502020204030204" pitchFamily="34" charset="0"/>
            </a:endParaRPr>
          </a:p>
          <a:p>
            <a:pPr algn="just">
              <a:lnSpc>
                <a:spcPct val="150000"/>
              </a:lnSpc>
            </a:pPr>
            <a:endParaRPr lang="es-PE" sz="3000" dirty="0">
              <a:latin typeface="Calibri" panose="020F0502020204030204" pitchFamily="34" charset="0"/>
              <a:cs typeface="Calibri" panose="020F0502020204030204" pitchFamily="34" charset="0"/>
            </a:endParaRPr>
          </a:p>
          <a:p>
            <a:pPr algn="just">
              <a:lnSpc>
                <a:spcPct val="150000"/>
              </a:lnSpc>
            </a:pPr>
            <a:r>
              <a:rPr lang="es-PE" sz="3000" dirty="0">
                <a:latin typeface="Calibri" panose="020F0502020204030204" pitchFamily="34" charset="0"/>
                <a:cs typeface="Calibri" panose="020F0502020204030204" pitchFamily="34" charset="0"/>
              </a:rPr>
              <a:t>6. CONCLUSIONES</a:t>
            </a:r>
          </a:p>
        </p:txBody>
      </p:sp>
      <p:cxnSp>
        <p:nvCxnSpPr>
          <p:cNvPr id="18" name="Conector: angular 17">
            <a:extLst>
              <a:ext uri="{FF2B5EF4-FFF2-40B4-BE49-F238E27FC236}">
                <a16:creationId xmlns:a16="http://schemas.microsoft.com/office/drawing/2014/main" id="{5942A767-07A5-4E1C-85AD-E4F49E4ADA2A}"/>
              </a:ext>
            </a:extLst>
          </p:cNvPr>
          <p:cNvCxnSpPr/>
          <p:nvPr/>
        </p:nvCxnSpPr>
        <p:spPr>
          <a:xfrm>
            <a:off x="3824721" y="2574597"/>
            <a:ext cx="3301551" cy="764697"/>
          </a:xfrm>
          <a:prstGeom prst="bentConnector3">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ector: angular 19">
            <a:extLst>
              <a:ext uri="{FF2B5EF4-FFF2-40B4-BE49-F238E27FC236}">
                <a16:creationId xmlns:a16="http://schemas.microsoft.com/office/drawing/2014/main" id="{5B2BB7B4-E84E-4FB2-AD47-2E29D0814C35}"/>
              </a:ext>
            </a:extLst>
          </p:cNvPr>
          <p:cNvCxnSpPr>
            <a:cxnSpLocks/>
          </p:cNvCxnSpPr>
          <p:nvPr/>
        </p:nvCxnSpPr>
        <p:spPr>
          <a:xfrm rot="16200000" flipH="1">
            <a:off x="4563492" y="4218014"/>
            <a:ext cx="3829173" cy="3778317"/>
          </a:xfrm>
          <a:prstGeom prst="bentConnector3">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1" name="Imagen 10">
            <a:extLst>
              <a:ext uri="{FF2B5EF4-FFF2-40B4-BE49-F238E27FC236}">
                <a16:creationId xmlns:a16="http://schemas.microsoft.com/office/drawing/2014/main" id="{4AA45BBA-A842-4285-94AB-CC918EE80BB9}"/>
              </a:ext>
            </a:extLst>
          </p:cNvPr>
          <p:cNvPicPr>
            <a:picLocks noChangeAspect="1"/>
          </p:cNvPicPr>
          <p:nvPr/>
        </p:nvPicPr>
        <p:blipFill rotWithShape="1">
          <a:blip r:embed="rId2"/>
          <a:srcRect l="13208" t="50421" r="52876" b="22041"/>
          <a:stretch/>
        </p:blipFill>
        <p:spPr>
          <a:xfrm>
            <a:off x="7339537" y="1392151"/>
            <a:ext cx="10187819" cy="4241045"/>
          </a:xfrm>
          <a:prstGeom prst="rect">
            <a:avLst/>
          </a:prstGeom>
        </p:spPr>
      </p:pic>
      <p:pic>
        <p:nvPicPr>
          <p:cNvPr id="12" name="Imagen 11">
            <a:extLst>
              <a:ext uri="{FF2B5EF4-FFF2-40B4-BE49-F238E27FC236}">
                <a16:creationId xmlns:a16="http://schemas.microsoft.com/office/drawing/2014/main" id="{4AA45BBA-A842-4285-94AB-CC918EE80BB9}"/>
              </a:ext>
            </a:extLst>
          </p:cNvPr>
          <p:cNvPicPr>
            <a:picLocks noChangeAspect="1"/>
          </p:cNvPicPr>
          <p:nvPr/>
        </p:nvPicPr>
        <p:blipFill rotWithShape="1">
          <a:blip r:embed="rId2"/>
          <a:srcRect l="13208" t="78110" r="52876" b="12211"/>
          <a:stretch/>
        </p:blipFill>
        <p:spPr>
          <a:xfrm>
            <a:off x="7684324" y="8022921"/>
            <a:ext cx="9843032" cy="1609494"/>
          </a:xfrm>
          <a:prstGeom prst="rect">
            <a:avLst/>
          </a:prstGeom>
        </p:spPr>
      </p:pic>
      <p:sp>
        <p:nvSpPr>
          <p:cNvPr id="4" name="CuadroTexto 3"/>
          <p:cNvSpPr txBox="1"/>
          <p:nvPr/>
        </p:nvSpPr>
        <p:spPr>
          <a:xfrm>
            <a:off x="673547" y="5138011"/>
            <a:ext cx="6707687" cy="2723823"/>
          </a:xfrm>
          <a:prstGeom prst="rect">
            <a:avLst/>
          </a:prstGeom>
          <a:solidFill>
            <a:schemeClr val="accent5">
              <a:lumMod val="40000"/>
              <a:lumOff val="60000"/>
            </a:schemeClr>
          </a:solidFill>
        </p:spPr>
        <p:txBody>
          <a:bodyPr wrap="square" rtlCol="0">
            <a:spAutoFit/>
          </a:bodyPr>
          <a:lstStyle/>
          <a:p>
            <a:r>
              <a:rPr lang="en-US" dirty="0"/>
              <a:t>Camila no ha </a:t>
            </a:r>
            <a:r>
              <a:rPr lang="es-PE" dirty="0"/>
              <a:t>tenido</a:t>
            </a:r>
            <a:r>
              <a:rPr lang="en-US" dirty="0"/>
              <a:t> la </a:t>
            </a:r>
            <a:r>
              <a:rPr lang="es-PE" dirty="0"/>
              <a:t>oportunidad</a:t>
            </a:r>
            <a:r>
              <a:rPr lang="en-US" dirty="0"/>
              <a:t> de </a:t>
            </a:r>
            <a:r>
              <a:rPr lang="es-PE" dirty="0"/>
              <a:t>contar</a:t>
            </a:r>
            <a:r>
              <a:rPr lang="en-US" dirty="0"/>
              <a:t> con información </a:t>
            </a:r>
            <a:r>
              <a:rPr lang="es-PE" dirty="0"/>
              <a:t>en</a:t>
            </a:r>
            <a:r>
              <a:rPr lang="en-US" dirty="0"/>
              <a:t> </a:t>
            </a:r>
            <a:r>
              <a:rPr lang="es-PE" dirty="0"/>
              <a:t>distintos</a:t>
            </a:r>
            <a:r>
              <a:rPr lang="en-US" dirty="0"/>
              <a:t> </a:t>
            </a:r>
            <a:r>
              <a:rPr lang="es-PE" dirty="0"/>
              <a:t>formatos</a:t>
            </a:r>
            <a:r>
              <a:rPr lang="en-US" dirty="0"/>
              <a:t> dado que ……………. </a:t>
            </a:r>
          </a:p>
          <a:p>
            <a:endParaRPr lang="en-US" sz="2700" dirty="0"/>
          </a:p>
          <a:p>
            <a:endParaRPr lang="en-US" sz="2700" dirty="0"/>
          </a:p>
          <a:p>
            <a:endParaRPr lang="en-US" sz="2700" dirty="0"/>
          </a:p>
          <a:p>
            <a:endParaRPr lang="es-PE" sz="2700" dirty="0"/>
          </a:p>
          <a:p>
            <a:endParaRPr lang="es-ES" sz="2700" dirty="0"/>
          </a:p>
        </p:txBody>
      </p:sp>
      <p:sp>
        <p:nvSpPr>
          <p:cNvPr id="13" name="CuadroTexto 12"/>
          <p:cNvSpPr txBox="1"/>
          <p:nvPr/>
        </p:nvSpPr>
        <p:spPr>
          <a:xfrm>
            <a:off x="10560940" y="5621102"/>
            <a:ext cx="6707687" cy="3000821"/>
          </a:xfrm>
          <a:prstGeom prst="rect">
            <a:avLst/>
          </a:prstGeom>
          <a:solidFill>
            <a:schemeClr val="accent5">
              <a:lumMod val="40000"/>
              <a:lumOff val="60000"/>
            </a:schemeClr>
          </a:solidFill>
        </p:spPr>
        <p:txBody>
          <a:bodyPr wrap="square" rtlCol="0">
            <a:spAutoFit/>
          </a:bodyPr>
          <a:lstStyle/>
          <a:p>
            <a:r>
              <a:rPr lang="es-PE" sz="2700" dirty="0"/>
              <a:t>Facilitar</a:t>
            </a:r>
            <a:r>
              <a:rPr lang="en-US" sz="2700" dirty="0"/>
              <a:t> la </a:t>
            </a:r>
            <a:r>
              <a:rPr lang="es-PE" sz="2700" dirty="0"/>
              <a:t>información</a:t>
            </a:r>
            <a:r>
              <a:rPr lang="en-US" sz="2700" dirty="0"/>
              <a:t> a </a:t>
            </a:r>
            <a:r>
              <a:rPr lang="es-PE" sz="2700" dirty="0"/>
              <a:t>través</a:t>
            </a:r>
            <a:r>
              <a:rPr lang="en-US" sz="2700" dirty="0"/>
              <a:t> de </a:t>
            </a:r>
            <a:r>
              <a:rPr lang="es-PE" sz="2700" dirty="0"/>
              <a:t>medios</a:t>
            </a:r>
            <a:r>
              <a:rPr lang="en-US" sz="2700" dirty="0"/>
              <a:t> </a:t>
            </a:r>
            <a:r>
              <a:rPr lang="es-PE" sz="2700" dirty="0"/>
              <a:t>visuales</a:t>
            </a:r>
            <a:r>
              <a:rPr lang="en-US" sz="2700" dirty="0"/>
              <a:t> </a:t>
            </a:r>
            <a:r>
              <a:rPr lang="es-PE" sz="2700" dirty="0"/>
              <a:t>porque</a:t>
            </a:r>
            <a:r>
              <a:rPr lang="en-US" sz="2700" dirty="0"/>
              <a:t>………. </a:t>
            </a:r>
          </a:p>
          <a:p>
            <a:endParaRPr lang="en-US" sz="2700" dirty="0"/>
          </a:p>
          <a:p>
            <a:endParaRPr lang="en-US" sz="2700" dirty="0"/>
          </a:p>
          <a:p>
            <a:endParaRPr lang="en-US" sz="2700" dirty="0"/>
          </a:p>
          <a:p>
            <a:endParaRPr lang="en-US" sz="2700" dirty="0"/>
          </a:p>
          <a:p>
            <a:endParaRPr lang="es-ES" sz="2700" dirty="0"/>
          </a:p>
        </p:txBody>
      </p:sp>
      <p:cxnSp>
        <p:nvCxnSpPr>
          <p:cNvPr id="6" name="Conector recto de flecha 5">
            <a:extLst>
              <a:ext uri="{FF2B5EF4-FFF2-40B4-BE49-F238E27FC236}">
                <a16:creationId xmlns:a16="http://schemas.microsoft.com/office/drawing/2014/main" id="{B60E40C6-C5FA-41DE-B8A0-C456D6862187}"/>
              </a:ext>
            </a:extLst>
          </p:cNvPr>
          <p:cNvCxnSpPr>
            <a:cxnSpLocks/>
          </p:cNvCxnSpPr>
          <p:nvPr/>
        </p:nvCxnSpPr>
        <p:spPr>
          <a:xfrm flipH="1">
            <a:off x="7126272" y="2430742"/>
            <a:ext cx="3939744" cy="3202454"/>
          </a:xfrm>
          <a:prstGeom prst="straightConnector1">
            <a:avLst/>
          </a:prstGeom>
          <a:ln w="28575">
            <a:solidFill>
              <a:schemeClr val="accent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a:extLst>
              <a:ext uri="{FF2B5EF4-FFF2-40B4-BE49-F238E27FC236}">
                <a16:creationId xmlns:a16="http://schemas.microsoft.com/office/drawing/2014/main" id="{AEB8B8F6-E136-4752-BEEC-B302DD11B036}"/>
              </a:ext>
            </a:extLst>
          </p:cNvPr>
          <p:cNvCxnSpPr>
            <a:cxnSpLocks/>
          </p:cNvCxnSpPr>
          <p:nvPr/>
        </p:nvCxnSpPr>
        <p:spPr>
          <a:xfrm flipH="1">
            <a:off x="15608462" y="2375193"/>
            <a:ext cx="943890" cy="3244746"/>
          </a:xfrm>
          <a:prstGeom prst="straightConnector1">
            <a:avLst/>
          </a:prstGeom>
          <a:ln w="28575">
            <a:solidFill>
              <a:schemeClr val="accent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5" name="CuadroTexto 14">
            <a:extLst>
              <a:ext uri="{FF2B5EF4-FFF2-40B4-BE49-F238E27FC236}">
                <a16:creationId xmlns:a16="http://schemas.microsoft.com/office/drawing/2014/main" id="{BBF96CF1-AE8F-8A49-A229-5C10B687F868}"/>
              </a:ext>
            </a:extLst>
          </p:cNvPr>
          <p:cNvSpPr txBox="1"/>
          <p:nvPr/>
        </p:nvSpPr>
        <p:spPr>
          <a:xfrm>
            <a:off x="594082" y="7836302"/>
            <a:ext cx="4921139" cy="3416320"/>
          </a:xfrm>
          <a:prstGeom prst="rect">
            <a:avLst/>
          </a:prstGeom>
          <a:solidFill>
            <a:schemeClr val="accent1">
              <a:lumMod val="20000"/>
              <a:lumOff val="80000"/>
            </a:schemeClr>
          </a:solidFill>
        </p:spPr>
        <p:txBody>
          <a:bodyPr wrap="square">
            <a:spAutoFit/>
          </a:bodyPr>
          <a:lstStyle/>
          <a:p>
            <a:pPr algn="just" defTabSz="1371600">
              <a:defRPr/>
            </a:pPr>
            <a:r>
              <a:rPr lang="es-PE" sz="2700" b="1" dirty="0">
                <a:solidFill>
                  <a:srgbClr val="F76B45"/>
                </a:solidFill>
                <a:latin typeface="Calibri"/>
                <a:ea typeface="Calibri"/>
                <a:cs typeface="Calibri"/>
                <a:sym typeface="Calibri"/>
              </a:rPr>
              <a:t>Son todas las acciones que aumentan la capacidad de la institución educativa para eliminar o reducir las barreras </a:t>
            </a:r>
            <a:r>
              <a:rPr lang="es-PE" sz="2700" dirty="0">
                <a:solidFill>
                  <a:prstClr val="black"/>
                </a:solidFill>
                <a:latin typeface="Calibri" panose="020F0502020204030204"/>
                <a:sym typeface="Calibri"/>
              </a:rPr>
              <a:t>que impiden el acceso, el aprendizaje, la participación y el logro de las competencias (</a:t>
            </a:r>
            <a:r>
              <a:rPr lang="es-PE" sz="2700" dirty="0" err="1">
                <a:solidFill>
                  <a:prstClr val="black"/>
                </a:solidFill>
                <a:latin typeface="Calibri" panose="020F0502020204030204"/>
                <a:sym typeface="Calibri"/>
              </a:rPr>
              <a:t>Booth</a:t>
            </a:r>
            <a:r>
              <a:rPr lang="es-PE" sz="2700" dirty="0">
                <a:solidFill>
                  <a:prstClr val="black"/>
                </a:solidFill>
                <a:latin typeface="Calibri" panose="020F0502020204030204"/>
                <a:sym typeface="Calibri"/>
              </a:rPr>
              <a:t> y Ainscow, 2011). </a:t>
            </a:r>
          </a:p>
        </p:txBody>
      </p:sp>
      <p:pic>
        <p:nvPicPr>
          <p:cNvPr id="16" name="Picture 2" descr="USO DEL CUADERNO DE CAMPO EN LA ESTRATEGIA APRENDO EN CASA - NIVEL INICIAL  - REDES 025; 145 Y 146 - YouTube"/>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4306" b="96806" l="10000" r="90000">
                        <a14:foregroundMark x1="62266" y1="8333" x2="62266" y2="8333"/>
                        <a14:foregroundMark x1="59297" y1="6250" x2="59297" y2="6250"/>
                        <a14:foregroundMark x1="56094" y1="4722" x2="56094" y2="4722"/>
                        <a14:foregroundMark x1="62969" y1="90833" x2="62969" y2="90833"/>
                        <a14:foregroundMark x1="61172" y1="92639" x2="61172" y2="92639"/>
                        <a14:foregroundMark x1="57969" y1="95556" x2="57969" y2="95556"/>
                        <a14:foregroundMark x1="51328" y1="96806" x2="51328" y2="96806"/>
                      </a14:backgroundRemoval>
                    </a14:imgEffect>
                  </a14:imgLayer>
                </a14:imgProps>
              </a:ext>
              <a:ext uri="{28A0092B-C50C-407E-A947-70E740481C1C}">
                <a14:useLocalDpi xmlns:a14="http://schemas.microsoft.com/office/drawing/2010/main" val="0"/>
              </a:ext>
            </a:extLst>
          </a:blip>
          <a:srcRect l="23873" t="3336" r="22985"/>
          <a:stretch/>
        </p:blipFill>
        <p:spPr bwMode="auto">
          <a:xfrm>
            <a:off x="16436834" y="74412"/>
            <a:ext cx="1408256" cy="1440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07230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B3B6C9-94FF-864B-A276-22154C8DE541}"/>
              </a:ext>
            </a:extLst>
          </p:cNvPr>
          <p:cNvSpPr txBox="1"/>
          <p:nvPr/>
        </p:nvSpPr>
        <p:spPr>
          <a:xfrm>
            <a:off x="337761" y="19878"/>
            <a:ext cx="13577022" cy="1054135"/>
          </a:xfrm>
          <a:prstGeom prst="rect">
            <a:avLst/>
          </a:prstGeom>
          <a:noFill/>
        </p:spPr>
        <p:txBody>
          <a:bodyPr wrap="square" rtlCol="0">
            <a:spAutoFit/>
          </a:bodyPr>
          <a:lstStyle/>
          <a:p>
            <a:pPr>
              <a:lnSpc>
                <a:spcPts val="7500"/>
              </a:lnSpc>
            </a:pPr>
            <a:r>
              <a:rPr lang="es-ES" sz="4200" b="1" dirty="0">
                <a:solidFill>
                  <a:srgbClr val="C00000"/>
                </a:solidFill>
                <a:latin typeface="Calibri" panose="020F0502020204030204" pitchFamily="34" charset="0"/>
                <a:ea typeface="League Spartan" charset="0"/>
                <a:cs typeface="Calibri" panose="020F0502020204030204" pitchFamily="34" charset="0"/>
              </a:rPr>
              <a:t>ESQUEMA DEL PLAN EDUCATIVO PERSONALIZADO (PEP)</a:t>
            </a:r>
            <a:endParaRPr lang="en-US" sz="4200" b="1" dirty="0">
              <a:solidFill>
                <a:srgbClr val="C00000"/>
              </a:solidFill>
              <a:latin typeface="Calibri" panose="020F0502020204030204" pitchFamily="34" charset="0"/>
              <a:ea typeface="League Spartan" charset="0"/>
              <a:cs typeface="Calibri" panose="020F0502020204030204" pitchFamily="34" charset="0"/>
            </a:endParaRPr>
          </a:p>
        </p:txBody>
      </p:sp>
      <p:sp>
        <p:nvSpPr>
          <p:cNvPr id="3" name="Rectángulo: esquinas redondeadas 2">
            <a:extLst>
              <a:ext uri="{FF2B5EF4-FFF2-40B4-BE49-F238E27FC236}">
                <a16:creationId xmlns:a16="http://schemas.microsoft.com/office/drawing/2014/main" id="{A9513DFD-6401-4C83-AC43-B7A83992528D}"/>
              </a:ext>
            </a:extLst>
          </p:cNvPr>
          <p:cNvSpPr/>
          <p:nvPr/>
        </p:nvSpPr>
        <p:spPr>
          <a:xfrm>
            <a:off x="4175182" y="4112153"/>
            <a:ext cx="9059870" cy="4462217"/>
          </a:xfrm>
          <a:prstGeom prst="roundRect">
            <a:avLst/>
          </a:prstGeom>
          <a:solidFill>
            <a:schemeClr val="bg1"/>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s-PE" sz="2700" b="1" dirty="0">
                <a:solidFill>
                  <a:schemeClr val="tx1">
                    <a:lumMod val="95000"/>
                    <a:lumOff val="5000"/>
                  </a:schemeClr>
                </a:solidFill>
              </a:rPr>
              <a:t>Estructura del PEP</a:t>
            </a:r>
          </a:p>
          <a:p>
            <a:pPr marL="514350" indent="-514350" algn="just">
              <a:lnSpc>
                <a:spcPct val="150000"/>
              </a:lnSpc>
              <a:buAutoNum type="arabicPeriod"/>
            </a:pPr>
            <a:r>
              <a:rPr lang="es-PE" sz="2700" b="1" dirty="0">
                <a:solidFill>
                  <a:schemeClr val="tx1">
                    <a:lumMod val="95000"/>
                    <a:lumOff val="5000"/>
                  </a:schemeClr>
                </a:solidFill>
              </a:rPr>
              <a:t>DATOS GENERALES</a:t>
            </a:r>
          </a:p>
          <a:p>
            <a:pPr marL="514350" indent="-514350" algn="just">
              <a:lnSpc>
                <a:spcPct val="150000"/>
              </a:lnSpc>
              <a:buAutoNum type="arabicPeriod"/>
            </a:pPr>
            <a:r>
              <a:rPr lang="es-PE" sz="2700" b="1" dirty="0">
                <a:solidFill>
                  <a:schemeClr val="tx1"/>
                </a:solidFill>
              </a:rPr>
              <a:t>ORGANIZACIÓN DE LA RESPUESTA EDUCATIVA</a:t>
            </a:r>
          </a:p>
          <a:p>
            <a:pPr algn="just"/>
            <a:r>
              <a:rPr lang="es-PE" sz="2400" dirty="0">
                <a:solidFill>
                  <a:schemeClr val="tx1"/>
                </a:solidFill>
              </a:rPr>
              <a:t>* Provisión de apoyos</a:t>
            </a:r>
          </a:p>
          <a:p>
            <a:pPr algn="just"/>
            <a:r>
              <a:rPr lang="es-PE" sz="2400" dirty="0">
                <a:solidFill>
                  <a:schemeClr val="tx1"/>
                </a:solidFill>
              </a:rPr>
              <a:t>* Nivel a desarrollar de la competencia</a:t>
            </a:r>
          </a:p>
          <a:p>
            <a:pPr marL="685800" indent="-685800" algn="just">
              <a:lnSpc>
                <a:spcPct val="150000"/>
              </a:lnSpc>
              <a:buAutoNum type="arabicPeriod" startAt="3"/>
            </a:pPr>
            <a:r>
              <a:rPr lang="es-PE" sz="2700" b="1" dirty="0">
                <a:solidFill>
                  <a:schemeClr val="tx1"/>
                </a:solidFill>
              </a:rPr>
              <a:t>RECOMENDACIONES PARA EL TRABAJO CON LA FAMILIA</a:t>
            </a:r>
          </a:p>
          <a:p>
            <a:pPr marL="685800" indent="-685800" algn="just">
              <a:lnSpc>
                <a:spcPct val="150000"/>
              </a:lnSpc>
              <a:buAutoNum type="arabicPeriod" startAt="3"/>
            </a:pPr>
            <a:r>
              <a:rPr lang="es-PE" sz="2700" b="1" dirty="0">
                <a:solidFill>
                  <a:schemeClr val="tx1"/>
                </a:solidFill>
              </a:rPr>
              <a:t>RECOMENDACIONES ADICIONALES</a:t>
            </a:r>
          </a:p>
        </p:txBody>
      </p:sp>
      <p:sp>
        <p:nvSpPr>
          <p:cNvPr id="8" name="Rectángulo: esquinas redondeadas 7">
            <a:extLst>
              <a:ext uri="{FF2B5EF4-FFF2-40B4-BE49-F238E27FC236}">
                <a16:creationId xmlns:a16="http://schemas.microsoft.com/office/drawing/2014/main" id="{F945FFB7-1216-4C15-A2A3-FF965BB59D51}"/>
              </a:ext>
            </a:extLst>
          </p:cNvPr>
          <p:cNvSpPr/>
          <p:nvPr/>
        </p:nvSpPr>
        <p:spPr>
          <a:xfrm>
            <a:off x="1833378" y="1227623"/>
            <a:ext cx="13743474" cy="30902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indent="-428625" algn="just">
              <a:buFont typeface="Arial" panose="020B0604020202020204" pitchFamily="34" charset="0"/>
              <a:buChar char="•"/>
            </a:pPr>
            <a:r>
              <a:rPr lang="es-PE" sz="3000" dirty="0">
                <a:solidFill>
                  <a:schemeClr val="tx1">
                    <a:lumMod val="95000"/>
                    <a:lumOff val="5000"/>
                  </a:schemeClr>
                </a:solidFill>
                <a:latin typeface="Calibri" panose="020F0502020204030204" pitchFamily="34" charset="0"/>
                <a:cs typeface="Calibri" panose="020F0502020204030204" pitchFamily="34" charset="0"/>
              </a:rPr>
              <a:t>Elaborado por </a:t>
            </a:r>
            <a:r>
              <a:rPr lang="es-ES" sz="3000" dirty="0">
                <a:solidFill>
                  <a:schemeClr val="tx1">
                    <a:lumMod val="95000"/>
                    <a:lumOff val="5000"/>
                  </a:schemeClr>
                </a:solidFill>
                <a:latin typeface="Calibri" panose="020F0502020204030204" pitchFamily="34" charset="0"/>
                <a:cs typeface="Calibri" panose="020F0502020204030204" pitchFamily="34" charset="0"/>
              </a:rPr>
              <a:t>la/el docente con el apoyo de la/el profesional SAANEE, quien brindará asistencia técnica para su elaboración. </a:t>
            </a:r>
          </a:p>
          <a:p>
            <a:pPr marL="428625" indent="-428625" algn="just">
              <a:buFont typeface="Arial" panose="020B0604020202020204" pitchFamily="34" charset="0"/>
              <a:buChar char="•"/>
            </a:pPr>
            <a:r>
              <a:rPr lang="es-ES" sz="3000" dirty="0">
                <a:solidFill>
                  <a:schemeClr val="tx1">
                    <a:lumMod val="95000"/>
                    <a:lumOff val="5000"/>
                  </a:schemeClr>
                </a:solidFill>
                <a:latin typeface="Calibri" panose="020F0502020204030204" pitchFamily="34" charset="0"/>
                <a:cs typeface="Calibri" panose="020F0502020204030204" pitchFamily="34" charset="0"/>
              </a:rPr>
              <a:t>Tener una </a:t>
            </a:r>
            <a:r>
              <a:rPr lang="es-ES" sz="3000" b="1" dirty="0">
                <a:solidFill>
                  <a:schemeClr val="tx1">
                    <a:lumMod val="95000"/>
                    <a:lumOff val="5000"/>
                  </a:schemeClr>
                </a:solidFill>
                <a:latin typeface="Calibri" panose="020F0502020204030204" pitchFamily="34" charset="0"/>
                <a:cs typeface="Calibri" panose="020F0502020204030204" pitchFamily="34" charset="0"/>
              </a:rPr>
              <a:t>reunión con la familia </a:t>
            </a:r>
            <a:r>
              <a:rPr lang="es-ES" sz="3000" dirty="0">
                <a:solidFill>
                  <a:schemeClr val="tx1">
                    <a:lumMod val="95000"/>
                    <a:lumOff val="5000"/>
                  </a:schemeClr>
                </a:solidFill>
                <a:latin typeface="Calibri" panose="020F0502020204030204" pitchFamily="34" charset="0"/>
                <a:cs typeface="Calibri" panose="020F0502020204030204" pitchFamily="34" charset="0"/>
              </a:rPr>
              <a:t>para socializar su contenido, alcanzar acuerdos, aclarar dudas y acordar fechas de siguientes reuniones.</a:t>
            </a:r>
            <a:endParaRPr lang="es-PE" sz="3000" dirty="0">
              <a:solidFill>
                <a:schemeClr val="tx1">
                  <a:lumMod val="95000"/>
                  <a:lumOff val="5000"/>
                </a:schemeClr>
              </a:solidFill>
              <a:latin typeface="Calibri" panose="020F0502020204030204" pitchFamily="34" charset="0"/>
              <a:cs typeface="Calibri" panose="020F0502020204030204" pitchFamily="34" charset="0"/>
            </a:endParaRPr>
          </a:p>
        </p:txBody>
      </p:sp>
      <p:sp>
        <p:nvSpPr>
          <p:cNvPr id="7" name="Google Shape;124;p6">
            <a:extLst>
              <a:ext uri="{FF2B5EF4-FFF2-40B4-BE49-F238E27FC236}">
                <a16:creationId xmlns:a16="http://schemas.microsoft.com/office/drawing/2014/main" id="{0D7FA557-022C-4A29-8BE5-DF054F18A22E}"/>
              </a:ext>
            </a:extLst>
          </p:cNvPr>
          <p:cNvSpPr/>
          <p:nvPr/>
        </p:nvSpPr>
        <p:spPr>
          <a:xfrm>
            <a:off x="938150" y="1653818"/>
            <a:ext cx="1186010" cy="1599173"/>
          </a:xfrm>
          <a:custGeom>
            <a:avLst/>
            <a:gdLst/>
            <a:ahLst/>
            <a:cxnLst/>
            <a:rect l="l" t="t" r="r" b="b"/>
            <a:pathLst>
              <a:path w="946294" h="943638" extrusionOk="0">
                <a:moveTo>
                  <a:pt x="291134" y="647725"/>
                </a:moveTo>
                <a:cubicBezTo>
                  <a:pt x="296234" y="647916"/>
                  <a:pt x="302696" y="650560"/>
                  <a:pt x="304945" y="655657"/>
                </a:cubicBezTo>
                <a:cubicBezTo>
                  <a:pt x="312390" y="672608"/>
                  <a:pt x="305135" y="693496"/>
                  <a:pt x="293779" y="713206"/>
                </a:cubicBezTo>
                <a:cubicBezTo>
                  <a:pt x="297786" y="714085"/>
                  <a:pt x="301318" y="716132"/>
                  <a:pt x="303868" y="720260"/>
                </a:cubicBezTo>
                <a:cubicBezTo>
                  <a:pt x="304755" y="721827"/>
                  <a:pt x="305341" y="723402"/>
                  <a:pt x="306038" y="724860"/>
                </a:cubicBezTo>
                <a:cubicBezTo>
                  <a:pt x="315637" y="723269"/>
                  <a:pt x="325346" y="727024"/>
                  <a:pt x="332885" y="739938"/>
                </a:cubicBezTo>
                <a:cubicBezTo>
                  <a:pt x="335435" y="744240"/>
                  <a:pt x="336211" y="747414"/>
                  <a:pt x="336211" y="749768"/>
                </a:cubicBezTo>
                <a:cubicBezTo>
                  <a:pt x="376790" y="743079"/>
                  <a:pt x="410812" y="753399"/>
                  <a:pt x="451708" y="753399"/>
                </a:cubicBezTo>
                <a:cubicBezTo>
                  <a:pt x="472378" y="753399"/>
                  <a:pt x="472378" y="785543"/>
                  <a:pt x="451708" y="785543"/>
                </a:cubicBezTo>
                <a:cubicBezTo>
                  <a:pt x="416609" y="785543"/>
                  <a:pt x="372292" y="766926"/>
                  <a:pt x="339553" y="782807"/>
                </a:cubicBezTo>
                <a:cubicBezTo>
                  <a:pt x="334247" y="785352"/>
                  <a:pt x="326518" y="790549"/>
                  <a:pt x="320151" y="787789"/>
                </a:cubicBezTo>
                <a:cubicBezTo>
                  <a:pt x="313483" y="785062"/>
                  <a:pt x="303583" y="782418"/>
                  <a:pt x="302110" y="773781"/>
                </a:cubicBezTo>
                <a:cubicBezTo>
                  <a:pt x="301524" y="770051"/>
                  <a:pt x="301619" y="766536"/>
                  <a:pt x="301714" y="763784"/>
                </a:cubicBezTo>
                <a:cubicBezTo>
                  <a:pt x="299655" y="767705"/>
                  <a:pt x="297406" y="771394"/>
                  <a:pt x="294951" y="774958"/>
                </a:cubicBezTo>
                <a:cubicBezTo>
                  <a:pt x="285147" y="788775"/>
                  <a:pt x="258300" y="780536"/>
                  <a:pt x="265538" y="762508"/>
                </a:cubicBezTo>
                <a:cubicBezTo>
                  <a:pt x="266014" y="761331"/>
                  <a:pt x="266615" y="760063"/>
                  <a:pt x="267312" y="758770"/>
                </a:cubicBezTo>
                <a:cubicBezTo>
                  <a:pt x="267202" y="758770"/>
                  <a:pt x="267202" y="758687"/>
                  <a:pt x="267106" y="758687"/>
                </a:cubicBezTo>
                <a:cubicBezTo>
                  <a:pt x="267993" y="756698"/>
                  <a:pt x="268785" y="754758"/>
                  <a:pt x="269562" y="752802"/>
                </a:cubicBezTo>
                <a:cubicBezTo>
                  <a:pt x="265633" y="755446"/>
                  <a:pt x="262006" y="758579"/>
                  <a:pt x="259155" y="762898"/>
                </a:cubicBezTo>
                <a:cubicBezTo>
                  <a:pt x="247308" y="779359"/>
                  <a:pt x="219954" y="764373"/>
                  <a:pt x="231437" y="746618"/>
                </a:cubicBezTo>
                <a:cubicBezTo>
                  <a:pt x="239357" y="735553"/>
                  <a:pt x="247007" y="723982"/>
                  <a:pt x="254166" y="712212"/>
                </a:cubicBezTo>
                <a:cubicBezTo>
                  <a:pt x="224468" y="743005"/>
                  <a:pt x="196830" y="775845"/>
                  <a:pt x="170648" y="809754"/>
                </a:cubicBezTo>
                <a:cubicBezTo>
                  <a:pt x="158199" y="825942"/>
                  <a:pt x="130259" y="809961"/>
                  <a:pt x="142914" y="793583"/>
                </a:cubicBezTo>
                <a:cubicBezTo>
                  <a:pt x="172422" y="755239"/>
                  <a:pt x="202801" y="716829"/>
                  <a:pt x="237409" y="683010"/>
                </a:cubicBezTo>
                <a:cubicBezTo>
                  <a:pt x="251220" y="669483"/>
                  <a:pt x="269657" y="646904"/>
                  <a:pt x="291134" y="647725"/>
                </a:cubicBezTo>
                <a:close/>
                <a:moveTo>
                  <a:pt x="535613" y="620825"/>
                </a:moveTo>
                <a:lnTo>
                  <a:pt x="532578" y="671002"/>
                </a:lnTo>
                <a:cubicBezTo>
                  <a:pt x="541118" y="674303"/>
                  <a:pt x="549930" y="678555"/>
                  <a:pt x="558554" y="683633"/>
                </a:cubicBezTo>
                <a:cubicBezTo>
                  <a:pt x="567282" y="688648"/>
                  <a:pt x="575424" y="694043"/>
                  <a:pt x="582562" y="699820"/>
                </a:cubicBezTo>
                <a:cubicBezTo>
                  <a:pt x="582562" y="699820"/>
                  <a:pt x="624528" y="672081"/>
                  <a:pt x="624528" y="672081"/>
                </a:cubicBezTo>
                <a:cubicBezTo>
                  <a:pt x="617684" y="663194"/>
                  <a:pt x="605418" y="651102"/>
                  <a:pt x="584445" y="638947"/>
                </a:cubicBezTo>
                <a:cubicBezTo>
                  <a:pt x="563368" y="626791"/>
                  <a:pt x="546811" y="622284"/>
                  <a:pt x="535613" y="620825"/>
                </a:cubicBezTo>
                <a:close/>
                <a:moveTo>
                  <a:pt x="207943" y="495300"/>
                </a:moveTo>
                <a:lnTo>
                  <a:pt x="368800" y="495300"/>
                </a:lnTo>
                <a:cubicBezTo>
                  <a:pt x="392528" y="495300"/>
                  <a:pt x="411746" y="514491"/>
                  <a:pt x="411746" y="538238"/>
                </a:cubicBezTo>
                <a:cubicBezTo>
                  <a:pt x="411746" y="561865"/>
                  <a:pt x="392528" y="581088"/>
                  <a:pt x="368800" y="581088"/>
                </a:cubicBezTo>
                <a:cubicBezTo>
                  <a:pt x="368800" y="581088"/>
                  <a:pt x="207943" y="581088"/>
                  <a:pt x="207943" y="581088"/>
                </a:cubicBezTo>
                <a:cubicBezTo>
                  <a:pt x="184306" y="581088"/>
                  <a:pt x="165100" y="561865"/>
                  <a:pt x="165100" y="538238"/>
                </a:cubicBezTo>
                <a:cubicBezTo>
                  <a:pt x="165100" y="514491"/>
                  <a:pt x="184306" y="495300"/>
                  <a:pt x="207943" y="495300"/>
                </a:cubicBezTo>
                <a:close/>
                <a:moveTo>
                  <a:pt x="207936" y="330200"/>
                </a:moveTo>
                <a:lnTo>
                  <a:pt x="529683" y="330200"/>
                </a:lnTo>
                <a:cubicBezTo>
                  <a:pt x="553298" y="330200"/>
                  <a:pt x="572518" y="349418"/>
                  <a:pt x="572518" y="373137"/>
                </a:cubicBezTo>
                <a:cubicBezTo>
                  <a:pt x="572518" y="396864"/>
                  <a:pt x="553298" y="416074"/>
                  <a:pt x="529683" y="416074"/>
                </a:cubicBezTo>
                <a:lnTo>
                  <a:pt x="207936" y="416074"/>
                </a:lnTo>
                <a:cubicBezTo>
                  <a:pt x="184320" y="416074"/>
                  <a:pt x="165100" y="396864"/>
                  <a:pt x="165100" y="373137"/>
                </a:cubicBezTo>
                <a:cubicBezTo>
                  <a:pt x="165100" y="349418"/>
                  <a:pt x="184320" y="330200"/>
                  <a:pt x="207936" y="330200"/>
                </a:cubicBezTo>
                <a:close/>
                <a:moveTo>
                  <a:pt x="207936" y="165100"/>
                </a:moveTo>
                <a:lnTo>
                  <a:pt x="529683" y="165100"/>
                </a:lnTo>
                <a:cubicBezTo>
                  <a:pt x="553298" y="165100"/>
                  <a:pt x="572518" y="184311"/>
                  <a:pt x="572518" y="207925"/>
                </a:cubicBezTo>
                <a:cubicBezTo>
                  <a:pt x="572518" y="231650"/>
                  <a:pt x="553298" y="250869"/>
                  <a:pt x="529683" y="250869"/>
                </a:cubicBezTo>
                <a:lnTo>
                  <a:pt x="207936" y="250869"/>
                </a:lnTo>
                <a:cubicBezTo>
                  <a:pt x="184320" y="250869"/>
                  <a:pt x="165100" y="231650"/>
                  <a:pt x="165100" y="207925"/>
                </a:cubicBezTo>
                <a:cubicBezTo>
                  <a:pt x="165100" y="184311"/>
                  <a:pt x="184320" y="165100"/>
                  <a:pt x="207936" y="165100"/>
                </a:cubicBezTo>
                <a:close/>
                <a:moveTo>
                  <a:pt x="815773" y="102004"/>
                </a:moveTo>
                <a:cubicBezTo>
                  <a:pt x="831704" y="103440"/>
                  <a:pt x="853985" y="108962"/>
                  <a:pt x="881289" y="124704"/>
                </a:cubicBezTo>
                <a:cubicBezTo>
                  <a:pt x="935794" y="156156"/>
                  <a:pt x="944899" y="190876"/>
                  <a:pt x="945799" y="194685"/>
                </a:cubicBezTo>
                <a:cubicBezTo>
                  <a:pt x="946950" y="199953"/>
                  <a:pt x="946071" y="205476"/>
                  <a:pt x="943434" y="210078"/>
                </a:cubicBezTo>
                <a:lnTo>
                  <a:pt x="675328" y="674461"/>
                </a:lnTo>
                <a:cubicBezTo>
                  <a:pt x="673653" y="677286"/>
                  <a:pt x="671393" y="679730"/>
                  <a:pt x="668546" y="681570"/>
                </a:cubicBezTo>
                <a:lnTo>
                  <a:pt x="528476" y="774022"/>
                </a:lnTo>
                <a:cubicBezTo>
                  <a:pt x="521715" y="778560"/>
                  <a:pt x="512987" y="778751"/>
                  <a:pt x="505933" y="774720"/>
                </a:cubicBezTo>
                <a:cubicBezTo>
                  <a:pt x="498942" y="770594"/>
                  <a:pt x="494840" y="762977"/>
                  <a:pt x="495321" y="754789"/>
                </a:cubicBezTo>
                <a:lnTo>
                  <a:pt x="505326" y="587278"/>
                </a:lnTo>
                <a:cubicBezTo>
                  <a:pt x="505535" y="583977"/>
                  <a:pt x="506498" y="580740"/>
                  <a:pt x="508173" y="577884"/>
                </a:cubicBezTo>
                <a:lnTo>
                  <a:pt x="776195" y="113627"/>
                </a:lnTo>
                <a:cubicBezTo>
                  <a:pt x="778916" y="108899"/>
                  <a:pt x="783248" y="105471"/>
                  <a:pt x="788355" y="103821"/>
                </a:cubicBezTo>
                <a:cubicBezTo>
                  <a:pt x="790260" y="103218"/>
                  <a:pt x="799841" y="100567"/>
                  <a:pt x="815773" y="102004"/>
                </a:cubicBezTo>
                <a:close/>
                <a:moveTo>
                  <a:pt x="42838" y="0"/>
                </a:moveTo>
                <a:lnTo>
                  <a:pt x="686214" y="0"/>
                </a:lnTo>
                <a:cubicBezTo>
                  <a:pt x="709945" y="0"/>
                  <a:pt x="729153" y="19222"/>
                  <a:pt x="729153" y="42857"/>
                </a:cubicBezTo>
                <a:lnTo>
                  <a:pt x="729153" y="106640"/>
                </a:lnTo>
                <a:lnTo>
                  <a:pt x="643376" y="255263"/>
                </a:lnTo>
                <a:lnTo>
                  <a:pt x="643376" y="85757"/>
                </a:lnTo>
                <a:lnTo>
                  <a:pt x="85777" y="85757"/>
                </a:lnTo>
                <a:lnTo>
                  <a:pt x="85777" y="857750"/>
                </a:lnTo>
                <a:lnTo>
                  <a:pt x="643376" y="857750"/>
                </a:lnTo>
                <a:lnTo>
                  <a:pt x="643376" y="751022"/>
                </a:lnTo>
                <a:lnTo>
                  <a:pt x="688375" y="721315"/>
                </a:lnTo>
                <a:cubicBezTo>
                  <a:pt x="696611" y="715898"/>
                  <a:pt x="703666" y="708428"/>
                  <a:pt x="708663" y="699734"/>
                </a:cubicBezTo>
                <a:lnTo>
                  <a:pt x="729153" y="664348"/>
                </a:lnTo>
                <a:lnTo>
                  <a:pt x="729153" y="900694"/>
                </a:lnTo>
                <a:cubicBezTo>
                  <a:pt x="729153" y="924416"/>
                  <a:pt x="709945" y="943638"/>
                  <a:pt x="686214" y="943638"/>
                </a:cubicBezTo>
                <a:lnTo>
                  <a:pt x="42838" y="943638"/>
                </a:lnTo>
                <a:cubicBezTo>
                  <a:pt x="19208" y="943638"/>
                  <a:pt x="0" y="924416"/>
                  <a:pt x="0" y="900694"/>
                </a:cubicBezTo>
                <a:lnTo>
                  <a:pt x="0" y="42857"/>
                </a:lnTo>
                <a:cubicBezTo>
                  <a:pt x="0" y="19222"/>
                  <a:pt x="19208" y="0"/>
                  <a:pt x="42838" y="0"/>
                </a:cubicBezTo>
                <a:close/>
              </a:path>
            </a:pathLst>
          </a:custGeom>
          <a:solidFill>
            <a:srgbClr val="2E75B5"/>
          </a:solidFill>
          <a:ln>
            <a:noFill/>
          </a:ln>
        </p:spPr>
        <p:txBody>
          <a:bodyPr spcFirstLastPara="1" wrap="square" lIns="0" tIns="0" rIns="0" bIns="0" anchor="ctr" anchorCtr="0">
            <a:noAutofit/>
          </a:bodyPr>
          <a:lstStyle/>
          <a:p>
            <a:endParaRPr sz="2700">
              <a:solidFill>
                <a:schemeClr val="dk1"/>
              </a:solidFill>
              <a:latin typeface="Calibri"/>
              <a:ea typeface="Calibri"/>
              <a:cs typeface="Calibri"/>
              <a:sym typeface="Calibri"/>
            </a:endParaRPr>
          </a:p>
        </p:txBody>
      </p:sp>
      <p:pic>
        <p:nvPicPr>
          <p:cNvPr id="6" name="Picture 2" descr="USO DEL CUADERNO DE CAMPO EN LA ESTRATEGIA APRENDO EN CASA - NIVEL INICIAL  - REDES 025; 145 Y 146 - YouTube"/>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4306" b="96806" l="10000" r="90000">
                        <a14:foregroundMark x1="62266" y1="8333" x2="62266" y2="8333"/>
                        <a14:foregroundMark x1="59297" y1="6250" x2="59297" y2="6250"/>
                        <a14:foregroundMark x1="56094" y1="4722" x2="56094" y2="4722"/>
                        <a14:foregroundMark x1="62969" y1="90833" x2="62969" y2="90833"/>
                        <a14:foregroundMark x1="61172" y1="92639" x2="61172" y2="92639"/>
                        <a14:foregroundMark x1="57969" y1="95556" x2="57969" y2="95556"/>
                        <a14:foregroundMark x1="51328" y1="96806" x2="51328" y2="96806"/>
                      </a14:backgroundRemoval>
                    </a14:imgEffect>
                  </a14:imgLayer>
                </a14:imgProps>
              </a:ext>
              <a:ext uri="{28A0092B-C50C-407E-A947-70E740481C1C}">
                <a14:useLocalDpi xmlns:a14="http://schemas.microsoft.com/office/drawing/2010/main" val="0"/>
              </a:ext>
            </a:extLst>
          </a:blip>
          <a:srcRect l="23873" t="3336" r="22985"/>
          <a:stretch/>
        </p:blipFill>
        <p:spPr bwMode="auto">
          <a:xfrm>
            <a:off x="16436834" y="74412"/>
            <a:ext cx="1408256" cy="1440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09764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B3B6C9-94FF-864B-A276-22154C8DE541}"/>
              </a:ext>
            </a:extLst>
          </p:cNvPr>
          <p:cNvSpPr txBox="1"/>
          <p:nvPr/>
        </p:nvSpPr>
        <p:spPr>
          <a:xfrm>
            <a:off x="337761" y="19878"/>
            <a:ext cx="13577022" cy="1054135"/>
          </a:xfrm>
          <a:prstGeom prst="rect">
            <a:avLst/>
          </a:prstGeom>
          <a:noFill/>
        </p:spPr>
        <p:txBody>
          <a:bodyPr wrap="square" rtlCol="0">
            <a:spAutoFit/>
          </a:bodyPr>
          <a:lstStyle/>
          <a:p>
            <a:pPr>
              <a:lnSpc>
                <a:spcPts val="7500"/>
              </a:lnSpc>
            </a:pPr>
            <a:r>
              <a:rPr lang="es-ES" sz="4200" b="1" dirty="0">
                <a:solidFill>
                  <a:srgbClr val="C00000"/>
                </a:solidFill>
                <a:latin typeface="Calibri" panose="020F0502020204030204" pitchFamily="34" charset="0"/>
                <a:ea typeface="League Spartan" charset="0"/>
                <a:cs typeface="Calibri" panose="020F0502020204030204" pitchFamily="34" charset="0"/>
              </a:rPr>
              <a:t>ESQUEMA DE PLAN EDUCATIVO PERSONALIZADO (PEP)</a:t>
            </a:r>
            <a:endParaRPr lang="en-US" sz="4200" b="1" dirty="0">
              <a:solidFill>
                <a:srgbClr val="C00000"/>
              </a:solidFill>
              <a:latin typeface="Calibri" panose="020F0502020204030204" pitchFamily="34" charset="0"/>
              <a:ea typeface="League Spartan" charset="0"/>
              <a:cs typeface="Calibri" panose="020F0502020204030204" pitchFamily="34" charset="0"/>
            </a:endParaRPr>
          </a:p>
        </p:txBody>
      </p:sp>
      <p:sp>
        <p:nvSpPr>
          <p:cNvPr id="3" name="Rectángulo: esquinas redondeadas 2">
            <a:extLst>
              <a:ext uri="{FF2B5EF4-FFF2-40B4-BE49-F238E27FC236}">
                <a16:creationId xmlns:a16="http://schemas.microsoft.com/office/drawing/2014/main" id="{A9513DFD-6401-4C83-AC43-B7A83992528D}"/>
              </a:ext>
            </a:extLst>
          </p:cNvPr>
          <p:cNvSpPr/>
          <p:nvPr/>
        </p:nvSpPr>
        <p:spPr>
          <a:xfrm>
            <a:off x="1636291" y="1831859"/>
            <a:ext cx="4821155" cy="479781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s-PE" sz="3600" b="1" dirty="0">
                <a:solidFill>
                  <a:srgbClr val="C00000"/>
                </a:solidFill>
                <a:latin typeface="Calibri" panose="020F0502020204030204" pitchFamily="34" charset="0"/>
                <a:cs typeface="Calibri" panose="020F0502020204030204" pitchFamily="34" charset="0"/>
              </a:rPr>
              <a:t>Estructura del PEP</a:t>
            </a:r>
          </a:p>
          <a:p>
            <a:pPr marL="514350" indent="-514350" algn="just">
              <a:lnSpc>
                <a:spcPct val="150000"/>
              </a:lnSpc>
              <a:buAutoNum type="arabicPeriod"/>
            </a:pPr>
            <a:r>
              <a:rPr lang="es-PE" sz="3000" b="1" dirty="0">
                <a:solidFill>
                  <a:schemeClr val="tx1">
                    <a:lumMod val="95000"/>
                    <a:lumOff val="5000"/>
                  </a:schemeClr>
                </a:solidFill>
                <a:latin typeface="Calibri" panose="020F0502020204030204" pitchFamily="34" charset="0"/>
                <a:cs typeface="Calibri" panose="020F0502020204030204" pitchFamily="34" charset="0"/>
              </a:rPr>
              <a:t>DATOS GENERALES</a:t>
            </a:r>
          </a:p>
        </p:txBody>
      </p:sp>
      <p:sp>
        <p:nvSpPr>
          <p:cNvPr id="7" name="Flecha: curvada hacia la derecha 6">
            <a:extLst>
              <a:ext uri="{FF2B5EF4-FFF2-40B4-BE49-F238E27FC236}">
                <a16:creationId xmlns:a16="http://schemas.microsoft.com/office/drawing/2014/main" id="{8FB28713-1324-4260-816A-4A0303B5D9B0}"/>
              </a:ext>
            </a:extLst>
          </p:cNvPr>
          <p:cNvSpPr/>
          <p:nvPr/>
        </p:nvSpPr>
        <p:spPr>
          <a:xfrm rot="18133259">
            <a:off x="6038681" y="4325218"/>
            <a:ext cx="837525" cy="2111450"/>
          </a:xfrm>
          <a:prstGeom prst="curv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2700">
              <a:solidFill>
                <a:schemeClr val="tx1"/>
              </a:solidFill>
            </a:endParaRPr>
          </a:p>
        </p:txBody>
      </p:sp>
      <p:pic>
        <p:nvPicPr>
          <p:cNvPr id="4" name="Imagen 3"/>
          <p:cNvPicPr>
            <a:picLocks noChangeAspect="1"/>
          </p:cNvPicPr>
          <p:nvPr/>
        </p:nvPicPr>
        <p:blipFill rotWithShape="1">
          <a:blip r:embed="rId2"/>
          <a:srcRect l="42524" t="51003" r="27403" b="30356"/>
          <a:stretch/>
        </p:blipFill>
        <p:spPr>
          <a:xfrm>
            <a:off x="7683623" y="3598199"/>
            <a:ext cx="9734367" cy="3394062"/>
          </a:xfrm>
          <a:prstGeom prst="rect">
            <a:avLst/>
          </a:prstGeom>
        </p:spPr>
      </p:pic>
      <p:sp>
        <p:nvSpPr>
          <p:cNvPr id="5" name="Rectángulo redondeado 4"/>
          <p:cNvSpPr/>
          <p:nvPr/>
        </p:nvSpPr>
        <p:spPr>
          <a:xfrm>
            <a:off x="7910005" y="2756517"/>
            <a:ext cx="9401453" cy="559293"/>
          </a:xfrm>
          <a:prstGeom prst="round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2700" b="1" dirty="0"/>
              <a:t>PLAN EDUCATIVO PERSONALIZADO</a:t>
            </a:r>
          </a:p>
        </p:txBody>
      </p:sp>
      <p:pic>
        <p:nvPicPr>
          <p:cNvPr id="8" name="Picture 2" descr="USO DEL CUADERNO DE CAMPO EN LA ESTRATEGIA APRENDO EN CASA - NIVEL INICIAL  - REDES 025; 145 Y 146 - YouTube"/>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4306" b="96806" l="10000" r="90000">
                        <a14:foregroundMark x1="62266" y1="8333" x2="62266" y2="8333"/>
                        <a14:foregroundMark x1="59297" y1="6250" x2="59297" y2="6250"/>
                        <a14:foregroundMark x1="56094" y1="4722" x2="56094" y2="4722"/>
                        <a14:foregroundMark x1="62969" y1="90833" x2="62969" y2="90833"/>
                        <a14:foregroundMark x1="61172" y1="92639" x2="61172" y2="92639"/>
                        <a14:foregroundMark x1="57969" y1="95556" x2="57969" y2="95556"/>
                        <a14:foregroundMark x1="51328" y1="96806" x2="51328" y2="96806"/>
                      </a14:backgroundRemoval>
                    </a14:imgEffect>
                  </a14:imgLayer>
                </a14:imgProps>
              </a:ext>
              <a:ext uri="{28A0092B-C50C-407E-A947-70E740481C1C}">
                <a14:useLocalDpi xmlns:a14="http://schemas.microsoft.com/office/drawing/2010/main" val="0"/>
              </a:ext>
            </a:extLst>
          </a:blip>
          <a:srcRect l="23873" t="3336" r="22985"/>
          <a:stretch/>
        </p:blipFill>
        <p:spPr bwMode="auto">
          <a:xfrm>
            <a:off x="16436834" y="74412"/>
            <a:ext cx="1408256" cy="1440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16232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B3B6C9-94FF-864B-A276-22154C8DE541}"/>
              </a:ext>
            </a:extLst>
          </p:cNvPr>
          <p:cNvSpPr txBox="1"/>
          <p:nvPr/>
        </p:nvSpPr>
        <p:spPr>
          <a:xfrm>
            <a:off x="337761" y="19878"/>
            <a:ext cx="13577022" cy="1054135"/>
          </a:xfrm>
          <a:prstGeom prst="rect">
            <a:avLst/>
          </a:prstGeom>
          <a:noFill/>
        </p:spPr>
        <p:txBody>
          <a:bodyPr wrap="square" rtlCol="0">
            <a:spAutoFit/>
          </a:bodyPr>
          <a:lstStyle/>
          <a:p>
            <a:pPr>
              <a:lnSpc>
                <a:spcPts val="7500"/>
              </a:lnSpc>
            </a:pPr>
            <a:r>
              <a:rPr lang="es-ES" sz="4200" b="1" dirty="0">
                <a:solidFill>
                  <a:srgbClr val="C00000"/>
                </a:solidFill>
                <a:latin typeface="Calibri" panose="020F0502020204030204" pitchFamily="34" charset="0"/>
                <a:ea typeface="League Spartan" charset="0"/>
                <a:cs typeface="Calibri" panose="020F0502020204030204" pitchFamily="34" charset="0"/>
              </a:rPr>
              <a:t>ESQUEMA DE PLAN EDUCATIVO PERSONALIZADO (PEP)</a:t>
            </a:r>
            <a:endParaRPr lang="en-US" sz="4200" b="1" dirty="0">
              <a:solidFill>
                <a:srgbClr val="C00000"/>
              </a:solidFill>
              <a:latin typeface="Calibri" panose="020F0502020204030204" pitchFamily="34" charset="0"/>
              <a:ea typeface="League Spartan" charset="0"/>
              <a:cs typeface="Calibri" panose="020F0502020204030204" pitchFamily="34" charset="0"/>
            </a:endParaRPr>
          </a:p>
        </p:txBody>
      </p:sp>
      <p:sp>
        <p:nvSpPr>
          <p:cNvPr id="3" name="Rectángulo: esquinas redondeadas 2">
            <a:extLst>
              <a:ext uri="{FF2B5EF4-FFF2-40B4-BE49-F238E27FC236}">
                <a16:creationId xmlns:a16="http://schemas.microsoft.com/office/drawing/2014/main" id="{A9513DFD-6401-4C83-AC43-B7A83992528D}"/>
              </a:ext>
            </a:extLst>
          </p:cNvPr>
          <p:cNvSpPr/>
          <p:nvPr/>
        </p:nvSpPr>
        <p:spPr>
          <a:xfrm>
            <a:off x="809419" y="1030376"/>
            <a:ext cx="6301997" cy="186520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s-PE" sz="2700" b="1" dirty="0">
                <a:solidFill>
                  <a:schemeClr val="tx1"/>
                </a:solidFill>
              </a:rPr>
              <a:t>2.- ORGANIZACIÓN DE LA RESPUESTA EDUCATIVA</a:t>
            </a:r>
          </a:p>
          <a:p>
            <a:pPr algn="just"/>
            <a:r>
              <a:rPr lang="es-PE" sz="2400" dirty="0">
                <a:solidFill>
                  <a:schemeClr val="tx1"/>
                </a:solidFill>
              </a:rPr>
              <a:t>* Provisión de apoyos</a:t>
            </a:r>
          </a:p>
          <a:p>
            <a:pPr algn="just"/>
            <a:r>
              <a:rPr lang="es-PE" sz="2400" dirty="0">
                <a:solidFill>
                  <a:schemeClr val="tx1"/>
                </a:solidFill>
              </a:rPr>
              <a:t>* Nivel a desarrollar de la competencia</a:t>
            </a:r>
          </a:p>
        </p:txBody>
      </p:sp>
      <p:pic>
        <p:nvPicPr>
          <p:cNvPr id="9" name="Imagen 8">
            <a:extLst>
              <a:ext uri="{FF2B5EF4-FFF2-40B4-BE49-F238E27FC236}">
                <a16:creationId xmlns:a16="http://schemas.microsoft.com/office/drawing/2014/main" id="{E442831F-E450-47EB-B810-A4046001D82C}"/>
              </a:ext>
            </a:extLst>
          </p:cNvPr>
          <p:cNvPicPr>
            <a:picLocks noChangeAspect="1"/>
          </p:cNvPicPr>
          <p:nvPr/>
        </p:nvPicPr>
        <p:blipFill rotWithShape="1">
          <a:blip r:embed="rId2"/>
          <a:srcRect l="13075" t="21003" r="54204" b="20944"/>
          <a:stretch/>
        </p:blipFill>
        <p:spPr>
          <a:xfrm>
            <a:off x="7780490" y="1128839"/>
            <a:ext cx="7816907" cy="7938287"/>
          </a:xfrm>
          <a:prstGeom prst="rect">
            <a:avLst/>
          </a:prstGeom>
        </p:spPr>
      </p:pic>
      <p:cxnSp>
        <p:nvCxnSpPr>
          <p:cNvPr id="6" name="Conector recto de flecha 5"/>
          <p:cNvCxnSpPr/>
          <p:nvPr/>
        </p:nvCxnSpPr>
        <p:spPr>
          <a:xfrm flipH="1">
            <a:off x="6858002" y="3934326"/>
            <a:ext cx="3348000" cy="162000"/>
          </a:xfrm>
          <a:prstGeom prst="straightConnector1">
            <a:avLst/>
          </a:prstGeom>
          <a:ln w="28575" cap="flat" cmpd="sng" algn="ctr">
            <a:solidFill>
              <a:schemeClr val="accent2"/>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7" name="CuadroTexto 6"/>
          <p:cNvSpPr txBox="1"/>
          <p:nvPr/>
        </p:nvSpPr>
        <p:spPr>
          <a:xfrm>
            <a:off x="978928" y="3163043"/>
            <a:ext cx="5596646" cy="2585323"/>
          </a:xfrm>
          <a:prstGeom prst="rect">
            <a:avLst/>
          </a:prstGeom>
          <a:solidFill>
            <a:schemeClr val="accent1">
              <a:lumMod val="20000"/>
              <a:lumOff val="80000"/>
            </a:schemeClr>
          </a:solidFill>
        </p:spPr>
        <p:txBody>
          <a:bodyPr wrap="square" rtlCol="0">
            <a:spAutoFit/>
          </a:bodyPr>
          <a:lstStyle/>
          <a:p>
            <a:r>
              <a:rPr lang="en-US" sz="2700" dirty="0" err="1"/>
              <a:t>Abx</a:t>
            </a:r>
            <a:endParaRPr lang="en-US" sz="2700" dirty="0"/>
          </a:p>
          <a:p>
            <a:endParaRPr lang="en-US" sz="2700" dirty="0"/>
          </a:p>
          <a:p>
            <a:endParaRPr lang="en-US" sz="2700" dirty="0"/>
          </a:p>
          <a:p>
            <a:endParaRPr lang="en-US" sz="2700" dirty="0"/>
          </a:p>
          <a:p>
            <a:endParaRPr lang="en-US" sz="2700" dirty="0"/>
          </a:p>
          <a:p>
            <a:endParaRPr lang="es-ES" sz="2700" dirty="0"/>
          </a:p>
        </p:txBody>
      </p:sp>
      <p:cxnSp>
        <p:nvCxnSpPr>
          <p:cNvPr id="11" name="Conector recto de flecha 10"/>
          <p:cNvCxnSpPr/>
          <p:nvPr/>
        </p:nvCxnSpPr>
        <p:spPr>
          <a:xfrm flipH="1">
            <a:off x="6659478" y="4348157"/>
            <a:ext cx="5269836" cy="2148896"/>
          </a:xfrm>
          <a:prstGeom prst="straightConnector1">
            <a:avLst/>
          </a:prstGeom>
          <a:ln w="28575" cap="flat" cmpd="sng" algn="ctr">
            <a:solidFill>
              <a:schemeClr val="accent2"/>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4" name="Conector recto de flecha 13"/>
          <p:cNvCxnSpPr/>
          <p:nvPr/>
        </p:nvCxnSpPr>
        <p:spPr>
          <a:xfrm flipH="1">
            <a:off x="6659480" y="4992714"/>
            <a:ext cx="7507706" cy="2893986"/>
          </a:xfrm>
          <a:prstGeom prst="straightConnector1">
            <a:avLst/>
          </a:prstGeom>
          <a:ln w="28575" cap="flat" cmpd="sng" algn="ctr">
            <a:solidFill>
              <a:schemeClr val="accent2"/>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8" name="CuadroTexto 17"/>
          <p:cNvSpPr txBox="1"/>
          <p:nvPr/>
        </p:nvSpPr>
        <p:spPr>
          <a:xfrm>
            <a:off x="975125" y="5400961"/>
            <a:ext cx="5620679" cy="2585323"/>
          </a:xfrm>
          <a:prstGeom prst="rect">
            <a:avLst/>
          </a:prstGeom>
          <a:solidFill>
            <a:schemeClr val="accent1">
              <a:lumMod val="20000"/>
              <a:lumOff val="80000"/>
            </a:schemeClr>
          </a:solidFill>
        </p:spPr>
        <p:txBody>
          <a:bodyPr wrap="square" rtlCol="0">
            <a:spAutoFit/>
          </a:bodyPr>
          <a:lstStyle/>
          <a:p>
            <a:r>
              <a:rPr lang="en-US" sz="2700" dirty="0" err="1"/>
              <a:t>Abx</a:t>
            </a:r>
            <a:endParaRPr lang="en-US" sz="2700" dirty="0"/>
          </a:p>
          <a:p>
            <a:endParaRPr lang="en-US" sz="2700" dirty="0"/>
          </a:p>
          <a:p>
            <a:endParaRPr lang="en-US" sz="2700" dirty="0"/>
          </a:p>
          <a:p>
            <a:endParaRPr lang="en-US" sz="2700" dirty="0"/>
          </a:p>
          <a:p>
            <a:endParaRPr lang="en-US" sz="2700" dirty="0"/>
          </a:p>
          <a:p>
            <a:endParaRPr lang="es-ES" sz="2700" dirty="0"/>
          </a:p>
        </p:txBody>
      </p:sp>
      <p:sp>
        <p:nvSpPr>
          <p:cNvPr id="19" name="CuadroTexto 18"/>
          <p:cNvSpPr txBox="1"/>
          <p:nvPr/>
        </p:nvSpPr>
        <p:spPr>
          <a:xfrm>
            <a:off x="975125" y="7638878"/>
            <a:ext cx="5684355" cy="2585323"/>
          </a:xfrm>
          <a:prstGeom prst="rect">
            <a:avLst/>
          </a:prstGeom>
          <a:solidFill>
            <a:schemeClr val="accent1">
              <a:lumMod val="20000"/>
              <a:lumOff val="80000"/>
            </a:schemeClr>
          </a:solidFill>
        </p:spPr>
        <p:txBody>
          <a:bodyPr wrap="square" rtlCol="0">
            <a:spAutoFit/>
          </a:bodyPr>
          <a:lstStyle/>
          <a:p>
            <a:r>
              <a:rPr lang="en-US" sz="2700" dirty="0" err="1"/>
              <a:t>Abx</a:t>
            </a:r>
            <a:endParaRPr lang="en-US" sz="2700" dirty="0"/>
          </a:p>
          <a:p>
            <a:endParaRPr lang="en-US" sz="2700" dirty="0"/>
          </a:p>
          <a:p>
            <a:endParaRPr lang="en-US" sz="2700" dirty="0"/>
          </a:p>
          <a:p>
            <a:endParaRPr lang="en-US" sz="2700" dirty="0"/>
          </a:p>
          <a:p>
            <a:endParaRPr lang="en-US" sz="2700" dirty="0"/>
          </a:p>
          <a:p>
            <a:endParaRPr lang="es-ES" sz="2700" dirty="0"/>
          </a:p>
        </p:txBody>
      </p:sp>
      <p:pic>
        <p:nvPicPr>
          <p:cNvPr id="12" name="Picture 2" descr="USO DEL CUADERNO DE CAMPO EN LA ESTRATEGIA APRENDO EN CASA - NIVEL INICIAL  - REDES 025; 145 Y 146 - YouTube"/>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4306" b="96806" l="10000" r="90000">
                        <a14:foregroundMark x1="62266" y1="8333" x2="62266" y2="8333"/>
                        <a14:foregroundMark x1="59297" y1="6250" x2="59297" y2="6250"/>
                        <a14:foregroundMark x1="56094" y1="4722" x2="56094" y2="4722"/>
                        <a14:foregroundMark x1="62969" y1="90833" x2="62969" y2="90833"/>
                        <a14:foregroundMark x1="61172" y1="92639" x2="61172" y2="92639"/>
                        <a14:foregroundMark x1="57969" y1="95556" x2="57969" y2="95556"/>
                        <a14:foregroundMark x1="51328" y1="96806" x2="51328" y2="96806"/>
                      </a14:backgroundRemoval>
                    </a14:imgEffect>
                  </a14:imgLayer>
                </a14:imgProps>
              </a:ext>
              <a:ext uri="{28A0092B-C50C-407E-A947-70E740481C1C}">
                <a14:useLocalDpi xmlns:a14="http://schemas.microsoft.com/office/drawing/2010/main" val="0"/>
              </a:ext>
            </a:extLst>
          </a:blip>
          <a:srcRect l="23873" t="3336" r="22985"/>
          <a:stretch/>
        </p:blipFill>
        <p:spPr bwMode="auto">
          <a:xfrm>
            <a:off x="16436834" y="74412"/>
            <a:ext cx="1408256" cy="1440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3619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B3B6C9-94FF-864B-A276-22154C8DE541}"/>
              </a:ext>
            </a:extLst>
          </p:cNvPr>
          <p:cNvSpPr txBox="1"/>
          <p:nvPr/>
        </p:nvSpPr>
        <p:spPr>
          <a:xfrm>
            <a:off x="337761" y="19878"/>
            <a:ext cx="13577022" cy="1054135"/>
          </a:xfrm>
          <a:prstGeom prst="rect">
            <a:avLst/>
          </a:prstGeom>
          <a:noFill/>
        </p:spPr>
        <p:txBody>
          <a:bodyPr wrap="square" rtlCol="0">
            <a:spAutoFit/>
          </a:bodyPr>
          <a:lstStyle/>
          <a:p>
            <a:pPr>
              <a:lnSpc>
                <a:spcPts val="7500"/>
              </a:lnSpc>
            </a:pPr>
            <a:r>
              <a:rPr lang="es-ES" sz="4200" b="1" dirty="0">
                <a:solidFill>
                  <a:srgbClr val="C00000"/>
                </a:solidFill>
                <a:latin typeface="Calibri" panose="020F0502020204030204" pitchFamily="34" charset="0"/>
                <a:ea typeface="League Spartan" charset="0"/>
                <a:cs typeface="Calibri" panose="020F0502020204030204" pitchFamily="34" charset="0"/>
              </a:rPr>
              <a:t>ESQUEMA DE PLAN EDUCATIVO PERSONALIZADO (PEP)</a:t>
            </a:r>
            <a:endParaRPr lang="en-US" sz="4200" b="1" dirty="0">
              <a:solidFill>
                <a:srgbClr val="C00000"/>
              </a:solidFill>
              <a:latin typeface="Calibri" panose="020F0502020204030204" pitchFamily="34" charset="0"/>
              <a:ea typeface="League Spartan" charset="0"/>
              <a:cs typeface="Calibri" panose="020F0502020204030204" pitchFamily="34" charset="0"/>
            </a:endParaRPr>
          </a:p>
        </p:txBody>
      </p:sp>
      <p:sp>
        <p:nvSpPr>
          <p:cNvPr id="3" name="Rectángulo: esquinas redondeadas 2">
            <a:extLst>
              <a:ext uri="{FF2B5EF4-FFF2-40B4-BE49-F238E27FC236}">
                <a16:creationId xmlns:a16="http://schemas.microsoft.com/office/drawing/2014/main" id="{A9513DFD-6401-4C83-AC43-B7A83992528D}"/>
              </a:ext>
            </a:extLst>
          </p:cNvPr>
          <p:cNvSpPr/>
          <p:nvPr/>
        </p:nvSpPr>
        <p:spPr>
          <a:xfrm>
            <a:off x="798764" y="3304727"/>
            <a:ext cx="5476608" cy="206143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800" indent="-685800" algn="just">
              <a:lnSpc>
                <a:spcPct val="150000"/>
              </a:lnSpc>
              <a:buAutoNum type="arabicPeriod" startAt="3"/>
            </a:pPr>
            <a:r>
              <a:rPr lang="es-PE" sz="2700" b="1" dirty="0">
                <a:solidFill>
                  <a:schemeClr val="tx1"/>
                </a:solidFill>
              </a:rPr>
              <a:t>RECOMENDACIONES PARA EL TRABAJO CON LA FAMILIA</a:t>
            </a:r>
          </a:p>
          <a:p>
            <a:pPr marL="685800" indent="-685800" algn="just">
              <a:lnSpc>
                <a:spcPct val="150000"/>
              </a:lnSpc>
              <a:buAutoNum type="arabicPeriod" startAt="3"/>
            </a:pPr>
            <a:r>
              <a:rPr lang="es-PE" sz="2700" b="1" dirty="0">
                <a:solidFill>
                  <a:schemeClr val="tx1"/>
                </a:solidFill>
              </a:rPr>
              <a:t>RECOMENDACIONES ADICIONALES</a:t>
            </a:r>
          </a:p>
        </p:txBody>
      </p:sp>
      <p:pic>
        <p:nvPicPr>
          <p:cNvPr id="5" name="Imagen 4">
            <a:extLst>
              <a:ext uri="{FF2B5EF4-FFF2-40B4-BE49-F238E27FC236}">
                <a16:creationId xmlns:a16="http://schemas.microsoft.com/office/drawing/2014/main" id="{E62F564E-5961-4653-823F-3C991AEC2CEA}"/>
              </a:ext>
            </a:extLst>
          </p:cNvPr>
          <p:cNvPicPr>
            <a:picLocks noChangeAspect="1"/>
          </p:cNvPicPr>
          <p:nvPr/>
        </p:nvPicPr>
        <p:blipFill rotWithShape="1">
          <a:blip r:embed="rId2"/>
          <a:srcRect l="55619" t="35163" r="11991" b="29086"/>
          <a:stretch/>
        </p:blipFill>
        <p:spPr>
          <a:xfrm>
            <a:off x="7733966" y="1288920"/>
            <a:ext cx="8557328" cy="8154486"/>
          </a:xfrm>
          <a:prstGeom prst="rect">
            <a:avLst/>
          </a:prstGeom>
        </p:spPr>
      </p:pic>
      <p:sp>
        <p:nvSpPr>
          <p:cNvPr id="9" name="Flecha: curvada hacia la derecha 8">
            <a:extLst>
              <a:ext uri="{FF2B5EF4-FFF2-40B4-BE49-F238E27FC236}">
                <a16:creationId xmlns:a16="http://schemas.microsoft.com/office/drawing/2014/main" id="{C3B5B977-9495-41F3-871C-5AC5E735F3A3}"/>
              </a:ext>
            </a:extLst>
          </p:cNvPr>
          <p:cNvSpPr/>
          <p:nvPr/>
        </p:nvSpPr>
        <p:spPr>
          <a:xfrm rot="18133259">
            <a:off x="5856609" y="5004947"/>
            <a:ext cx="837525" cy="2111450"/>
          </a:xfrm>
          <a:prstGeom prst="curv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2700">
              <a:solidFill>
                <a:schemeClr val="tx1"/>
              </a:solidFill>
            </a:endParaRPr>
          </a:p>
        </p:txBody>
      </p:sp>
      <p:pic>
        <p:nvPicPr>
          <p:cNvPr id="6" name="Picture 2" descr="USO DEL CUADERNO DE CAMPO EN LA ESTRATEGIA APRENDO EN CASA - NIVEL INICIAL  - REDES 025; 145 Y 146 - YouTube"/>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4306" b="96806" l="10000" r="90000">
                        <a14:foregroundMark x1="62266" y1="8333" x2="62266" y2="8333"/>
                        <a14:foregroundMark x1="59297" y1="6250" x2="59297" y2="6250"/>
                        <a14:foregroundMark x1="56094" y1="4722" x2="56094" y2="4722"/>
                        <a14:foregroundMark x1="62969" y1="90833" x2="62969" y2="90833"/>
                        <a14:foregroundMark x1="61172" y1="92639" x2="61172" y2="92639"/>
                        <a14:foregroundMark x1="57969" y1="95556" x2="57969" y2="95556"/>
                        <a14:foregroundMark x1="51328" y1="96806" x2="51328" y2="96806"/>
                      </a14:backgroundRemoval>
                    </a14:imgEffect>
                  </a14:imgLayer>
                </a14:imgProps>
              </a:ext>
              <a:ext uri="{28A0092B-C50C-407E-A947-70E740481C1C}">
                <a14:useLocalDpi xmlns:a14="http://schemas.microsoft.com/office/drawing/2010/main" val="0"/>
              </a:ext>
            </a:extLst>
          </a:blip>
          <a:srcRect l="23873" t="3336" r="22985"/>
          <a:stretch/>
        </p:blipFill>
        <p:spPr bwMode="auto">
          <a:xfrm>
            <a:off x="16436834" y="74412"/>
            <a:ext cx="1408256" cy="1440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47752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295400" y="2476500"/>
            <a:ext cx="14478000" cy="4524315"/>
          </a:xfrm>
          <a:prstGeom prst="rect">
            <a:avLst/>
          </a:prstGeom>
        </p:spPr>
        <p:txBody>
          <a:bodyPr wrap="square">
            <a:spAutoFit/>
          </a:bodyPr>
          <a:lstStyle/>
          <a:p>
            <a:pPr marL="285750" indent="-285750" algn="just">
              <a:buFont typeface="Arial" panose="020B0604020202020204" pitchFamily="34" charset="0"/>
              <a:buChar char="•"/>
            </a:pPr>
            <a:r>
              <a:rPr lang="es-MX" sz="3600" b="1" u="sng" dirty="0">
                <a:solidFill>
                  <a:srgbClr val="C00000"/>
                </a:solidFill>
              </a:rPr>
              <a:t>Mateo está en II ciclo (1°–2°)</a:t>
            </a:r>
          </a:p>
          <a:p>
            <a:pPr marL="285750" indent="-285750" algn="just">
              <a:buFont typeface="Arial" panose="020B0604020202020204" pitchFamily="34" charset="0"/>
              <a:buChar char="•"/>
            </a:pPr>
            <a:endParaRPr lang="es-MX" sz="3600" b="1" u="sng" dirty="0">
              <a:solidFill>
                <a:srgbClr val="C00000"/>
              </a:solidFill>
            </a:endParaRPr>
          </a:p>
          <a:p>
            <a:pPr marL="285750" indent="-285750" algn="just">
              <a:buFont typeface="Arial" panose="020B0604020202020204" pitchFamily="34" charset="0"/>
              <a:buChar char="•"/>
            </a:pPr>
            <a:r>
              <a:rPr lang="es-MX" sz="3600" dirty="0"/>
              <a:t>El PEP lo debe llevar progresivamente hacia el III ciclo (3°–4°), empezando por los primeros desempeños del III ciclo.</a:t>
            </a:r>
          </a:p>
          <a:p>
            <a:pPr algn="just"/>
            <a:endParaRPr lang="es-MX" sz="3600" dirty="0"/>
          </a:p>
          <a:p>
            <a:pPr marL="285750" indent="-285750" algn="just">
              <a:buFont typeface="Arial" panose="020B0604020202020204" pitchFamily="34" charset="0"/>
              <a:buChar char="•"/>
            </a:pPr>
            <a:r>
              <a:rPr lang="es-MX" sz="3600" b="1" dirty="0">
                <a:solidFill>
                  <a:srgbClr val="C00000"/>
                </a:solidFill>
              </a:rPr>
              <a:t>Es decir: </a:t>
            </a:r>
            <a:r>
              <a:rPr lang="es-MX" sz="3600" dirty="0"/>
              <a:t>Nivel actual → II ciclo</a:t>
            </a:r>
          </a:p>
          <a:p>
            <a:pPr algn="just"/>
            <a:endParaRPr lang="es-MX" sz="3600" dirty="0"/>
          </a:p>
          <a:p>
            <a:pPr marL="285750" indent="-285750" algn="just">
              <a:buFont typeface="Arial" panose="020B0604020202020204" pitchFamily="34" charset="0"/>
              <a:buChar char="•"/>
            </a:pPr>
            <a:r>
              <a:rPr lang="es-MX" sz="3600" b="1" dirty="0">
                <a:solidFill>
                  <a:srgbClr val="C00000"/>
                </a:solidFill>
              </a:rPr>
              <a:t>Meta del PEP </a:t>
            </a:r>
            <a:r>
              <a:rPr lang="es-MX" sz="3600" dirty="0"/>
              <a:t>→ avanzar hacia III ciclo</a:t>
            </a:r>
            <a:endParaRPr lang="es-PE" sz="3600" dirty="0"/>
          </a:p>
        </p:txBody>
      </p:sp>
      <p:pic>
        <p:nvPicPr>
          <p:cNvPr id="3" name="Imagen 2"/>
          <p:cNvPicPr>
            <a:picLocks noChangeAspect="1"/>
          </p:cNvPicPr>
          <p:nvPr/>
        </p:nvPicPr>
        <p:blipFill>
          <a:blip r:embed="rId2"/>
          <a:stretch>
            <a:fillRect/>
          </a:stretch>
        </p:blipFill>
        <p:spPr>
          <a:xfrm>
            <a:off x="10591800" y="5067300"/>
            <a:ext cx="6136810" cy="34674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68188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p:cNvSpPr txBox="1"/>
          <p:nvPr/>
        </p:nvSpPr>
        <p:spPr>
          <a:xfrm>
            <a:off x="1184680" y="1702793"/>
            <a:ext cx="4314018" cy="3247475"/>
          </a:xfrm>
          <a:prstGeom prst="rect">
            <a:avLst/>
          </a:prstGeom>
        </p:spPr>
        <p:txBody>
          <a:bodyPr lIns="50800" tIns="50800" rIns="50800" bIns="50800" rtlCol="0" anchor="ctr"/>
          <a:lstStyle/>
          <a:p>
            <a:pPr algn="ctr">
              <a:lnSpc>
                <a:spcPts val="1925"/>
              </a:lnSpc>
            </a:pPr>
            <a:endParaRPr/>
          </a:p>
        </p:txBody>
      </p:sp>
      <p:sp>
        <p:nvSpPr>
          <p:cNvPr id="8" name="Flecha derecha 7"/>
          <p:cNvSpPr/>
          <p:nvPr/>
        </p:nvSpPr>
        <p:spPr>
          <a:xfrm>
            <a:off x="639272" y="4363769"/>
            <a:ext cx="2667000" cy="167640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MX" sz="4000" b="1" dirty="0"/>
              <a:t>PASO 3</a:t>
            </a:r>
            <a:endParaRPr lang="es-PE" sz="4000" b="1" dirty="0"/>
          </a:p>
        </p:txBody>
      </p:sp>
      <p:sp>
        <p:nvSpPr>
          <p:cNvPr id="3" name="Rectángulo 2"/>
          <p:cNvSpPr/>
          <p:nvPr/>
        </p:nvSpPr>
        <p:spPr>
          <a:xfrm>
            <a:off x="3341689" y="1970315"/>
            <a:ext cx="13335000" cy="6463308"/>
          </a:xfrm>
          <a:prstGeom prst="rect">
            <a:avLst/>
          </a:prstGeom>
        </p:spPr>
        <p:txBody>
          <a:bodyPr wrap="square">
            <a:spAutoFit/>
          </a:bodyPr>
          <a:lstStyle/>
          <a:p>
            <a:pPr algn="ctr">
              <a:lnSpc>
                <a:spcPct val="150000"/>
              </a:lnSpc>
            </a:pPr>
            <a:r>
              <a:rPr lang="en-US" sz="5400" b="1" spc="84" dirty="0">
                <a:solidFill>
                  <a:srgbClr val="FF0000"/>
                </a:solidFill>
                <a:latin typeface="Stencil" panose="040409050D0802020404" pitchFamily="82" charset="0"/>
                <a:ea typeface="Inter Semi-Bold"/>
                <a:cs typeface="Inter Semi-Bold"/>
                <a:sym typeface="Inter Semi-Bold"/>
              </a:rPr>
              <a:t>PLANIFICACIÓN Y EVALUACIÓN MULTINIVEL EN EL MARCO DEL DUA</a:t>
            </a:r>
          </a:p>
          <a:p>
            <a:pPr algn="ctr">
              <a:lnSpc>
                <a:spcPct val="150000"/>
              </a:lnSpc>
            </a:pPr>
            <a:endParaRPr lang="en-US" sz="2800" b="1" spc="84" dirty="0">
              <a:solidFill>
                <a:srgbClr val="67595E"/>
              </a:solidFill>
              <a:latin typeface="Inter Semi-Bold"/>
              <a:ea typeface="Inter Semi-Bold"/>
              <a:cs typeface="Inter Semi-Bold"/>
              <a:sym typeface="Inter Semi-Bold"/>
            </a:endParaRPr>
          </a:p>
          <a:p>
            <a:pPr algn="ctr">
              <a:lnSpc>
                <a:spcPct val="150000"/>
              </a:lnSpc>
            </a:pPr>
            <a:r>
              <a:rPr lang="en-US" sz="2800" spc="84" dirty="0">
                <a:solidFill>
                  <a:srgbClr val="67595E"/>
                </a:solidFill>
                <a:latin typeface="Inter Semi-Bold"/>
                <a:ea typeface="Inter Semi-Bold"/>
                <a:cs typeface="Inter Semi-Bold"/>
                <a:sym typeface="Inter Semi-Bold"/>
              </a:rPr>
              <a:t>Se debe planificar los 03 principios en la Planificacion y Evaluación:</a:t>
            </a:r>
          </a:p>
          <a:p>
            <a:pPr marL="285750" indent="-285750" algn="ctr">
              <a:lnSpc>
                <a:spcPct val="150000"/>
              </a:lnSpc>
              <a:buFont typeface="Arial" panose="020B0604020202020204" pitchFamily="34" charset="0"/>
              <a:buChar char="•"/>
            </a:pPr>
            <a:r>
              <a:rPr lang="es-MX" sz="2800" spc="84" dirty="0">
                <a:solidFill>
                  <a:srgbClr val="67595E"/>
                </a:solidFill>
                <a:latin typeface="Inter Semi-Bold"/>
                <a:ea typeface="Inter Semi-Bold"/>
                <a:cs typeface="Inter Semi-Bold"/>
                <a:sym typeface="Inter Semi-Bold"/>
              </a:rPr>
              <a:t>Proporcionar múltiples medios de representación.</a:t>
            </a:r>
          </a:p>
          <a:p>
            <a:pPr marL="285750" indent="-285750" algn="ctr">
              <a:lnSpc>
                <a:spcPct val="150000"/>
              </a:lnSpc>
              <a:buFont typeface="Arial" panose="020B0604020202020204" pitchFamily="34" charset="0"/>
              <a:buChar char="•"/>
            </a:pPr>
            <a:r>
              <a:rPr lang="es-MX" sz="2800" spc="84" dirty="0">
                <a:solidFill>
                  <a:srgbClr val="67595E"/>
                </a:solidFill>
                <a:latin typeface="Inter Semi-Bold"/>
                <a:ea typeface="Inter Semi-Bold"/>
                <a:cs typeface="Inter Semi-Bold"/>
                <a:sym typeface="Inter Semi-Bold"/>
              </a:rPr>
              <a:t>Proporcionar múltiples medios de acción y expresión.</a:t>
            </a:r>
          </a:p>
          <a:p>
            <a:pPr marL="285750" indent="-285750" algn="ctr">
              <a:lnSpc>
                <a:spcPct val="150000"/>
              </a:lnSpc>
              <a:buFont typeface="Arial" panose="020B0604020202020204" pitchFamily="34" charset="0"/>
              <a:buChar char="•"/>
            </a:pPr>
            <a:r>
              <a:rPr lang="es-MX" sz="2800" spc="84" dirty="0">
                <a:solidFill>
                  <a:srgbClr val="67595E"/>
                </a:solidFill>
                <a:latin typeface="Inter Semi-Bold"/>
                <a:ea typeface="Inter Semi-Bold"/>
                <a:cs typeface="Inter Semi-Bold"/>
                <a:sym typeface="Inter Semi-Bold"/>
              </a:rPr>
              <a:t>Proporcionar múltiples formas de implicación.</a:t>
            </a:r>
            <a:endParaRPr lang="en-US" sz="2800" spc="84" dirty="0">
              <a:solidFill>
                <a:srgbClr val="67595E"/>
              </a:solidFill>
              <a:latin typeface="Inter Semi-Bold"/>
              <a:ea typeface="Inter Semi-Bold"/>
              <a:cs typeface="Inter Semi-Bold"/>
              <a:sym typeface="Inter Semi-Bold"/>
            </a:endParaRPr>
          </a:p>
          <a:p>
            <a:pPr marL="285750" indent="-285750" algn="ctr">
              <a:lnSpc>
                <a:spcPct val="150000"/>
              </a:lnSpc>
              <a:buFont typeface="Arial" panose="020B0604020202020204" pitchFamily="34" charset="0"/>
              <a:buChar char="•"/>
            </a:pPr>
            <a:endParaRPr lang="en-US" sz="2800" b="1" spc="84" dirty="0">
              <a:solidFill>
                <a:srgbClr val="67595E"/>
              </a:solidFill>
              <a:latin typeface="Inter Semi-Bold"/>
              <a:ea typeface="Inter Semi-Bold"/>
              <a:cs typeface="Inter Semi-Bold"/>
              <a:sym typeface="Inter Semi-Bold"/>
            </a:endParaRPr>
          </a:p>
        </p:txBody>
      </p:sp>
      <p:pic>
        <p:nvPicPr>
          <p:cNvPr id="5" name="Picture 2" descr="USO DEL CUADERNO DE CAMPO EN LA ESTRATEGIA APRENDO EN CASA - NIVEL INICIAL  - REDES 025; 145 Y 146 - YouTube"/>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4306" b="96806" l="10000" r="90000">
                        <a14:foregroundMark x1="62266" y1="8333" x2="62266" y2="8333"/>
                        <a14:foregroundMark x1="59297" y1="6250" x2="59297" y2="6250"/>
                        <a14:foregroundMark x1="56094" y1="4722" x2="56094" y2="4722"/>
                        <a14:foregroundMark x1="62969" y1="90833" x2="62969" y2="90833"/>
                        <a14:foregroundMark x1="61172" y1="92639" x2="61172" y2="92639"/>
                        <a14:foregroundMark x1="57969" y1="95556" x2="57969" y2="95556"/>
                        <a14:foregroundMark x1="51328" y1="96806" x2="51328" y2="96806"/>
                      </a14:backgroundRemoval>
                    </a14:imgEffect>
                  </a14:imgLayer>
                </a14:imgProps>
              </a:ext>
              <a:ext uri="{28A0092B-C50C-407E-A947-70E740481C1C}">
                <a14:useLocalDpi xmlns:a14="http://schemas.microsoft.com/office/drawing/2010/main" val="0"/>
              </a:ext>
            </a:extLst>
          </a:blip>
          <a:srcRect l="23873" t="3336" r="22985"/>
          <a:stretch/>
        </p:blipFill>
        <p:spPr bwMode="auto">
          <a:xfrm>
            <a:off x="16436834" y="74412"/>
            <a:ext cx="1408256" cy="1440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91612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33482" y="9486900"/>
            <a:ext cx="11860939" cy="584775"/>
          </a:xfrm>
          <a:prstGeom prst="rect">
            <a:avLst/>
          </a:prstGeom>
          <a:solidFill>
            <a:schemeClr val="accent1">
              <a:lumMod val="40000"/>
              <a:lumOff val="60000"/>
            </a:schemeClr>
          </a:solidFill>
          <a:ln>
            <a:solidFill>
              <a:schemeClr val="accent1">
                <a:lumMod val="60000"/>
                <a:lumOff val="40000"/>
              </a:schemeClr>
            </a:solidFill>
          </a:ln>
        </p:spPr>
        <p:txBody>
          <a:bodyPr wrap="none">
            <a:spAutoFit/>
          </a:bodyPr>
          <a:lstStyle/>
          <a:p>
            <a:r>
              <a:rPr lang="es-MX" sz="3200" dirty="0">
                <a:latin typeface="Bahnschrift Light" panose="020B0502040204020203" pitchFamily="34" charset="0"/>
              </a:rPr>
              <a:t>Situación común → Competencia común → Tres niveles de reto</a:t>
            </a:r>
            <a:endParaRPr lang="es-PE" sz="3200" dirty="0">
              <a:latin typeface="Bahnschrift Light" panose="020B0502040204020203" pitchFamily="34" charset="0"/>
            </a:endParaRPr>
          </a:p>
        </p:txBody>
      </p:sp>
      <p:pic>
        <p:nvPicPr>
          <p:cNvPr id="4" name="Imagen 3"/>
          <p:cNvPicPr>
            <a:picLocks noChangeAspect="1"/>
          </p:cNvPicPr>
          <p:nvPr/>
        </p:nvPicPr>
        <p:blipFill>
          <a:blip r:embed="rId2"/>
          <a:stretch>
            <a:fillRect/>
          </a:stretch>
        </p:blipFill>
        <p:spPr>
          <a:xfrm>
            <a:off x="3505200" y="1714500"/>
            <a:ext cx="11187759" cy="748533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CuadroTexto 4"/>
          <p:cNvSpPr txBox="1"/>
          <p:nvPr/>
        </p:nvSpPr>
        <p:spPr>
          <a:xfrm>
            <a:off x="5715000" y="509138"/>
            <a:ext cx="6248400" cy="707886"/>
          </a:xfrm>
          <a:prstGeom prst="rect">
            <a:avLst/>
          </a:prstGeom>
          <a:noFill/>
        </p:spPr>
        <p:txBody>
          <a:bodyPr wrap="square" rtlCol="0">
            <a:spAutoFit/>
          </a:bodyPr>
          <a:lstStyle/>
          <a:p>
            <a:r>
              <a:rPr lang="es-MX" sz="4000" b="1" dirty="0">
                <a:solidFill>
                  <a:srgbClr val="FF0000"/>
                </a:solidFill>
              </a:rPr>
              <a:t>PLANIFICACION MULTINIVEL</a:t>
            </a:r>
            <a:endParaRPr lang="es-PE" sz="4000" b="1" dirty="0">
              <a:solidFill>
                <a:srgbClr val="FF0000"/>
              </a:solidFill>
            </a:endParaRPr>
          </a:p>
        </p:txBody>
      </p:sp>
    </p:spTree>
    <p:extLst>
      <p:ext uri="{BB962C8B-B14F-4D97-AF65-F5344CB8AC3E}">
        <p14:creationId xmlns:p14="http://schemas.microsoft.com/office/powerpoint/2010/main" val="2479658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552755" y="3524544"/>
            <a:ext cx="15244809" cy="3139321"/>
          </a:xfrm>
          <a:prstGeom prst="rect">
            <a:avLst/>
          </a:prstGeom>
        </p:spPr>
        <p:txBody>
          <a:bodyPr wrap="square">
            <a:spAutoFit/>
          </a:bodyPr>
          <a:lstStyle/>
          <a:p>
            <a:pPr algn="just"/>
            <a:endParaRPr lang="es-MX" sz="6600" dirty="0"/>
          </a:p>
          <a:p>
            <a:pPr algn="ctr"/>
            <a:r>
              <a:rPr lang="es-MX" sz="6600" dirty="0"/>
              <a:t>¿Qué pasa cuando un estudiante se siente así… dentro del aula?</a:t>
            </a:r>
            <a:endParaRPr lang="es-PE" sz="6600" dirty="0"/>
          </a:p>
        </p:txBody>
      </p:sp>
      <p:sp>
        <p:nvSpPr>
          <p:cNvPr id="3" name="Freeform 3"/>
          <p:cNvSpPr/>
          <p:nvPr/>
        </p:nvSpPr>
        <p:spPr>
          <a:xfrm>
            <a:off x="259736" y="307050"/>
            <a:ext cx="1726242" cy="1773666"/>
          </a:xfrm>
          <a:custGeom>
            <a:avLst/>
            <a:gdLst/>
            <a:ahLst/>
            <a:cxnLst/>
            <a:rect l="l" t="t" r="r" b="b"/>
            <a:pathLst>
              <a:path w="1726242" h="1773666">
                <a:moveTo>
                  <a:pt x="0" y="0"/>
                </a:moveTo>
                <a:lnTo>
                  <a:pt x="1726241" y="0"/>
                </a:lnTo>
                <a:lnTo>
                  <a:pt x="1726241" y="1773666"/>
                </a:lnTo>
                <a:lnTo>
                  <a:pt x="0" y="1773666"/>
                </a:lnTo>
                <a:lnTo>
                  <a:pt x="0" y="0"/>
                </a:lnTo>
                <a:close/>
              </a:path>
            </a:pathLst>
          </a:custGeom>
          <a:blipFill>
            <a:blip r:embed="rId2"/>
            <a:stretch>
              <a:fillRect/>
            </a:stretch>
          </a:blipFill>
        </p:spPr>
      </p:sp>
    </p:spTree>
    <p:extLst>
      <p:ext uri="{BB962C8B-B14F-4D97-AF65-F5344CB8AC3E}">
        <p14:creationId xmlns:p14="http://schemas.microsoft.com/office/powerpoint/2010/main" val="21636463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289057734"/>
              </p:ext>
            </p:extLst>
          </p:nvPr>
        </p:nvGraphicFramePr>
        <p:xfrm>
          <a:off x="2362200" y="1866900"/>
          <a:ext cx="13635964" cy="7462057"/>
        </p:xfrm>
        <a:graphic>
          <a:graphicData uri="http://schemas.openxmlformats.org/drawingml/2006/table">
            <a:tbl>
              <a:tblPr>
                <a:tableStyleId>{3C2FFA5D-87B4-456A-9821-1D502468CF0F}</a:tableStyleId>
              </a:tblPr>
              <a:tblGrid>
                <a:gridCol w="3408991">
                  <a:extLst>
                    <a:ext uri="{9D8B030D-6E8A-4147-A177-3AD203B41FA5}">
                      <a16:colId xmlns:a16="http://schemas.microsoft.com/office/drawing/2014/main" val="2048364076"/>
                    </a:ext>
                  </a:extLst>
                </a:gridCol>
                <a:gridCol w="3408991">
                  <a:extLst>
                    <a:ext uri="{9D8B030D-6E8A-4147-A177-3AD203B41FA5}">
                      <a16:colId xmlns:a16="http://schemas.microsoft.com/office/drawing/2014/main" val="77409161"/>
                    </a:ext>
                  </a:extLst>
                </a:gridCol>
                <a:gridCol w="3408991">
                  <a:extLst>
                    <a:ext uri="{9D8B030D-6E8A-4147-A177-3AD203B41FA5}">
                      <a16:colId xmlns:a16="http://schemas.microsoft.com/office/drawing/2014/main" val="867358672"/>
                    </a:ext>
                  </a:extLst>
                </a:gridCol>
                <a:gridCol w="3408991">
                  <a:extLst>
                    <a:ext uri="{9D8B030D-6E8A-4147-A177-3AD203B41FA5}">
                      <a16:colId xmlns:a16="http://schemas.microsoft.com/office/drawing/2014/main" val="1260426994"/>
                    </a:ext>
                  </a:extLst>
                </a:gridCol>
              </a:tblGrid>
              <a:tr h="465187">
                <a:tc>
                  <a:txBody>
                    <a:bodyPr/>
                    <a:lstStyle/>
                    <a:p>
                      <a:pPr algn="ctr"/>
                      <a:r>
                        <a:rPr lang="es-MX" sz="2000" b="1" dirty="0">
                          <a:solidFill>
                            <a:srgbClr val="FF0000"/>
                          </a:solidFill>
                        </a:rPr>
                        <a:t>Nivel de desarrollo de la competencia</a:t>
                      </a:r>
                    </a:p>
                  </a:txBody>
                  <a:tcPr marL="43941" marR="43941" marT="21971" marB="21971" anchor="ctr"/>
                </a:tc>
                <a:tc>
                  <a:txBody>
                    <a:bodyPr/>
                    <a:lstStyle/>
                    <a:p>
                      <a:pPr algn="ctr"/>
                      <a:r>
                        <a:rPr lang="es-MX" sz="2000" b="1" dirty="0">
                          <a:solidFill>
                            <a:srgbClr val="FF0000"/>
                          </a:solidFill>
                        </a:rPr>
                        <a:t>Actividad en la misma sesión</a:t>
                      </a:r>
                    </a:p>
                  </a:txBody>
                  <a:tcPr marL="43941" marR="43941" marT="21971" marB="21971" anchor="ctr"/>
                </a:tc>
                <a:tc>
                  <a:txBody>
                    <a:bodyPr/>
                    <a:lstStyle/>
                    <a:p>
                      <a:pPr algn="ctr"/>
                      <a:r>
                        <a:rPr lang="es-PE" sz="2000" b="1" dirty="0">
                          <a:solidFill>
                            <a:srgbClr val="FF0000"/>
                          </a:solidFill>
                        </a:rPr>
                        <a:t>Evidencia</a:t>
                      </a:r>
                    </a:p>
                  </a:txBody>
                  <a:tcPr marL="43941" marR="43941" marT="21971" marB="21971" anchor="ctr"/>
                </a:tc>
                <a:tc>
                  <a:txBody>
                    <a:bodyPr/>
                    <a:lstStyle/>
                    <a:p>
                      <a:pPr algn="ctr"/>
                      <a:r>
                        <a:rPr lang="es-PE" sz="2000" b="1" dirty="0">
                          <a:solidFill>
                            <a:srgbClr val="FF0000"/>
                          </a:solidFill>
                        </a:rPr>
                        <a:t>Criterio de evaluación</a:t>
                      </a:r>
                    </a:p>
                  </a:txBody>
                  <a:tcPr marL="43941" marR="43941" marT="21971" marB="21971" anchor="ctr"/>
                </a:tc>
                <a:extLst>
                  <a:ext uri="{0D108BD9-81ED-4DB2-BD59-A6C34878D82A}">
                    <a16:rowId xmlns:a16="http://schemas.microsoft.com/office/drawing/2014/main" val="1964138609"/>
                  </a:ext>
                </a:extLst>
              </a:tr>
              <a:tr h="2469985">
                <a:tc>
                  <a:txBody>
                    <a:bodyPr/>
                    <a:lstStyle/>
                    <a:p>
                      <a:r>
                        <a:rPr lang="es-MX" sz="2000"/>
                        <a:t>Nivel del grado (3° secundaria – ciclo VII)</a:t>
                      </a:r>
                    </a:p>
                  </a:txBody>
                  <a:tcPr marL="43941" marR="43941" marT="21971" marB="21971" anchor="ctr"/>
                </a:tc>
                <a:tc>
                  <a:txBody>
                    <a:bodyPr/>
                    <a:lstStyle/>
                    <a:p>
                      <a:r>
                        <a:rPr lang="es-MX" sz="2000"/>
                        <a:t>Resuelven problemas usando números decimales o racionales. Ejemplo: Si cada vaso cuesta S/ 2.50 y se venden 48 vasos, ¿cuánto dinero se recauda? Explican el procedimiento.</a:t>
                      </a:r>
                    </a:p>
                  </a:txBody>
                  <a:tcPr marL="43941" marR="43941" marT="21971" marB="21971" anchor="ctr"/>
                </a:tc>
                <a:tc>
                  <a:txBody>
                    <a:bodyPr/>
                    <a:lstStyle/>
                    <a:p>
                      <a:r>
                        <a:rPr lang="es-MX" sz="2000"/>
                        <a:t>Resolución del problema y explicación del procedimiento en el cuaderno.</a:t>
                      </a:r>
                    </a:p>
                  </a:txBody>
                  <a:tcPr marL="43941" marR="43941" marT="21971" marB="21971" anchor="ctr"/>
                </a:tc>
                <a:tc>
                  <a:txBody>
                    <a:bodyPr/>
                    <a:lstStyle/>
                    <a:p>
                      <a:r>
                        <a:rPr lang="es-MX" sz="2000"/>
                        <a:t>Resuelve problemas que implican operaciones con números racionales interpretando la situación y justificando el procedimiento.</a:t>
                      </a:r>
                    </a:p>
                  </a:txBody>
                  <a:tcPr marL="43941" marR="43941" marT="21971" marB="21971" anchor="ctr"/>
                </a:tc>
                <a:extLst>
                  <a:ext uri="{0D108BD9-81ED-4DB2-BD59-A6C34878D82A}">
                    <a16:rowId xmlns:a16="http://schemas.microsoft.com/office/drawing/2014/main" val="2664006808"/>
                  </a:ext>
                </a:extLst>
              </a:tr>
              <a:tr h="2269505">
                <a:tc>
                  <a:txBody>
                    <a:bodyPr/>
                    <a:lstStyle/>
                    <a:p>
                      <a:r>
                        <a:rPr lang="es-PE" sz="2000"/>
                        <a:t>Nivel intermedio</a:t>
                      </a:r>
                    </a:p>
                  </a:txBody>
                  <a:tcPr marL="43941" marR="43941" marT="21971" marB="21971" anchor="ctr"/>
                </a:tc>
                <a:tc>
                  <a:txBody>
                    <a:bodyPr/>
                    <a:lstStyle/>
                    <a:p>
                      <a:r>
                        <a:rPr lang="es-MX" sz="2000"/>
                        <a:t>Resuelven problemas de multiplicación con números naturales relacionados con la venta de jugos. Ejemplo: Si cada vaso cuesta S/ 3 y se venden 15 vasos, ¿cuánto dinero se recauda?</a:t>
                      </a:r>
                    </a:p>
                  </a:txBody>
                  <a:tcPr marL="43941" marR="43941" marT="21971" marB="21971" anchor="ctr"/>
                </a:tc>
                <a:tc>
                  <a:txBody>
                    <a:bodyPr/>
                    <a:lstStyle/>
                    <a:p>
                      <a:r>
                        <a:rPr lang="es-MX" sz="2000"/>
                        <a:t>Desarrollo del problema con operaciones correctas.</a:t>
                      </a:r>
                    </a:p>
                  </a:txBody>
                  <a:tcPr marL="43941" marR="43941" marT="21971" marB="21971" anchor="ctr"/>
                </a:tc>
                <a:tc>
                  <a:txBody>
                    <a:bodyPr/>
                    <a:lstStyle/>
                    <a:p>
                      <a:r>
                        <a:rPr lang="es-MX" sz="2000"/>
                        <a:t>Resuelve problemas multiplicativos interpretando la relación entre precio y cantidad.</a:t>
                      </a:r>
                    </a:p>
                  </a:txBody>
                  <a:tcPr marL="43941" marR="43941" marT="21971" marB="21971" anchor="ctr"/>
                </a:tc>
                <a:extLst>
                  <a:ext uri="{0D108BD9-81ED-4DB2-BD59-A6C34878D82A}">
                    <a16:rowId xmlns:a16="http://schemas.microsoft.com/office/drawing/2014/main" val="1245511330"/>
                  </a:ext>
                </a:extLst>
              </a:tr>
              <a:tr h="2069025">
                <a:tc>
                  <a:txBody>
                    <a:bodyPr/>
                    <a:lstStyle/>
                    <a:p>
                      <a:r>
                        <a:rPr lang="es-MX" sz="2000"/>
                        <a:t>Nivel del estudiante incluido (nivel ciclo IV – aprox. 3° primaria)</a:t>
                      </a:r>
                    </a:p>
                  </a:txBody>
                  <a:tcPr marL="43941" marR="43941" marT="21971" marB="21971" anchor="ctr"/>
                </a:tc>
                <a:tc>
                  <a:txBody>
                    <a:bodyPr/>
                    <a:lstStyle/>
                    <a:p>
                      <a:r>
                        <a:rPr lang="es-MX" sz="2000"/>
                        <a:t>Representa la venta de jugos con fichas, tapas o dibujos. Ejemplo: Si cada vaso cuesta S/ 2 y se venden 5 vasos, calcula el total usando sumas repetidas o conteo.</a:t>
                      </a:r>
                    </a:p>
                  </a:txBody>
                  <a:tcPr marL="43941" marR="43941" marT="21971" marB="21971" anchor="ctr"/>
                </a:tc>
                <a:tc>
                  <a:txBody>
                    <a:bodyPr/>
                    <a:lstStyle/>
                    <a:p>
                      <a:r>
                        <a:rPr lang="es-MX" sz="2000"/>
                        <a:t>Representación con dibujos o material concreto mostrando el total.</a:t>
                      </a:r>
                    </a:p>
                  </a:txBody>
                  <a:tcPr marL="43941" marR="43941" marT="21971" marB="21971" anchor="ctr"/>
                </a:tc>
                <a:tc>
                  <a:txBody>
                    <a:bodyPr/>
                    <a:lstStyle/>
                    <a:p>
                      <a:r>
                        <a:rPr lang="es-PE" sz="2000" dirty="0"/>
                        <a:t>Resuelve problemas de agregar o repetir cantidades usando números naturales y representaciones concretas.</a:t>
                      </a:r>
                    </a:p>
                  </a:txBody>
                  <a:tcPr marL="43941" marR="43941" marT="21971" marB="21971" anchor="ctr"/>
                </a:tc>
                <a:extLst>
                  <a:ext uri="{0D108BD9-81ED-4DB2-BD59-A6C34878D82A}">
                    <a16:rowId xmlns:a16="http://schemas.microsoft.com/office/drawing/2014/main" val="2254847256"/>
                  </a:ext>
                </a:extLst>
              </a:tr>
            </a:tbl>
          </a:graphicData>
        </a:graphic>
      </p:graphicFrame>
    </p:spTree>
    <p:extLst>
      <p:ext uri="{BB962C8B-B14F-4D97-AF65-F5344CB8AC3E}">
        <p14:creationId xmlns:p14="http://schemas.microsoft.com/office/powerpoint/2010/main" val="35441992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133600" y="723900"/>
            <a:ext cx="13572926" cy="3170099"/>
          </a:xfrm>
          <a:prstGeom prst="rect">
            <a:avLst/>
          </a:prstGeom>
        </p:spPr>
        <p:txBody>
          <a:bodyPr wrap="square">
            <a:spAutoFit/>
          </a:bodyPr>
          <a:lstStyle/>
          <a:p>
            <a:r>
              <a:rPr lang="es-MX" sz="2000" b="1" dirty="0"/>
              <a:t>Sesión de aprendizaje multinivel</a:t>
            </a:r>
          </a:p>
          <a:p>
            <a:r>
              <a:rPr lang="es-MX" sz="2000" b="1" dirty="0"/>
              <a:t>Área:</a:t>
            </a:r>
            <a:r>
              <a:rPr lang="es-MX" sz="2000" dirty="0"/>
              <a:t> Matemática</a:t>
            </a:r>
            <a:br>
              <a:rPr lang="es-MX" sz="2000" dirty="0"/>
            </a:br>
            <a:r>
              <a:rPr lang="es-MX" sz="2000" b="1" dirty="0"/>
              <a:t>Grado:</a:t>
            </a:r>
            <a:r>
              <a:rPr lang="es-MX" sz="2000" dirty="0"/>
              <a:t> 3.° de secundaria (con estudiante incluido nivel ciclo IV)</a:t>
            </a:r>
            <a:br>
              <a:rPr lang="es-MX" sz="2000" dirty="0"/>
            </a:br>
            <a:r>
              <a:rPr lang="es-MX" sz="2000" b="1" dirty="0"/>
              <a:t>Competencia:</a:t>
            </a:r>
            <a:r>
              <a:rPr lang="es-MX" sz="2000" dirty="0"/>
              <a:t> Resuelve problemas de cantidad</a:t>
            </a:r>
          </a:p>
          <a:p>
            <a:r>
              <a:rPr lang="es-MX" sz="2000" b="1" dirty="0"/>
              <a:t>Propósito de la sesión</a:t>
            </a:r>
          </a:p>
          <a:p>
            <a:r>
              <a:rPr lang="es-MX" sz="2000" dirty="0"/>
              <a:t>Resolver situaciones problemáticas relacionadas con la venta de productos en una feria escolar utilizando operaciones con números.</a:t>
            </a:r>
          </a:p>
          <a:p>
            <a:r>
              <a:rPr lang="es-MX" sz="2000" b="1" dirty="0"/>
              <a:t>Situación significativa</a:t>
            </a:r>
          </a:p>
          <a:p>
            <a:r>
              <a:rPr lang="es-MX" sz="2000" dirty="0"/>
              <a:t>En una </a:t>
            </a:r>
            <a:r>
              <a:rPr lang="es-MX" sz="2000" b="1" dirty="0"/>
              <a:t>feria escolar</a:t>
            </a:r>
            <a:r>
              <a:rPr lang="es-MX" sz="2000" dirty="0"/>
              <a:t> los estudiantes venden jugos para recaudar dinero para una actividad del colegio. Cada vaso de jugo tiene un precio y se desea calcular cuánto dinero se recauda según la cantidad vendida.</a:t>
            </a:r>
          </a:p>
        </p:txBody>
      </p:sp>
      <p:graphicFrame>
        <p:nvGraphicFramePr>
          <p:cNvPr id="5" name="Tabla 4"/>
          <p:cNvGraphicFramePr>
            <a:graphicFrameLocks noGrp="1"/>
          </p:cNvGraphicFramePr>
          <p:nvPr>
            <p:extLst>
              <p:ext uri="{D42A27DB-BD31-4B8C-83A1-F6EECF244321}">
                <p14:modId xmlns:p14="http://schemas.microsoft.com/office/powerpoint/2010/main" val="686461377"/>
              </p:ext>
            </p:extLst>
          </p:nvPr>
        </p:nvGraphicFramePr>
        <p:xfrm>
          <a:off x="2133600" y="4305300"/>
          <a:ext cx="15087600" cy="5410199"/>
        </p:xfrm>
        <a:graphic>
          <a:graphicData uri="http://schemas.openxmlformats.org/drawingml/2006/table">
            <a:tbl>
              <a:tblPr>
                <a:tableStyleId>{3C2FFA5D-87B4-456A-9821-1D502468CF0F}</a:tableStyleId>
              </a:tblPr>
              <a:tblGrid>
                <a:gridCol w="3771900">
                  <a:extLst>
                    <a:ext uri="{9D8B030D-6E8A-4147-A177-3AD203B41FA5}">
                      <a16:colId xmlns:a16="http://schemas.microsoft.com/office/drawing/2014/main" val="1672714480"/>
                    </a:ext>
                  </a:extLst>
                </a:gridCol>
                <a:gridCol w="3771900">
                  <a:extLst>
                    <a:ext uri="{9D8B030D-6E8A-4147-A177-3AD203B41FA5}">
                      <a16:colId xmlns:a16="http://schemas.microsoft.com/office/drawing/2014/main" val="1756611581"/>
                    </a:ext>
                  </a:extLst>
                </a:gridCol>
                <a:gridCol w="3771900">
                  <a:extLst>
                    <a:ext uri="{9D8B030D-6E8A-4147-A177-3AD203B41FA5}">
                      <a16:colId xmlns:a16="http://schemas.microsoft.com/office/drawing/2014/main" val="1106779241"/>
                    </a:ext>
                  </a:extLst>
                </a:gridCol>
                <a:gridCol w="3771900">
                  <a:extLst>
                    <a:ext uri="{9D8B030D-6E8A-4147-A177-3AD203B41FA5}">
                      <a16:colId xmlns:a16="http://schemas.microsoft.com/office/drawing/2014/main" val="254229350"/>
                    </a:ext>
                  </a:extLst>
                </a:gridCol>
              </a:tblGrid>
              <a:tr h="319838">
                <a:tc>
                  <a:txBody>
                    <a:bodyPr/>
                    <a:lstStyle/>
                    <a:p>
                      <a:pPr algn="ctr"/>
                      <a:r>
                        <a:rPr lang="es-MX" sz="1800" b="1" dirty="0"/>
                        <a:t>Nivel de desarrollo de la competencia</a:t>
                      </a:r>
                    </a:p>
                  </a:txBody>
                  <a:tcPr marL="39356" marR="39356" marT="19678" marB="19678" anchor="ctr"/>
                </a:tc>
                <a:tc>
                  <a:txBody>
                    <a:bodyPr/>
                    <a:lstStyle/>
                    <a:p>
                      <a:pPr algn="ctr"/>
                      <a:r>
                        <a:rPr lang="es-PE" sz="1800" b="1" dirty="0"/>
                        <a:t>Actividad específica</a:t>
                      </a:r>
                    </a:p>
                  </a:txBody>
                  <a:tcPr marL="39356" marR="39356" marT="19678" marB="19678" anchor="ctr"/>
                </a:tc>
                <a:tc>
                  <a:txBody>
                    <a:bodyPr/>
                    <a:lstStyle/>
                    <a:p>
                      <a:pPr algn="ctr"/>
                      <a:r>
                        <a:rPr lang="es-PE" sz="1800" b="1" dirty="0"/>
                        <a:t>Evidencia</a:t>
                      </a:r>
                    </a:p>
                  </a:txBody>
                  <a:tcPr marL="39356" marR="39356" marT="19678" marB="19678" anchor="ctr"/>
                </a:tc>
                <a:tc>
                  <a:txBody>
                    <a:bodyPr/>
                    <a:lstStyle/>
                    <a:p>
                      <a:pPr algn="ctr"/>
                      <a:r>
                        <a:rPr lang="es-PE" sz="1800" b="1" dirty="0"/>
                        <a:t>Criterio de evaluación</a:t>
                      </a:r>
                    </a:p>
                  </a:txBody>
                  <a:tcPr marL="39356" marR="39356" marT="19678" marB="19678" anchor="ctr"/>
                </a:tc>
                <a:extLst>
                  <a:ext uri="{0D108BD9-81ED-4DB2-BD59-A6C34878D82A}">
                    <a16:rowId xmlns:a16="http://schemas.microsoft.com/office/drawing/2014/main" val="1350858429"/>
                  </a:ext>
                </a:extLst>
              </a:tr>
              <a:tr h="2109872">
                <a:tc>
                  <a:txBody>
                    <a:bodyPr/>
                    <a:lstStyle/>
                    <a:p>
                      <a:r>
                        <a:rPr lang="es-MX" sz="1800"/>
                        <a:t>Nivel esperado del grado (3° secundaria)</a:t>
                      </a:r>
                    </a:p>
                  </a:txBody>
                  <a:tcPr marL="39356" marR="39356" marT="19678" marB="19678" anchor="ctr"/>
                </a:tc>
                <a:tc>
                  <a:txBody>
                    <a:bodyPr/>
                    <a:lstStyle/>
                    <a:p>
                      <a:r>
                        <a:rPr lang="es-MX" sz="1800" dirty="0"/>
                        <a:t>Analizan la situación de la feria y resuelven problemas que implican operaciones con números decimales (por ejemplo: si cada vaso cuesta S/ 2.50 y se venden 48 vasos, ¿cuánto dinero se recauda?). Explican el procedimiento utilizado.</a:t>
                      </a:r>
                    </a:p>
                  </a:txBody>
                  <a:tcPr marL="39356" marR="39356" marT="19678" marB="19678" anchor="ctr"/>
                </a:tc>
                <a:tc>
                  <a:txBody>
                    <a:bodyPr/>
                    <a:lstStyle/>
                    <a:p>
                      <a:r>
                        <a:rPr lang="es-MX" sz="1800"/>
                        <a:t>Resolución escrita de los problemas y explicación del procedimiento.</a:t>
                      </a:r>
                    </a:p>
                  </a:txBody>
                  <a:tcPr marL="39356" marR="39356" marT="19678" marB="19678" anchor="ctr"/>
                </a:tc>
                <a:tc>
                  <a:txBody>
                    <a:bodyPr/>
                    <a:lstStyle/>
                    <a:p>
                      <a:r>
                        <a:rPr lang="es-MX" sz="1800"/>
                        <a:t>Resuelve problemas que implican operaciones con números racionales interpretando la situación y justificando el procedimiento.</a:t>
                      </a:r>
                    </a:p>
                  </a:txBody>
                  <a:tcPr marL="39356" marR="39356" marT="19678" marB="19678" anchor="ctr"/>
                </a:tc>
                <a:extLst>
                  <a:ext uri="{0D108BD9-81ED-4DB2-BD59-A6C34878D82A}">
                    <a16:rowId xmlns:a16="http://schemas.microsoft.com/office/drawing/2014/main" val="3826606118"/>
                  </a:ext>
                </a:extLst>
              </a:tr>
              <a:tr h="1421397">
                <a:tc>
                  <a:txBody>
                    <a:bodyPr/>
                    <a:lstStyle/>
                    <a:p>
                      <a:r>
                        <a:rPr lang="es-PE" sz="1800"/>
                        <a:t>Nivel intermedio</a:t>
                      </a:r>
                    </a:p>
                  </a:txBody>
                  <a:tcPr marL="39356" marR="39356" marT="19678" marB="19678" anchor="ctr"/>
                </a:tc>
                <a:tc>
                  <a:txBody>
                    <a:bodyPr/>
                    <a:lstStyle/>
                    <a:p>
                      <a:r>
                        <a:rPr lang="es-MX" sz="1800"/>
                        <a:t>Resuelven problemas de multiplicación con números naturales relacionados con la venta de jugos (por ejemplo: si cada vaso cuesta S/ 3 y se venden 15 vasos).</a:t>
                      </a:r>
                    </a:p>
                  </a:txBody>
                  <a:tcPr marL="39356" marR="39356" marT="19678" marB="19678" anchor="ctr"/>
                </a:tc>
                <a:tc>
                  <a:txBody>
                    <a:bodyPr/>
                    <a:lstStyle/>
                    <a:p>
                      <a:r>
                        <a:rPr lang="es-MX" sz="1800"/>
                        <a:t>Desarrollo del problema y resultado correcto.</a:t>
                      </a:r>
                    </a:p>
                  </a:txBody>
                  <a:tcPr marL="39356" marR="39356" marT="19678" marB="19678" anchor="ctr"/>
                </a:tc>
                <a:tc>
                  <a:txBody>
                    <a:bodyPr/>
                    <a:lstStyle/>
                    <a:p>
                      <a:r>
                        <a:rPr lang="es-MX" sz="1800"/>
                        <a:t>Resuelve problemas multiplicativos interpretando la relación entre cantidad y precio.</a:t>
                      </a:r>
                    </a:p>
                  </a:txBody>
                  <a:tcPr marL="39356" marR="39356" marT="19678" marB="19678" anchor="ctr"/>
                </a:tc>
                <a:extLst>
                  <a:ext uri="{0D108BD9-81ED-4DB2-BD59-A6C34878D82A}">
                    <a16:rowId xmlns:a16="http://schemas.microsoft.com/office/drawing/2014/main" val="3436205455"/>
                  </a:ext>
                </a:extLst>
              </a:tr>
              <a:tr h="1559092">
                <a:tc>
                  <a:txBody>
                    <a:bodyPr/>
                    <a:lstStyle/>
                    <a:p>
                      <a:r>
                        <a:rPr lang="es-MX" sz="1800"/>
                        <a:t>Nivel del estudiante incluido (nivel ciclo IV – aprox. 3° primaria)</a:t>
                      </a:r>
                    </a:p>
                  </a:txBody>
                  <a:tcPr marL="39356" marR="39356" marT="19678" marB="19678" anchor="ctr"/>
                </a:tc>
                <a:tc>
                  <a:txBody>
                    <a:bodyPr/>
                    <a:lstStyle/>
                    <a:p>
                      <a:r>
                        <a:rPr lang="es-MX" sz="1800"/>
                        <a:t>Representa la venta de jugos usando fichas, dibujos o material concreto. Resuelve problemas simples de agregar o repetir cantidades (por ejemplo: si un vaso cuesta S/ 2 y se venden 5 vasos).</a:t>
                      </a:r>
                    </a:p>
                  </a:txBody>
                  <a:tcPr marL="39356" marR="39356" marT="19678" marB="19678" anchor="ctr"/>
                </a:tc>
                <a:tc>
                  <a:txBody>
                    <a:bodyPr/>
                    <a:lstStyle/>
                    <a:p>
                      <a:r>
                        <a:rPr lang="es-MX" sz="1800"/>
                        <a:t>Representación con dibujos o material concreto mostrando el total obtenido.</a:t>
                      </a:r>
                    </a:p>
                  </a:txBody>
                  <a:tcPr marL="39356" marR="39356" marT="19678" marB="19678" anchor="ctr"/>
                </a:tc>
                <a:tc>
                  <a:txBody>
                    <a:bodyPr/>
                    <a:lstStyle/>
                    <a:p>
                      <a:r>
                        <a:rPr lang="es-PE" sz="1800" dirty="0"/>
                        <a:t>Resuelve problemas de agregar o repetir cantidades utilizando números naturales </a:t>
                      </a:r>
                      <a:r>
                        <a:rPr lang="es-PE" sz="1800" dirty="0">
                          <a:solidFill>
                            <a:srgbClr val="FF0000"/>
                          </a:solidFill>
                        </a:rPr>
                        <a:t>y  con apoyo de representaciones concretas</a:t>
                      </a:r>
                      <a:r>
                        <a:rPr lang="es-PE" sz="1800" baseline="0" dirty="0">
                          <a:solidFill>
                            <a:srgbClr val="FF0000"/>
                          </a:solidFill>
                        </a:rPr>
                        <a:t> ,</a:t>
                      </a:r>
                      <a:endParaRPr lang="es-PE" sz="1800" dirty="0">
                        <a:solidFill>
                          <a:srgbClr val="FF0000"/>
                        </a:solidFill>
                      </a:endParaRPr>
                    </a:p>
                  </a:txBody>
                  <a:tcPr marL="39356" marR="39356" marT="19678" marB="19678" anchor="ctr"/>
                </a:tc>
                <a:extLst>
                  <a:ext uri="{0D108BD9-81ED-4DB2-BD59-A6C34878D82A}">
                    <a16:rowId xmlns:a16="http://schemas.microsoft.com/office/drawing/2014/main" val="2073362629"/>
                  </a:ext>
                </a:extLst>
              </a:tr>
            </a:tbl>
          </a:graphicData>
        </a:graphic>
      </p:graphicFrame>
    </p:spTree>
    <p:extLst>
      <p:ext uri="{BB962C8B-B14F-4D97-AF65-F5344CB8AC3E}">
        <p14:creationId xmlns:p14="http://schemas.microsoft.com/office/powerpoint/2010/main" val="19076252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b="16866"/>
          <a:stretch/>
        </p:blipFill>
        <p:spPr>
          <a:xfrm>
            <a:off x="5486400" y="952500"/>
            <a:ext cx="7148797" cy="861669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8586171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p:cNvSpPr txBox="1"/>
          <p:nvPr/>
        </p:nvSpPr>
        <p:spPr>
          <a:xfrm>
            <a:off x="1184680" y="1702793"/>
            <a:ext cx="4314018" cy="3247475"/>
          </a:xfrm>
          <a:prstGeom prst="rect">
            <a:avLst/>
          </a:prstGeom>
        </p:spPr>
        <p:txBody>
          <a:bodyPr lIns="50800" tIns="50800" rIns="50800" bIns="50800" rtlCol="0" anchor="ctr"/>
          <a:lstStyle/>
          <a:p>
            <a:pPr algn="ctr">
              <a:lnSpc>
                <a:spcPts val="1925"/>
              </a:lnSpc>
            </a:pPr>
            <a:endParaRPr/>
          </a:p>
        </p:txBody>
      </p:sp>
      <p:sp>
        <p:nvSpPr>
          <p:cNvPr id="8" name="Flecha derecha 7"/>
          <p:cNvSpPr/>
          <p:nvPr/>
        </p:nvSpPr>
        <p:spPr>
          <a:xfrm>
            <a:off x="646785" y="4420542"/>
            <a:ext cx="2667000" cy="167640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MX" sz="4000" b="1" dirty="0"/>
              <a:t>PASO 4</a:t>
            </a:r>
            <a:endParaRPr lang="es-PE" sz="4000" b="1" dirty="0"/>
          </a:p>
        </p:txBody>
      </p:sp>
      <p:sp>
        <p:nvSpPr>
          <p:cNvPr id="3" name="Rectángulo 2"/>
          <p:cNvSpPr/>
          <p:nvPr/>
        </p:nvSpPr>
        <p:spPr>
          <a:xfrm>
            <a:off x="3851680" y="4229100"/>
            <a:ext cx="13335000" cy="2935932"/>
          </a:xfrm>
          <a:prstGeom prst="rect">
            <a:avLst/>
          </a:prstGeom>
        </p:spPr>
        <p:txBody>
          <a:bodyPr wrap="square">
            <a:spAutoFit/>
          </a:bodyPr>
          <a:lstStyle/>
          <a:p>
            <a:pPr algn="ctr">
              <a:lnSpc>
                <a:spcPct val="150000"/>
              </a:lnSpc>
            </a:pPr>
            <a:r>
              <a:rPr lang="es-MX" sz="2800" b="1" spc="84" dirty="0">
                <a:solidFill>
                  <a:srgbClr val="67595E"/>
                </a:solidFill>
                <a:latin typeface="Inter Semi-Bold"/>
                <a:ea typeface="Inter Semi-Bold"/>
                <a:cs typeface="Inter Semi-Bold"/>
                <a:sym typeface="Inter Semi-Bold"/>
              </a:rPr>
              <a:t>EVALUAR CON CRITERIOS DIFERENCIADOS</a:t>
            </a:r>
          </a:p>
          <a:p>
            <a:pPr algn="ctr">
              <a:lnSpc>
                <a:spcPct val="150000"/>
              </a:lnSpc>
            </a:pPr>
            <a:endParaRPr lang="es-MX" sz="2800" b="1" spc="84" dirty="0">
              <a:solidFill>
                <a:srgbClr val="67595E"/>
              </a:solidFill>
              <a:latin typeface="Inter Semi-Bold"/>
              <a:ea typeface="Inter Semi-Bold"/>
              <a:cs typeface="Inter Semi-Bold"/>
              <a:sym typeface="Inter Semi-Bold"/>
            </a:endParaRPr>
          </a:p>
          <a:p>
            <a:pPr algn="ctr">
              <a:lnSpc>
                <a:spcPct val="150000"/>
              </a:lnSpc>
            </a:pPr>
            <a:r>
              <a:rPr lang="es-MX" sz="2800" b="1" spc="84" dirty="0">
                <a:solidFill>
                  <a:srgbClr val="67595E"/>
                </a:solidFill>
                <a:latin typeface="Inter Semi-Bold"/>
                <a:ea typeface="Inter Semi-Bold"/>
                <a:cs typeface="Inter Semi-Bold"/>
                <a:sym typeface="Inter Semi-Bold"/>
              </a:rPr>
              <a:t>Se debe evaluar al estudiante desde su nivel real de desarrollo de la competencia y aplicando el DUA.</a:t>
            </a:r>
          </a:p>
          <a:p>
            <a:pPr marL="285750" indent="-285750">
              <a:lnSpc>
                <a:spcPts val="2184"/>
              </a:lnSpc>
              <a:buFont typeface="Arial" panose="020B0604020202020204" pitchFamily="34" charset="0"/>
              <a:buChar char="•"/>
            </a:pPr>
            <a:endParaRPr lang="en-US" sz="1600" b="1" spc="84" dirty="0">
              <a:solidFill>
                <a:srgbClr val="67595E"/>
              </a:solidFill>
              <a:latin typeface="Inter Semi-Bold"/>
              <a:ea typeface="Inter Semi-Bold"/>
              <a:cs typeface="Inter Semi-Bold"/>
              <a:sym typeface="Inter Semi-Bold"/>
            </a:endParaRPr>
          </a:p>
        </p:txBody>
      </p:sp>
      <p:pic>
        <p:nvPicPr>
          <p:cNvPr id="5" name="Picture 2" descr="USO DEL CUADERNO DE CAMPO EN LA ESTRATEGIA APRENDO EN CASA - NIVEL INICIAL  - REDES 025; 145 Y 146 - YouTube"/>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4306" b="96806" l="10000" r="90000">
                        <a14:foregroundMark x1="62266" y1="8333" x2="62266" y2="8333"/>
                        <a14:foregroundMark x1="59297" y1="6250" x2="59297" y2="6250"/>
                        <a14:foregroundMark x1="56094" y1="4722" x2="56094" y2="4722"/>
                        <a14:foregroundMark x1="62969" y1="90833" x2="62969" y2="90833"/>
                        <a14:foregroundMark x1="61172" y1="92639" x2="61172" y2="92639"/>
                        <a14:foregroundMark x1="57969" y1="95556" x2="57969" y2="95556"/>
                        <a14:foregroundMark x1="51328" y1="96806" x2="51328" y2="96806"/>
                      </a14:backgroundRemoval>
                    </a14:imgEffect>
                  </a14:imgLayer>
                </a14:imgProps>
              </a:ext>
              <a:ext uri="{28A0092B-C50C-407E-A947-70E740481C1C}">
                <a14:useLocalDpi xmlns:a14="http://schemas.microsoft.com/office/drawing/2010/main" val="0"/>
              </a:ext>
            </a:extLst>
          </a:blip>
          <a:srcRect l="23873" t="3336" r="22985"/>
          <a:stretch/>
        </p:blipFill>
        <p:spPr bwMode="auto">
          <a:xfrm>
            <a:off x="16436834" y="74412"/>
            <a:ext cx="1408256" cy="1440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9603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1231852553"/>
              </p:ext>
            </p:extLst>
          </p:nvPr>
        </p:nvGraphicFramePr>
        <p:xfrm>
          <a:off x="1981200" y="3162300"/>
          <a:ext cx="14186048" cy="5146403"/>
        </p:xfrm>
        <a:graphic>
          <a:graphicData uri="http://schemas.openxmlformats.org/drawingml/2006/table">
            <a:tbl>
              <a:tblPr>
                <a:tableStyleId>{3C2FFA5D-87B4-456A-9821-1D502468CF0F}</a:tableStyleId>
              </a:tblPr>
              <a:tblGrid>
                <a:gridCol w="3546512">
                  <a:extLst>
                    <a:ext uri="{9D8B030D-6E8A-4147-A177-3AD203B41FA5}">
                      <a16:colId xmlns:a16="http://schemas.microsoft.com/office/drawing/2014/main" val="2197347996"/>
                    </a:ext>
                  </a:extLst>
                </a:gridCol>
                <a:gridCol w="3546512">
                  <a:extLst>
                    <a:ext uri="{9D8B030D-6E8A-4147-A177-3AD203B41FA5}">
                      <a16:colId xmlns:a16="http://schemas.microsoft.com/office/drawing/2014/main" val="370662930"/>
                    </a:ext>
                  </a:extLst>
                </a:gridCol>
                <a:gridCol w="3546512">
                  <a:extLst>
                    <a:ext uri="{9D8B030D-6E8A-4147-A177-3AD203B41FA5}">
                      <a16:colId xmlns:a16="http://schemas.microsoft.com/office/drawing/2014/main" val="4285252859"/>
                    </a:ext>
                  </a:extLst>
                </a:gridCol>
                <a:gridCol w="3546512">
                  <a:extLst>
                    <a:ext uri="{9D8B030D-6E8A-4147-A177-3AD203B41FA5}">
                      <a16:colId xmlns:a16="http://schemas.microsoft.com/office/drawing/2014/main" val="576817573"/>
                    </a:ext>
                  </a:extLst>
                </a:gridCol>
              </a:tblGrid>
              <a:tr h="669152">
                <a:tc>
                  <a:txBody>
                    <a:bodyPr/>
                    <a:lstStyle/>
                    <a:p>
                      <a:r>
                        <a:rPr lang="es-PE" sz="2000" dirty="0"/>
                        <a:t>Estudiante</a:t>
                      </a:r>
                    </a:p>
                  </a:txBody>
                  <a:tcPr marL="59552" marR="59552" marT="29776" marB="29776" anchor="ctr"/>
                </a:tc>
                <a:tc>
                  <a:txBody>
                    <a:bodyPr/>
                    <a:lstStyle/>
                    <a:p>
                      <a:pPr algn="ctr"/>
                      <a:r>
                        <a:rPr lang="es-PE" sz="2000" dirty="0"/>
                        <a:t>Nivel de desarrollo</a:t>
                      </a:r>
                    </a:p>
                  </a:txBody>
                  <a:tcPr marL="59552" marR="59552" marT="29776" marB="29776" anchor="ctr"/>
                </a:tc>
                <a:tc>
                  <a:txBody>
                    <a:bodyPr/>
                    <a:lstStyle/>
                    <a:p>
                      <a:r>
                        <a:rPr lang="es-PE" sz="2000" dirty="0"/>
                        <a:t>Criterios de evaluación adaptados</a:t>
                      </a:r>
                    </a:p>
                  </a:txBody>
                  <a:tcPr marL="59552" marR="59552" marT="29776" marB="29776" anchor="ctr"/>
                </a:tc>
                <a:tc>
                  <a:txBody>
                    <a:bodyPr/>
                    <a:lstStyle/>
                    <a:p>
                      <a:r>
                        <a:rPr lang="es-MX" sz="2000" dirty="0"/>
                        <a:t>Evidencias que puede mostrar el estudiante</a:t>
                      </a:r>
                    </a:p>
                  </a:txBody>
                  <a:tcPr marL="59552" marR="59552" marT="29776" marB="29776" anchor="ctr"/>
                </a:tc>
                <a:extLst>
                  <a:ext uri="{0D108BD9-81ED-4DB2-BD59-A6C34878D82A}">
                    <a16:rowId xmlns:a16="http://schemas.microsoft.com/office/drawing/2014/main" val="2206540194"/>
                  </a:ext>
                </a:extLst>
              </a:tr>
              <a:tr h="1310147">
                <a:tc>
                  <a:txBody>
                    <a:bodyPr/>
                    <a:lstStyle/>
                    <a:p>
                      <a:r>
                        <a:rPr lang="es-PE" sz="2000" dirty="0"/>
                        <a:t>Mateo </a:t>
                      </a:r>
                    </a:p>
                  </a:txBody>
                  <a:tcPr marL="59552" marR="59552" marT="29776" marB="29776" anchor="ctr"/>
                </a:tc>
                <a:tc>
                  <a:txBody>
                    <a:bodyPr/>
                    <a:lstStyle/>
                    <a:p>
                      <a:pPr algn="ctr"/>
                      <a:r>
                        <a:rPr lang="es-PE" sz="2000" dirty="0"/>
                        <a:t>1er grado</a:t>
                      </a:r>
                    </a:p>
                  </a:txBody>
                  <a:tcPr marL="59552" marR="59552" marT="29776" marB="29776" anchor="ctr"/>
                </a:tc>
                <a:tc>
                  <a:txBody>
                    <a:bodyPr/>
                    <a:lstStyle/>
                    <a:p>
                      <a:r>
                        <a:rPr lang="es-MX" sz="2000" dirty="0"/>
                        <a:t>Identificar palabras clave en un texto</a:t>
                      </a:r>
                    </a:p>
                    <a:p>
                      <a:r>
                        <a:rPr lang="es-MX" sz="2000" dirty="0"/>
                        <a:t>Responde con sí/no o con una palabra.</a:t>
                      </a:r>
                    </a:p>
                  </a:txBody>
                  <a:tcPr marL="59552" marR="59552" marT="29776" marB="29776" anchor="ctr"/>
                </a:tc>
                <a:tc>
                  <a:txBody>
                    <a:bodyPr/>
                    <a:lstStyle/>
                    <a:p>
                      <a:r>
                        <a:rPr lang="es-MX" sz="2000" dirty="0"/>
                        <a:t>Señalar imágenes que representan palabras.</a:t>
                      </a:r>
                    </a:p>
                    <a:p>
                      <a:r>
                        <a:rPr lang="es-MX" sz="2000" dirty="0"/>
                        <a:t>Responder preguntas de opción múltiple o con tarjetas.</a:t>
                      </a:r>
                    </a:p>
                  </a:txBody>
                  <a:tcPr marL="59552" marR="59552" marT="29776" marB="29776" anchor="ctr"/>
                </a:tc>
                <a:extLst>
                  <a:ext uri="{0D108BD9-81ED-4DB2-BD59-A6C34878D82A}">
                    <a16:rowId xmlns:a16="http://schemas.microsoft.com/office/drawing/2014/main" val="2433379882"/>
                  </a:ext>
                </a:extLst>
              </a:tr>
              <a:tr h="1131491">
                <a:tc>
                  <a:txBody>
                    <a:bodyPr/>
                    <a:lstStyle/>
                    <a:p>
                      <a:r>
                        <a:rPr lang="es-PE" sz="2000" dirty="0"/>
                        <a:t>Bruno-</a:t>
                      </a:r>
                      <a:r>
                        <a:rPr lang="es-PE" sz="2000" dirty="0" err="1"/>
                        <a:t>maria</a:t>
                      </a:r>
                      <a:r>
                        <a:rPr lang="es-PE" sz="2000" dirty="0"/>
                        <a:t>-Juana – Pedro –Martha </a:t>
                      </a:r>
                    </a:p>
                  </a:txBody>
                  <a:tcPr marL="59552" marR="59552" marT="29776" marB="29776" anchor="ctr"/>
                </a:tc>
                <a:tc>
                  <a:txBody>
                    <a:bodyPr/>
                    <a:lstStyle/>
                    <a:p>
                      <a:pPr algn="ctr"/>
                      <a:r>
                        <a:rPr lang="es-PE" sz="2000" dirty="0"/>
                        <a:t>3er grado</a:t>
                      </a:r>
                    </a:p>
                  </a:txBody>
                  <a:tcPr marL="59552" marR="59552" marT="29776" marB="29776" anchor="ctr"/>
                </a:tc>
                <a:tc>
                  <a:txBody>
                    <a:bodyPr/>
                    <a:lstStyle/>
                    <a:p>
                      <a:r>
                        <a:rPr lang="es-MX" sz="2000" dirty="0"/>
                        <a:t>Comprende ideas principales de un texto.</a:t>
                      </a:r>
                    </a:p>
                    <a:p>
                      <a:r>
                        <a:rPr lang="es-MX" sz="2000" dirty="0"/>
                        <a:t>Puede responder preguntas simples con frases cortas.</a:t>
                      </a:r>
                    </a:p>
                  </a:txBody>
                  <a:tcPr marL="59552" marR="59552" marT="29776" marB="29776" anchor="ctr"/>
                </a:tc>
                <a:tc>
                  <a:txBody>
                    <a:bodyPr/>
                    <a:lstStyle/>
                    <a:p>
                      <a:r>
                        <a:rPr lang="es-MX" sz="2000" dirty="0"/>
                        <a:t>Contestar preguntas escritas o orales con frases completas.- Dibujar lo que entendió del texto.</a:t>
                      </a:r>
                    </a:p>
                  </a:txBody>
                  <a:tcPr marL="59552" marR="59552" marT="29776" marB="29776" anchor="ctr"/>
                </a:tc>
                <a:extLst>
                  <a:ext uri="{0D108BD9-81ED-4DB2-BD59-A6C34878D82A}">
                    <a16:rowId xmlns:a16="http://schemas.microsoft.com/office/drawing/2014/main" val="1240851802"/>
                  </a:ext>
                </a:extLst>
              </a:tr>
              <a:tr h="1488804">
                <a:tc>
                  <a:txBody>
                    <a:bodyPr/>
                    <a:lstStyle/>
                    <a:p>
                      <a:r>
                        <a:rPr lang="es-PE" sz="2000" dirty="0"/>
                        <a:t>Carla- Bertha- </a:t>
                      </a:r>
                      <a:r>
                        <a:rPr lang="es-PE" sz="2000" dirty="0" err="1"/>
                        <a:t>Andres</a:t>
                      </a:r>
                      <a:r>
                        <a:rPr lang="es-PE" sz="2000" dirty="0"/>
                        <a:t>- Roberto</a:t>
                      </a:r>
                    </a:p>
                  </a:txBody>
                  <a:tcPr marL="59552" marR="59552" marT="29776" marB="29776" anchor="ctr"/>
                </a:tc>
                <a:tc>
                  <a:txBody>
                    <a:bodyPr/>
                    <a:lstStyle/>
                    <a:p>
                      <a:pPr algn="ctr"/>
                      <a:r>
                        <a:rPr lang="es-PE" sz="2000" dirty="0"/>
                        <a:t>5to grado</a:t>
                      </a:r>
                    </a:p>
                  </a:txBody>
                  <a:tcPr marL="59552" marR="59552" marT="29776" marB="29776" anchor="ctr"/>
                </a:tc>
                <a:tc>
                  <a:txBody>
                    <a:bodyPr/>
                    <a:lstStyle/>
                    <a:p>
                      <a:r>
                        <a:rPr lang="es-MX" sz="2000" dirty="0"/>
                        <a:t>Analiza información y hace inferencias.</a:t>
                      </a:r>
                    </a:p>
                    <a:p>
                      <a:r>
                        <a:rPr lang="es-MX" sz="2000" dirty="0"/>
                        <a:t>Explica con sus propias palabras y da</a:t>
                      </a:r>
                      <a:r>
                        <a:rPr lang="es-MX" sz="2000" baseline="0" dirty="0"/>
                        <a:t> </a:t>
                      </a:r>
                      <a:r>
                        <a:rPr lang="es-MX" sz="2000" dirty="0"/>
                        <a:t>ejemplos.</a:t>
                      </a:r>
                    </a:p>
                  </a:txBody>
                  <a:tcPr marL="59552" marR="59552" marT="29776" marB="29776" anchor="ctr"/>
                </a:tc>
                <a:tc>
                  <a:txBody>
                    <a:bodyPr/>
                    <a:lstStyle/>
                    <a:p>
                      <a:r>
                        <a:rPr lang="es-MX" sz="2000" dirty="0"/>
                        <a:t>Realiza</a:t>
                      </a:r>
                      <a:r>
                        <a:rPr lang="es-MX" sz="2000" baseline="0" dirty="0"/>
                        <a:t> </a:t>
                      </a:r>
                      <a:r>
                        <a:rPr lang="es-MX" sz="2000" dirty="0"/>
                        <a:t>resúmenes el texto oralmente o por escrito.</a:t>
                      </a:r>
                    </a:p>
                    <a:p>
                      <a:r>
                        <a:rPr lang="es-MX" sz="2000" dirty="0"/>
                        <a:t>Hacer un pequeño dibujo con explicación escrita.</a:t>
                      </a:r>
                    </a:p>
                    <a:p>
                      <a:r>
                        <a:rPr lang="es-MX" sz="2000" dirty="0"/>
                        <a:t>Participar en un debate o exposición breve.</a:t>
                      </a:r>
                    </a:p>
                  </a:txBody>
                  <a:tcPr marL="59552" marR="59552" marT="29776" marB="29776" anchor="ctr"/>
                </a:tc>
                <a:extLst>
                  <a:ext uri="{0D108BD9-81ED-4DB2-BD59-A6C34878D82A}">
                    <a16:rowId xmlns:a16="http://schemas.microsoft.com/office/drawing/2014/main" val="3481632756"/>
                  </a:ext>
                </a:extLst>
              </a:tr>
            </a:tbl>
          </a:graphicData>
        </a:graphic>
      </p:graphicFrame>
      <p:sp>
        <p:nvSpPr>
          <p:cNvPr id="4" name="TextBox 4"/>
          <p:cNvSpPr txBox="1"/>
          <p:nvPr/>
        </p:nvSpPr>
        <p:spPr>
          <a:xfrm>
            <a:off x="2667000" y="2247900"/>
            <a:ext cx="12062073" cy="410369"/>
          </a:xfrm>
          <a:prstGeom prst="rect">
            <a:avLst/>
          </a:prstGeom>
        </p:spPr>
        <p:txBody>
          <a:bodyPr lIns="0" tIns="0" rIns="0" bIns="0" rtlCol="0" anchor="t">
            <a:spAutoFit/>
          </a:bodyPr>
          <a:lstStyle/>
          <a:p>
            <a:pPr algn="ctr">
              <a:lnSpc>
                <a:spcPts val="3219"/>
              </a:lnSpc>
              <a:spcBef>
                <a:spcPct val="0"/>
              </a:spcBef>
            </a:pPr>
            <a:r>
              <a:rPr lang="en-US" sz="3600" b="1" dirty="0">
                <a:solidFill>
                  <a:srgbClr val="FF0000"/>
                </a:solidFill>
                <a:latin typeface="Codec Pro"/>
                <a:ea typeface="Codec Pro"/>
                <a:cs typeface="Codec Pro"/>
                <a:sym typeface="Codec Pro"/>
              </a:rPr>
              <a:t>EVALUACIONES DIFERENCIADAS .A MULTINIVEL</a:t>
            </a:r>
          </a:p>
        </p:txBody>
      </p:sp>
      <p:sp>
        <p:nvSpPr>
          <p:cNvPr id="5" name="CuadroTexto 4"/>
          <p:cNvSpPr txBox="1"/>
          <p:nvPr/>
        </p:nvSpPr>
        <p:spPr>
          <a:xfrm>
            <a:off x="3827107" y="8953500"/>
            <a:ext cx="10896600" cy="923330"/>
          </a:xfrm>
          <a:prstGeom prst="rect">
            <a:avLst/>
          </a:prstGeom>
          <a:solidFill>
            <a:schemeClr val="accent3">
              <a:lumMod val="60000"/>
              <a:lumOff val="40000"/>
            </a:schemeClr>
          </a:solidFill>
        </p:spPr>
        <p:txBody>
          <a:bodyPr wrap="square" rtlCol="0">
            <a:spAutoFit/>
          </a:bodyPr>
          <a:lstStyle/>
          <a:p>
            <a:pPr algn="ctr"/>
            <a:r>
              <a:rPr lang="es-MX" dirty="0"/>
              <a:t>El estudiante INCLUIDO con o sin diagnostico, es evaluado de acuerdo a su nivel real de desarrollo de competencia, y hacia donde lo voy a llevar curricularmente. En el SIAGIE todas las competencias  LLEVAN CONCLUSIÓN DESCRIPTIVA.</a:t>
            </a:r>
            <a:endParaRPr lang="es-PE" dirty="0"/>
          </a:p>
        </p:txBody>
      </p:sp>
    </p:spTree>
    <p:extLst>
      <p:ext uri="{BB962C8B-B14F-4D97-AF65-F5344CB8AC3E}">
        <p14:creationId xmlns:p14="http://schemas.microsoft.com/office/powerpoint/2010/main" val="38862439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CDE5CB"/>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2471905"/>
          </a:xfrm>
          <a:custGeom>
            <a:avLst/>
            <a:gdLst/>
            <a:ahLst/>
            <a:cxnLst/>
            <a:rect l="l" t="t" r="r" b="b"/>
            <a:pathLst>
              <a:path w="18288000" h="2471905">
                <a:moveTo>
                  <a:pt x="0" y="0"/>
                </a:moveTo>
                <a:lnTo>
                  <a:pt x="18288000" y="0"/>
                </a:lnTo>
                <a:lnTo>
                  <a:pt x="18288000" y="2471905"/>
                </a:lnTo>
                <a:lnTo>
                  <a:pt x="0" y="2471905"/>
                </a:lnTo>
                <a:lnTo>
                  <a:pt x="0" y="0"/>
                </a:lnTo>
                <a:close/>
              </a:path>
            </a:pathLst>
          </a:custGeom>
          <a:blipFill>
            <a:blip r:embed="rId2">
              <a:extLst>
                <a:ext uri="{96DAC541-7B7A-43D3-8B79-37D633B846F1}">
                  <asvg:svgBlip xmlns:asvg="http://schemas.microsoft.com/office/drawing/2016/SVG/main" r:embed="rId3"/>
                </a:ext>
              </a:extLst>
            </a:blip>
            <a:stretch>
              <a:fillRect l="-2629" t="-20566" r="-24250"/>
            </a:stretch>
          </a:blipFill>
        </p:spPr>
      </p:sp>
      <p:sp>
        <p:nvSpPr>
          <p:cNvPr id="3" name="TextBox 3"/>
          <p:cNvSpPr txBox="1"/>
          <p:nvPr/>
        </p:nvSpPr>
        <p:spPr>
          <a:xfrm>
            <a:off x="397228" y="3383915"/>
            <a:ext cx="17493544" cy="3404870"/>
          </a:xfrm>
          <a:prstGeom prst="rect">
            <a:avLst/>
          </a:prstGeom>
        </p:spPr>
        <p:txBody>
          <a:bodyPr lIns="0" tIns="0" rIns="0" bIns="0" rtlCol="0" anchor="t">
            <a:spAutoFit/>
          </a:bodyPr>
          <a:lstStyle/>
          <a:p>
            <a:pPr algn="ctr">
              <a:lnSpc>
                <a:spcPts val="4480"/>
              </a:lnSpc>
              <a:spcBef>
                <a:spcPct val="0"/>
              </a:spcBef>
            </a:pPr>
            <a:r>
              <a:rPr lang="en-US" sz="3200">
                <a:solidFill>
                  <a:srgbClr val="004AAD"/>
                </a:solidFill>
                <a:latin typeface="Codec Pro"/>
                <a:ea typeface="Codec Pro"/>
                <a:cs typeface="Codec Pro"/>
                <a:sym typeface="Codec Pro"/>
              </a:rPr>
              <a:t>“Hay niños que nunca olvidarán la escuela… no por lo que aprendieron, sino por cómo los hicieron sentir. Algunos recordarán el aula como el primer lugar donde supieron que no encajaban. Otros, como el único sitio donde alguien los miró y les dijo: ‘Tú también puedes’. </a:t>
            </a:r>
          </a:p>
          <a:p>
            <a:pPr algn="ctr">
              <a:lnSpc>
                <a:spcPts val="4480"/>
              </a:lnSpc>
              <a:spcBef>
                <a:spcPct val="0"/>
              </a:spcBef>
            </a:pPr>
            <a:r>
              <a:rPr lang="en-US" sz="3200">
                <a:solidFill>
                  <a:srgbClr val="004AAD"/>
                </a:solidFill>
                <a:latin typeface="Codec Pro"/>
                <a:ea typeface="Codec Pro"/>
                <a:cs typeface="Codec Pro"/>
                <a:sym typeface="Codec Pro"/>
              </a:rPr>
              <a:t>El DUA no es solo una metodología. Es la diferencia entre una infancia herida y una dignificada.”</a:t>
            </a:r>
          </a:p>
        </p:txBody>
      </p:sp>
      <p:sp>
        <p:nvSpPr>
          <p:cNvPr id="4" name="Freeform 4"/>
          <p:cNvSpPr/>
          <p:nvPr/>
        </p:nvSpPr>
        <p:spPr>
          <a:xfrm>
            <a:off x="12547203" y="6979651"/>
            <a:ext cx="3680478" cy="2808297"/>
          </a:xfrm>
          <a:custGeom>
            <a:avLst/>
            <a:gdLst/>
            <a:ahLst/>
            <a:cxnLst/>
            <a:rect l="l" t="t" r="r" b="b"/>
            <a:pathLst>
              <a:path w="3680478" h="2808297">
                <a:moveTo>
                  <a:pt x="0" y="0"/>
                </a:moveTo>
                <a:lnTo>
                  <a:pt x="3680478" y="0"/>
                </a:lnTo>
                <a:lnTo>
                  <a:pt x="3680478" y="2808298"/>
                </a:lnTo>
                <a:lnTo>
                  <a:pt x="0" y="28082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1028700" y="1238250"/>
            <a:ext cx="16230600" cy="973469"/>
          </a:xfrm>
          <a:prstGeom prst="rect">
            <a:avLst/>
          </a:prstGeom>
        </p:spPr>
        <p:txBody>
          <a:bodyPr lIns="0" tIns="0" rIns="0" bIns="0" rtlCol="0" anchor="t">
            <a:spAutoFit/>
          </a:bodyPr>
          <a:lstStyle/>
          <a:p>
            <a:pPr marL="0" lvl="0" indent="0" algn="l">
              <a:lnSpc>
                <a:spcPts val="7020"/>
              </a:lnSpc>
              <a:spcBef>
                <a:spcPct val="0"/>
              </a:spcBef>
            </a:pPr>
            <a:r>
              <a:rPr lang="en-US" sz="7800">
                <a:solidFill>
                  <a:srgbClr val="401F1A"/>
                </a:solidFill>
                <a:latin typeface="Balmy"/>
                <a:ea typeface="Balmy"/>
                <a:cs typeface="Balmy"/>
                <a:sym typeface="Balmy"/>
              </a:rPr>
              <a:t>💡RECUERDA: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CFE6E5"/>
        </a:solidFill>
        <a:effectLst/>
      </p:bgPr>
    </p:bg>
    <p:spTree>
      <p:nvGrpSpPr>
        <p:cNvPr id="1" name=""/>
        <p:cNvGrpSpPr/>
        <p:nvPr/>
      </p:nvGrpSpPr>
      <p:grpSpPr>
        <a:xfrm>
          <a:off x="0" y="0"/>
          <a:ext cx="0" cy="0"/>
          <a:chOff x="0" y="0"/>
          <a:chExt cx="0" cy="0"/>
        </a:xfrm>
      </p:grpSpPr>
      <p:sp>
        <p:nvSpPr>
          <p:cNvPr id="2" name="Freeform 2"/>
          <p:cNvSpPr/>
          <p:nvPr/>
        </p:nvSpPr>
        <p:spPr>
          <a:xfrm>
            <a:off x="5486400" y="3554107"/>
            <a:ext cx="7315200" cy="3178787"/>
          </a:xfrm>
          <a:custGeom>
            <a:avLst/>
            <a:gdLst/>
            <a:ahLst/>
            <a:cxnLst/>
            <a:rect l="l" t="t" r="r" b="b"/>
            <a:pathLst>
              <a:path w="7315200" h="3178787">
                <a:moveTo>
                  <a:pt x="0" y="0"/>
                </a:moveTo>
                <a:lnTo>
                  <a:pt x="7315200" y="0"/>
                </a:lnTo>
                <a:lnTo>
                  <a:pt x="7315200" y="3178786"/>
                </a:lnTo>
                <a:lnTo>
                  <a:pt x="0" y="31787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481335" y="4396909"/>
            <a:ext cx="15769118" cy="1938992"/>
          </a:xfrm>
          <a:prstGeom prst="rect">
            <a:avLst/>
          </a:prstGeom>
        </p:spPr>
        <p:txBody>
          <a:bodyPr wrap="square">
            <a:spAutoFit/>
          </a:bodyPr>
          <a:lstStyle/>
          <a:p>
            <a:pPr algn="ctr"/>
            <a:endParaRPr lang="es-MX" sz="5400" dirty="0"/>
          </a:p>
          <a:p>
            <a:pPr algn="ctr"/>
            <a:r>
              <a:rPr lang="es-MX" sz="6600" dirty="0"/>
              <a:t>¿Cuántos estudiantes se sienten así hoy?</a:t>
            </a:r>
          </a:p>
        </p:txBody>
      </p:sp>
      <p:sp>
        <p:nvSpPr>
          <p:cNvPr id="3" name="Freeform 3"/>
          <p:cNvSpPr/>
          <p:nvPr/>
        </p:nvSpPr>
        <p:spPr>
          <a:xfrm>
            <a:off x="259736" y="307050"/>
            <a:ext cx="1726242" cy="1773666"/>
          </a:xfrm>
          <a:custGeom>
            <a:avLst/>
            <a:gdLst/>
            <a:ahLst/>
            <a:cxnLst/>
            <a:rect l="l" t="t" r="r" b="b"/>
            <a:pathLst>
              <a:path w="1726242" h="1773666">
                <a:moveTo>
                  <a:pt x="0" y="0"/>
                </a:moveTo>
                <a:lnTo>
                  <a:pt x="1726241" y="0"/>
                </a:lnTo>
                <a:lnTo>
                  <a:pt x="1726241" y="1773666"/>
                </a:lnTo>
                <a:lnTo>
                  <a:pt x="0" y="1773666"/>
                </a:lnTo>
                <a:lnTo>
                  <a:pt x="0" y="0"/>
                </a:lnTo>
                <a:close/>
              </a:path>
            </a:pathLst>
          </a:custGeom>
          <a:blipFill>
            <a:blip r:embed="rId2"/>
            <a:stretch>
              <a:fillRect/>
            </a:stretch>
          </a:blipFill>
        </p:spPr>
      </p:sp>
      <p:sp>
        <p:nvSpPr>
          <p:cNvPr id="5" name="Rectángulo 4"/>
          <p:cNvSpPr/>
          <p:nvPr/>
        </p:nvSpPr>
        <p:spPr>
          <a:xfrm>
            <a:off x="2382032" y="2684815"/>
            <a:ext cx="11013208" cy="830997"/>
          </a:xfrm>
          <a:prstGeom prst="rect">
            <a:avLst/>
          </a:prstGeom>
        </p:spPr>
        <p:txBody>
          <a:bodyPr wrap="none">
            <a:spAutoFit/>
          </a:bodyPr>
          <a:lstStyle/>
          <a:p>
            <a:r>
              <a:rPr lang="es-MX" sz="4800" i="1" dirty="0">
                <a:solidFill>
                  <a:srgbClr val="FF0000"/>
                </a:solidFill>
                <a:latin typeface="Bell MT" panose="02020503060305020303" pitchFamily="18" charset="0"/>
              </a:rPr>
              <a:t>tristeza , frustración, impotencia, soledad……..</a:t>
            </a:r>
          </a:p>
        </p:txBody>
      </p:sp>
    </p:spTree>
    <p:extLst>
      <p:ext uri="{BB962C8B-B14F-4D97-AF65-F5344CB8AC3E}">
        <p14:creationId xmlns:p14="http://schemas.microsoft.com/office/powerpoint/2010/main" val="31700842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558972" y="903212"/>
            <a:ext cx="15769118" cy="5447645"/>
          </a:xfrm>
          <a:prstGeom prst="rect">
            <a:avLst/>
          </a:prstGeom>
        </p:spPr>
        <p:txBody>
          <a:bodyPr wrap="square">
            <a:spAutoFit/>
          </a:bodyPr>
          <a:lstStyle/>
          <a:p>
            <a:pPr algn="ctr"/>
            <a:endParaRPr lang="es-MX" sz="6600" i="1" dirty="0">
              <a:latin typeface="Bell MT" panose="02020503060305020303" pitchFamily="18" charset="0"/>
            </a:endParaRPr>
          </a:p>
          <a:p>
            <a:pPr algn="ctr"/>
            <a:endParaRPr lang="es-MX" sz="5400" dirty="0"/>
          </a:p>
          <a:p>
            <a:pPr algn="ctr"/>
            <a:endParaRPr lang="es-MX" sz="5400" dirty="0"/>
          </a:p>
          <a:p>
            <a:pPr algn="ctr"/>
            <a:endParaRPr lang="es-MX" sz="5400" dirty="0"/>
          </a:p>
          <a:p>
            <a:r>
              <a:rPr lang="es-MX" sz="6000" i="1" dirty="0">
                <a:latin typeface="Bell MT" panose="02020503060305020303" pitchFamily="18" charset="0"/>
              </a:rPr>
              <a:t>…. No es que no quieran participar…es que dejaron de intentarlo….</a:t>
            </a:r>
          </a:p>
        </p:txBody>
      </p:sp>
      <p:sp>
        <p:nvSpPr>
          <p:cNvPr id="3" name="Freeform 3"/>
          <p:cNvSpPr/>
          <p:nvPr/>
        </p:nvSpPr>
        <p:spPr>
          <a:xfrm>
            <a:off x="259736" y="307050"/>
            <a:ext cx="1726242" cy="1773666"/>
          </a:xfrm>
          <a:custGeom>
            <a:avLst/>
            <a:gdLst/>
            <a:ahLst/>
            <a:cxnLst/>
            <a:rect l="l" t="t" r="r" b="b"/>
            <a:pathLst>
              <a:path w="1726242" h="1773666">
                <a:moveTo>
                  <a:pt x="0" y="0"/>
                </a:moveTo>
                <a:lnTo>
                  <a:pt x="1726241" y="0"/>
                </a:lnTo>
                <a:lnTo>
                  <a:pt x="1726241" y="1773666"/>
                </a:lnTo>
                <a:lnTo>
                  <a:pt x="0" y="1773666"/>
                </a:lnTo>
                <a:lnTo>
                  <a:pt x="0" y="0"/>
                </a:lnTo>
                <a:close/>
              </a:path>
            </a:pathLst>
          </a:custGeom>
          <a:blipFill>
            <a:blip r:embed="rId2"/>
            <a:stretch>
              <a:fillRect/>
            </a:stretch>
          </a:blipFill>
        </p:spPr>
      </p:sp>
    </p:spTree>
    <p:extLst>
      <p:ext uri="{BB962C8B-B14F-4D97-AF65-F5344CB8AC3E}">
        <p14:creationId xmlns:p14="http://schemas.microsoft.com/office/powerpoint/2010/main" val="36723211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558972" y="903212"/>
            <a:ext cx="15769118" cy="6370975"/>
          </a:xfrm>
          <a:prstGeom prst="rect">
            <a:avLst/>
          </a:prstGeom>
        </p:spPr>
        <p:txBody>
          <a:bodyPr wrap="square">
            <a:spAutoFit/>
          </a:bodyPr>
          <a:lstStyle/>
          <a:p>
            <a:pPr algn="ctr"/>
            <a:endParaRPr lang="es-MX" sz="6600" i="1" dirty="0">
              <a:latin typeface="Bell MT" panose="02020503060305020303" pitchFamily="18" charset="0"/>
            </a:endParaRPr>
          </a:p>
          <a:p>
            <a:pPr algn="ctr"/>
            <a:endParaRPr lang="es-MX" sz="5400" dirty="0"/>
          </a:p>
          <a:p>
            <a:pPr algn="ctr"/>
            <a:endParaRPr lang="es-MX" sz="5400" dirty="0"/>
          </a:p>
          <a:p>
            <a:pPr algn="ctr"/>
            <a:endParaRPr lang="es-MX" sz="5400" dirty="0"/>
          </a:p>
          <a:p>
            <a:r>
              <a:rPr lang="es-MX" sz="6000" dirty="0"/>
              <a:t>Antes de enseñar contenidos…</a:t>
            </a:r>
            <a:br>
              <a:rPr lang="es-MX" sz="6000" dirty="0"/>
            </a:br>
            <a:r>
              <a:rPr lang="es-MX" sz="6000" dirty="0"/>
              <a:t>enseñamos con la forma en que tratamos a nuestros estudiantes.</a:t>
            </a:r>
            <a:endParaRPr lang="es-MX" sz="6000" i="1" dirty="0">
              <a:latin typeface="Bell MT" panose="02020503060305020303" pitchFamily="18" charset="0"/>
            </a:endParaRPr>
          </a:p>
        </p:txBody>
      </p:sp>
      <p:sp>
        <p:nvSpPr>
          <p:cNvPr id="3" name="Freeform 3"/>
          <p:cNvSpPr/>
          <p:nvPr/>
        </p:nvSpPr>
        <p:spPr>
          <a:xfrm>
            <a:off x="259736" y="307050"/>
            <a:ext cx="1726242" cy="1773666"/>
          </a:xfrm>
          <a:custGeom>
            <a:avLst/>
            <a:gdLst/>
            <a:ahLst/>
            <a:cxnLst/>
            <a:rect l="l" t="t" r="r" b="b"/>
            <a:pathLst>
              <a:path w="1726242" h="1773666">
                <a:moveTo>
                  <a:pt x="0" y="0"/>
                </a:moveTo>
                <a:lnTo>
                  <a:pt x="1726241" y="0"/>
                </a:lnTo>
                <a:lnTo>
                  <a:pt x="1726241" y="1773666"/>
                </a:lnTo>
                <a:lnTo>
                  <a:pt x="0" y="1773666"/>
                </a:lnTo>
                <a:lnTo>
                  <a:pt x="0" y="0"/>
                </a:lnTo>
                <a:close/>
              </a:path>
            </a:pathLst>
          </a:custGeom>
          <a:blipFill>
            <a:blip r:embed="rId2"/>
            <a:stretch>
              <a:fillRect/>
            </a:stretch>
          </a:blipFill>
        </p:spPr>
      </p:sp>
    </p:spTree>
    <p:extLst>
      <p:ext uri="{BB962C8B-B14F-4D97-AF65-F5344CB8AC3E}">
        <p14:creationId xmlns:p14="http://schemas.microsoft.com/office/powerpoint/2010/main" val="12018479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558972" y="903212"/>
            <a:ext cx="15769118" cy="5447645"/>
          </a:xfrm>
          <a:prstGeom prst="rect">
            <a:avLst/>
          </a:prstGeom>
        </p:spPr>
        <p:txBody>
          <a:bodyPr wrap="square">
            <a:spAutoFit/>
          </a:bodyPr>
          <a:lstStyle/>
          <a:p>
            <a:pPr algn="ctr"/>
            <a:endParaRPr lang="es-MX" sz="6600" i="1" dirty="0">
              <a:latin typeface="Bell MT" panose="02020503060305020303" pitchFamily="18" charset="0"/>
            </a:endParaRPr>
          </a:p>
          <a:p>
            <a:pPr algn="ctr"/>
            <a:endParaRPr lang="es-MX" sz="5400" dirty="0"/>
          </a:p>
          <a:p>
            <a:pPr algn="ctr"/>
            <a:endParaRPr lang="es-MX" sz="5400" dirty="0"/>
          </a:p>
          <a:p>
            <a:pPr algn="ctr"/>
            <a:endParaRPr lang="es-MX" sz="5400" dirty="0"/>
          </a:p>
          <a:p>
            <a:r>
              <a:rPr lang="es-MX" sz="6000" dirty="0"/>
              <a:t>Entonces…  ¿cómo enseñamos considerando a todos?</a:t>
            </a:r>
            <a:endParaRPr lang="es-MX" sz="6000" i="1" dirty="0">
              <a:latin typeface="Bell MT" panose="02020503060305020303" pitchFamily="18" charset="0"/>
            </a:endParaRPr>
          </a:p>
        </p:txBody>
      </p:sp>
      <p:sp>
        <p:nvSpPr>
          <p:cNvPr id="3" name="Freeform 3"/>
          <p:cNvSpPr/>
          <p:nvPr/>
        </p:nvSpPr>
        <p:spPr>
          <a:xfrm>
            <a:off x="259736" y="307050"/>
            <a:ext cx="1726242" cy="1773666"/>
          </a:xfrm>
          <a:custGeom>
            <a:avLst/>
            <a:gdLst/>
            <a:ahLst/>
            <a:cxnLst/>
            <a:rect l="l" t="t" r="r" b="b"/>
            <a:pathLst>
              <a:path w="1726242" h="1773666">
                <a:moveTo>
                  <a:pt x="0" y="0"/>
                </a:moveTo>
                <a:lnTo>
                  <a:pt x="1726241" y="0"/>
                </a:lnTo>
                <a:lnTo>
                  <a:pt x="1726241" y="1773666"/>
                </a:lnTo>
                <a:lnTo>
                  <a:pt x="0" y="1773666"/>
                </a:lnTo>
                <a:lnTo>
                  <a:pt x="0" y="0"/>
                </a:lnTo>
                <a:close/>
              </a:path>
            </a:pathLst>
          </a:custGeom>
          <a:blipFill>
            <a:blip r:embed="rId2"/>
            <a:stretch>
              <a:fillRect/>
            </a:stretch>
          </a:blipFill>
        </p:spPr>
      </p:sp>
    </p:spTree>
    <p:extLst>
      <p:ext uri="{BB962C8B-B14F-4D97-AF65-F5344CB8AC3E}">
        <p14:creationId xmlns:p14="http://schemas.microsoft.com/office/powerpoint/2010/main" val="7768178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828800" y="266700"/>
            <a:ext cx="14630400" cy="9753600"/>
          </a:xfrm>
          <a:prstGeom prst="rect">
            <a:avLst/>
          </a:prstGeom>
        </p:spPr>
      </p:pic>
    </p:spTree>
    <p:extLst>
      <p:ext uri="{BB962C8B-B14F-4D97-AF65-F5344CB8AC3E}">
        <p14:creationId xmlns:p14="http://schemas.microsoft.com/office/powerpoint/2010/main" val="4194998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911</TotalTime>
  <Words>2440</Words>
  <Application>Microsoft Office PowerPoint</Application>
  <PresentationFormat>Personalizado</PresentationFormat>
  <Paragraphs>273</Paragraphs>
  <Slides>46</Slides>
  <Notes>3</Notes>
  <HiddenSlides>0</HiddenSlides>
  <MMClips>0</MMClips>
  <ScaleCrop>false</ScaleCrop>
  <HeadingPairs>
    <vt:vector size="6" baseType="variant">
      <vt:variant>
        <vt:lpstr>Fuentes usadas</vt:lpstr>
      </vt:variant>
      <vt:variant>
        <vt:i4>17</vt:i4>
      </vt:variant>
      <vt:variant>
        <vt:lpstr>Tema</vt:lpstr>
      </vt:variant>
      <vt:variant>
        <vt:i4>1</vt:i4>
      </vt:variant>
      <vt:variant>
        <vt:lpstr>Títulos de diapositiva</vt:lpstr>
      </vt:variant>
      <vt:variant>
        <vt:i4>46</vt:i4>
      </vt:variant>
    </vt:vector>
  </HeadingPairs>
  <TitlesOfParts>
    <vt:vector size="64" baseType="lpstr">
      <vt:lpstr>Stencil</vt:lpstr>
      <vt:lpstr>Bahnschrift Light</vt:lpstr>
      <vt:lpstr>Agrandir Medium</vt:lpstr>
      <vt:lpstr>Bahnschrift SemiLight</vt:lpstr>
      <vt:lpstr>Comic Sans MS</vt:lpstr>
      <vt:lpstr>Inter Semi-Bold</vt:lpstr>
      <vt:lpstr>Poppins</vt:lpstr>
      <vt:lpstr>Gabriola</vt:lpstr>
      <vt:lpstr>Codec Pro</vt:lpstr>
      <vt:lpstr>Calibri</vt:lpstr>
      <vt:lpstr>Arial</vt:lpstr>
      <vt:lpstr>Bell MT</vt:lpstr>
      <vt:lpstr>Arial Narrow</vt:lpstr>
      <vt:lpstr>Bahnschrift SemiBold</vt:lpstr>
      <vt:lpstr>Berlin Sans FB Demi</vt:lpstr>
      <vt:lpstr>Balmy</vt:lpstr>
      <vt:lpstr>Calibri Light</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Escuche el siguiente problema……</vt:lpstr>
      <vt:lpstr>Presentación de PowerPoint</vt:lpstr>
      <vt:lpstr>Paso a paso para una respuesta educativa a la diversidad en el aula según la normativa vigente……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para lengua sobre el pasado y el presente en amarillo y azul verdoso estilo dibujado</dc:title>
  <dc:creator>MONICA OYANGUREN</dc:creator>
  <cp:lastModifiedBy>UGEL Pacasmayo</cp:lastModifiedBy>
  <cp:revision>128</cp:revision>
  <dcterms:created xsi:type="dcterms:W3CDTF">2006-08-16T00:00:00Z</dcterms:created>
  <dcterms:modified xsi:type="dcterms:W3CDTF">2026-03-27T16:06:30Z</dcterms:modified>
  <dc:identifier>DAGq1J_RvcI</dc:identifier>
</cp:coreProperties>
</file>