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2" r:id="rId4"/>
    <p:sldId id="264" r:id="rId5"/>
    <p:sldId id="266" r:id="rId6"/>
    <p:sldId id="257" r:id="rId7"/>
    <p:sldId id="258" r:id="rId8"/>
    <p:sldId id="259" r:id="rId9"/>
    <p:sldId id="267" r:id="rId10"/>
    <p:sldId id="268" r:id="rId11"/>
    <p:sldId id="265" r:id="rId12"/>
    <p:sldId id="261" r:id="rId13"/>
    <p:sldId id="269" r:id="rId14"/>
    <p:sldId id="260" r:id="rId15"/>
    <p:sldId id="271" r:id="rId16"/>
    <p:sldId id="270" r:id="rId17"/>
    <p:sldId id="273" r:id="rId18"/>
    <p:sldId id="272" r:id="rId19"/>
    <p:sldId id="275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LL" initials="G" lastIdx="1" clrIdx="0">
    <p:extLst>
      <p:ext uri="{19B8F6BF-5375-455C-9EA6-DF929625EA0E}">
        <p15:presenceInfo xmlns:p15="http://schemas.microsoft.com/office/powerpoint/2012/main" userId="GR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CC"/>
    <a:srgbClr val="FF99CC"/>
    <a:srgbClr val="FF66CC"/>
    <a:srgbClr val="00CC99"/>
    <a:srgbClr val="FFFF66"/>
    <a:srgbClr val="FFCCFF"/>
    <a:srgbClr val="FFFFCC"/>
    <a:srgbClr val="FF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C5B32-5EB4-4A93-B4FD-94259DAF2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C15A5D-F889-4F0E-9452-5D93D7453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DD3790-2711-4AFE-B26F-3B3213FF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A47D9F-A2C9-4364-9770-FB77B3B6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EF2BF-61EF-4857-B148-41907E71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607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260CD-269A-4F3A-BF06-FEF9D5C8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B9EACF-18E1-4509-B3E5-5CBCD6AF3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82312E-E9D3-49AB-B18A-DDBADF93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CFC36B-8A50-4F26-AD56-8507C022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32E6C2-579E-4586-B274-CBD4859D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01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7107BB-887B-4608-8AA1-01C390EB6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99A23C-9ADD-494A-A178-F09BE9601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2AA61-B01B-46B4-9B01-48A3C73C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0898D2-3A96-4831-B140-9E55E885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1819E1-91EF-451E-B5E6-EFB482F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137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AD872-666D-41E7-A3D1-250454A4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BFF1BE-3528-48E3-8C9D-871495D8A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A20C36-78A2-4B0B-8366-DCC5EEB2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12C418-DA40-4F83-A493-96025B6BB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9CC77-A0A9-4346-9CE5-AE3DC0A8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049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A107F-1772-4698-841C-BA79FA00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9591AF-9B5F-4296-9FA8-2455D335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79F4B0-BE7F-4CBE-8F22-375EFEE7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16992-80C4-4B45-B0BE-C2BEC88F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5D73BA-4A96-431E-BFB4-3436053F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721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F9230-A24D-4710-9FD5-0CEEDFC2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F9D50-AA4A-4981-8FDA-8CC050015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CB11F8-A7AC-440B-8CBA-AF521BF97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AB5126-FBDD-463B-A4C3-D5F2FC40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4D56A2-9E40-4B79-9197-482DB91D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FA50D1-4BDE-44B1-8485-6BBB1BF4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3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BCC59-AE02-4A64-A902-E283C72C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E8A4B-4A3B-4B70-AFDB-CF3F68070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5C6A4A-7B67-42AE-ABD9-014072EAE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F68A7D-AABC-4B5F-A36F-C7A01F28C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00EE58-0248-4158-8D4D-454E7C841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223C2C-F3F0-45D1-85D0-170A5B9C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DC60B2-58FF-4362-B0B4-F20802B9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E1703D-A909-402F-AE19-4310086E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25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C5DF7-D876-4136-9DB6-16D9B1A1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1D33BE-2B2B-4EAD-9C44-D4FC6897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01092D-2446-49C3-82B8-7D4D5C2B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4A9040-3D42-43C9-AE0B-A93A7705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907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879A2F-1A1A-45EF-A0C7-316E3FA3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88EC9A-A585-491D-99A3-CB6C1C6D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729F27-FAB6-48DC-9B11-C32C174B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728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67845-337B-4ED7-8214-6F3876CD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5BF3C4-BF08-480D-85BE-60B66EA4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D738A9-2E32-4798-8A6B-FD0455894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E18382-C6DC-4156-8954-ECAC724E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CFD00D-3014-483A-B728-2FF34F50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B4FCA4-AA69-44E3-A4D6-770FF211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279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1925C-BF9D-4228-B689-11E9C202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D6A35E-9BD9-4474-A7E5-3C23518D8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7BC159-6E5B-40D7-96A3-90344E675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1FB44C-1DE8-4D63-AF0B-4FD6DA41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08A5EC-ED66-43AE-B735-104DC11B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CC6477-E92A-4D59-9065-1DA2784A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230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61F254-9E5E-4271-ABD4-1916EC29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8F6C91-5C86-41DD-AE68-D1F58236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D7E79-90FF-4CC2-BCAF-1A0BBCC29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2FEA-F94E-40E2-8A22-0B80AEB6F4C9}" type="datetimeFigureOut">
              <a:rPr lang="es-PE" smtClean="0"/>
              <a:t>25/03/2026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9BC5B9-E767-4523-BF2E-5850995B7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2B7A1-B72A-4998-96F2-0F763C620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BF65-AAD9-46B0-82FE-B9345B8376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926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78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3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1B12EA-BCD4-4AB3-9FCA-03148AE5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82" y="1277603"/>
            <a:ext cx="4900521" cy="2874338"/>
          </a:xfrm>
          <a:prstGeom prst="rect">
            <a:avLst/>
          </a:prstGeom>
          <a:gradFill>
            <a:gsLst>
              <a:gs pos="0">
                <a:schemeClr val="accent1">
                  <a:lumMod val="89000"/>
                </a:schemeClr>
              </a:gs>
              <a:gs pos="78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3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effectLst>
            <a:glow rad="622300">
              <a:srgbClr val="FFC000"/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36" y="0"/>
            <a:ext cx="1823717" cy="762779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0F95E92D-A839-4FD3-9D02-75FBDEA231BA}"/>
              </a:ext>
            </a:extLst>
          </p:cNvPr>
          <p:cNvGrpSpPr/>
          <p:nvPr/>
        </p:nvGrpSpPr>
        <p:grpSpPr>
          <a:xfrm>
            <a:off x="753753" y="1624783"/>
            <a:ext cx="1028103" cy="1105289"/>
            <a:chOff x="159301" y="154496"/>
            <a:chExt cx="928467" cy="988046"/>
          </a:xfrm>
          <a:effectLst>
            <a:glow rad="228600">
              <a:srgbClr val="9966FF">
                <a:alpha val="40000"/>
              </a:srgbClr>
            </a:glow>
          </a:effectLst>
        </p:grpSpPr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760A088C-16FE-48CC-A478-14F941C4EC0B}"/>
                </a:ext>
              </a:extLst>
            </p:cNvPr>
            <p:cNvSpPr/>
            <p:nvPr/>
          </p:nvSpPr>
          <p:spPr>
            <a:xfrm rot="3159182">
              <a:off x="100462" y="226882"/>
              <a:ext cx="988046" cy="843274"/>
            </a:xfrm>
            <a:prstGeom prst="hexagon">
              <a:avLst/>
            </a:prstGeom>
            <a:gradFill flip="none" rotWithShape="1">
              <a:gsLst>
                <a:gs pos="63000">
                  <a:schemeClr val="accent3">
                    <a:lumMod val="0"/>
                    <a:lumOff val="100000"/>
                  </a:schemeClr>
                </a:gs>
                <a:gs pos="45000">
                  <a:schemeClr val="accent3">
                    <a:lumMod val="0"/>
                    <a:lumOff val="100000"/>
                  </a:schemeClr>
                </a:gs>
                <a:gs pos="94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3261EFE-99FD-4F89-A80F-CF8875177D4B}"/>
                </a:ext>
              </a:extLst>
            </p:cNvPr>
            <p:cNvSpPr txBox="1"/>
            <p:nvPr/>
          </p:nvSpPr>
          <p:spPr>
            <a:xfrm>
              <a:off x="159301" y="515915"/>
              <a:ext cx="928467" cy="22010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s-PE" sz="1000" b="1" dirty="0">
                  <a:solidFill>
                    <a:srgbClr val="7030A0"/>
                  </a:solidFill>
                </a:rPr>
                <a:t>METODOLOGÍA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59072193-7501-4B4C-9F5A-DD94A9EFD35A}"/>
              </a:ext>
            </a:extLst>
          </p:cNvPr>
          <p:cNvGrpSpPr/>
          <p:nvPr/>
        </p:nvGrpSpPr>
        <p:grpSpPr>
          <a:xfrm rot="2876828">
            <a:off x="9384003" y="1224201"/>
            <a:ext cx="945375" cy="1037443"/>
            <a:chOff x="1119029" y="1388965"/>
            <a:chExt cx="843274" cy="98804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4" name="Hexágono 13">
              <a:extLst>
                <a:ext uri="{FF2B5EF4-FFF2-40B4-BE49-F238E27FC236}">
                  <a16:creationId xmlns:a16="http://schemas.microsoft.com/office/drawing/2014/main" id="{B21D6E8A-3BE2-4CBF-989F-999593DE7CF9}"/>
                </a:ext>
              </a:extLst>
            </p:cNvPr>
            <p:cNvSpPr/>
            <p:nvPr/>
          </p:nvSpPr>
          <p:spPr>
            <a:xfrm rot="3159182">
              <a:off x="1046643" y="1461351"/>
              <a:ext cx="988046" cy="843274"/>
            </a:xfrm>
            <a:prstGeom prst="hexagon">
              <a:avLst/>
            </a:prstGeom>
            <a:gradFill flip="none" rotWithShape="1">
              <a:gsLst>
                <a:gs pos="63000">
                  <a:schemeClr val="accent3">
                    <a:lumMod val="0"/>
                    <a:lumOff val="100000"/>
                  </a:schemeClr>
                </a:gs>
                <a:gs pos="45000">
                  <a:schemeClr val="accent3">
                    <a:lumMod val="0"/>
                    <a:lumOff val="100000"/>
                  </a:schemeClr>
                </a:gs>
                <a:gs pos="94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effectLst>
              <a:glow rad="101600">
                <a:schemeClr val="accent4">
                  <a:lumMod val="75000"/>
                  <a:alpha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F51F36AA-45A2-4255-B120-DB3F191BE80C}"/>
                </a:ext>
              </a:extLst>
            </p:cNvPr>
            <p:cNvSpPr txBox="1"/>
            <p:nvPr/>
          </p:nvSpPr>
          <p:spPr>
            <a:xfrm rot="21311274">
              <a:off x="1135113" y="1776434"/>
              <a:ext cx="811106" cy="2418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s-PE" sz="1000" b="1" dirty="0">
                  <a:solidFill>
                    <a:schemeClr val="accent2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ESTRATEG</a:t>
              </a:r>
              <a:r>
                <a:rPr lang="es-PE" sz="1050" b="1" dirty="0">
                  <a:solidFill>
                    <a:schemeClr val="accent2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</a:t>
              </a:r>
              <a:r>
                <a:rPr lang="es-PE" sz="1000" b="1" dirty="0">
                  <a:solidFill>
                    <a:schemeClr val="accent2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DD0DB67-F049-44EE-867A-423E8D38236C}"/>
              </a:ext>
            </a:extLst>
          </p:cNvPr>
          <p:cNvGrpSpPr/>
          <p:nvPr/>
        </p:nvGrpSpPr>
        <p:grpSpPr>
          <a:xfrm rot="2745869">
            <a:off x="9691000" y="2173014"/>
            <a:ext cx="1099623" cy="1074029"/>
            <a:chOff x="1753916" y="924071"/>
            <a:chExt cx="993181" cy="988046"/>
          </a:xfrm>
          <a:effectLst>
            <a:glow rad="101600">
              <a:srgbClr val="00B0F0">
                <a:alpha val="60000"/>
              </a:srgbClr>
            </a:glow>
          </a:effectLst>
        </p:grpSpPr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807F26FA-8371-4DAF-81F7-1D54C85A04F4}"/>
                </a:ext>
              </a:extLst>
            </p:cNvPr>
            <p:cNvSpPr/>
            <p:nvPr/>
          </p:nvSpPr>
          <p:spPr>
            <a:xfrm rot="3159182">
              <a:off x="1681530" y="996457"/>
              <a:ext cx="988046" cy="843274"/>
            </a:xfrm>
            <a:prstGeom prst="hexagon">
              <a:avLst/>
            </a:prstGeom>
            <a:gradFill flip="none" rotWithShape="1">
              <a:gsLst>
                <a:gs pos="63000">
                  <a:schemeClr val="accent3">
                    <a:lumMod val="0"/>
                    <a:lumOff val="100000"/>
                  </a:schemeClr>
                </a:gs>
                <a:gs pos="45000">
                  <a:schemeClr val="accent3">
                    <a:lumMod val="0"/>
                    <a:lumOff val="100000"/>
                  </a:schemeClr>
                </a:gs>
                <a:gs pos="94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4C28613-87C3-4D98-974E-71E67987CF3C}"/>
                </a:ext>
              </a:extLst>
            </p:cNvPr>
            <p:cNvSpPr txBox="1"/>
            <p:nvPr/>
          </p:nvSpPr>
          <p:spPr>
            <a:xfrm rot="21291157">
              <a:off x="1779494" y="1301949"/>
              <a:ext cx="967603" cy="2418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r>
                <a:rPr lang="es-PE" sz="1050" b="1" dirty="0">
                  <a:solidFill>
                    <a:schemeClr val="accent1">
                      <a:lumMod val="75000"/>
                    </a:schemeClr>
                  </a:solidFill>
                </a:rPr>
                <a:t>CREATIVIDAD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EA511E2-C9F4-4073-9A18-6551078FE56B}"/>
              </a:ext>
            </a:extLst>
          </p:cNvPr>
          <p:cNvGrpSpPr/>
          <p:nvPr/>
        </p:nvGrpSpPr>
        <p:grpSpPr>
          <a:xfrm rot="2589208">
            <a:off x="10242009" y="1428246"/>
            <a:ext cx="1145230" cy="1044423"/>
            <a:chOff x="306994" y="993710"/>
            <a:chExt cx="1067029" cy="988046"/>
          </a:xfrm>
          <a:effectLst>
            <a:glow rad="101600">
              <a:srgbClr val="00B050">
                <a:alpha val="60000"/>
              </a:srgbClr>
            </a:glow>
          </a:effectLst>
        </p:grpSpPr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A1D44F80-FF88-45F0-924B-7147EA54D9CB}"/>
                </a:ext>
              </a:extLst>
            </p:cNvPr>
            <p:cNvSpPr/>
            <p:nvPr/>
          </p:nvSpPr>
          <p:spPr>
            <a:xfrm rot="3159182">
              <a:off x="256110" y="1066096"/>
              <a:ext cx="988046" cy="843274"/>
            </a:xfrm>
            <a:prstGeom prst="hexagon">
              <a:avLst/>
            </a:prstGeom>
            <a:gradFill flip="none" rotWithShape="1">
              <a:gsLst>
                <a:gs pos="63000">
                  <a:schemeClr val="accent3">
                    <a:lumMod val="0"/>
                    <a:lumOff val="100000"/>
                  </a:schemeClr>
                </a:gs>
                <a:gs pos="45000">
                  <a:schemeClr val="accent3">
                    <a:lumMod val="0"/>
                    <a:lumOff val="100000"/>
                  </a:schemeClr>
                </a:gs>
                <a:gs pos="94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1EF7BCA-3D10-4D5F-BF5E-F858C612A195}"/>
                </a:ext>
              </a:extLst>
            </p:cNvPr>
            <p:cNvSpPr txBox="1"/>
            <p:nvPr/>
          </p:nvSpPr>
          <p:spPr>
            <a:xfrm rot="21370510">
              <a:off x="306994" y="1371268"/>
              <a:ext cx="1067029" cy="23293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r>
                <a:rPr lang="es-PE" sz="1000" b="1" dirty="0">
                  <a:solidFill>
                    <a:srgbClr val="00B05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MOTIVACIÓN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6253FC2-5176-48C2-AC6E-FDFE2239BA8D}"/>
              </a:ext>
            </a:extLst>
          </p:cNvPr>
          <p:cNvGrpSpPr/>
          <p:nvPr/>
        </p:nvGrpSpPr>
        <p:grpSpPr>
          <a:xfrm>
            <a:off x="1500032" y="1063604"/>
            <a:ext cx="969199" cy="1072546"/>
            <a:chOff x="1724657" y="-49441"/>
            <a:chExt cx="843274" cy="988046"/>
          </a:xfrm>
          <a:effectLst>
            <a:glow rad="101600">
              <a:srgbClr val="0070C0">
                <a:alpha val="60000"/>
              </a:srgbClr>
            </a:glow>
          </a:effectLst>
        </p:grpSpPr>
        <p:sp>
          <p:nvSpPr>
            <p:cNvPr id="16" name="Hexágono 15">
              <a:extLst>
                <a:ext uri="{FF2B5EF4-FFF2-40B4-BE49-F238E27FC236}">
                  <a16:creationId xmlns:a16="http://schemas.microsoft.com/office/drawing/2014/main" id="{B67EEFC5-7A8D-4170-9119-7D464825728E}"/>
                </a:ext>
              </a:extLst>
            </p:cNvPr>
            <p:cNvSpPr/>
            <p:nvPr/>
          </p:nvSpPr>
          <p:spPr>
            <a:xfrm rot="3159182">
              <a:off x="1652271" y="22945"/>
              <a:ext cx="988046" cy="843274"/>
            </a:xfrm>
            <a:prstGeom prst="hexagon">
              <a:avLst/>
            </a:prstGeom>
            <a:gradFill flip="none" rotWithShape="1">
              <a:gsLst>
                <a:gs pos="63000">
                  <a:schemeClr val="accent3">
                    <a:lumMod val="0"/>
                    <a:lumOff val="100000"/>
                  </a:schemeClr>
                </a:gs>
                <a:gs pos="45000">
                  <a:schemeClr val="accent3">
                    <a:lumMod val="0"/>
                    <a:lumOff val="100000"/>
                  </a:schemeClr>
                </a:gs>
                <a:gs pos="94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91F6016-8B8D-400D-BF60-1568A142D104}"/>
                </a:ext>
              </a:extLst>
            </p:cNvPr>
            <p:cNvSpPr txBox="1"/>
            <p:nvPr/>
          </p:nvSpPr>
          <p:spPr>
            <a:xfrm rot="21163394">
              <a:off x="1841215" y="365296"/>
              <a:ext cx="688943" cy="21865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r>
                <a:rPr lang="es-PE" sz="1050" b="1" dirty="0">
                  <a:solidFill>
                    <a:srgbClr val="00B0F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INTERÉS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3189E8F-5462-4A4A-9704-EA864A737648}"/>
              </a:ext>
            </a:extLst>
          </p:cNvPr>
          <p:cNvGrpSpPr/>
          <p:nvPr/>
        </p:nvGrpSpPr>
        <p:grpSpPr>
          <a:xfrm>
            <a:off x="1635795" y="2026698"/>
            <a:ext cx="1028103" cy="1106284"/>
            <a:chOff x="936639" y="535884"/>
            <a:chExt cx="967952" cy="988046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E5860744-832B-4E2F-BC94-B989CBFE4536}"/>
                </a:ext>
              </a:extLst>
            </p:cNvPr>
            <p:cNvSpPr/>
            <p:nvPr/>
          </p:nvSpPr>
          <p:spPr>
            <a:xfrm rot="3159182">
              <a:off x="890994" y="608270"/>
              <a:ext cx="988046" cy="843274"/>
            </a:xfrm>
            <a:prstGeom prst="hexagon">
              <a:avLst/>
            </a:prstGeom>
            <a:gradFill flip="none" rotWithShape="1">
              <a:gsLst>
                <a:gs pos="63000">
                  <a:schemeClr val="accent3">
                    <a:lumMod val="0"/>
                    <a:lumOff val="100000"/>
                  </a:schemeClr>
                </a:gs>
                <a:gs pos="45000">
                  <a:schemeClr val="accent3">
                    <a:lumMod val="0"/>
                    <a:lumOff val="100000"/>
                  </a:schemeClr>
                </a:gs>
                <a:gs pos="94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800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A137E4BE-A601-4AFB-A17B-38C38DD76CAC}"/>
                </a:ext>
              </a:extLst>
            </p:cNvPr>
            <p:cNvSpPr txBox="1"/>
            <p:nvPr/>
          </p:nvSpPr>
          <p:spPr>
            <a:xfrm>
              <a:off x="936639" y="919586"/>
              <a:ext cx="967952" cy="2308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r>
                <a:rPr lang="es-PE" sz="900" b="1" dirty="0">
                  <a:solidFill>
                    <a:srgbClr val="FF0000"/>
                  </a:solidFill>
                </a:rPr>
                <a:t>PROTAGONISTA</a:t>
              </a:r>
            </a:p>
          </p:txBody>
        </p:sp>
      </p:grp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C002F37-25C5-493A-919A-43CD20403C3C}"/>
              </a:ext>
            </a:extLst>
          </p:cNvPr>
          <p:cNvSpPr/>
          <p:nvPr/>
        </p:nvSpPr>
        <p:spPr>
          <a:xfrm>
            <a:off x="2318467" y="4799103"/>
            <a:ext cx="8292651" cy="10374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>
                <a:effectLst/>
                <a:latin typeface="Comic Sans MS" panose="030F0702030302020204" pitchFamily="66" charset="0"/>
              </a:rPr>
              <a:t>BUENAS PRÁCTICAS E INNOVACIÓN EDUCATIVA</a:t>
            </a:r>
          </a:p>
          <a:p>
            <a:pPr algn="ctr"/>
            <a:r>
              <a:rPr lang="es-ES" sz="2400" b="1" i="1" dirty="0">
                <a:latin typeface="Comic Sans MS" panose="030F0702030302020204" pitchFamily="66" charset="0"/>
              </a:rPr>
              <a:t>OCTAVA LÍNEA DE ACCIÓN</a:t>
            </a:r>
            <a:endParaRPr lang="es-PE" sz="24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5A93E5-9468-4A93-896F-72AA09ABB145}"/>
              </a:ext>
            </a:extLst>
          </p:cNvPr>
          <p:cNvSpPr/>
          <p:nvPr/>
        </p:nvSpPr>
        <p:spPr>
          <a:xfrm>
            <a:off x="444584" y="6172576"/>
            <a:ext cx="3150638" cy="380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Comic Sans MS" panose="030F0702030302020204" pitchFamily="66" charset="0"/>
              </a:rPr>
              <a:t>Área de Gestión </a:t>
            </a:r>
            <a:r>
              <a:rPr lang="es-ES" sz="1400" b="1" i="1" dirty="0">
                <a:latin typeface="Comic Sans MS" panose="030F0702030302020204" pitchFamily="66" charset="0"/>
              </a:rPr>
              <a:t>Pedagógica</a:t>
            </a:r>
            <a:endParaRPr lang="es-PE" sz="14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2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B8BC75-8166-4681-BFD8-5783FD55B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8" y="25795"/>
            <a:ext cx="1760518" cy="43140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37EABB9-F363-4A94-A254-1B7EAFA5C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30970"/>
              </p:ext>
            </p:extLst>
          </p:nvPr>
        </p:nvGraphicFramePr>
        <p:xfrm>
          <a:off x="1098384" y="313811"/>
          <a:ext cx="10300447" cy="6009826"/>
        </p:xfrm>
        <a:graphic>
          <a:graphicData uri="http://schemas.openxmlformats.org/drawingml/2006/table">
            <a:tbl>
              <a:tblPr firstRow="1" firstCol="1" bandRow="1"/>
              <a:tblGrid>
                <a:gridCol w="10300447">
                  <a:extLst>
                    <a:ext uri="{9D8B030D-6E8A-4147-A177-3AD203B41FA5}">
                      <a16:colId xmlns:a16="http://schemas.microsoft.com/office/drawing/2014/main" val="3811014657"/>
                    </a:ext>
                  </a:extLst>
                </a:gridCol>
              </a:tblGrid>
              <a:tr h="250919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EVALUACIÓN E INDICADORES</a:t>
                      </a:r>
                      <a:r>
                        <a:rPr lang="es-PE" sz="1200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PE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59558"/>
                  </a:ext>
                </a:extLst>
              </a:tr>
              <a:tr h="32955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P.INVESTIGACIÓN</a:t>
                      </a:r>
                      <a:r>
                        <a:rPr lang="es-PE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400" b="1" kern="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ACCIÓN PARTICIPATIVA PARA LA INNOVACIÓN</a:t>
                      </a:r>
                      <a:r>
                        <a:rPr lang="es-PE" sz="1400" b="1" kern="1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400" b="1" kern="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EDUCATIVA  </a:t>
                      </a:r>
                      <a:endParaRPr lang="es-P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64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388977"/>
                  </a:ext>
                </a:extLst>
              </a:tr>
              <a:tr h="2136369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1.Intencionalidad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1.1. Identifica: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investigación,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y consecuencias resultado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una práctica dialógica y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reflexiva del equipo investigación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Sustenta este análisis con evidencias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cualitativas y cuantitativas confiables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 de fuentes primarias y secundarias.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1.2.Formula la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pregunta de investigación principal y las preguntas de</a:t>
                      </a:r>
                      <a:r>
                        <a:rPr lang="es-PE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investigación específicas,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que estén vinculadas al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problema identificado.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Formula pregunta de investigación principal y las preguntas de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investigación específicas,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asegurando que estén vinculadas al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problema identificado en la investigación.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 Formula el objetivo general y los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objetivos específicos de la</a:t>
                      </a:r>
                      <a:r>
                        <a:rPr lang="es-PE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investigación, asegurando que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guarden relación con el problema y</a:t>
                      </a:r>
                      <a:r>
                        <a:rPr lang="es-PE" sz="12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 preguntas de investigación.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64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30564"/>
                  </a:ext>
                </a:extLst>
              </a:tr>
              <a:tr h="7877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Participación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 Identifica a los principales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actores del equipo de investigación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describe el rol que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desempeñarán en el desarrollo del proyecto, en el marco de la metodología IAPE, poniendo a los estudiantes en el centro del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</a:t>
                      </a:r>
                      <a:r>
                        <a:rPr lang="es-PE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64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79387"/>
                  </a:ext>
                </a:extLst>
              </a:tr>
              <a:tr h="62385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Reflexión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Sustenta las estrategias utilizadas para promover la participación activa y la reflexión dialógica de los actores involucrados en la investigación, en el marco de la metodología IAPE.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64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95613"/>
                  </a:ext>
                </a:extLst>
              </a:tr>
              <a:tr h="7083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s-PE" sz="1200" b="1" kern="0" dirty="0">
                          <a:solidFill>
                            <a:srgbClr val="333F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Consistencia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 Describe y explica el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procedimiento metodológico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 refleje el proceso cíclico a seguir para alcanzar los objetivos de la investigación en el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marco de la IAPE.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Describe las técnicas e instrumentos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utilizados para la recolección y análisis de datos en el marco de la IAPE, asegurando su vinculación con el logro de los objetivos y la participación activa de los actores del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equipo de investigación.</a:t>
                      </a:r>
                    </a:p>
                    <a:p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4.3.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Presenta un plan de actividades y responsabilidades en el marco de la IAPE, vinculado al logro de los </a:t>
                      </a:r>
                      <a:r>
                        <a:rPr lang="es-P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objetivos e involucrando la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participación activa de los actores del </a:t>
                      </a:r>
                      <a:r>
                        <a:rPr lang="es-P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equipo de investigación. </a:t>
                      </a:r>
                    </a:p>
                    <a:p>
                      <a:r>
                        <a:rPr lang="es-P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4.4.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Describe la utilidad de los bienes y servicios que demanda el proyecto para garantizar su sostenibilidad y </a:t>
                      </a:r>
                      <a:r>
                        <a:rPr lang="es-P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continuidad a largo plazo. </a:t>
                      </a:r>
                    </a:p>
                    <a:p>
                      <a:endParaRPr lang="es-PE" sz="12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523" marR="46523" marT="646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363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6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BCAFA2-4319-4840-94E7-152E8D094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37" t="8045" r="2910" b="44119"/>
          <a:stretch/>
        </p:blipFill>
        <p:spPr>
          <a:xfrm>
            <a:off x="1156444" y="977506"/>
            <a:ext cx="3585883" cy="17687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E25E0D2-D053-4EBA-9F3B-F50742396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41" t="54052"/>
          <a:stretch/>
        </p:blipFill>
        <p:spPr>
          <a:xfrm>
            <a:off x="6400041" y="3688966"/>
            <a:ext cx="3564580" cy="15757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F6F0C9-05CE-46B2-9D29-5D7B0E3E2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52" r="72980"/>
          <a:stretch/>
        </p:blipFill>
        <p:spPr>
          <a:xfrm>
            <a:off x="6377979" y="1055267"/>
            <a:ext cx="3608703" cy="17687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BAF690-9B39-4290-AC81-15A4CAF00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2" t="54052" r="36739"/>
          <a:stretch/>
        </p:blipFill>
        <p:spPr>
          <a:xfrm>
            <a:off x="1178312" y="3688966"/>
            <a:ext cx="3586448" cy="168559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FC84112-DF45-4CB6-B945-959CDE9A3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7" y="34824"/>
            <a:ext cx="2791906" cy="6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3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B61B1A9-5420-4AF9-8CD4-163B002CE8F7}"/>
              </a:ext>
            </a:extLst>
          </p:cNvPr>
          <p:cNvSpPr/>
          <p:nvPr/>
        </p:nvSpPr>
        <p:spPr>
          <a:xfrm>
            <a:off x="1114426" y="4551271"/>
            <a:ext cx="3648074" cy="15828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tx2">
                    <a:lumMod val="50000"/>
                  </a:schemeClr>
                </a:solidFill>
              </a:rPr>
              <a:t>Arpilleras narrativas</a:t>
            </a:r>
          </a:p>
          <a:p>
            <a:pPr algn="ctr"/>
            <a:r>
              <a:rPr lang="es-PE" sz="1600" b="1" dirty="0">
                <a:solidFill>
                  <a:schemeClr val="tx2">
                    <a:lumMod val="50000"/>
                  </a:schemeClr>
                </a:solidFill>
              </a:rPr>
              <a:t>Contexto comunidad de tejedoras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1375480-8051-4761-9EA1-802F5BC68A01}"/>
              </a:ext>
            </a:extLst>
          </p:cNvPr>
          <p:cNvSpPr/>
          <p:nvPr/>
        </p:nvSpPr>
        <p:spPr>
          <a:xfrm>
            <a:off x="6972303" y="833867"/>
            <a:ext cx="4229098" cy="219564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490E40-BF63-4CE1-84C3-D2120BEC7207}"/>
              </a:ext>
            </a:extLst>
          </p:cNvPr>
          <p:cNvSpPr txBox="1"/>
          <p:nvPr/>
        </p:nvSpPr>
        <p:spPr>
          <a:xfrm>
            <a:off x="7199500" y="1168825"/>
            <a:ext cx="3774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0066FF"/>
                </a:solidFill>
                <a:effectLst/>
                <a:latin typeface="Segoe UI Historic" panose="020B0502040204020203" pitchFamily="34" charset="0"/>
              </a:rPr>
              <a:t>"</a:t>
            </a:r>
            <a:r>
              <a:rPr lang="es-ES" b="0" i="0" dirty="0" err="1">
                <a:solidFill>
                  <a:srgbClr val="0066FF"/>
                </a:solidFill>
                <a:effectLst/>
                <a:latin typeface="Segoe UI Historic" panose="020B0502040204020203" pitchFamily="34" charset="0"/>
              </a:rPr>
              <a:t>Olayinos</a:t>
            </a:r>
            <a:r>
              <a:rPr lang="es-ES" b="0" i="0" dirty="0">
                <a:solidFill>
                  <a:srgbClr val="0066FF"/>
                </a:solidFill>
                <a:effectLst/>
                <a:latin typeface="Segoe UI Historic" panose="020B0502040204020203" pitchFamily="34" charset="0"/>
              </a:rPr>
              <a:t> cazadores de los misterios del mar“ crearon la estrategia RESNARR: Recopila, Escucha y Narra. </a:t>
            </a:r>
          </a:p>
          <a:p>
            <a:pPr algn="just"/>
            <a:r>
              <a:rPr lang="fr-FR" b="0" i="0" dirty="0">
                <a:solidFill>
                  <a:srgbClr val="0066FF"/>
                </a:solidFill>
                <a:effectLst/>
                <a:latin typeface="Segoe UI Historic" panose="020B0502040204020203" pitchFamily="34" charset="0"/>
              </a:rPr>
              <a:t>IE José </a:t>
            </a:r>
            <a:r>
              <a:rPr lang="fr-FR" b="0" i="0" dirty="0" err="1">
                <a:solidFill>
                  <a:srgbClr val="0066FF"/>
                </a:solidFill>
                <a:effectLst/>
                <a:latin typeface="Segoe UI Historic" panose="020B0502040204020203" pitchFamily="34" charset="0"/>
              </a:rPr>
              <a:t>Olaya</a:t>
            </a:r>
            <a:r>
              <a:rPr lang="fr-FR" b="0" i="0" dirty="0">
                <a:solidFill>
                  <a:srgbClr val="0066FF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fr-FR" b="0" i="0" dirty="0" err="1">
                <a:solidFill>
                  <a:srgbClr val="0066FF"/>
                </a:solidFill>
                <a:effectLst/>
                <a:latin typeface="Segoe UI Historic" panose="020B0502040204020203" pitchFamily="34" charset="0"/>
              </a:rPr>
              <a:t>Balandra</a:t>
            </a:r>
            <a:r>
              <a:rPr lang="fr-FR" b="0" i="0" dirty="0">
                <a:solidFill>
                  <a:srgbClr val="0066FF"/>
                </a:solidFill>
                <a:effectLst/>
                <a:latin typeface="Segoe UI Historic" panose="020B0502040204020203" pitchFamily="34" charset="0"/>
              </a:rPr>
              <a:t> de </a:t>
            </a:r>
            <a:r>
              <a:rPr lang="es-PE" b="0" i="0" dirty="0">
                <a:solidFill>
                  <a:srgbClr val="0066FF"/>
                </a:solidFill>
                <a:effectLst/>
                <a:latin typeface="Segoe UI Historic" panose="020B0502040204020203" pitchFamily="34" charset="0"/>
              </a:rPr>
              <a:t>Vice, Sechura</a:t>
            </a:r>
            <a:r>
              <a:rPr lang="es-PE" dirty="0">
                <a:solidFill>
                  <a:srgbClr val="0066FF"/>
                </a:solidFill>
                <a:latin typeface="Segoe UI Historic" panose="020B0502040204020203" pitchFamily="34" charset="0"/>
              </a:rPr>
              <a:t>.</a:t>
            </a:r>
            <a:endParaRPr lang="es-PE" dirty="0">
              <a:solidFill>
                <a:srgbClr val="0066FF"/>
              </a:solidFill>
            </a:endParaRP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C0C97610-2585-4FFB-A040-AC9ED4AC4491}"/>
              </a:ext>
            </a:extLst>
          </p:cNvPr>
          <p:cNvSpPr/>
          <p:nvPr/>
        </p:nvSpPr>
        <p:spPr>
          <a:xfrm>
            <a:off x="6972303" y="3828491"/>
            <a:ext cx="4591049" cy="2486585"/>
          </a:xfrm>
          <a:prstGeom prst="round2DiagRect">
            <a:avLst>
              <a:gd name="adj1" fmla="val 16667"/>
              <a:gd name="adj2" fmla="val 688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"Cine en el Cole“</a:t>
            </a:r>
          </a:p>
          <a:p>
            <a:pPr algn="just"/>
            <a:r>
              <a:rPr lang="es-ES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IE Javier Pérez de Cuellar – Quispicanchi, Cusco (Zona rural) demostró que la innovación también florece en los lugares más remotos.</a:t>
            </a:r>
          </a:p>
          <a:p>
            <a:pPr algn="just"/>
            <a:r>
              <a:rPr lang="es-ES" sz="1600" dirty="0">
                <a:solidFill>
                  <a:srgbClr val="080809"/>
                </a:solidFill>
                <a:latin typeface="Segoe UI Historic" panose="020B0502040204020203" pitchFamily="34" charset="0"/>
              </a:rPr>
              <a:t>Con un proyecto películas que después narran, también representan historias de su comunidad, uso del castellano y el quechua.</a:t>
            </a:r>
          </a:p>
          <a:p>
            <a:pPr algn="just"/>
            <a:r>
              <a:rPr lang="es-ES" sz="1600" dirty="0">
                <a:solidFill>
                  <a:srgbClr val="080809"/>
                </a:solidFill>
                <a:latin typeface="Segoe UI Historic" panose="020B0502040204020203" pitchFamily="34" charset="0"/>
              </a:rPr>
              <a:t>Participan PPFF</a:t>
            </a:r>
            <a:endParaRPr lang="es-PE" sz="1600" dirty="0"/>
          </a:p>
        </p:txBody>
      </p:sp>
      <p:sp>
        <p:nvSpPr>
          <p:cNvPr id="12" name="Rectángulo: esquinas diagonales redondeadas 11">
            <a:extLst>
              <a:ext uri="{FF2B5EF4-FFF2-40B4-BE49-F238E27FC236}">
                <a16:creationId xmlns:a16="http://schemas.microsoft.com/office/drawing/2014/main" id="{B3DACE7F-645F-4FF7-A733-8FAE26529AA1}"/>
              </a:ext>
            </a:extLst>
          </p:cNvPr>
          <p:cNvSpPr/>
          <p:nvPr/>
        </p:nvSpPr>
        <p:spPr>
          <a:xfrm>
            <a:off x="828674" y="880371"/>
            <a:ext cx="4391025" cy="2331235"/>
          </a:xfrm>
          <a:prstGeom prst="round2DiagRect">
            <a:avLst>
              <a:gd name="adj1" fmla="val 16667"/>
              <a:gd name="adj2" fmla="val 688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“La aventura de leer y escribir para actuar con alegría”</a:t>
            </a:r>
          </a:p>
          <a:p>
            <a:pPr algn="just"/>
            <a:r>
              <a:rPr lang="it-IT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I.E.I. N.° 546 "San Antonio",</a:t>
            </a:r>
            <a:r>
              <a:rPr lang="es-ES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 una de las 38 escuelas ganadoras del CNPIE 2026 en la Región Lima</a:t>
            </a:r>
          </a:p>
          <a:p>
            <a:pPr algn="just"/>
            <a:r>
              <a:rPr lang="es-ES" sz="1600" b="0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integrando juego, lectura y participación familiar.</a:t>
            </a:r>
            <a:endParaRPr lang="es-PE" sz="16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EBBF3BF-AB4C-4C7A-963C-2A0E2F5D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" y="34824"/>
            <a:ext cx="2791906" cy="6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3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CD422A1-2101-4497-AAA1-F051AD46B9F6}"/>
              </a:ext>
            </a:extLst>
          </p:cNvPr>
          <p:cNvSpPr txBox="1"/>
          <p:nvPr/>
        </p:nvSpPr>
        <p:spPr>
          <a:xfrm>
            <a:off x="3442447" y="1135111"/>
            <a:ext cx="4796118" cy="154247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GEOMETRIX: CREANDO Y JUGANDO APRENDO GEOMETRÍA EN FAMILIA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400" b="1" kern="0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2026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4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Resuelve problemas de forma, movimiento y localización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E" sz="1400" b="1" kern="0" dirty="0">
                <a:ea typeface="Calibri" panose="020F0502020204030204" pitchFamily="34" charset="0"/>
                <a:cs typeface="Arial" panose="020B0604020202020204" pitchFamily="34" charset="0"/>
              </a:rPr>
              <a:t>IE: Santa Inés - Guadalupe</a:t>
            </a:r>
            <a:endParaRPr lang="es-PE" sz="1400" b="1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90BB0CB-A57F-4BFA-9F90-E89C99E8424B}"/>
              </a:ext>
            </a:extLst>
          </p:cNvPr>
          <p:cNvSpPr/>
          <p:nvPr/>
        </p:nvSpPr>
        <p:spPr>
          <a:xfrm>
            <a:off x="3854824" y="313811"/>
            <a:ext cx="3998258" cy="39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UGEL PACASMAYO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E1A7EF-89EB-4D0B-BE19-4EFCD2EF8632}"/>
              </a:ext>
            </a:extLst>
          </p:cNvPr>
          <p:cNvSpPr txBox="1"/>
          <p:nvPr/>
        </p:nvSpPr>
        <p:spPr>
          <a:xfrm>
            <a:off x="788893" y="3753697"/>
            <a:ext cx="4356847" cy="241348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39370" marR="41910" algn="just">
              <a:lnSpc>
                <a:spcPts val="1900"/>
              </a:lnSpc>
              <a:spcAft>
                <a:spcPts val="0"/>
              </a:spcAft>
            </a:pPr>
            <a:r>
              <a:rPr lang="en-US" sz="1600" b="1" dirty="0">
                <a:effectLst/>
                <a:ea typeface="Calibri" panose="020F0502020204030204" pitchFamily="34" charset="0"/>
              </a:rPr>
              <a:t>PA</a:t>
            </a:r>
            <a:r>
              <a:rPr lang="en-US" sz="1600" b="1" spc="10" dirty="0">
                <a:effectLst/>
                <a:ea typeface="Calibri" panose="020F0502020204030204" pitchFamily="34" charset="0"/>
              </a:rPr>
              <a:t>L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A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B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RAS</a:t>
            </a:r>
            <a:r>
              <a:rPr lang="en-US" sz="1600" b="1" spc="10" dirty="0">
                <a:effectLst/>
                <a:ea typeface="Calibri" panose="020F0502020204030204" pitchFamily="34" charset="0"/>
              </a:rPr>
              <a:t> 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EN J</a:t>
            </a:r>
            <a:r>
              <a:rPr lang="en-US" sz="1600" b="1" spc="-5" dirty="0">
                <a:effectLst/>
                <a:ea typeface="Calibri" panose="020F0502020204030204" pitchFamily="34" charset="0"/>
              </a:rPr>
              <a:t>U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E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G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O: 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"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FOR</a:t>
            </a:r>
            <a:r>
              <a:rPr lang="en-US" sz="1600" b="1" spc="10" dirty="0">
                <a:effectLst/>
                <a:ea typeface="Calibri" panose="020F0502020204030204" pitchFamily="34" charset="0"/>
              </a:rPr>
              <a:t>M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AN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D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O 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C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O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M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U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N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I</a:t>
            </a:r>
            <a:r>
              <a:rPr lang="en-US" sz="1600" b="1" spc="10" dirty="0">
                <a:effectLst/>
                <a:ea typeface="Calibri" panose="020F0502020204030204" pitchFamily="34" charset="0"/>
              </a:rPr>
              <a:t>C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A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D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ORES</a:t>
            </a:r>
            <a:r>
              <a:rPr lang="en-US" sz="1600" b="1" spc="10" dirty="0">
                <a:effectLst/>
                <a:ea typeface="Calibri" panose="020F0502020204030204" pitchFamily="34" charset="0"/>
              </a:rPr>
              <a:t> 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Y L</a:t>
            </a:r>
            <a:r>
              <a:rPr lang="en-US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C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TOR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E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S</a:t>
            </a:r>
            <a:r>
              <a:rPr lang="es-PE" sz="1600" dirty="0">
                <a:ea typeface="Calibri" panose="020F0502020204030204" pitchFamily="34" charset="0"/>
              </a:rPr>
              <a:t> 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ACT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I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VO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S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“</a:t>
            </a:r>
          </a:p>
          <a:p>
            <a:pPr marL="39370" marR="41910" algn="ctr">
              <a:lnSpc>
                <a:spcPts val="1900"/>
              </a:lnSpc>
              <a:spcAft>
                <a:spcPts val="0"/>
              </a:spcAft>
            </a:pPr>
            <a:r>
              <a:rPr lang="en-US" sz="1600" b="1" dirty="0">
                <a:ea typeface="Calibri" panose="020F0502020204030204" pitchFamily="34" charset="0"/>
              </a:rPr>
              <a:t>2025</a:t>
            </a:r>
          </a:p>
          <a:p>
            <a:pPr marL="39370" marR="41910" algn="ctr">
              <a:lnSpc>
                <a:spcPts val="1900"/>
              </a:lnSpc>
              <a:spcAft>
                <a:spcPts val="0"/>
              </a:spcAft>
            </a:pPr>
            <a:r>
              <a:rPr lang="es-PE" sz="1600" b="1" dirty="0">
                <a:effectLst/>
                <a:ea typeface="Calibri" panose="020F0502020204030204" pitchFamily="34" charset="0"/>
              </a:rPr>
              <a:t>Se</a:t>
            </a:r>
            <a:r>
              <a:rPr lang="es-PE" sz="1600" b="1" spc="10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co</a:t>
            </a:r>
            <a:r>
              <a:rPr lang="es-PE" sz="1600" b="1" spc="5" dirty="0">
                <a:effectLst/>
                <a:ea typeface="Calibri" panose="020F0502020204030204" pitchFamily="34" charset="0"/>
              </a:rPr>
              <a:t>m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unica</a:t>
            </a:r>
            <a:r>
              <a:rPr lang="es-PE" sz="1600" b="1" spc="10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or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a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l</a:t>
            </a:r>
            <a:r>
              <a:rPr lang="es-PE" sz="1600" b="1" spc="5" dirty="0">
                <a:effectLst/>
                <a:ea typeface="Calibri" panose="020F0502020204030204" pitchFamily="34" charset="0"/>
              </a:rPr>
              <a:t>m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nte</a:t>
            </a:r>
            <a:r>
              <a:rPr lang="es-PE" sz="1600" b="1" spc="5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n</a:t>
            </a:r>
            <a:r>
              <a:rPr lang="es-PE" sz="1600" b="1" spc="10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su</a:t>
            </a:r>
            <a:r>
              <a:rPr lang="es-PE" sz="1600" b="1" spc="15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l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ngua</a:t>
            </a:r>
            <a:r>
              <a:rPr lang="es-PE" sz="1600" b="1" spc="5" dirty="0">
                <a:effectLst/>
                <a:ea typeface="Calibri" panose="020F0502020204030204" pitchFamily="34" charset="0"/>
              </a:rPr>
              <a:t> m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a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t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rna</a:t>
            </a:r>
            <a:endParaRPr lang="es-PE" sz="1600" b="1" spc="10" dirty="0">
              <a:ea typeface="Calibri" panose="020F0502020204030204" pitchFamily="34" charset="0"/>
            </a:endParaRPr>
          </a:p>
          <a:p>
            <a:pPr marL="39370" marR="41910" algn="ctr">
              <a:lnSpc>
                <a:spcPts val="1900"/>
              </a:lnSpc>
              <a:spcAft>
                <a:spcPts val="0"/>
              </a:spcAft>
            </a:pPr>
            <a:r>
              <a:rPr lang="es-PE" sz="1600" b="1" spc="10" dirty="0">
                <a:ea typeface="Calibri" panose="020F0502020204030204" pitchFamily="34" charset="0"/>
              </a:rPr>
              <a:t>L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spc="10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div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rsos</a:t>
            </a:r>
            <a:r>
              <a:rPr lang="es-PE" sz="1600" b="1" spc="10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tip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o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s</a:t>
            </a:r>
            <a:r>
              <a:rPr lang="es-PE" sz="1600" b="1" spc="15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de</a:t>
            </a:r>
            <a:r>
              <a:rPr lang="es-PE" sz="1600" b="1" spc="10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t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spc="5" dirty="0">
                <a:effectLst/>
                <a:ea typeface="Calibri" panose="020F0502020204030204" pitchFamily="34" charset="0"/>
              </a:rPr>
              <a:t>x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t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o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s</a:t>
            </a:r>
            <a:r>
              <a:rPr lang="es-PE" sz="1600" b="1" spc="15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scritos 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n</a:t>
            </a:r>
            <a:r>
              <a:rPr lang="es-PE" sz="1600" b="1" spc="10" dirty="0">
                <a:effectLst/>
                <a:ea typeface="Calibri" panose="020F0502020204030204" pitchFamily="34" charset="0"/>
              </a:rPr>
              <a:t> 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su l</a:t>
            </a:r>
            <a:r>
              <a:rPr lang="es-PE" sz="1600" b="1" spc="-5" dirty="0">
                <a:effectLst/>
                <a:ea typeface="Calibri" panose="020F0502020204030204" pitchFamily="34" charset="0"/>
              </a:rPr>
              <a:t>e</a:t>
            </a:r>
            <a:r>
              <a:rPr lang="es-PE" sz="1600" b="1" dirty="0">
                <a:effectLst/>
                <a:ea typeface="Calibri" panose="020F0502020204030204" pitchFamily="34" charset="0"/>
              </a:rPr>
              <a:t>ngua materna</a:t>
            </a:r>
            <a:endParaRPr lang="en-US" sz="1600" b="1" dirty="0">
              <a:effectLst/>
              <a:ea typeface="Calibri" panose="020F0502020204030204" pitchFamily="34" charset="0"/>
            </a:endParaRPr>
          </a:p>
          <a:p>
            <a:pPr marL="39370" marR="41910" algn="just">
              <a:lnSpc>
                <a:spcPts val="1900"/>
              </a:lnSpc>
              <a:spcAft>
                <a:spcPts val="0"/>
              </a:spcAft>
            </a:pPr>
            <a:endParaRPr lang="en-US" sz="1600" b="1" spc="5" dirty="0">
              <a:ea typeface="Calibri" panose="020F0502020204030204" pitchFamily="34" charset="0"/>
            </a:endParaRPr>
          </a:p>
          <a:p>
            <a:pPr marL="39370" marR="41910" algn="ctr">
              <a:lnSpc>
                <a:spcPts val="1900"/>
              </a:lnSpc>
              <a:spcAft>
                <a:spcPts val="0"/>
              </a:spcAft>
            </a:pPr>
            <a:r>
              <a:rPr lang="en-US" sz="1600" b="1" spc="5" dirty="0">
                <a:effectLst/>
                <a:ea typeface="Calibri" panose="020F0502020204030204" pitchFamily="34" charset="0"/>
              </a:rPr>
              <a:t>I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E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I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: </a:t>
            </a:r>
            <a:r>
              <a:rPr lang="en-US" sz="1600" b="1" spc="-10" dirty="0">
                <a:effectLst/>
                <a:ea typeface="Calibri" panose="020F0502020204030204" pitchFamily="34" charset="0"/>
              </a:rPr>
              <a:t>N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° 177 “Niño</a:t>
            </a:r>
            <a:r>
              <a:rPr lang="en-US" sz="1600" b="1" spc="-5" dirty="0">
                <a:effectLst/>
                <a:ea typeface="Calibri" panose="020F0502020204030204" pitchFamily="34" charset="0"/>
              </a:rPr>
              <a:t> 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Jesús de</a:t>
            </a:r>
            <a:r>
              <a:rPr lang="en-US" sz="1600" b="1" spc="5" dirty="0">
                <a:effectLst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ea typeface="Calibri" panose="020F0502020204030204" pitchFamily="34" charset="0"/>
              </a:rPr>
              <a:t>Prag</a:t>
            </a:r>
            <a:r>
              <a:rPr lang="en-US" sz="1600" b="1" spc="5" dirty="0" err="1">
                <a:effectLst/>
                <a:ea typeface="Calibri" panose="020F0502020204030204" pitchFamily="34" charset="0"/>
              </a:rPr>
              <a:t>a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”</a:t>
            </a:r>
          </a:p>
          <a:p>
            <a:pPr marL="39370" marR="41910" algn="ctr">
              <a:lnSpc>
                <a:spcPts val="1900"/>
              </a:lnSpc>
              <a:spcAft>
                <a:spcPts val="0"/>
              </a:spcAft>
            </a:pPr>
            <a:r>
              <a:rPr lang="en-US" sz="1600" b="1" dirty="0">
                <a:ea typeface="Calibri" panose="020F0502020204030204" pitchFamily="34" charset="0"/>
              </a:rPr>
              <a:t>San Pedro de </a:t>
            </a:r>
            <a:r>
              <a:rPr lang="en-US" sz="1600" b="1" dirty="0" err="1">
                <a:ea typeface="Calibri" panose="020F0502020204030204" pitchFamily="34" charset="0"/>
              </a:rPr>
              <a:t>LLoc</a:t>
            </a:r>
            <a:endParaRPr lang="es-P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PE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1A918AC-9AEF-4ACC-98E5-9C7F3F5CF08E}"/>
              </a:ext>
            </a:extLst>
          </p:cNvPr>
          <p:cNvSpPr txBox="1"/>
          <p:nvPr/>
        </p:nvSpPr>
        <p:spPr>
          <a:xfrm>
            <a:off x="7243484" y="4052496"/>
            <a:ext cx="415962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“DISFRUTAMOS DE LOS CUENTOS JUNTO A MI FAMILIA”</a:t>
            </a:r>
          </a:p>
          <a:p>
            <a:pPr algn="ctr"/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</a:rPr>
              <a:t>2025</a:t>
            </a:r>
          </a:p>
          <a:p>
            <a:pPr algn="ctr"/>
            <a:r>
              <a:rPr lang="es-ES" sz="1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comunica oralmente en su lengua materna</a:t>
            </a:r>
            <a:endParaRPr lang="es-ES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IEI </a:t>
            </a:r>
            <a:r>
              <a:rPr lang="es-ES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N°</a:t>
            </a:r>
            <a:r>
              <a:rPr lang="es-E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1666</a:t>
            </a:r>
          </a:p>
          <a:p>
            <a:pPr algn="ctr"/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</a:rPr>
              <a:t>Pacasmayo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213E9FF1-4F25-4A53-AC3B-CFE2025EEFA4}"/>
              </a:ext>
            </a:extLst>
          </p:cNvPr>
          <p:cNvGrpSpPr/>
          <p:nvPr/>
        </p:nvGrpSpPr>
        <p:grpSpPr>
          <a:xfrm>
            <a:off x="815649" y="207331"/>
            <a:ext cx="2774715" cy="666147"/>
            <a:chOff x="1420837" y="1397595"/>
            <a:chExt cx="2855741" cy="709091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2725A27-D2A7-4353-8F6A-B939DA099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407" t="35786" r="10191" b="43427"/>
            <a:stretch/>
          </p:blipFill>
          <p:spPr>
            <a:xfrm>
              <a:off x="2124221" y="1600200"/>
              <a:ext cx="2152357" cy="41148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E9E547C4-5475-4ACE-85C4-36619FAA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96" t="11801" r="72821" b="7961"/>
            <a:stretch/>
          </p:blipFill>
          <p:spPr>
            <a:xfrm>
              <a:off x="1420837" y="1397595"/>
              <a:ext cx="520503" cy="709091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819AD6D-214A-4B56-A914-A5FC8030209B}"/>
              </a:ext>
            </a:extLst>
          </p:cNvPr>
          <p:cNvSpPr txBox="1"/>
          <p:nvPr/>
        </p:nvSpPr>
        <p:spPr>
          <a:xfrm>
            <a:off x="627527" y="1376370"/>
            <a:ext cx="4975413" cy="5399876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es-PE" sz="1800" b="1" dirty="0">
                <a:solidFill>
                  <a:srgbClr val="FF0000"/>
                </a:solidFill>
                <a:latin typeface="Arial" panose="020B0604020202020204" pitchFamily="34" charset="0"/>
              </a:rPr>
              <a:t>BUENA PRÁCTICA PEDAGÓGICA</a:t>
            </a:r>
          </a:p>
          <a:p>
            <a:endParaRPr lang="es-P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Bienestar socioemocional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Educación inclusiva, intercultural bilingüe y equitativa.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Tutoría y orientación educativa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Educación financiera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Inteligencia artificial y nuevas tecnologías del aprendizaje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Arte y cultura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Desarrollo de la motricidad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Recursos digitales y TIC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Neuroeducación en el proceso de </a:t>
            </a: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enseñanza aprendizaje.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Educación en ciudadanía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Educación ecológica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Diseño Universal de Aprendizaje (DUA) y planificación curricular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Otros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AD2D05-F51B-4A47-B779-0B0E3C082BAB}"/>
              </a:ext>
            </a:extLst>
          </p:cNvPr>
          <p:cNvSpPr txBox="1"/>
          <p:nvPr/>
        </p:nvSpPr>
        <p:spPr>
          <a:xfrm>
            <a:off x="6356200" y="1292563"/>
            <a:ext cx="5351705" cy="54035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PE" sz="1800" b="1" dirty="0">
                <a:solidFill>
                  <a:srgbClr val="FF0000"/>
                </a:solidFill>
                <a:latin typeface="Arial" panose="020B0604020202020204" pitchFamily="34" charset="0"/>
              </a:rPr>
              <a:t>BUENA PRÁCTICA DE GESTIÓN ESCOLAR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Liderazgo pedagógico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Trabajo colegiado y colaborativo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Monitoreo, seguimiento y acompañamiento continuo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Acompañamiento a la práctica pedagógica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Trabajo con familia y comunidad para </a:t>
            </a: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fortalecer aprendizajes. con enfoque territorial y pertinencia cultural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Convivencia escolar (promover </a:t>
            </a:r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espacios seguros y de buen trato)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Prevención de la violencia escolar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Promover la participación o el </a:t>
            </a: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protagonismo de los estudiantes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Seguridad y bienestar del estudiante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Trabajo articulado con aliados estratégicos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Gestión de riesgos y desastres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Seguimiento a las condiciones </a:t>
            </a:r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operativas para el funcionamiento de </a:t>
            </a:r>
            <a:r>
              <a:rPr lang="es-PE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la IE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Cultura política y práctica inclusiva</a:t>
            </a:r>
            <a:endParaRPr lang="es-PE" sz="1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B9B966-D9BF-40C6-AE6F-27BE584C4926}"/>
              </a:ext>
            </a:extLst>
          </p:cNvPr>
          <p:cNvSpPr txBox="1"/>
          <p:nvPr/>
        </p:nvSpPr>
        <p:spPr>
          <a:xfrm>
            <a:off x="4151298" y="373596"/>
            <a:ext cx="50714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TEMÁTICAS SUGERIDAS PARA LAS BBPP  </a:t>
            </a:r>
          </a:p>
        </p:txBody>
      </p:sp>
    </p:spTree>
    <p:extLst>
      <p:ext uri="{BB962C8B-B14F-4D97-AF65-F5344CB8AC3E}">
        <p14:creationId xmlns:p14="http://schemas.microsoft.com/office/powerpoint/2010/main" val="8507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0E4148-025F-4BCD-B385-2CF69725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74" y="1777660"/>
            <a:ext cx="3608709" cy="231921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BC782B-4998-473B-80FE-2F325517D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541" y="1777660"/>
            <a:ext cx="3779621" cy="231921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A3A606A-501B-4B5E-A76F-D75D1BC5D272}"/>
              </a:ext>
            </a:extLst>
          </p:cNvPr>
          <p:cNvSpPr/>
          <p:nvPr/>
        </p:nvSpPr>
        <p:spPr>
          <a:xfrm>
            <a:off x="3424518" y="575018"/>
            <a:ext cx="4831977" cy="627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FICHAS DESCRIPTIVAS</a:t>
            </a:r>
          </a:p>
        </p:txBody>
      </p:sp>
    </p:spTree>
    <p:extLst>
      <p:ext uri="{BB962C8B-B14F-4D97-AF65-F5344CB8AC3E}">
        <p14:creationId xmlns:p14="http://schemas.microsoft.com/office/powerpoint/2010/main" val="39155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F44F92B-A449-4E26-91D5-F14671C1975F}"/>
              </a:ext>
            </a:extLst>
          </p:cNvPr>
          <p:cNvSpPr txBox="1"/>
          <p:nvPr/>
        </p:nvSpPr>
        <p:spPr>
          <a:xfrm>
            <a:off x="839574" y="1520861"/>
            <a:ext cx="3881718" cy="1477328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"Viaje en el tiempo por la historia del Perú: ¡Explorando nuestro pasado en familia!“</a:t>
            </a:r>
          </a:p>
          <a:p>
            <a:pPr algn="ctr"/>
            <a:r>
              <a:rPr lang="es-PE" b="1" dirty="0"/>
              <a:t>139 Gran Amauta Mariátegui </a:t>
            </a:r>
          </a:p>
          <a:p>
            <a:pPr algn="ctr"/>
            <a:r>
              <a:rPr lang="es-PE" b="1" dirty="0"/>
              <a:t>Lima metropolitana - III ciclo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8F36EB-7A55-4293-8849-98CB87E9B3C7}"/>
              </a:ext>
            </a:extLst>
          </p:cNvPr>
          <p:cNvSpPr txBox="1"/>
          <p:nvPr/>
        </p:nvSpPr>
        <p:spPr>
          <a:xfrm>
            <a:off x="933704" y="3389913"/>
            <a:ext cx="3693458" cy="1200329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"VOSASEL (Voces San </a:t>
            </a:r>
            <a:r>
              <a:rPr lang="es-ES" b="1" dirty="0" err="1"/>
              <a:t>Sebastianas</a:t>
            </a:r>
            <a:r>
              <a:rPr lang="es-ES" b="1" dirty="0"/>
              <a:t> Lectoras)“</a:t>
            </a:r>
          </a:p>
          <a:p>
            <a:pPr algn="ctr"/>
            <a:r>
              <a:rPr lang="es-PE" b="1" dirty="0"/>
              <a:t>20015 San Sebastián</a:t>
            </a:r>
          </a:p>
          <a:p>
            <a:pPr algn="ctr"/>
            <a:r>
              <a:rPr lang="es-PE" b="1" dirty="0"/>
              <a:t>Piura -  IV Ciclo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D7B379-AF61-4DF9-9EEF-4DBB9FC0FA53}"/>
              </a:ext>
            </a:extLst>
          </p:cNvPr>
          <p:cNvSpPr txBox="1"/>
          <p:nvPr/>
        </p:nvSpPr>
        <p:spPr>
          <a:xfrm>
            <a:off x="842684" y="4982143"/>
            <a:ext cx="388171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"Producción literaria: cuentos, poemarios y biografías de personas destacadas de Juanjuí" </a:t>
            </a:r>
          </a:p>
          <a:p>
            <a:pPr algn="ctr"/>
            <a:r>
              <a:rPr lang="es-ES" b="1" dirty="0"/>
              <a:t> </a:t>
            </a:r>
            <a:r>
              <a:rPr lang="es-PE" b="1" dirty="0"/>
              <a:t>0407 Héroes Del Cenepa – VI Ciclo</a:t>
            </a:r>
          </a:p>
          <a:p>
            <a:pPr algn="ctr"/>
            <a:r>
              <a:rPr lang="es-PE" b="1" dirty="0"/>
              <a:t>San Martín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72746E-400A-49E8-80C0-EE6EB6129781}"/>
              </a:ext>
            </a:extLst>
          </p:cNvPr>
          <p:cNvSpPr txBox="1"/>
          <p:nvPr/>
        </p:nvSpPr>
        <p:spPr>
          <a:xfrm>
            <a:off x="7109012" y="1733837"/>
            <a:ext cx="4069976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Gestión escolar </a:t>
            </a:r>
            <a:r>
              <a:rPr lang="es-ES" b="1" dirty="0" err="1"/>
              <a:t>Danielista</a:t>
            </a:r>
            <a:r>
              <a:rPr lang="es-ES" b="1" dirty="0"/>
              <a:t>, garantía de aprendizaje”</a:t>
            </a:r>
          </a:p>
          <a:p>
            <a:pPr algn="ctr"/>
            <a:r>
              <a:rPr lang="es-PE" b="1" dirty="0"/>
              <a:t>20799 Daniel Alcides Carrión</a:t>
            </a:r>
          </a:p>
          <a:p>
            <a:pPr algn="ctr"/>
            <a:r>
              <a:rPr lang="es-PE" b="1" dirty="0"/>
              <a:t>Lima Provincias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F10AE92-9D12-4024-B9D8-EF0574E3295C}"/>
              </a:ext>
            </a:extLst>
          </p:cNvPr>
          <p:cNvSpPr txBox="1"/>
          <p:nvPr/>
        </p:nvSpPr>
        <p:spPr>
          <a:xfrm>
            <a:off x="7413812" y="3923835"/>
            <a:ext cx="3693458" cy="1200329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"Con liderazgo y pasión, avanzamos en innovación“</a:t>
            </a:r>
          </a:p>
          <a:p>
            <a:pPr algn="ctr"/>
            <a:r>
              <a:rPr lang="es-PE" b="1" dirty="0"/>
              <a:t>0752 José </a:t>
            </a:r>
            <a:r>
              <a:rPr lang="es-PE" b="1" dirty="0" err="1"/>
              <a:t>Heráclides</a:t>
            </a:r>
            <a:r>
              <a:rPr lang="es-PE" b="1" dirty="0"/>
              <a:t> Vela Vásquez</a:t>
            </a:r>
          </a:p>
          <a:p>
            <a:pPr algn="ctr"/>
            <a:r>
              <a:rPr lang="es-PE" b="1" dirty="0"/>
              <a:t>San Martín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92DDB5F-3D8A-47A4-AB13-B5171FCF9D2B}"/>
              </a:ext>
            </a:extLst>
          </p:cNvPr>
          <p:cNvGrpSpPr/>
          <p:nvPr/>
        </p:nvGrpSpPr>
        <p:grpSpPr>
          <a:xfrm>
            <a:off x="4347743" y="152493"/>
            <a:ext cx="3066069" cy="950259"/>
            <a:chOff x="1420837" y="1397595"/>
            <a:chExt cx="2855741" cy="709091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A7DD289-0E97-4982-AE07-71351773B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407" t="35786" r="10191" b="43427"/>
            <a:stretch/>
          </p:blipFill>
          <p:spPr>
            <a:xfrm>
              <a:off x="2124221" y="1600200"/>
              <a:ext cx="2152357" cy="41148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8CF6020-F9FC-4080-AFAF-7BFFA93B1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96" t="11801" r="72821" b="7961"/>
            <a:stretch/>
          </p:blipFill>
          <p:spPr>
            <a:xfrm>
              <a:off x="1420837" y="1397595"/>
              <a:ext cx="520503" cy="709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848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452FA43-652E-45CF-B91D-2C72EF848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09" y="1340317"/>
            <a:ext cx="4322480" cy="23753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38813D-23E3-4DAF-A7D5-28502BF2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62" y="3922013"/>
            <a:ext cx="4322480" cy="26221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70FBD0-AABE-4586-9EC3-DA4054427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988" y="1600200"/>
            <a:ext cx="5130962" cy="2622175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C00F6A-4A2D-469F-8D46-1D14794DE283}"/>
              </a:ext>
            </a:extLst>
          </p:cNvPr>
          <p:cNvSpPr/>
          <p:nvPr/>
        </p:nvSpPr>
        <p:spPr>
          <a:xfrm>
            <a:off x="3576918" y="313811"/>
            <a:ext cx="4831977" cy="627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RÚBRICAS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198721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E2CA5C9-7C3B-44DB-8199-C3475243DCD2}"/>
              </a:ext>
            </a:extLst>
          </p:cNvPr>
          <p:cNvSpPr/>
          <p:nvPr/>
        </p:nvSpPr>
        <p:spPr>
          <a:xfrm>
            <a:off x="2581835" y="4110556"/>
            <a:ext cx="7729517" cy="927610"/>
          </a:xfrm>
          <a:prstGeom prst="roundRect">
            <a:avLst/>
          </a:prstGeom>
          <a:gradFill flip="none" rotWithShape="1">
            <a:gsLst>
              <a:gs pos="12000">
                <a:schemeClr val="accent1">
                  <a:lumMod val="60000"/>
                  <a:lumOff val="40000"/>
                </a:schemeClr>
              </a:gs>
              <a:gs pos="91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“Elige ser un protagonista y no un espectador”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A871E8-006B-46C5-9EED-2A5BFDDDB941}"/>
              </a:ext>
            </a:extLst>
          </p:cNvPr>
          <p:cNvSpPr txBox="1"/>
          <p:nvPr/>
        </p:nvSpPr>
        <p:spPr>
          <a:xfrm>
            <a:off x="2451847" y="1093694"/>
            <a:ext cx="72883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“La educación que merecen nuestros estudiantes... comienza con tu decisión de hoy."</a:t>
            </a:r>
            <a:endParaRPr lang="es-PE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8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pic>
        <p:nvPicPr>
          <p:cNvPr id="3074" name="Picture 2" descr="Imágenes de Muchas gracias - Descarga gratuita en Freepik">
            <a:extLst>
              <a:ext uri="{FF2B5EF4-FFF2-40B4-BE49-F238E27FC236}">
                <a16:creationId xmlns:a16="http://schemas.microsoft.com/office/drawing/2014/main" id="{ACCF439D-488E-43A7-A573-8827F2017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9893" r="20874" b="9216"/>
          <a:stretch/>
        </p:blipFill>
        <p:spPr bwMode="auto">
          <a:xfrm>
            <a:off x="4086224" y="2119831"/>
            <a:ext cx="4445327" cy="24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8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836864E-84F0-44A2-ABEF-D4929D284AFD}"/>
              </a:ext>
            </a:extLst>
          </p:cNvPr>
          <p:cNvSpPr/>
          <p:nvPr/>
        </p:nvSpPr>
        <p:spPr>
          <a:xfrm>
            <a:off x="2142564" y="2182906"/>
            <a:ext cx="7593106" cy="2492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800" dirty="0">
                <a:solidFill>
                  <a:srgbClr val="0070C0"/>
                </a:solidFill>
              </a:rPr>
              <a:t>Brindar a los docentes y directivos una </a:t>
            </a:r>
            <a:r>
              <a:rPr lang="es-ES" sz="2800" b="1" dirty="0">
                <a:solidFill>
                  <a:srgbClr val="0070C0"/>
                </a:solidFill>
              </a:rPr>
              <a:t>ruta clara para diseñar, sistematizar y postular sus experiencias pedagógicas e innovadoras</a:t>
            </a:r>
            <a:r>
              <a:rPr lang="es-ES" sz="2800" dirty="0">
                <a:solidFill>
                  <a:srgbClr val="0070C0"/>
                </a:solidFill>
              </a:rPr>
              <a:t>, alineadas a las bases vigentes del MINEDU y FONDEP.”</a:t>
            </a:r>
            <a:endParaRPr lang="es-PE" sz="2800" dirty="0">
              <a:solidFill>
                <a:srgbClr val="0070C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E042B4-3009-465D-82B2-DEA179193469}"/>
              </a:ext>
            </a:extLst>
          </p:cNvPr>
          <p:cNvSpPr txBox="1"/>
          <p:nvPr/>
        </p:nvSpPr>
        <p:spPr>
          <a:xfrm>
            <a:off x="1748117" y="878541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PROPÓSITO</a:t>
            </a:r>
          </a:p>
        </p:txBody>
      </p:sp>
    </p:spTree>
    <p:extLst>
      <p:ext uri="{BB962C8B-B14F-4D97-AF65-F5344CB8AC3E}">
        <p14:creationId xmlns:p14="http://schemas.microsoft.com/office/powerpoint/2010/main" val="383832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D4433E-0ED3-42A1-8A4F-CF990F08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97" y="1344259"/>
            <a:ext cx="8640381" cy="2133898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A27E0F-47D5-4C26-8B10-03B5ED66E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155" y="4194793"/>
            <a:ext cx="7078063" cy="60015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8628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F3DA2C2-4275-47A7-AC32-ACA4B4D4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340" y="1075902"/>
            <a:ext cx="3379744" cy="47061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C53C44F-86CA-4111-ACAA-0F13581AD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223" y="951349"/>
            <a:ext cx="3477856" cy="4830749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0179588-C59B-4AEE-ADEF-16BA33B73050}"/>
              </a:ext>
            </a:extLst>
          </p:cNvPr>
          <p:cNvSpPr/>
          <p:nvPr/>
        </p:nvSpPr>
        <p:spPr>
          <a:xfrm>
            <a:off x="3370729" y="6051176"/>
            <a:ext cx="4688541" cy="4034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0066FF"/>
                </a:solidFill>
              </a:rPr>
              <a:t>CADA AÑO SALE  NUEVA NORMA/BASES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C763E6-D626-4D0D-A24F-0110EAEE2A67}"/>
              </a:ext>
            </a:extLst>
          </p:cNvPr>
          <p:cNvSpPr txBox="1"/>
          <p:nvPr/>
        </p:nvSpPr>
        <p:spPr>
          <a:xfrm>
            <a:off x="6651812" y="438997"/>
            <a:ext cx="3747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RESOLUCIÓN DE GERENCIA EJECUTIVA </a:t>
            </a:r>
            <a:r>
              <a:rPr lang="es-ES" sz="1400" b="1" dirty="0" err="1"/>
              <a:t>Nº</a:t>
            </a:r>
            <a:r>
              <a:rPr lang="es-ES" sz="1400" b="1" dirty="0"/>
              <a:t> 0008-2025- MINEDU/FONDEP-GE</a:t>
            </a:r>
            <a:endParaRPr 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334941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2099AA-8697-4485-B5FC-B05B4D58C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507" y="1555639"/>
            <a:ext cx="3875597" cy="2474258"/>
          </a:xfrm>
          <a:prstGeom prst="ellipse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8A56BF7-D01C-4D42-B980-275F69E1D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363" y="4029897"/>
            <a:ext cx="3711387" cy="2474258"/>
          </a:xfrm>
          <a:prstGeom prst="ellipse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1E2B3C-BA05-465C-8EE2-84271E443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195" y="1698365"/>
            <a:ext cx="3407623" cy="2331532"/>
          </a:xfrm>
          <a:prstGeom prst="ellipse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97637CD-BC90-4DD5-A283-F2CD34A134DA}"/>
              </a:ext>
            </a:extLst>
          </p:cNvPr>
          <p:cNvSpPr/>
          <p:nvPr/>
        </p:nvSpPr>
        <p:spPr>
          <a:xfrm>
            <a:off x="5135155" y="775034"/>
            <a:ext cx="11132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9" name="AutoShape 4" descr="Docentes bajo presión: El doble gasto de energía en la educación moderna -  Educa Corazón">
            <a:extLst>
              <a:ext uri="{FF2B5EF4-FFF2-40B4-BE49-F238E27FC236}">
                <a16:creationId xmlns:a16="http://schemas.microsoft.com/office/drawing/2014/main" id="{66E9D78A-AAA8-436B-8F39-2E8577B56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E1475A3-1A60-4B0F-9E4D-A52E24509572}"/>
              </a:ext>
            </a:extLst>
          </p:cNvPr>
          <p:cNvSpPr/>
          <p:nvPr/>
        </p:nvSpPr>
        <p:spPr>
          <a:xfrm>
            <a:off x="10739325" y="1098439"/>
            <a:ext cx="11132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8DF59A6-E70D-4702-8E6D-7D188906C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750" y="4019674"/>
            <a:ext cx="1115665" cy="163387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170F938-9E53-42CD-9A28-54C3ABAC4430}"/>
              </a:ext>
            </a:extLst>
          </p:cNvPr>
          <p:cNvSpPr/>
          <p:nvPr/>
        </p:nvSpPr>
        <p:spPr>
          <a:xfrm rot="10800000" flipH="1">
            <a:off x="2948585" y="4451418"/>
            <a:ext cx="12086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7FA338A-F27A-4198-814C-F269AD19E4E3}"/>
              </a:ext>
            </a:extLst>
          </p:cNvPr>
          <p:cNvSpPr/>
          <p:nvPr/>
        </p:nvSpPr>
        <p:spPr>
          <a:xfrm rot="10800000">
            <a:off x="6847260" y="640069"/>
            <a:ext cx="11132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F6C0555-D449-49C6-A08C-C19D1026310B}"/>
              </a:ext>
            </a:extLst>
          </p:cNvPr>
          <p:cNvSpPr/>
          <p:nvPr/>
        </p:nvSpPr>
        <p:spPr>
          <a:xfrm rot="10800000">
            <a:off x="81132" y="2048523"/>
            <a:ext cx="111324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800862C-5349-4FF2-9C04-F8292046F3B3}"/>
              </a:ext>
            </a:extLst>
          </p:cNvPr>
          <p:cNvSpPr txBox="1"/>
          <p:nvPr/>
        </p:nvSpPr>
        <p:spPr>
          <a:xfrm rot="20366120">
            <a:off x="688789" y="617696"/>
            <a:ext cx="2123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¿Aplica para mí? 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230AC20-0E44-4B9C-B133-C7DD1F8C37B7}"/>
              </a:ext>
            </a:extLst>
          </p:cNvPr>
          <p:cNvSpPr txBox="1"/>
          <p:nvPr/>
        </p:nvSpPr>
        <p:spPr>
          <a:xfrm rot="20325266">
            <a:off x="8397150" y="5590961"/>
            <a:ext cx="28931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FF0000"/>
                </a:solidFill>
              </a:rPr>
              <a:t>¿Mi práctica es suficientemente buena? </a:t>
            </a:r>
            <a:endParaRPr lang="es-PE" sz="2000" b="1" dirty="0">
              <a:solidFill>
                <a:srgbClr val="FF000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4189799-B4A4-4EEB-9DE5-96539F6718F3}"/>
              </a:ext>
            </a:extLst>
          </p:cNvPr>
          <p:cNvSpPr txBox="1"/>
          <p:nvPr/>
        </p:nvSpPr>
        <p:spPr>
          <a:xfrm rot="900310">
            <a:off x="325057" y="4753456"/>
            <a:ext cx="24264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FF66CC"/>
                </a:solidFill>
              </a:rPr>
              <a:t>¿Mi institución está preparada? </a:t>
            </a:r>
            <a:endParaRPr lang="es-PE" sz="2000" b="1" dirty="0">
              <a:solidFill>
                <a:srgbClr val="FF66CC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D7DBD1F-7ABD-43D0-B56F-CE0844DA0932}"/>
              </a:ext>
            </a:extLst>
          </p:cNvPr>
          <p:cNvSpPr txBox="1"/>
          <p:nvPr/>
        </p:nvSpPr>
        <p:spPr>
          <a:xfrm rot="1063193">
            <a:off x="8127750" y="669469"/>
            <a:ext cx="2549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¿Por dónde empiezo?</a:t>
            </a:r>
            <a:endParaRPr lang="es-P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0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BFC59CC2-AF4A-4E1B-8394-70463AEFB53B}"/>
              </a:ext>
            </a:extLst>
          </p:cNvPr>
          <p:cNvGrpSpPr/>
          <p:nvPr/>
        </p:nvGrpSpPr>
        <p:grpSpPr>
          <a:xfrm>
            <a:off x="1752060" y="517760"/>
            <a:ext cx="2602522" cy="481428"/>
            <a:chOff x="1420837" y="1397595"/>
            <a:chExt cx="2855741" cy="70909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5E0C9C2-577F-4DE8-A29E-8CA609E31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407" t="35786" r="10191" b="43427"/>
            <a:stretch/>
          </p:blipFill>
          <p:spPr>
            <a:xfrm>
              <a:off x="2124221" y="1600200"/>
              <a:ext cx="2152357" cy="411480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08E4D63-2D03-4FA1-A03A-C90B3F1BE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96" t="11801" r="72821" b="7961"/>
            <a:stretch/>
          </p:blipFill>
          <p:spPr>
            <a:xfrm>
              <a:off x="1420837" y="1397595"/>
              <a:ext cx="520503" cy="709091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66837B38-8CF8-4CCD-9C8C-277EB0759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210" y="698300"/>
            <a:ext cx="1857634" cy="46412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564C824-0561-4E1B-A14F-6A3CFC73B64F}"/>
              </a:ext>
            </a:extLst>
          </p:cNvPr>
          <p:cNvSpPr/>
          <p:nvPr/>
        </p:nvSpPr>
        <p:spPr>
          <a:xfrm>
            <a:off x="1091148" y="1886520"/>
            <a:ext cx="1284481" cy="7003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BBPP</a:t>
            </a:r>
          </a:p>
          <a:p>
            <a:pPr algn="ctr"/>
            <a:r>
              <a:rPr lang="es-PE" dirty="0"/>
              <a:t>DOCENTE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9127562-B7B3-4750-AE47-07057042FA49}"/>
              </a:ext>
            </a:extLst>
          </p:cNvPr>
          <p:cNvSpPr/>
          <p:nvPr/>
        </p:nvSpPr>
        <p:spPr>
          <a:xfrm>
            <a:off x="3711651" y="1807857"/>
            <a:ext cx="1284482" cy="7466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BBPP</a:t>
            </a:r>
          </a:p>
          <a:p>
            <a:pPr algn="ctr"/>
            <a:r>
              <a:rPr lang="es-PE" dirty="0"/>
              <a:t>DE GESTIÓN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F10F2C9-085B-4CE7-855C-FD6F3BCAA751}"/>
              </a:ext>
            </a:extLst>
          </p:cNvPr>
          <p:cNvSpPr/>
          <p:nvPr/>
        </p:nvSpPr>
        <p:spPr>
          <a:xfrm>
            <a:off x="8164963" y="4119135"/>
            <a:ext cx="2754049" cy="515319"/>
          </a:xfrm>
          <a:prstGeom prst="roundRect">
            <a:avLst/>
          </a:prstGeom>
          <a:solidFill>
            <a:srgbClr val="00CC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/>
              <a:t>PIE PROMISORIOS -2026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7169003-C505-4876-96A1-A09DC3EFA7AA}"/>
              </a:ext>
            </a:extLst>
          </p:cNvPr>
          <p:cNvSpPr/>
          <p:nvPr/>
        </p:nvSpPr>
        <p:spPr>
          <a:xfrm>
            <a:off x="8221160" y="3220926"/>
            <a:ext cx="2553639" cy="579549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/>
              <a:t>PIE EN PROCESO DE IMPLEMENTACIÓN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F0E69F5-6549-444D-961B-47F96E6473AA}"/>
              </a:ext>
            </a:extLst>
          </p:cNvPr>
          <p:cNvSpPr/>
          <p:nvPr/>
        </p:nvSpPr>
        <p:spPr>
          <a:xfrm>
            <a:off x="8164963" y="2301309"/>
            <a:ext cx="2296667" cy="5153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/>
              <a:t>PIE </a:t>
            </a:r>
          </a:p>
          <a:p>
            <a:pPr algn="ctr"/>
            <a:r>
              <a:rPr lang="es-PE" sz="1600" dirty="0"/>
              <a:t>CONSOLIDADOS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41A9804-5308-4ED3-8A12-AB1C28AFB46F}"/>
              </a:ext>
            </a:extLst>
          </p:cNvPr>
          <p:cNvSpPr/>
          <p:nvPr/>
        </p:nvSpPr>
        <p:spPr>
          <a:xfrm rot="16200000">
            <a:off x="6548379" y="3436727"/>
            <a:ext cx="2056815" cy="3259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rgbClr val="FF0000"/>
                </a:solidFill>
              </a:rPr>
              <a:t>CATEGORÍAS 2026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EDBFDCA-D791-4261-B69D-5D8815D48319}"/>
              </a:ext>
            </a:extLst>
          </p:cNvPr>
          <p:cNvSpPr/>
          <p:nvPr/>
        </p:nvSpPr>
        <p:spPr>
          <a:xfrm>
            <a:off x="8221160" y="5000223"/>
            <a:ext cx="2754049" cy="66696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/>
              <a:t>P. INVESTIGACIÓN-ACCIÓN PARTICIPATIVA</a:t>
            </a:r>
          </a:p>
          <a:p>
            <a:pPr algn="ctr"/>
            <a:r>
              <a:rPr lang="es-PE" sz="1600" dirty="0"/>
              <a:t>PARA LA INNOVACIÓN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7B5CBE7-A6CF-4CE1-83E6-CD97008C0B05}"/>
              </a:ext>
            </a:extLst>
          </p:cNvPr>
          <p:cNvSpPr txBox="1"/>
          <p:nvPr/>
        </p:nvSpPr>
        <p:spPr>
          <a:xfrm>
            <a:off x="1112003" y="3299544"/>
            <a:ext cx="1829222" cy="830997"/>
          </a:xfrm>
          <a:prstGeom prst="rect">
            <a:avLst/>
          </a:prstGeom>
          <a:gradFill flip="none" rotWithShape="1">
            <a:gsLst>
              <a:gs pos="87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95000"/>
                  <a:lumOff val="5000"/>
                </a:schemeClr>
              </a:gs>
              <a:gs pos="99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Acciones pedagógicas realizan los </a:t>
            </a:r>
            <a:r>
              <a:rPr lang="es-E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docentes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  se evidencian las competencias docentes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6E02BF8-B9CD-4FC5-B529-FFBB3046AEB4}"/>
              </a:ext>
            </a:extLst>
          </p:cNvPr>
          <p:cNvSpPr txBox="1"/>
          <p:nvPr/>
        </p:nvSpPr>
        <p:spPr>
          <a:xfrm>
            <a:off x="1153545" y="4542636"/>
            <a:ext cx="1549975" cy="1015663"/>
          </a:xfrm>
          <a:prstGeom prst="rect">
            <a:avLst/>
          </a:prstGeom>
          <a:gradFill flip="none" rotWithShape="1">
            <a:gsLst>
              <a:gs pos="86000">
                <a:srgbClr val="FF99FF"/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Identifican necesidades u oportunidades de aprendizajes de sus estudiantes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4C44D982-C6FA-484F-9850-4830DF35EB5A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733389" y="937114"/>
            <a:ext cx="1297673" cy="949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5A180169-CF3C-464F-A917-F7D9C7A133E3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3002133" y="954493"/>
            <a:ext cx="1351759" cy="853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o 73">
            <a:extLst>
              <a:ext uri="{FF2B5EF4-FFF2-40B4-BE49-F238E27FC236}">
                <a16:creationId xmlns:a16="http://schemas.microsoft.com/office/drawing/2014/main" id="{B15CC1D6-8182-4440-B1F0-AE319720F3EB}"/>
              </a:ext>
            </a:extLst>
          </p:cNvPr>
          <p:cNvGrpSpPr/>
          <p:nvPr/>
        </p:nvGrpSpPr>
        <p:grpSpPr>
          <a:xfrm>
            <a:off x="819712" y="2278851"/>
            <a:ext cx="331878" cy="2739022"/>
            <a:chOff x="780125" y="2236680"/>
            <a:chExt cx="331878" cy="2739022"/>
          </a:xfrm>
        </p:grpSpPr>
        <p:cxnSp>
          <p:nvCxnSpPr>
            <p:cNvPr id="30" name="Conector: angular 29">
              <a:extLst>
                <a:ext uri="{FF2B5EF4-FFF2-40B4-BE49-F238E27FC236}">
                  <a16:creationId xmlns:a16="http://schemas.microsoft.com/office/drawing/2014/main" id="{D92CB599-1FEE-4806-9CFE-2C832A1EDD50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rot="10800000" flipV="1">
              <a:off x="815468" y="2236680"/>
              <a:ext cx="275681" cy="2739022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id="{BA2422C1-2C77-4894-9FF6-77381FA62D9D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780125" y="3715043"/>
              <a:ext cx="33187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5CCB860C-F5EB-41B8-B799-8025CFD4FF82}"/>
                </a:ext>
              </a:extLst>
            </p:cNvPr>
            <p:cNvCxnSpPr>
              <a:cxnSpLocks/>
            </p:cNvCxnSpPr>
            <p:nvPr/>
          </p:nvCxnSpPr>
          <p:spPr>
            <a:xfrm>
              <a:off x="815467" y="4958052"/>
              <a:ext cx="2341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7F24354-DB2D-4657-81F7-F67416A18873}"/>
              </a:ext>
            </a:extLst>
          </p:cNvPr>
          <p:cNvSpPr txBox="1"/>
          <p:nvPr/>
        </p:nvSpPr>
        <p:spPr>
          <a:xfrm>
            <a:off x="3578904" y="2951936"/>
            <a:ext cx="1549975" cy="830997"/>
          </a:xfrm>
          <a:prstGeom prst="rect">
            <a:avLst/>
          </a:prstGeom>
          <a:pattFill prst="pct5">
            <a:fgClr>
              <a:srgbClr val="66CCF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</a:rPr>
              <a:t>Acciones derivadas de necesidad u oportunidad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DIRECTIVO</a:t>
            </a: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A0A0CC21-B536-419E-97E6-F74059690C35}"/>
              </a:ext>
            </a:extLst>
          </p:cNvPr>
          <p:cNvSpPr/>
          <p:nvPr/>
        </p:nvSpPr>
        <p:spPr>
          <a:xfrm>
            <a:off x="8497503" y="1390583"/>
            <a:ext cx="1521047" cy="5795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00" dirty="0"/>
              <a:t>DIRECTIVOS Y DOCENTES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50E084E-ABDA-444C-895B-B6889225EEA4}"/>
              </a:ext>
            </a:extLst>
          </p:cNvPr>
          <p:cNvSpPr txBox="1"/>
          <p:nvPr/>
        </p:nvSpPr>
        <p:spPr>
          <a:xfrm>
            <a:off x="3606327" y="5478047"/>
            <a:ext cx="1662682" cy="461665"/>
          </a:xfrm>
          <a:prstGeom prst="rect">
            <a:avLst/>
          </a:prstGeom>
          <a:gradFill flip="none" rotWithShape="1">
            <a:gsLst>
              <a:gs pos="100000">
                <a:srgbClr val="CD9C07"/>
              </a:gs>
              <a:gs pos="79000">
                <a:srgbClr val="FFFF00"/>
              </a:gs>
              <a:gs pos="100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Genera la mejora continúa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814549B-E243-4897-8F1B-3F82AEC9B0B0}"/>
              </a:ext>
            </a:extLst>
          </p:cNvPr>
          <p:cNvSpPr txBox="1"/>
          <p:nvPr/>
        </p:nvSpPr>
        <p:spPr>
          <a:xfrm>
            <a:off x="3561407" y="4119135"/>
            <a:ext cx="1897667" cy="830997"/>
          </a:xfrm>
          <a:prstGeom prst="rect">
            <a:avLst/>
          </a:prstGeom>
          <a:pattFill prst="pct25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Satisface   la necesidades y expectativas de los estudiantes                                                                                         </a:t>
            </a:r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C546069F-9D67-45C6-8A1E-2E4D5A58005A}"/>
              </a:ext>
            </a:extLst>
          </p:cNvPr>
          <p:cNvCxnSpPr>
            <a:cxnSpLocks/>
            <a:stCxn id="20" idx="2"/>
            <a:endCxn id="19" idx="1"/>
          </p:cNvCxnSpPr>
          <p:nvPr/>
        </p:nvCxnSpPr>
        <p:spPr>
          <a:xfrm flipV="1">
            <a:off x="7739738" y="2558969"/>
            <a:ext cx="425225" cy="10407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70D86544-9C65-46DF-AF44-FCF8FC4F8FDA}"/>
              </a:ext>
            </a:extLst>
          </p:cNvPr>
          <p:cNvCxnSpPr>
            <a:cxnSpLocks/>
            <a:stCxn id="20" idx="2"/>
            <a:endCxn id="18" idx="1"/>
          </p:cNvCxnSpPr>
          <p:nvPr/>
        </p:nvCxnSpPr>
        <p:spPr>
          <a:xfrm flipV="1">
            <a:off x="7739738" y="3510701"/>
            <a:ext cx="481422" cy="889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A57A8132-30A9-462A-B986-A708970E6EB1}"/>
              </a:ext>
            </a:extLst>
          </p:cNvPr>
          <p:cNvCxnSpPr>
            <a:cxnSpLocks/>
            <a:stCxn id="20" idx="2"/>
            <a:endCxn id="17" idx="1"/>
          </p:cNvCxnSpPr>
          <p:nvPr/>
        </p:nvCxnSpPr>
        <p:spPr>
          <a:xfrm>
            <a:off x="7739738" y="3599678"/>
            <a:ext cx="425225" cy="7771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0B07C57C-D111-4440-8D01-2A00243A9F56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739738" y="3599678"/>
            <a:ext cx="425225" cy="16588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o 79">
            <a:extLst>
              <a:ext uri="{FF2B5EF4-FFF2-40B4-BE49-F238E27FC236}">
                <a16:creationId xmlns:a16="http://schemas.microsoft.com/office/drawing/2014/main" id="{5CC70A6F-08B6-4561-870B-C289237D98F2}"/>
              </a:ext>
            </a:extLst>
          </p:cNvPr>
          <p:cNvGrpSpPr/>
          <p:nvPr/>
        </p:nvGrpSpPr>
        <p:grpSpPr>
          <a:xfrm>
            <a:off x="3223808" y="2245940"/>
            <a:ext cx="478135" cy="3492563"/>
            <a:chOff x="3291617" y="2323741"/>
            <a:chExt cx="478135" cy="3492563"/>
          </a:xfrm>
        </p:grpSpPr>
        <p:grpSp>
          <p:nvGrpSpPr>
            <p:cNvPr id="75" name="Grupo 74">
              <a:extLst>
                <a:ext uri="{FF2B5EF4-FFF2-40B4-BE49-F238E27FC236}">
                  <a16:creationId xmlns:a16="http://schemas.microsoft.com/office/drawing/2014/main" id="{1F2B1615-090F-42F4-914B-2879E51F3C53}"/>
                </a:ext>
              </a:extLst>
            </p:cNvPr>
            <p:cNvGrpSpPr/>
            <p:nvPr/>
          </p:nvGrpSpPr>
          <p:grpSpPr>
            <a:xfrm>
              <a:off x="3301324" y="2323741"/>
              <a:ext cx="468428" cy="3492563"/>
              <a:chOff x="941722" y="2349463"/>
              <a:chExt cx="275686" cy="2622019"/>
            </a:xfrm>
          </p:grpSpPr>
          <p:cxnSp>
            <p:nvCxnSpPr>
              <p:cNvPr id="76" name="Conector: angular 75">
                <a:extLst>
                  <a:ext uri="{FF2B5EF4-FFF2-40B4-BE49-F238E27FC236}">
                    <a16:creationId xmlns:a16="http://schemas.microsoft.com/office/drawing/2014/main" id="{7F5EFB03-D3E1-47EE-9579-9E849F079B1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941723" y="2349463"/>
                <a:ext cx="275685" cy="2622018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recto de flecha 76">
                <a:extLst>
                  <a:ext uri="{FF2B5EF4-FFF2-40B4-BE49-F238E27FC236}">
                    <a16:creationId xmlns:a16="http://schemas.microsoft.com/office/drawing/2014/main" id="{4580E292-A5DD-4628-95F2-2CD4BD47D09B}"/>
                  </a:ext>
                </a:extLst>
              </p:cNvPr>
              <p:cNvCxnSpPr/>
              <p:nvPr/>
            </p:nvCxnSpPr>
            <p:spPr>
              <a:xfrm>
                <a:off x="941722" y="3273965"/>
                <a:ext cx="204532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recto de flecha 77">
                <a:extLst>
                  <a:ext uri="{FF2B5EF4-FFF2-40B4-BE49-F238E27FC236}">
                    <a16:creationId xmlns:a16="http://schemas.microsoft.com/office/drawing/2014/main" id="{00D59079-76C7-4DC3-A005-D68DA2691E18}"/>
                  </a:ext>
                </a:extLst>
              </p:cNvPr>
              <p:cNvCxnSpPr/>
              <p:nvPr/>
            </p:nvCxnSpPr>
            <p:spPr>
              <a:xfrm>
                <a:off x="956603" y="4971481"/>
                <a:ext cx="204531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Conector recto de flecha 78">
              <a:extLst>
                <a:ext uri="{FF2B5EF4-FFF2-40B4-BE49-F238E27FC236}">
                  <a16:creationId xmlns:a16="http://schemas.microsoft.com/office/drawing/2014/main" id="{10607FBF-380D-4EEA-9025-F072A5E15563}"/>
                </a:ext>
              </a:extLst>
            </p:cNvPr>
            <p:cNvCxnSpPr/>
            <p:nvPr/>
          </p:nvCxnSpPr>
          <p:spPr>
            <a:xfrm>
              <a:off x="3291617" y="4628085"/>
              <a:ext cx="347528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45777293-A8DB-4EFF-B273-ED011927A020}"/>
              </a:ext>
            </a:extLst>
          </p:cNvPr>
          <p:cNvGrpSpPr/>
          <p:nvPr/>
        </p:nvGrpSpPr>
        <p:grpSpPr>
          <a:xfrm>
            <a:off x="7576786" y="946096"/>
            <a:ext cx="752425" cy="1628817"/>
            <a:chOff x="941727" y="2232458"/>
            <a:chExt cx="278565" cy="2739022"/>
          </a:xfrm>
        </p:grpSpPr>
        <p:cxnSp>
          <p:nvCxnSpPr>
            <p:cNvPr id="87" name="Conector: angular 86">
              <a:extLst>
                <a:ext uri="{FF2B5EF4-FFF2-40B4-BE49-F238E27FC236}">
                  <a16:creationId xmlns:a16="http://schemas.microsoft.com/office/drawing/2014/main" id="{0B671DE1-3114-4B2D-B4C6-A9D9EC513C2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1727" y="2232458"/>
              <a:ext cx="275681" cy="2739022"/>
            </a:xfrm>
            <a:prstGeom prst="bentConnector2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de flecha 88">
              <a:extLst>
                <a:ext uri="{FF2B5EF4-FFF2-40B4-BE49-F238E27FC236}">
                  <a16:creationId xmlns:a16="http://schemas.microsoft.com/office/drawing/2014/main" id="{0C29DEDA-5E9B-40FC-B911-228FAF58DC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4952" y="3598906"/>
              <a:ext cx="265340" cy="283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Elipse 91">
            <a:extLst>
              <a:ext uri="{FF2B5EF4-FFF2-40B4-BE49-F238E27FC236}">
                <a16:creationId xmlns:a16="http://schemas.microsoft.com/office/drawing/2014/main" id="{1C108928-3B0C-4AF4-92EF-14C69DB3D246}"/>
              </a:ext>
            </a:extLst>
          </p:cNvPr>
          <p:cNvSpPr/>
          <p:nvPr/>
        </p:nvSpPr>
        <p:spPr>
          <a:xfrm>
            <a:off x="10801067" y="2337673"/>
            <a:ext cx="898413" cy="4671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s-PE" sz="1600" dirty="0">
                <a:solidFill>
                  <a:srgbClr val="FF0000"/>
                </a:solidFill>
              </a:rPr>
              <a:t>años</a:t>
            </a:r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17666680-58CB-42E7-898D-01A0A3DBEFD2}"/>
              </a:ext>
            </a:extLst>
          </p:cNvPr>
          <p:cNvSpPr/>
          <p:nvPr/>
        </p:nvSpPr>
        <p:spPr>
          <a:xfrm>
            <a:off x="11017957" y="3228404"/>
            <a:ext cx="898413" cy="467194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es-PE" sz="1600" dirty="0">
                <a:solidFill>
                  <a:schemeClr val="tx1"/>
                </a:solidFill>
              </a:rPr>
              <a:t>año</a:t>
            </a: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BBFDB92C-221D-4622-AD3F-3E53FEEFA640}"/>
              </a:ext>
            </a:extLst>
          </p:cNvPr>
          <p:cNvSpPr/>
          <p:nvPr/>
        </p:nvSpPr>
        <p:spPr>
          <a:xfrm>
            <a:off x="11030866" y="4213211"/>
            <a:ext cx="1147087" cy="4671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chemeClr val="tx1"/>
                </a:solidFill>
              </a:rPr>
              <a:t>Etapa diseño</a:t>
            </a: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0527CEF6-7000-4342-AA21-BAEAAD5D5452}"/>
              </a:ext>
            </a:extLst>
          </p:cNvPr>
          <p:cNvSpPr/>
          <p:nvPr/>
        </p:nvSpPr>
        <p:spPr>
          <a:xfrm>
            <a:off x="11090760" y="5163326"/>
            <a:ext cx="957805" cy="4671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Todos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0CF9F94C-11F2-4CDD-AA6E-04392AEBE183}"/>
              </a:ext>
            </a:extLst>
          </p:cNvPr>
          <p:cNvSpPr/>
          <p:nvPr/>
        </p:nvSpPr>
        <p:spPr>
          <a:xfrm>
            <a:off x="2028929" y="6128231"/>
            <a:ext cx="1549975" cy="6325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1 año o 5 meses</a:t>
            </a:r>
          </a:p>
        </p:txBody>
      </p:sp>
    </p:spTree>
    <p:extLst>
      <p:ext uri="{BB962C8B-B14F-4D97-AF65-F5344CB8AC3E}">
        <p14:creationId xmlns:p14="http://schemas.microsoft.com/office/powerpoint/2010/main" val="126816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837B38-8CF8-4CCD-9C8C-277EB075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355" y="627623"/>
            <a:ext cx="2865446" cy="64633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66B8DA1B-5B31-4FDC-87B3-C64CE4408FBE}"/>
              </a:ext>
            </a:extLst>
          </p:cNvPr>
          <p:cNvSpPr txBox="1"/>
          <p:nvPr/>
        </p:nvSpPr>
        <p:spPr>
          <a:xfrm>
            <a:off x="7805344" y="2086330"/>
            <a:ext cx="3067425" cy="1169551"/>
          </a:xfrm>
          <a:prstGeom prst="rect">
            <a:avLst/>
          </a:prstGeom>
          <a:solidFill>
            <a:srgbClr val="FFFF00"/>
          </a:solidFill>
          <a:effectLst>
            <a:glow rad="228600">
              <a:srgbClr val="FFFF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s-E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roblema central o el desafío que su proyecto</a:t>
            </a:r>
            <a:endParaRPr lang="es-PE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s-PE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Necesidades de aprendizaje  </a:t>
            </a:r>
            <a:r>
              <a:rPr lang="es-PE" b="1" dirty="0">
                <a:solidFill>
                  <a:srgbClr val="000000"/>
                </a:solidFill>
                <a:latin typeface="Arial" panose="020B0604020202020204" pitchFamily="34" charset="0"/>
              </a:rPr>
              <a:t>COMPETENCIAS</a:t>
            </a:r>
            <a:endParaRPr lang="es-ES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80F1588-CD08-4512-BA91-6FAED05B98A3}"/>
              </a:ext>
            </a:extLst>
          </p:cNvPr>
          <p:cNvSpPr txBox="1"/>
          <p:nvPr/>
        </p:nvSpPr>
        <p:spPr>
          <a:xfrm>
            <a:off x="7761302" y="3710354"/>
            <a:ext cx="3067426" cy="92333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es-P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EVIDENCIAS</a:t>
            </a:r>
            <a:endParaRPr lang="es-PE" sz="1600" b="1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De 3 a 5 evidencias cualitativas y/o cuantitativas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5BD99D-2E57-4ED8-B1AE-149B62BC9060}"/>
              </a:ext>
            </a:extLst>
          </p:cNvPr>
          <p:cNvSpPr txBox="1"/>
          <p:nvPr/>
        </p:nvSpPr>
        <p:spPr>
          <a:xfrm>
            <a:off x="7704355" y="5446059"/>
            <a:ext cx="3212174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Criterios e indicadores según </a:t>
            </a:r>
            <a:r>
              <a:rPr lang="es-P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CATEGORÍA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1E3CF2C-B910-49CF-A131-061DBA4CBF72}"/>
              </a:ext>
            </a:extLst>
          </p:cNvPr>
          <p:cNvSpPr txBox="1"/>
          <p:nvPr/>
        </p:nvSpPr>
        <p:spPr>
          <a:xfrm>
            <a:off x="1986077" y="1566462"/>
            <a:ext cx="3067425" cy="206210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DOCENTE</a:t>
            </a: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Origen de la buena práctica, considerando las características de los estudiantes, del contexto sociocultural y su vinculación con </a:t>
            </a: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los resultados de </a:t>
            </a:r>
            <a:r>
              <a:rPr lang="es-PE" sz="1600" b="1" dirty="0">
                <a:solidFill>
                  <a:srgbClr val="FF0000"/>
                </a:solidFill>
                <a:latin typeface="Arial" panose="020B0604020202020204" pitchFamily="34" charset="0"/>
              </a:rPr>
              <a:t>evaluación diagnóstica</a:t>
            </a: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s-PE" sz="1600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974D17E-AD53-4644-A217-32CD2C65A2AC}"/>
              </a:ext>
            </a:extLst>
          </p:cNvPr>
          <p:cNvSpPr txBox="1"/>
          <p:nvPr/>
        </p:nvSpPr>
        <p:spPr>
          <a:xfrm>
            <a:off x="2007037" y="4172019"/>
            <a:ext cx="3212174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DIRECTIVO</a:t>
            </a:r>
          </a:p>
          <a:p>
            <a:pPr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Características de la institución educativa, considerando </a:t>
            </a:r>
            <a:r>
              <a:rPr lang="es-E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las necesidades educativas,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 el entorno, el clima escolar, las individualidades de los estudiantes y/o </a:t>
            </a: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</a:rPr>
              <a:t>las barreras educativas. 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FF6C1D5-2FFD-44D7-9D71-483DC66CE7D3}"/>
              </a:ext>
            </a:extLst>
          </p:cNvPr>
          <p:cNvGrpSpPr/>
          <p:nvPr/>
        </p:nvGrpSpPr>
        <p:grpSpPr>
          <a:xfrm>
            <a:off x="1119019" y="707800"/>
            <a:ext cx="956671" cy="4495270"/>
            <a:chOff x="867495" y="2138831"/>
            <a:chExt cx="587907" cy="2739022"/>
          </a:xfrm>
        </p:grpSpPr>
        <p:cxnSp>
          <p:nvCxnSpPr>
            <p:cNvPr id="42" name="Conector: angular 41">
              <a:extLst>
                <a:ext uri="{FF2B5EF4-FFF2-40B4-BE49-F238E27FC236}">
                  <a16:creationId xmlns:a16="http://schemas.microsoft.com/office/drawing/2014/main" id="{A2232F96-F561-4924-AAAF-C4DC2F00B13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78883" y="2138831"/>
              <a:ext cx="275681" cy="2739022"/>
            </a:xfrm>
            <a:prstGeom prst="bentConnector2">
              <a:avLst/>
            </a:prstGeom>
            <a:ln w="38100">
              <a:solidFill>
                <a:srgbClr val="99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880364D6-2CE6-4D83-9A1A-2566A198CF84}"/>
                </a:ext>
              </a:extLst>
            </p:cNvPr>
            <p:cNvCxnSpPr>
              <a:cxnSpLocks/>
            </p:cNvCxnSpPr>
            <p:nvPr/>
          </p:nvCxnSpPr>
          <p:spPr>
            <a:xfrm>
              <a:off x="884871" y="3280785"/>
              <a:ext cx="515461" cy="0"/>
            </a:xfrm>
            <a:prstGeom prst="straightConnector1">
              <a:avLst/>
            </a:prstGeom>
            <a:ln w="38100">
              <a:solidFill>
                <a:srgbClr val="99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4FFB7780-C811-4B8D-9214-36C838B26F32}"/>
                </a:ext>
              </a:extLst>
            </p:cNvPr>
            <p:cNvCxnSpPr>
              <a:cxnSpLocks/>
            </p:cNvCxnSpPr>
            <p:nvPr/>
          </p:nvCxnSpPr>
          <p:spPr>
            <a:xfrm>
              <a:off x="867495" y="4877853"/>
              <a:ext cx="587907" cy="0"/>
            </a:xfrm>
            <a:prstGeom prst="straightConnector1">
              <a:avLst/>
            </a:prstGeom>
            <a:ln w="38100">
              <a:solidFill>
                <a:srgbClr val="99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13E9FF1-4F25-4A53-AC3B-CFE2025EEFA4}"/>
              </a:ext>
            </a:extLst>
          </p:cNvPr>
          <p:cNvGrpSpPr/>
          <p:nvPr/>
        </p:nvGrpSpPr>
        <p:grpSpPr>
          <a:xfrm>
            <a:off x="1414918" y="363556"/>
            <a:ext cx="2962975" cy="960144"/>
            <a:chOff x="1420837" y="1397595"/>
            <a:chExt cx="2855741" cy="709091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2725A27-D2A7-4353-8F6A-B939DA099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407" t="35786" r="10191" b="43427"/>
            <a:stretch/>
          </p:blipFill>
          <p:spPr>
            <a:xfrm>
              <a:off x="2124221" y="1600200"/>
              <a:ext cx="2152357" cy="41148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E9E547C4-5475-4ACE-85C4-36619FAA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96" t="11801" r="72821" b="7961"/>
            <a:stretch/>
          </p:blipFill>
          <p:spPr>
            <a:xfrm>
              <a:off x="1420837" y="1397595"/>
              <a:ext cx="520503" cy="709091"/>
            </a:xfrm>
            <a:prstGeom prst="rect">
              <a:avLst/>
            </a:prstGeom>
          </p:spPr>
        </p:pic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0DB0DDA7-22D9-4168-B34B-23D7C8AB1FF0}"/>
              </a:ext>
            </a:extLst>
          </p:cNvPr>
          <p:cNvGrpSpPr/>
          <p:nvPr/>
        </p:nvGrpSpPr>
        <p:grpSpPr>
          <a:xfrm>
            <a:off x="7235927" y="986382"/>
            <a:ext cx="468428" cy="4885235"/>
            <a:chOff x="941722" y="2349463"/>
            <a:chExt cx="275686" cy="2622019"/>
          </a:xfrm>
        </p:grpSpPr>
        <p:cxnSp>
          <p:nvCxnSpPr>
            <p:cNvPr id="54" name="Conector: angular 53">
              <a:extLst>
                <a:ext uri="{FF2B5EF4-FFF2-40B4-BE49-F238E27FC236}">
                  <a16:creationId xmlns:a16="http://schemas.microsoft.com/office/drawing/2014/main" id="{05608B0A-8166-4984-AEF9-74D2A0DC09F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41723" y="2349463"/>
              <a:ext cx="275685" cy="2622018"/>
            </a:xfrm>
            <a:prstGeom prst="bentConnector2">
              <a:avLst/>
            </a:prstGeom>
            <a:ln w="38100">
              <a:solidFill>
                <a:srgbClr val="0066FF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C9A77206-F1EE-455D-BB4C-1DC3D10E2E27}"/>
                </a:ext>
              </a:extLst>
            </p:cNvPr>
            <p:cNvCxnSpPr>
              <a:cxnSpLocks/>
            </p:cNvCxnSpPr>
            <p:nvPr/>
          </p:nvCxnSpPr>
          <p:spPr>
            <a:xfrm>
              <a:off x="941722" y="3273965"/>
              <a:ext cx="137843" cy="0"/>
            </a:xfrm>
            <a:prstGeom prst="straightConnector1">
              <a:avLst/>
            </a:prstGeom>
            <a:ln w="38100">
              <a:solidFill>
                <a:srgbClr val="0066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Conector recto de flecha 55">
              <a:extLst>
                <a:ext uri="{FF2B5EF4-FFF2-40B4-BE49-F238E27FC236}">
                  <a16:creationId xmlns:a16="http://schemas.microsoft.com/office/drawing/2014/main" id="{9B55239E-B02E-4A06-A9F6-121CA49C1CAD}"/>
                </a:ext>
              </a:extLst>
            </p:cNvPr>
            <p:cNvCxnSpPr/>
            <p:nvPr/>
          </p:nvCxnSpPr>
          <p:spPr>
            <a:xfrm>
              <a:off x="956603" y="4971481"/>
              <a:ext cx="204531" cy="1"/>
            </a:xfrm>
            <a:prstGeom prst="straightConnector1">
              <a:avLst/>
            </a:prstGeom>
            <a:ln w="38100">
              <a:solidFill>
                <a:srgbClr val="0066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DD89748-713C-423A-B64C-37476AB0F2F8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9295015" y="3255881"/>
            <a:ext cx="0" cy="454473"/>
          </a:xfrm>
          <a:prstGeom prst="straightConnector1">
            <a:avLst/>
          </a:prstGeom>
          <a:ln w="76200">
            <a:solidFill>
              <a:srgbClr val="0066FF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oto gratuito diversas personas con bombillas de ideas creativas.">
            <a:extLst>
              <a:ext uri="{FF2B5EF4-FFF2-40B4-BE49-F238E27FC236}">
                <a16:creationId xmlns:a16="http://schemas.microsoft.com/office/drawing/2014/main" id="{DCA23753-B55D-41A9-B285-48CD2338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70" y="1960030"/>
            <a:ext cx="4513093" cy="425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Doble onda 38">
            <a:extLst>
              <a:ext uri="{FF2B5EF4-FFF2-40B4-BE49-F238E27FC236}">
                <a16:creationId xmlns:a16="http://schemas.microsoft.com/office/drawing/2014/main" id="{967C4E2D-2495-40DB-B47C-D53929B01793}"/>
              </a:ext>
            </a:extLst>
          </p:cNvPr>
          <p:cNvSpPr/>
          <p:nvPr/>
        </p:nvSpPr>
        <p:spPr>
          <a:xfrm rot="20972883">
            <a:off x="8744332" y="4222939"/>
            <a:ext cx="2965153" cy="1955685"/>
          </a:xfrm>
          <a:prstGeom prst="doubleWave">
            <a:avLst>
              <a:gd name="adj1" fmla="val 6250"/>
              <a:gd name="adj2" fmla="val -61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Doble onda 29">
            <a:extLst>
              <a:ext uri="{FF2B5EF4-FFF2-40B4-BE49-F238E27FC236}">
                <a16:creationId xmlns:a16="http://schemas.microsoft.com/office/drawing/2014/main" id="{768B0235-799A-46BA-B95D-04CD3696F8E2}"/>
              </a:ext>
            </a:extLst>
          </p:cNvPr>
          <p:cNvSpPr/>
          <p:nvPr/>
        </p:nvSpPr>
        <p:spPr>
          <a:xfrm rot="1448038">
            <a:off x="8553147" y="1234593"/>
            <a:ext cx="3293248" cy="1962986"/>
          </a:xfrm>
          <a:prstGeom prst="doubleWav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56"/>
            <a:ext cx="1500575" cy="62762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10A2A7CA-1A68-4415-A0DF-5C23225DBAF3}"/>
              </a:ext>
            </a:extLst>
          </p:cNvPr>
          <p:cNvGrpSpPr/>
          <p:nvPr/>
        </p:nvGrpSpPr>
        <p:grpSpPr>
          <a:xfrm rot="20818253">
            <a:off x="576944" y="1148761"/>
            <a:ext cx="3151915" cy="1968963"/>
            <a:chOff x="395568" y="995082"/>
            <a:chExt cx="3530973" cy="2064586"/>
          </a:xfrm>
        </p:grpSpPr>
        <p:sp>
          <p:nvSpPr>
            <p:cNvPr id="11" name="Doble onda 10">
              <a:extLst>
                <a:ext uri="{FF2B5EF4-FFF2-40B4-BE49-F238E27FC236}">
                  <a16:creationId xmlns:a16="http://schemas.microsoft.com/office/drawing/2014/main" id="{2605261A-C376-4029-B468-01297E2B0153}"/>
                </a:ext>
              </a:extLst>
            </p:cNvPr>
            <p:cNvSpPr/>
            <p:nvPr/>
          </p:nvSpPr>
          <p:spPr>
            <a:xfrm>
              <a:off x="395568" y="995082"/>
              <a:ext cx="3530973" cy="2064586"/>
            </a:xfrm>
            <a:prstGeom prst="doubleWav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BBC8A06-E2D2-4410-9246-C60E4A1E4411}"/>
                </a:ext>
              </a:extLst>
            </p:cNvPr>
            <p:cNvSpPr txBox="1"/>
            <p:nvPr/>
          </p:nvSpPr>
          <p:spPr>
            <a:xfrm>
              <a:off x="662092" y="1141530"/>
              <a:ext cx="3107124" cy="167816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a) Innovaciones educativas que aporten al </a:t>
              </a:r>
              <a:r>
                <a:rPr lang="es-ES" sz="14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desafío de desarrollar una educación inclusiva</a:t>
              </a:r>
              <a:r>
                <a:rPr lang="es-ES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para la atención a la diversidad desde un enfoque </a:t>
              </a:r>
              <a:r>
                <a:rPr lang="es-PE" sz="14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intercultural e intercultural-bilingüe.  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BC4D33F-BB22-496B-8FCB-09FADD3B84A0}"/>
              </a:ext>
            </a:extLst>
          </p:cNvPr>
          <p:cNvGrpSpPr/>
          <p:nvPr/>
        </p:nvGrpSpPr>
        <p:grpSpPr>
          <a:xfrm>
            <a:off x="4794011" y="882148"/>
            <a:ext cx="3094549" cy="1590858"/>
            <a:chOff x="5035439" y="843229"/>
            <a:chExt cx="3094549" cy="1962986"/>
          </a:xfrm>
        </p:grpSpPr>
        <p:sp>
          <p:nvSpPr>
            <p:cNvPr id="24" name="Doble onda 23">
              <a:extLst>
                <a:ext uri="{FF2B5EF4-FFF2-40B4-BE49-F238E27FC236}">
                  <a16:creationId xmlns:a16="http://schemas.microsoft.com/office/drawing/2014/main" id="{ECF790EE-53C8-40FB-A6B0-EF1FF3B7E18F}"/>
                </a:ext>
              </a:extLst>
            </p:cNvPr>
            <p:cNvSpPr/>
            <p:nvPr/>
          </p:nvSpPr>
          <p:spPr>
            <a:xfrm rot="21430247">
              <a:off x="5035439" y="843229"/>
              <a:ext cx="3094549" cy="1962986"/>
            </a:xfrm>
            <a:prstGeom prst="doubleWav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AD61FAB-AD63-4449-A6E5-89B5E08955E4}"/>
                </a:ext>
              </a:extLst>
            </p:cNvPr>
            <p:cNvSpPr txBox="1"/>
            <p:nvPr/>
          </p:nvSpPr>
          <p:spPr>
            <a:xfrm>
              <a:off x="5212212" y="1008216"/>
              <a:ext cx="2746975" cy="1633012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b) Innovaciones educativas que </a:t>
              </a:r>
              <a:r>
                <a:rPr lang="es-ES" sz="1600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aporten a la promoción del bienestar socioemocional y la convivencia saludable</a:t>
              </a:r>
              <a:r>
                <a:rPr lang="es-E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.</a:t>
              </a:r>
              <a:endParaRPr lang="es-PE" sz="1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3FB55B-CF8F-458F-8AE9-CE31D2116929}"/>
              </a:ext>
            </a:extLst>
          </p:cNvPr>
          <p:cNvSpPr txBox="1"/>
          <p:nvPr/>
        </p:nvSpPr>
        <p:spPr>
          <a:xfrm rot="1474072">
            <a:off x="8649165" y="1504085"/>
            <a:ext cx="30209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c) Innovaciones educativas que aporten </a:t>
            </a:r>
            <a:r>
              <a:rPr lang="es-E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es-E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 formación integral de los estudiantes </a:t>
            </a:r>
            <a:r>
              <a:rPr lang="es-E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(habilidades para la vida: pensamiento crítico, educación financiera, ciudadanía, actividades físicas etc.)  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02FD7A63-23E8-4421-B90C-1785FB3C9076}"/>
              </a:ext>
            </a:extLst>
          </p:cNvPr>
          <p:cNvGrpSpPr/>
          <p:nvPr/>
        </p:nvGrpSpPr>
        <p:grpSpPr>
          <a:xfrm rot="21433952">
            <a:off x="391829" y="4049081"/>
            <a:ext cx="3320963" cy="2228187"/>
            <a:chOff x="904038" y="3794350"/>
            <a:chExt cx="3320963" cy="2228187"/>
          </a:xfrm>
        </p:grpSpPr>
        <p:sp>
          <p:nvSpPr>
            <p:cNvPr id="33" name="Doble onda 32">
              <a:extLst>
                <a:ext uri="{FF2B5EF4-FFF2-40B4-BE49-F238E27FC236}">
                  <a16:creationId xmlns:a16="http://schemas.microsoft.com/office/drawing/2014/main" id="{6DA4CAF3-F33F-4A72-B784-D4B29451E225}"/>
                </a:ext>
              </a:extLst>
            </p:cNvPr>
            <p:cNvSpPr/>
            <p:nvPr/>
          </p:nvSpPr>
          <p:spPr>
            <a:xfrm rot="21329868">
              <a:off x="904038" y="3794350"/>
              <a:ext cx="3320963" cy="2228187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741FA58-7AE3-497D-99D3-93C89AC280C2}"/>
                </a:ext>
              </a:extLst>
            </p:cNvPr>
            <p:cNvSpPr txBox="1"/>
            <p:nvPr/>
          </p:nvSpPr>
          <p:spPr>
            <a:xfrm>
              <a:off x="1017965" y="4034746"/>
              <a:ext cx="3164069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1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d) Innovaciones educativas que </a:t>
              </a:r>
              <a:r>
                <a:rPr lang="es-E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aporten a la culminación de la trayectoria educativa </a:t>
              </a:r>
              <a:r>
                <a:rPr lang="es-ES" sz="1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de los estudiantes de la </a:t>
              </a:r>
              <a:r>
                <a:rPr lang="es-ES" sz="1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institución educativa, y </a:t>
              </a:r>
              <a:r>
                <a:rPr lang="es-E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que conecten el desarrollo formativo con el emprendimiento y el mundo del </a:t>
              </a:r>
              <a:r>
                <a:rPr lang="es-PE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trabajo. 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9E1AA20-4010-4770-B9CA-8A4E364E6971}"/>
              </a:ext>
            </a:extLst>
          </p:cNvPr>
          <p:cNvGrpSpPr/>
          <p:nvPr/>
        </p:nvGrpSpPr>
        <p:grpSpPr>
          <a:xfrm>
            <a:off x="4893519" y="5240249"/>
            <a:ext cx="3363214" cy="1590858"/>
            <a:chOff x="4932199" y="4446871"/>
            <a:chExt cx="3240459" cy="1590858"/>
          </a:xfrm>
          <a:solidFill>
            <a:srgbClr val="66CCFF"/>
          </a:solidFill>
        </p:grpSpPr>
        <p:sp>
          <p:nvSpPr>
            <p:cNvPr id="36" name="Doble onda 35">
              <a:extLst>
                <a:ext uri="{FF2B5EF4-FFF2-40B4-BE49-F238E27FC236}">
                  <a16:creationId xmlns:a16="http://schemas.microsoft.com/office/drawing/2014/main" id="{BA9DD5AF-C49C-413D-BE0D-3BC5218E79F5}"/>
                </a:ext>
              </a:extLst>
            </p:cNvPr>
            <p:cNvSpPr/>
            <p:nvPr/>
          </p:nvSpPr>
          <p:spPr>
            <a:xfrm>
              <a:off x="4932199" y="4446871"/>
              <a:ext cx="3240459" cy="1590858"/>
            </a:xfrm>
            <a:prstGeom prst="doubleWave">
              <a:avLst/>
            </a:prstGeom>
            <a:grpFill/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6EC3B4BF-22D5-4BB1-A390-ADDD7EA9D759}"/>
                </a:ext>
              </a:extLst>
            </p:cNvPr>
            <p:cNvSpPr txBox="1"/>
            <p:nvPr/>
          </p:nvSpPr>
          <p:spPr>
            <a:xfrm>
              <a:off x="5116662" y="4673071"/>
              <a:ext cx="2924322" cy="1077218"/>
            </a:xfrm>
            <a:prstGeom prst="rect">
              <a:avLst/>
            </a:prstGeom>
            <a:grpFill/>
            <a:ln>
              <a:solidFill>
                <a:srgbClr val="66CCFF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ES" sz="16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e) Innovaciones educativas que </a:t>
              </a:r>
              <a:r>
                <a:rPr lang="es-ES" sz="16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aporten al desarrollo, uso de tecnologías y a la ciudadanía digital</a:t>
              </a:r>
              <a:r>
                <a:rPr lang="es-E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1A96E52-99C2-4A84-8B64-64ADFEE6D6B9}"/>
              </a:ext>
            </a:extLst>
          </p:cNvPr>
          <p:cNvSpPr txBox="1"/>
          <p:nvPr/>
        </p:nvSpPr>
        <p:spPr>
          <a:xfrm>
            <a:off x="8921703" y="4415951"/>
            <a:ext cx="26104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f) Innovaciones educativas que promuevan </a:t>
            </a:r>
            <a:r>
              <a:rPr lang="es-E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la conciencia ambiental y</a:t>
            </a:r>
          </a:p>
          <a:p>
            <a:pPr algn="just"/>
            <a:r>
              <a:rPr lang="es-E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protección de los diversos ecosistemas. </a:t>
            </a:r>
            <a:endParaRPr lang="es-PE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194C089-609D-4894-9085-280199556CEE}"/>
              </a:ext>
            </a:extLst>
          </p:cNvPr>
          <p:cNvSpPr/>
          <p:nvPr/>
        </p:nvSpPr>
        <p:spPr>
          <a:xfrm>
            <a:off x="3536576" y="188258"/>
            <a:ext cx="4759196" cy="577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latin typeface="Comic Sans MS" panose="030F0702030302020204" pitchFamily="66" charset="0"/>
              </a:rPr>
              <a:t>DESAFÍOS Y PRIORIDADES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2BD8659E-9F2D-4A2C-9992-D25740BEE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433" y="16838"/>
            <a:ext cx="3184567" cy="7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2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500">
              <a:srgbClr val="C5D2E8"/>
            </a:gs>
            <a:gs pos="22000">
              <a:schemeClr val="accent1">
                <a:lumMod val="20000"/>
                <a:lumOff val="80000"/>
              </a:schemeClr>
            </a:gs>
            <a:gs pos="21882">
              <a:srgbClr val="D9E2F3"/>
            </a:gs>
            <a:gs pos="21765">
              <a:srgbClr val="D8E1F2"/>
            </a:gs>
            <a:gs pos="21531">
              <a:srgbClr val="D5DFF1"/>
            </a:gs>
            <a:gs pos="21062">
              <a:srgbClr val="D0DBEE"/>
            </a:gs>
            <a:gs pos="20125">
              <a:srgbClr val="C5D2E8"/>
            </a:gs>
            <a:gs pos="53000">
              <a:srgbClr val="B0C0DC"/>
            </a:gs>
            <a:gs pos="46000">
              <a:srgbClr val="859CC5"/>
            </a:gs>
            <a:gs pos="1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212753-E69F-4551-ABD0-359CB9587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78" y="0"/>
            <a:ext cx="1500575" cy="627623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3449F762-5084-41BF-BB28-981125C6E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6542"/>
              </p:ext>
            </p:extLst>
          </p:nvPr>
        </p:nvGraphicFramePr>
        <p:xfrm>
          <a:off x="233082" y="165847"/>
          <a:ext cx="11752728" cy="6599778"/>
        </p:xfrm>
        <a:graphic>
          <a:graphicData uri="http://schemas.openxmlformats.org/drawingml/2006/table">
            <a:tbl>
              <a:tblPr firstRow="1" firstCol="1" bandRow="1"/>
              <a:tblGrid>
                <a:gridCol w="3630077">
                  <a:extLst>
                    <a:ext uri="{9D8B030D-6E8A-4147-A177-3AD203B41FA5}">
                      <a16:colId xmlns:a16="http://schemas.microsoft.com/office/drawing/2014/main" val="1535651999"/>
                    </a:ext>
                  </a:extLst>
                </a:gridCol>
                <a:gridCol w="287499">
                  <a:extLst>
                    <a:ext uri="{9D8B030D-6E8A-4147-A177-3AD203B41FA5}">
                      <a16:colId xmlns:a16="http://schemas.microsoft.com/office/drawing/2014/main" val="1311872010"/>
                    </a:ext>
                  </a:extLst>
                </a:gridCol>
                <a:gridCol w="3285709">
                  <a:extLst>
                    <a:ext uri="{9D8B030D-6E8A-4147-A177-3AD203B41FA5}">
                      <a16:colId xmlns:a16="http://schemas.microsoft.com/office/drawing/2014/main" val="1393525429"/>
                    </a:ext>
                  </a:extLst>
                </a:gridCol>
                <a:gridCol w="631867">
                  <a:extLst>
                    <a:ext uri="{9D8B030D-6E8A-4147-A177-3AD203B41FA5}">
                      <a16:colId xmlns:a16="http://schemas.microsoft.com/office/drawing/2014/main" val="166960695"/>
                    </a:ext>
                  </a:extLst>
                </a:gridCol>
                <a:gridCol w="3917576">
                  <a:extLst>
                    <a:ext uri="{9D8B030D-6E8A-4147-A177-3AD203B41FA5}">
                      <a16:colId xmlns:a16="http://schemas.microsoft.com/office/drawing/2014/main" val="1565001094"/>
                    </a:ext>
                  </a:extLst>
                </a:gridCol>
              </a:tblGrid>
              <a:tr h="301336"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CRITERIOS DE EVALUACIÓN E INDICADORES</a:t>
                      </a:r>
                      <a:endParaRPr lang="es-PE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567370"/>
                  </a:ext>
                </a:extLst>
              </a:tr>
              <a:tr h="341849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 </a:t>
                      </a:r>
                      <a:r>
                        <a:rPr lang="es-PE" sz="12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CONSOLIDADOS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 EN PROCESO DE IMPLEMENTACIÓN”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 PROMISORIOS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33720"/>
                  </a:ext>
                </a:extLst>
              </a:tr>
              <a:tr h="436681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s-PE" sz="1200" b="1" u="sng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Intencionalidad</a:t>
                      </a:r>
                      <a:endParaRPr lang="es-PE" sz="14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</a:t>
                      </a:r>
                      <a:r>
                        <a:rPr lang="es-PE" sz="14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P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1.1.Problema (COMP. BBPPD –GE- </a:t>
                      </a:r>
                      <a:r>
                        <a:rPr lang="es-PE" sz="14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Aprend</a:t>
                      </a:r>
                      <a:r>
                        <a:rPr lang="es-P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          1.2. Objetivos – SMART</a:t>
                      </a:r>
                      <a:endParaRPr lang="es-P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34971"/>
                  </a:ext>
                </a:extLst>
              </a:tr>
              <a:tr h="436681">
                <a:tc gridSpan="5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s-PE" sz="1200" b="1" u="sng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Originalidad</a:t>
                      </a:r>
                      <a:endParaRPr lang="es-PE" sz="14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es-P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2.1.Descripción de la metodología.        -      2.2.Describe la metodología.</a:t>
                      </a:r>
                      <a:endParaRPr lang="es-P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96281"/>
                  </a:ext>
                </a:extLst>
              </a:tr>
              <a:tr h="105751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s-PE" sz="1200" b="1" u="sng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Impacto</a:t>
                      </a:r>
                      <a:endParaRPr lang="es-PE" sz="12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</a:t>
                      </a:r>
                      <a:r>
                        <a:rPr lang="es-E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Sustenta con evidencias resultados </a:t>
                      </a: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obtenidos.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 Explica  cambios o efectos logrados(</a:t>
                      </a:r>
                      <a:r>
                        <a:rPr lang="es-E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 docente, la gestión escolar y la comunidad educativa y L</a:t>
                      </a: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ocal.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u="sng" kern="0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Pertinencia</a:t>
                      </a:r>
                      <a:endParaRPr lang="es-PE" sz="12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</a:t>
                      </a:r>
                      <a:r>
                        <a:rPr lang="es-ES" sz="12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Describe cómo responde </a:t>
                      </a:r>
                      <a:r>
                        <a:rPr lang="es-E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s-PE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intereses y necesidades  en la CE</a:t>
                      </a:r>
                      <a:r>
                        <a:rPr lang="es-ES" sz="12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impulsando el desarrollo de la(s) competencia(s) del CNEB, la mejora de la práctica docente, la gestión escolar y los aprendizajes de </a:t>
                      </a:r>
                      <a:r>
                        <a:rPr lang="es-PE" sz="12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estudiantes.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3.2.Describe cómo se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adapta contexto cultural social y lingüístico de la comunidad educativa</a:t>
                      </a:r>
                      <a:r>
                        <a:rPr lang="es-ES" sz="12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desde una perspectiva </a:t>
                      </a:r>
                      <a:r>
                        <a:rPr lang="es-PE" sz="12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equidad.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Pertinencia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</a:t>
                      </a:r>
                      <a:r>
                        <a:rPr lang="es-ES" sz="12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Describe cómo responde a </a:t>
                      </a:r>
                      <a:r>
                        <a:rPr lang="es-PE" sz="12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intereses y necesidades  en la CE</a:t>
                      </a:r>
                      <a:r>
                        <a:rPr lang="es-ES" sz="12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impulsando el desarrollo de la(s) competencia(s) del CNEB, la mejora de la práctica docente, la gestión escolar y los aprendizajes de </a:t>
                      </a:r>
                      <a:r>
                        <a:rPr lang="es-PE" sz="12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estudiantes. 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3.2.Describe cómo se adapta contexto cultural social y lingüístico de la comunidad educativa en desde una perspectiva </a:t>
                      </a:r>
                      <a:r>
                        <a:rPr lang="es-PE" sz="12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equidad. 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97868"/>
                  </a:ext>
                </a:extLst>
              </a:tr>
              <a:tr h="1229963">
                <a:tc rowSpan="3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s-PE" sz="1200" b="1" u="sng" kern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Sostenibilidad</a:t>
                      </a:r>
                      <a:endParaRPr lang="es-PE" sz="12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4.1.</a:t>
                      </a: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Describe </a:t>
                      </a:r>
                      <a:r>
                        <a:rPr lang="es-PE" sz="1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</a:t>
                      </a: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 que </a:t>
                      </a:r>
                      <a:r>
                        <a:rPr lang="es-ES" sz="1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vienen desarrollando  inicio hasta la actualida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 continuidad del proyecto y la cultura de innovación en </a:t>
                      </a: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 a evidencias.</a:t>
                      </a:r>
                      <a:endParaRPr lang="es-P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Describe  estrategias para asegurar 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viabilidad del proyecto y la </a:t>
                      </a: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permanencia de las mejoras, 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orientadas a la mejora de los </a:t>
                      </a: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aprendizajes. </a:t>
                      </a:r>
                      <a:endParaRPr lang="es-P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4.3.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Describe utilidad de los bienes y servicios que demanda el proyecto para garantizar su sostenibilidad y </a:t>
                      </a: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continuidad a largo plazo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PE" sz="1200" b="1" u="sng" kern="0" dirty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Impacto</a:t>
                      </a:r>
                      <a:endParaRPr lang="es-PE" sz="12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</a:t>
                      </a:r>
                      <a:r>
                        <a:rPr lang="es-E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Sustenta con evidencias </a:t>
                      </a:r>
                      <a:r>
                        <a:rPr lang="es-ES" sz="12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  <a:r>
                        <a:rPr lang="es-E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obtenidos. – </a:t>
                      </a:r>
                      <a:r>
                        <a:rPr lang="es-PE" sz="1200" b="1" kern="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</a:t>
                      </a: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General –Comp. priorizad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 Explica  </a:t>
                      </a:r>
                      <a:r>
                        <a:rPr lang="es-PE" sz="12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cambios o efectos logrados</a:t>
                      </a: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 docente, la gestión escolar y la comunidad educativa y L</a:t>
                      </a: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ocal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>
                          <a:solidFill>
                            <a:srgbClr val="2F5597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Impacto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</a:t>
                      </a:r>
                      <a:r>
                        <a:rPr lang="es-E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Sustenta con evidencias </a:t>
                      </a:r>
                      <a:r>
                        <a:rPr lang="es-ES" sz="12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resultados</a:t>
                      </a:r>
                      <a:r>
                        <a:rPr lang="es-E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obtenidos. – Obj. General –Comp. priorizad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 Explica  </a:t>
                      </a:r>
                      <a:r>
                        <a:rPr lang="es-PE" sz="12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cambios o efectos logrados</a:t>
                      </a:r>
                      <a:r>
                        <a:rPr lang="es-PE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práctica docente, la gestión escolar y la comunidad educativa y L</a:t>
                      </a:r>
                      <a:r>
                        <a:rPr lang="es-PE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ocal 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PE" sz="1200" b="1" u="sng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Participación</a:t>
                      </a:r>
                      <a:endParaRPr lang="es-PE" sz="12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 Identifica a </a:t>
                      </a:r>
                      <a:r>
                        <a:rPr lang="es-E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actores clave del equipo de innovación y define sus roles y responsabilidades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La descripción debe asegurar una participación activa y estar explícitamente vinculada a las acciones del procedimiento metodológico de la solución innovadora. </a:t>
                      </a:r>
                      <a:endParaRPr lang="es-P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Participación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 Identifica a </a:t>
                      </a:r>
                      <a:r>
                        <a:rPr lang="es-ES" sz="12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los actores clave del equipo de innovación y define sus roles y responsabilidades</a:t>
                      </a:r>
                      <a:r>
                        <a:rPr lang="es-E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La descripción debe asegurar una participación activa y estar explícitamente vinculada a las acciones del procedimiento metodológico de la solución innovadora. 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51425"/>
                  </a:ext>
                </a:extLst>
              </a:tr>
              <a:tr h="79052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s-PE" sz="1400" b="1" u="sng" kern="0" dirty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Sostenibilidad</a:t>
                      </a:r>
                      <a:endParaRPr lang="es-PE" sz="14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 Describe  </a:t>
                      </a:r>
                      <a:r>
                        <a:rPr lang="es-PE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estrategias </a:t>
                      </a:r>
                      <a:r>
                        <a:rPr lang="es-PE" sz="1400" b="1" u="sng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asegurar </a:t>
                      </a:r>
                      <a:r>
                        <a:rPr lang="es-E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viabilidad del proyecto 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la </a:t>
                      </a: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permanencia de las mejoras, 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orientadas a la mejora de los </a:t>
                      </a: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aprendizajes. </a:t>
                      </a:r>
                      <a:endParaRPr lang="es-PE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5.2.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Describe </a:t>
                      </a:r>
                      <a:r>
                        <a:rPr lang="es-E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utilidad de los bienes y servicios</a:t>
                      </a:r>
                      <a:r>
                        <a:rPr lang="es-E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que demanda el proyecto para garantizar su sostenibilidad y </a:t>
                      </a:r>
                      <a:r>
                        <a:rPr lang="es-PE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continuidad a largo plazo. </a:t>
                      </a:r>
                      <a:endParaRPr lang="es-PE" sz="1400" dirty="0"/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>
                          <a:solidFill>
                            <a:srgbClr val="2F559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Sostenibilidad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 Describe  </a:t>
                      </a:r>
                      <a:r>
                        <a:rPr lang="es-PE" sz="12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estrategias </a:t>
                      </a:r>
                      <a:r>
                        <a:rPr lang="es-PE" sz="1200" b="1" u="sng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 asegurar </a:t>
                      </a:r>
                      <a:r>
                        <a:rPr lang="es-ES" sz="12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viabilidad del proyecto </a:t>
                      </a:r>
                      <a:r>
                        <a:rPr lang="es-E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la </a:t>
                      </a:r>
                      <a:r>
                        <a:rPr lang="es-PE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permanencia de las mejoras, </a:t>
                      </a:r>
                      <a:r>
                        <a:rPr lang="es-E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orientadas a la mejora de los </a:t>
                      </a:r>
                      <a:r>
                        <a:rPr lang="es-PE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aprendizajes. 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5.2.</a:t>
                      </a:r>
                      <a:r>
                        <a:rPr lang="es-E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Describe </a:t>
                      </a:r>
                      <a:r>
                        <a:rPr lang="es-ES" sz="12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utilidad de los bienes y servicios</a:t>
                      </a:r>
                      <a:r>
                        <a:rPr lang="es-E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que demanda el proyecto para garantizar su sostenibilidad y </a:t>
                      </a:r>
                      <a:r>
                        <a:rPr lang="es-PE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continuidad a largo plazo. 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u="sng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Reflexión</a:t>
                      </a:r>
                      <a:endParaRPr lang="es-PE" sz="12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 Describe los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mecanismos que pretende </a:t>
                      </a:r>
                      <a:r>
                        <a:rPr lang="es-PE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para promover espacios de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reflexión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toma de decisiones para una mejora continua en el marco de la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 del proyecto. </a:t>
                      </a:r>
                      <a:endParaRPr lang="es-PE" dirty="0"/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Reflexión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 Describe los </a:t>
                      </a:r>
                      <a:r>
                        <a:rPr lang="es-ES" sz="12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mecanismos que pretende </a:t>
                      </a:r>
                      <a:r>
                        <a:rPr lang="es-PE" sz="12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para promover espacios de </a:t>
                      </a:r>
                      <a:r>
                        <a:rPr lang="es-ES" sz="1200" b="1" kern="12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reflexión </a:t>
                      </a:r>
                      <a:r>
                        <a:rPr lang="es-E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toma de decisiones para una mejora continua en el marco de la </a:t>
                      </a:r>
                      <a:r>
                        <a:rPr lang="es-PE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implementación del proyecto. </a:t>
                      </a:r>
                      <a:endParaRPr lang="es-PE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69227"/>
                  </a:ext>
                </a:extLst>
              </a:tr>
              <a:tr h="140902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PE" sz="1200" b="1" u="sng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Sostenibilidad</a:t>
                      </a:r>
                      <a:endParaRPr lang="es-PE" sz="1200" u="sng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6.1. Describe  </a:t>
                      </a:r>
                      <a:r>
                        <a:rPr lang="es-PE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estrategias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que desarrollaran  para </a:t>
                      </a:r>
                      <a:r>
                        <a:rPr lang="es-PE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asegurar la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viabilidad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proyecto y la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permanencia de las mejoras,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orientadas a la mejora de los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aprendizajes.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PE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</a:t>
                      </a: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Describe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utilidad de los bienes y servicios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 demanda el proyecto para garantizar su sostenibilidad y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continuidad a largo plazo. </a:t>
                      </a:r>
                      <a:endParaRPr lang="es-PE" dirty="0"/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Sostenibilidad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 Describe  </a:t>
                      </a:r>
                      <a:r>
                        <a:rPr lang="es-PE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estrategias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que desarrollaran  para </a:t>
                      </a:r>
                      <a:r>
                        <a:rPr lang="es-PE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asegurar la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viabilidad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 proyecto y la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permanencia de las mejoras,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orientadas a la mejora de los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aprendizajes.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5.2.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Describe </a:t>
                      </a:r>
                      <a:r>
                        <a:rPr lang="es-ES" sz="1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utilidad de los bienes y servicios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 demanda el proyecto para garantizar su sostenibilidad y </a:t>
                      </a: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continuidad a largo plazo. </a:t>
                      </a:r>
                      <a:endParaRPr lang="es-PE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1" marR="45561" marT="632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745795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187C45F8-1B31-4BC2-9276-BF7048083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9" y="25795"/>
            <a:ext cx="1384000" cy="3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84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1527</TotalTime>
  <Words>1716</Words>
  <Application>Microsoft Office PowerPoint</Application>
  <PresentationFormat>Panorámica</PresentationFormat>
  <Paragraphs>190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Comic Sans MS</vt:lpstr>
      <vt:lpstr>Segoe UI Historic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Esp-Primaria01</dc:creator>
  <cp:lastModifiedBy>GRLL</cp:lastModifiedBy>
  <cp:revision>86</cp:revision>
  <dcterms:created xsi:type="dcterms:W3CDTF">2026-03-19T17:56:06Z</dcterms:created>
  <dcterms:modified xsi:type="dcterms:W3CDTF">2026-03-26T04:26:52Z</dcterms:modified>
</cp:coreProperties>
</file>