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7" r:id="rId4"/>
    <p:sldId id="261" r:id="rId5"/>
    <p:sldId id="275" r:id="rId6"/>
    <p:sldId id="259" r:id="rId7"/>
    <p:sldId id="277" r:id="rId8"/>
    <p:sldId id="278" r:id="rId9"/>
    <p:sldId id="276" r:id="rId10"/>
    <p:sldId id="260" r:id="rId11"/>
    <p:sldId id="262" r:id="rId12"/>
    <p:sldId id="268" r:id="rId13"/>
  </p:sldIdLst>
  <p:sldSz cx="18288000" cy="10287000"/>
  <p:notesSz cx="6858000" cy="9144000"/>
  <p:embeddedFontLst>
    <p:embeddedFont>
      <p:font typeface="Century" panose="02040604050505020304" pitchFamily="18" charset="0"/>
      <p:regular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DM Sans Bold" charset="0"/>
      <p:regular r:id="rId20"/>
    </p:embeddedFont>
    <p:embeddedFont>
      <p:font typeface="Wedges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48032D-D285-492C-9193-C0AB6ACBC092}" type="datetimeFigureOut">
              <a:rPr lang="es-PE" smtClean="0"/>
              <a:t>29/03/2026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AB7A2E-91DD-4AAC-AAD5-CE42D11CD4BA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331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AB7A2E-91DD-4AAC-AAD5-CE42D11CD4BA}" type="slidenum">
              <a:rPr lang="es-PE" smtClean="0"/>
              <a:t>12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8792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gif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sv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4897332" y="3153066"/>
            <a:ext cx="8741398" cy="5365406"/>
            <a:chOff x="155215" y="-44699"/>
            <a:chExt cx="11655198" cy="7153873"/>
          </a:xfrm>
        </p:grpSpPr>
        <p:sp>
          <p:nvSpPr>
            <p:cNvPr id="10" name="TextBox 10"/>
            <p:cNvSpPr txBox="1"/>
            <p:nvPr/>
          </p:nvSpPr>
          <p:spPr>
            <a:xfrm>
              <a:off x="175535" y="-44699"/>
              <a:ext cx="11634878" cy="6202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17"/>
                </a:lnSpc>
              </a:pPr>
              <a:r>
                <a:rPr lang="en-US" sz="10925" spc="218" dirty="0">
                  <a:solidFill>
                    <a:srgbClr val="000000"/>
                  </a:solidFill>
                  <a:latin typeface="Wedges"/>
                  <a:ea typeface="Wedges"/>
                  <a:cs typeface="Wedges"/>
                  <a:sym typeface="Wedges"/>
                </a:rPr>
                <a:t>PLAN DE MONITOREO 2026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215" y="6450446"/>
              <a:ext cx="11634878" cy="658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200"/>
                </a:lnSpc>
              </a:pPr>
              <a:r>
                <a:rPr lang="en-US" sz="2800" spc="30" dirty="0">
                  <a:solidFill>
                    <a:srgbClr val="000000"/>
                  </a:solidFill>
                  <a:latin typeface="Comic Sans MS" panose="030F0702030302020204" pitchFamily="66" charset="0"/>
                  <a:ea typeface="DM Sans"/>
                  <a:cs typeface="DM Sans"/>
                  <a:sym typeface="DM Sans"/>
                </a:rPr>
                <a:t>JAGP – marzo 2026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81605" y="1711294"/>
            <a:ext cx="2967275" cy="16376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9856" y="7284599"/>
            <a:ext cx="1909724" cy="19737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6081" y="1884107"/>
            <a:ext cx="2561026" cy="22174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87298" y="7120932"/>
            <a:ext cx="2511968" cy="140822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8031" y="4020580"/>
            <a:ext cx="2622537" cy="224583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-348736" y="4874884"/>
            <a:ext cx="1878365" cy="1898931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6472028" y="766065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2CA41ECF-AF06-48C0-AB15-A3B8C308F2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598" y="1378202"/>
            <a:ext cx="1970769" cy="197076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7449" y="266700"/>
            <a:ext cx="7659301" cy="5791200"/>
            <a:chOff x="0" y="0"/>
            <a:chExt cx="6937503" cy="10972800"/>
          </a:xfrm>
        </p:grpSpPr>
        <p:grpSp>
          <p:nvGrpSpPr>
            <p:cNvPr id="3" name="Group 3"/>
            <p:cNvGrpSpPr/>
            <p:nvPr/>
          </p:nvGrpSpPr>
          <p:grpSpPr>
            <a:xfrm rot="5400000">
              <a:off x="-1514128" y="2521169"/>
              <a:ext cx="10566400" cy="6336862"/>
              <a:chOff x="0" y="0"/>
              <a:chExt cx="6783283" cy="406805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6719783" cy="400455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004558">
                    <a:moveTo>
                      <a:pt x="6627073" y="4004558"/>
                    </a:moveTo>
                    <a:lnTo>
                      <a:pt x="92710" y="4004558"/>
                    </a:lnTo>
                    <a:cubicBezTo>
                      <a:pt x="41910" y="4004558"/>
                      <a:pt x="0" y="3962648"/>
                      <a:pt x="0" y="391184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3910578"/>
                    </a:lnTo>
                    <a:cubicBezTo>
                      <a:pt x="6719783" y="3962648"/>
                      <a:pt x="6677873" y="4004558"/>
                      <a:pt x="6627073" y="400455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6783284" cy="40680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06805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3943598"/>
                    </a:lnTo>
                    <a:cubicBezTo>
                      <a:pt x="6723593" y="3979158"/>
                      <a:pt x="6694383" y="4008368"/>
                      <a:pt x="6658823" y="4008368"/>
                    </a:cubicBezTo>
                    <a:lnTo>
                      <a:pt x="124460" y="4008368"/>
                    </a:lnTo>
                    <a:cubicBezTo>
                      <a:pt x="88900" y="4008368"/>
                      <a:pt x="59690" y="3979158"/>
                      <a:pt x="59690" y="394359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943598"/>
                    </a:lnTo>
                    <a:cubicBezTo>
                      <a:pt x="0" y="4012178"/>
                      <a:pt x="55880" y="4068058"/>
                      <a:pt x="124460" y="4068058"/>
                    </a:cubicBezTo>
                    <a:lnTo>
                      <a:pt x="6658823" y="4068058"/>
                    </a:lnTo>
                    <a:cubicBezTo>
                      <a:pt x="6727403" y="4068058"/>
                      <a:pt x="6783284" y="4012178"/>
                      <a:pt x="6783284" y="394359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 rot="5400000">
              <a:off x="-2002966" y="2002966"/>
              <a:ext cx="10603175" cy="6597244"/>
              <a:chOff x="0" y="0"/>
              <a:chExt cx="6806891" cy="423521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6743391" cy="4171714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4171714">
                    <a:moveTo>
                      <a:pt x="6650682" y="4171714"/>
                    </a:moveTo>
                    <a:lnTo>
                      <a:pt x="92710" y="4171714"/>
                    </a:lnTo>
                    <a:cubicBezTo>
                      <a:pt x="41910" y="4171714"/>
                      <a:pt x="0" y="4129805"/>
                      <a:pt x="0" y="407900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077734"/>
                    </a:lnTo>
                    <a:cubicBezTo>
                      <a:pt x="6743391" y="4129805"/>
                      <a:pt x="6701482" y="4171714"/>
                      <a:pt x="6650682" y="417171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806891" cy="4235215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4235215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4110755"/>
                    </a:lnTo>
                    <a:cubicBezTo>
                      <a:pt x="6747201" y="4146315"/>
                      <a:pt x="6717991" y="4175525"/>
                      <a:pt x="6682432" y="4175525"/>
                    </a:cubicBezTo>
                    <a:lnTo>
                      <a:pt x="124460" y="4175525"/>
                    </a:lnTo>
                    <a:cubicBezTo>
                      <a:pt x="88900" y="4175525"/>
                      <a:pt x="59690" y="4146315"/>
                      <a:pt x="59690" y="4110755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110755"/>
                    </a:lnTo>
                    <a:cubicBezTo>
                      <a:pt x="0" y="4179334"/>
                      <a:pt x="55880" y="4235215"/>
                      <a:pt x="124460" y="4235215"/>
                    </a:cubicBezTo>
                    <a:lnTo>
                      <a:pt x="6682432" y="4235215"/>
                    </a:lnTo>
                    <a:cubicBezTo>
                      <a:pt x="6751011" y="4235215"/>
                      <a:pt x="6806891" y="4179334"/>
                      <a:pt x="6806891" y="4110755"/>
                    </a:cubicBezTo>
                    <a:lnTo>
                      <a:pt x="6806891" y="124460"/>
                    </a:lnTo>
                    <a:cubicBezTo>
                      <a:pt x="6806891" y="55880"/>
                      <a:pt x="6751011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625787" y="2541582"/>
            <a:ext cx="6886962" cy="2481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99"/>
              </a:lnSpc>
            </a:pPr>
            <a:r>
              <a:rPr lang="en-US" sz="5000" dirty="0">
                <a:solidFill>
                  <a:srgbClr val="000000"/>
                </a:solidFill>
                <a:latin typeface="Wedges"/>
                <a:ea typeface="Wedges"/>
                <a:cs typeface="Wedges"/>
                <a:sym typeface="Wedges"/>
              </a:rPr>
              <a:t>Estrategias de intervención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2069" y="688679"/>
            <a:ext cx="1812214" cy="214704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43737" y="427302"/>
            <a:ext cx="1887229" cy="1400491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2008598" y="782155"/>
            <a:ext cx="2556004" cy="1045638"/>
          </a:xfrm>
          <a:custGeom>
            <a:avLst/>
            <a:gdLst/>
            <a:ahLst/>
            <a:cxnLst/>
            <a:rect l="l" t="t" r="r" b="b"/>
            <a:pathLst>
              <a:path w="2556004" h="1045638">
                <a:moveTo>
                  <a:pt x="0" y="0"/>
                </a:moveTo>
                <a:lnTo>
                  <a:pt x="2556004" y="0"/>
                </a:lnTo>
                <a:lnTo>
                  <a:pt x="2556004" y="1045638"/>
                </a:lnTo>
                <a:lnTo>
                  <a:pt x="0" y="10456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8703302" y="461490"/>
            <a:ext cx="8912328" cy="9825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lphaLcPeriod"/>
            </a:pPr>
            <a:r>
              <a:rPr lang="es-ES" sz="4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Barrido pedagógico:</a:t>
            </a: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se monitorea la práctica pedagógica y de gestión (instrumentos de gestión, funciones de los comités de gestión escolar, refuerzo escolar, 10 minutos de actividad </a:t>
            </a:r>
            <a:r>
              <a:rPr lang="es-ES" sz="40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física,etc</a:t>
            </a: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0" algn="just">
              <a:lnSpc>
                <a:spcPct val="107000"/>
              </a:lnSpc>
            </a:pP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0" algn="just">
              <a:lnSpc>
                <a:spcPct val="107000"/>
              </a:lnSpc>
            </a:pPr>
            <a:r>
              <a:rPr lang="es-ES" sz="4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s-ES" sz="4000" b="1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Co-enseñanza</a:t>
            </a:r>
            <a:r>
              <a:rPr lang="es-ES" sz="40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se focalizará a docentes de las 4 áreas (comunicación, matemática, CCSS, </a:t>
            </a:r>
            <a:r>
              <a:rPr lang="es-ES" sz="4000" dirty="0" err="1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CyT</a:t>
            </a: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 en el nivel </a:t>
            </a:r>
            <a:r>
              <a:rPr lang="es-ES" sz="4000" dirty="0"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s-ES" sz="40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secundaria, comunicación y matemática en el nivel primaria, en el nivel inicial se aplicará la estrategia a las IE focalizadas en las aulas de 5 años.</a:t>
            </a:r>
            <a:endParaRPr lang="es-PE" sz="4000" dirty="0"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361A6068-9222-005C-9B0F-C3CFCF5DC2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95" y="7932862"/>
            <a:ext cx="2469242" cy="246924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DC71368C-B17D-459B-AD28-A644F777282B}"/>
              </a:ext>
            </a:extLst>
          </p:cNvPr>
          <p:cNvSpPr txBox="1"/>
          <p:nvPr/>
        </p:nvSpPr>
        <p:spPr>
          <a:xfrm rot="20189714">
            <a:off x="2706942" y="7189335"/>
            <a:ext cx="4572000" cy="212365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PE" sz="4400" b="1" dirty="0">
                <a:latin typeface="Century" panose="02040604050505020304" pitchFamily="18" charset="0"/>
              </a:rPr>
              <a:t>Meta por especialista: 20 docentes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4630400" y="0"/>
            <a:ext cx="3148440" cy="2726088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F4F7705-F090-4129-B2B3-4D2E01946D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22DE2138-C1D6-4D83-8193-67F00985F7D1}"/>
              </a:ext>
            </a:extLst>
          </p:cNvPr>
          <p:cNvSpPr txBox="1"/>
          <p:nvPr/>
        </p:nvSpPr>
        <p:spPr>
          <a:xfrm>
            <a:off x="3624943" y="3232928"/>
            <a:ext cx="1252945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Bajos resultados de la ECR en </a:t>
            </a:r>
            <a:r>
              <a:rPr lang="en-US" sz="40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relación</a:t>
            </a:r>
            <a:r>
              <a:rPr lang="en-US" sz="4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 a las metas UGEL.</a:t>
            </a:r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l" rtl="0" fontAlgn="base"/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Docentes del cuarto grado de primaria.</a:t>
            </a:r>
          </a:p>
          <a:p>
            <a:pPr algn="l" rtl="0" fontAlgn="base"/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Docentes de área en el nivel secundaria.</a:t>
            </a:r>
            <a:r>
              <a:rPr lang="en-US" sz="4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omic Sans MS" panose="030F0702030302020204" pitchFamily="66" charset="0"/>
              </a:rPr>
              <a:t>​</a:t>
            </a:r>
          </a:p>
          <a:p>
            <a:pPr algn="l" rtl="0" fontAlgn="base"/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Docentes a cargo de 5 años.</a:t>
            </a:r>
            <a:endParaRPr lang="en-US" sz="4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540E294A-466D-4DF4-A861-5EEA1571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42" y="3299327"/>
            <a:ext cx="676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A78E5466-37CC-42CA-A1C3-5AA8A07A2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64" y="4466090"/>
            <a:ext cx="676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5E361659-95A6-473E-8EF1-7CF32D7E7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242" y="5741307"/>
            <a:ext cx="676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AF6C50EF-8F4B-4A0B-94EB-7EA62036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50" y="7074200"/>
            <a:ext cx="6762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E91EBAC4-6C44-4DEE-9CE0-7B08CEF5DC95}"/>
              </a:ext>
            </a:extLst>
          </p:cNvPr>
          <p:cNvSpPr txBox="1"/>
          <p:nvPr/>
        </p:nvSpPr>
        <p:spPr>
          <a:xfrm>
            <a:off x="3145517" y="1024413"/>
            <a:ext cx="102561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i="0" u="none" strike="noStrike" dirty="0">
                <a:solidFill>
                  <a:srgbClr val="043D6C"/>
                </a:solidFill>
                <a:effectLst/>
                <a:latin typeface="Comic Sans MS" panose="030F0702030302020204" pitchFamily="66" charset="0"/>
              </a:rPr>
              <a:t>¿</a:t>
            </a:r>
            <a:r>
              <a:rPr lang="en-US" sz="4800" b="1" dirty="0">
                <a:solidFill>
                  <a:srgbClr val="043D6C"/>
                </a:solidFill>
                <a:latin typeface="Comic Sans MS" panose="030F0702030302020204" pitchFamily="66" charset="0"/>
              </a:rPr>
              <a:t>Criterios de focalización</a:t>
            </a:r>
            <a:r>
              <a:rPr lang="en-US" sz="4800" b="1" i="0" u="none" strike="noStrike" dirty="0">
                <a:solidFill>
                  <a:srgbClr val="043D6C"/>
                </a:solidFill>
                <a:effectLst/>
                <a:latin typeface="Comic Sans MS" panose="030F0702030302020204" pitchFamily="66" charset="0"/>
              </a:rPr>
              <a:t>?</a:t>
            </a:r>
            <a:endParaRPr lang="es-PE" sz="48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25668" y="1019408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Freeform 9"/>
          <p:cNvSpPr/>
          <p:nvPr/>
        </p:nvSpPr>
        <p:spPr>
          <a:xfrm rot="-773900">
            <a:off x="8045435" y="360385"/>
            <a:ext cx="2882929" cy="1336631"/>
          </a:xfrm>
          <a:custGeom>
            <a:avLst/>
            <a:gdLst/>
            <a:ahLst/>
            <a:cxnLst/>
            <a:rect l="l" t="t" r="r" b="b"/>
            <a:pathLst>
              <a:path w="2882929" h="1336631">
                <a:moveTo>
                  <a:pt x="0" y="0"/>
                </a:moveTo>
                <a:lnTo>
                  <a:pt x="2882930" y="0"/>
                </a:lnTo>
                <a:lnTo>
                  <a:pt x="2882930" y="1336630"/>
                </a:lnTo>
                <a:lnTo>
                  <a:pt x="0" y="1336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592916" y="3669507"/>
            <a:ext cx="9102167" cy="3353949"/>
            <a:chOff x="0" y="0"/>
            <a:chExt cx="12136223" cy="447193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9525"/>
              <a:ext cx="12136223" cy="344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199"/>
                </a:lnSpc>
              </a:pPr>
              <a:r>
                <a:rPr lang="en-US" sz="8499" dirty="0">
                  <a:solidFill>
                    <a:srgbClr val="000000"/>
                  </a:solidFill>
                  <a:latin typeface="Wedges"/>
                  <a:ea typeface="Wedges"/>
                  <a:cs typeface="Wedges"/>
                  <a:sym typeface="Wedges"/>
                </a:rPr>
                <a:t>¡Gracias por escucharme!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852807"/>
              <a:ext cx="12136223" cy="619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6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000000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¿Alguna pregunta?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88882">
            <a:off x="2006495" y="5568657"/>
            <a:ext cx="2601358" cy="29095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62781" y="1028700"/>
            <a:ext cx="3855048" cy="23474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636221" y="2194343"/>
            <a:ext cx="2599989" cy="387243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695084" y="6789837"/>
            <a:ext cx="2790443" cy="168458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BD89A9C-73FA-49A0-832E-B5CC213724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68" y="1217058"/>
            <a:ext cx="1970769" cy="19707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01843" y="948576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970794" y="1649726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Propósito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264706">
            <a:off x="14815174" y="2372908"/>
            <a:ext cx="2103338" cy="32563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31558" y="560936"/>
            <a:ext cx="2293113" cy="2395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244244" y="6403925"/>
            <a:ext cx="2695432" cy="25058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2113" y="4499326"/>
            <a:ext cx="2074695" cy="279842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F70416B-23DE-4B8B-B8B1-524D8EC6E45D}"/>
              </a:ext>
            </a:extLst>
          </p:cNvPr>
          <p:cNvSpPr txBox="1"/>
          <p:nvPr/>
        </p:nvSpPr>
        <p:spPr>
          <a:xfrm>
            <a:off x="5381625" y="2675360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4800" dirty="0">
                <a:latin typeface="Comic Sans MS" panose="030F0702030302020204" pitchFamily="66" charset="0"/>
              </a:rPr>
              <a:t>Socializar con los directivos de la jurisdicción de la UGEL Pacasmayo el plan de monitoreo y acompañamiento  2026.</a:t>
            </a:r>
            <a:endParaRPr lang="es-PE" sz="4800" dirty="0">
              <a:latin typeface="Comic Sans MS" panose="030F0702030302020204" pitchFamily="66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10B33C0-74E7-478F-989B-F322E006C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795" y="6998488"/>
            <a:ext cx="1970769" cy="19707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03180FE-0998-4C33-BC29-ABBFE4E6F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680920" flipH="1">
            <a:off x="16168916" y="335683"/>
            <a:ext cx="2058320" cy="316099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3E1D4A7-0893-D5F2-2D91-4FE574E6EC7D}"/>
              </a:ext>
            </a:extLst>
          </p:cNvPr>
          <p:cNvSpPr txBox="1"/>
          <p:nvPr/>
        </p:nvSpPr>
        <p:spPr>
          <a:xfrm>
            <a:off x="1234621" y="4953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672790-B6EB-E891-1BBA-AF2297C2E4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6"/>
          <a:stretch/>
        </p:blipFill>
        <p:spPr bwMode="auto">
          <a:xfrm>
            <a:off x="228601" y="2495310"/>
            <a:ext cx="9878624" cy="6915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A872276-5A16-6C66-8EA3-20C67F3290D1}"/>
              </a:ext>
            </a:extLst>
          </p:cNvPr>
          <p:cNvSpPr txBox="1"/>
          <p:nvPr/>
        </p:nvSpPr>
        <p:spPr>
          <a:xfrm>
            <a:off x="10591800" y="2952183"/>
            <a:ext cx="5943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 el </a:t>
            </a:r>
            <a:r>
              <a:rPr lang="es-ES" sz="4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nivel inicial</a:t>
            </a:r>
            <a:r>
              <a:rPr lang="es-ES" sz="4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se realizaron </a:t>
            </a:r>
            <a:r>
              <a:rPr lang="es-ES" sz="48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2 visitas a 43 docentes</a:t>
            </a:r>
            <a:r>
              <a:rPr lang="es-ES" sz="48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se aplicó la ficha de monitoreo que contenía 9 aspectos con un total de 44 ítems</a:t>
            </a:r>
            <a:endParaRPr lang="es-PE" sz="4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80AE55C-517B-42B3-93CA-5EBDAE33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E4B17ABC-455B-4925-9702-242DE8C8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862277" flipH="1">
            <a:off x="16024220" y="-110571"/>
            <a:ext cx="2058320" cy="316099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3C9ABF6C-9607-F8BA-65A2-652B5831413D}"/>
              </a:ext>
            </a:extLst>
          </p:cNvPr>
          <p:cNvSpPr txBox="1"/>
          <p:nvPr/>
        </p:nvSpPr>
        <p:spPr>
          <a:xfrm>
            <a:off x="1234621" y="4953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19CFDE-71B8-DEC7-2C0E-076E8893D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0" y="2463226"/>
            <a:ext cx="10332899" cy="656647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319A8B7-9CA3-D60F-F10E-C667E66D26B3}"/>
              </a:ext>
            </a:extLst>
          </p:cNvPr>
          <p:cNvSpPr txBox="1"/>
          <p:nvPr/>
        </p:nvSpPr>
        <p:spPr>
          <a:xfrm>
            <a:off x="11155499" y="2745641"/>
            <a:ext cx="5943600" cy="512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4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 respecto al </a:t>
            </a:r>
            <a:r>
              <a:rPr lang="es-ES" sz="44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nivel primaria y secundaria</a:t>
            </a:r>
            <a:r>
              <a:rPr lang="es-ES" sz="4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de las IE poli docentes, se monitorearon </a:t>
            </a:r>
            <a:r>
              <a:rPr lang="es-ES" sz="44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106 docentes, se aplicaron 6</a:t>
            </a:r>
            <a:r>
              <a:rPr lang="es-ES" sz="44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desempeños:</a:t>
            </a:r>
            <a:endParaRPr lang="es-PE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80AE55C-517B-42B3-93CA-5EBDAE33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E4B17ABC-455B-4925-9702-242DE8C8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1247663" flipH="1">
            <a:off x="16225740" y="2774445"/>
            <a:ext cx="2058320" cy="316099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5540617A-198F-4EF8-4495-8176CD9AD4B1}"/>
              </a:ext>
            </a:extLst>
          </p:cNvPr>
          <p:cNvSpPr txBox="1"/>
          <p:nvPr/>
        </p:nvSpPr>
        <p:spPr>
          <a:xfrm>
            <a:off x="1234621" y="4953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76181F8-1927-612F-439C-ABF220175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75" y="2677444"/>
            <a:ext cx="9417554" cy="650465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87B8A2D-50F4-33FB-5426-AFBA7FB86398}"/>
              </a:ext>
            </a:extLst>
          </p:cNvPr>
          <p:cNvSpPr txBox="1"/>
          <p:nvPr/>
        </p:nvSpPr>
        <p:spPr>
          <a:xfrm>
            <a:off x="10363200" y="3086100"/>
            <a:ext cx="5943600" cy="4803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 relación a los docentes de las IIEE </a:t>
            </a:r>
            <a:r>
              <a:rPr lang="es-ES" sz="36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unidocentes y multigrados del nivel primari</a:t>
            </a:r>
            <a:r>
              <a:rPr lang="es-ES" sz="36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a, se aplicó la ficha con </a:t>
            </a:r>
            <a:r>
              <a:rPr lang="es-ES" sz="3600" b="1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 dimensiones y 27 ítems, de los 40 registros,</a:t>
            </a:r>
            <a:r>
              <a:rPr lang="es-ES" sz="36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tenemos los siguientes resultados:</a:t>
            </a:r>
            <a:endParaRPr lang="es-PE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511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31306" y="-48126"/>
            <a:ext cx="2614156" cy="23198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0D929C-D911-13DB-A5E3-39AE65E57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763" y="7959330"/>
            <a:ext cx="2469242" cy="24692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62E54B-05D2-9FFD-41DC-7B43EBEC9353}"/>
              </a:ext>
            </a:extLst>
          </p:cNvPr>
          <p:cNvSpPr txBox="1"/>
          <p:nvPr/>
        </p:nvSpPr>
        <p:spPr>
          <a:xfrm>
            <a:off x="-1066800" y="4191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E55FF9D-72B8-4D78-2A2E-35B9B05CC469}"/>
              </a:ext>
            </a:extLst>
          </p:cNvPr>
          <p:cNvSpPr txBox="1"/>
          <p:nvPr/>
        </p:nvSpPr>
        <p:spPr>
          <a:xfrm>
            <a:off x="762000" y="1856176"/>
            <a:ext cx="150693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 relación al monitoreo realizado a coordinadores pedagógicos, sub directores y directores de las IIEE, se aplicó la ficha con 7 aspectos y 31 ítems, cuyo propósito era observar las acciones de monitoreo, se tiene los siguientes resultados:</a:t>
            </a:r>
            <a:endParaRPr lang="es-PE" sz="3600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PE" sz="4800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231DAD7-2A3B-4551-3570-E4C39981E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7"/>
          <a:stretch/>
        </p:blipFill>
        <p:spPr bwMode="auto">
          <a:xfrm>
            <a:off x="2456694" y="4456634"/>
            <a:ext cx="11818398" cy="52536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F03180FE-0998-4C33-BC29-ABBFE4E6F3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9680920" flipH="1">
            <a:off x="16168916" y="335683"/>
            <a:ext cx="2058320" cy="316099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3E1D4A7-0893-D5F2-2D91-4FE574E6EC7D}"/>
              </a:ext>
            </a:extLst>
          </p:cNvPr>
          <p:cNvSpPr txBox="1"/>
          <p:nvPr/>
        </p:nvSpPr>
        <p:spPr>
          <a:xfrm>
            <a:off x="1234621" y="4953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A872276-5A16-6C66-8EA3-20C67F3290D1}"/>
              </a:ext>
            </a:extLst>
          </p:cNvPr>
          <p:cNvSpPr txBox="1"/>
          <p:nvPr/>
        </p:nvSpPr>
        <p:spPr>
          <a:xfrm>
            <a:off x="2377621" y="1894121"/>
            <a:ext cx="135327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3600" dirty="0">
                <a:effectLst/>
                <a:latin typeface="Century" panose="020406040505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En cuanto al monitoreo a directivos sobre la gestión escolar, se aplicó la ficha que consta de 4 dimensiones, 32 ítems y se visitó a 28 directivos, obteniendo los siguientes resultados en las 2 visitas realizadas:</a:t>
            </a:r>
            <a:endParaRPr lang="es-PE" sz="3600" dirty="0">
              <a:effectLst/>
              <a:latin typeface="Century" panose="020406040505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s-PE" sz="3600" dirty="0">
              <a:latin typeface="Century" panose="020406040505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2A90DD5-8349-5800-B0C0-817D067D0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4756442"/>
            <a:ext cx="12425137" cy="480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4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E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280AE55C-517B-42B3-93CA-5EBDAE33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9242" cy="2469242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E4B17ABC-455B-4925-9702-242DE8C8EA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6024220" y="-110571"/>
            <a:ext cx="2058320" cy="316099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3C9ABF6C-9607-F8BA-65A2-652B5831413D}"/>
              </a:ext>
            </a:extLst>
          </p:cNvPr>
          <p:cNvSpPr txBox="1"/>
          <p:nvPr/>
        </p:nvSpPr>
        <p:spPr>
          <a:xfrm>
            <a:off x="1234621" y="495300"/>
            <a:ext cx="887260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1"/>
              </a:lnSpc>
            </a:pPr>
            <a:r>
              <a:rPr lang="en-US" sz="6301" dirty="0">
                <a:solidFill>
                  <a:srgbClr val="FF0000"/>
                </a:solidFill>
                <a:latin typeface="Wedges"/>
                <a:ea typeface="Wedges"/>
                <a:cs typeface="Wedges"/>
                <a:sym typeface="Wedges"/>
              </a:rPr>
              <a:t>DIAGNÓSTICO 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39C6D85-869B-4E8F-3504-3C0509BC4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185784"/>
              </p:ext>
            </p:extLst>
          </p:nvPr>
        </p:nvGraphicFramePr>
        <p:xfrm>
          <a:off x="2481274" y="1965226"/>
          <a:ext cx="11582399" cy="21945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052945">
                  <a:extLst>
                    <a:ext uri="{9D8B030D-6E8A-4147-A177-3AD203B41FA5}">
                      <a16:colId xmlns:a16="http://schemas.microsoft.com/office/drawing/2014/main" val="3029749406"/>
                    </a:ext>
                  </a:extLst>
                </a:gridCol>
                <a:gridCol w="1672325">
                  <a:extLst>
                    <a:ext uri="{9D8B030D-6E8A-4147-A177-3AD203B41FA5}">
                      <a16:colId xmlns:a16="http://schemas.microsoft.com/office/drawing/2014/main" val="2625568827"/>
                    </a:ext>
                  </a:extLst>
                </a:gridCol>
                <a:gridCol w="1770530">
                  <a:extLst>
                    <a:ext uri="{9D8B030D-6E8A-4147-A177-3AD203B41FA5}">
                      <a16:colId xmlns:a16="http://schemas.microsoft.com/office/drawing/2014/main" val="35674610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67191695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853559304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2187899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val="3276538664"/>
                    </a:ext>
                  </a:extLst>
                </a:gridCol>
              </a:tblGrid>
              <a:tr h="409127">
                <a:tc>
                  <a:txBody>
                    <a:bodyPr/>
                    <a:lstStyle/>
                    <a:p>
                      <a:pPr algn="r"/>
                      <a:r>
                        <a:rPr lang="es-PE" sz="2400" b="1" dirty="0"/>
                        <a:t>Grado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PE" sz="2400" b="1" dirty="0"/>
                        <a:t>Área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2400" b="1" dirty="0"/>
                        <a:t>Diagnóstico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2400" b="1" dirty="0"/>
                        <a:t>Salida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2400" b="1" dirty="0"/>
                        <a:t>Variación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Ranking 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PE" sz="2400" b="1" dirty="0"/>
                        <a:t>Meta 2026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7800449"/>
                  </a:ext>
                </a:extLst>
              </a:tr>
              <a:tr h="409127"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4.º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2400" dirty="0"/>
                        <a:t>Lectura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38.64 %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48.49 %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+9.85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4.º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6197112"/>
                  </a:ext>
                </a:extLst>
              </a:tr>
              <a:tr h="409127"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4.º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2400" dirty="0"/>
                        <a:t>Matemática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45.16 %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52.16 %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+7.00</a:t>
                      </a:r>
                      <a:endParaRPr lang="es-P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8.º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54%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01647"/>
                  </a:ext>
                </a:extLst>
              </a:tr>
              <a:tr h="409127"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6.º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PE" sz="2400" dirty="0" err="1"/>
                        <a:t>CyT</a:t>
                      </a:r>
                      <a:endParaRPr lang="es-P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23.03 %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48.87 %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+25.84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2.º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50%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42583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B1DAB8B3-423E-00F6-2E41-3442564A2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715163"/>
              </p:ext>
            </p:extLst>
          </p:nvPr>
        </p:nvGraphicFramePr>
        <p:xfrm>
          <a:off x="2437158" y="4688088"/>
          <a:ext cx="11582400" cy="241885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04185">
                  <a:extLst>
                    <a:ext uri="{9D8B030D-6E8A-4147-A177-3AD203B41FA5}">
                      <a16:colId xmlns:a16="http://schemas.microsoft.com/office/drawing/2014/main" val="1800153179"/>
                    </a:ext>
                  </a:extLst>
                </a:gridCol>
                <a:gridCol w="2159845">
                  <a:extLst>
                    <a:ext uri="{9D8B030D-6E8A-4147-A177-3AD203B41FA5}">
                      <a16:colId xmlns:a16="http://schemas.microsoft.com/office/drawing/2014/main" val="1454655159"/>
                    </a:ext>
                  </a:extLst>
                </a:gridCol>
                <a:gridCol w="1548449">
                  <a:extLst>
                    <a:ext uri="{9D8B030D-6E8A-4147-A177-3AD203B41FA5}">
                      <a16:colId xmlns:a16="http://schemas.microsoft.com/office/drawing/2014/main" val="910658410"/>
                    </a:ext>
                  </a:extLst>
                </a:gridCol>
                <a:gridCol w="1734263">
                  <a:extLst>
                    <a:ext uri="{9D8B030D-6E8A-4147-A177-3AD203B41FA5}">
                      <a16:colId xmlns:a16="http://schemas.microsoft.com/office/drawing/2014/main" val="833810750"/>
                    </a:ext>
                  </a:extLst>
                </a:gridCol>
                <a:gridCol w="2506858">
                  <a:extLst>
                    <a:ext uri="{9D8B030D-6E8A-4147-A177-3AD203B41FA5}">
                      <a16:colId xmlns:a16="http://schemas.microsoft.com/office/drawing/2014/main" val="101020737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372432382"/>
                    </a:ext>
                  </a:extLst>
                </a:gridCol>
              </a:tblGrid>
              <a:tr h="483770"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Área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Diagnóstico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Salida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Variación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Ranking 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Meta 2026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9580465"/>
                  </a:ext>
                </a:extLst>
              </a:tr>
              <a:tr h="483770">
                <a:tc>
                  <a:txBody>
                    <a:bodyPr/>
                    <a:lstStyle/>
                    <a:p>
                      <a:r>
                        <a:rPr lang="es-PE" sz="2400"/>
                        <a:t>Lectura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5.68 %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27.15 %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+21.47</a:t>
                      </a:r>
                      <a:endParaRPr lang="es-P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28%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4981194"/>
                  </a:ext>
                </a:extLst>
              </a:tr>
              <a:tr h="483770">
                <a:tc>
                  <a:txBody>
                    <a:bodyPr/>
                    <a:lstStyle/>
                    <a:p>
                      <a:r>
                        <a:rPr lang="es-PE" sz="2400"/>
                        <a:t>Matemática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22.34 %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30.27 %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+7.93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1.º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31.5%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5591170"/>
                  </a:ext>
                </a:extLst>
              </a:tr>
              <a:tr h="483770">
                <a:tc>
                  <a:txBody>
                    <a:bodyPr/>
                    <a:lstStyle/>
                    <a:p>
                      <a:r>
                        <a:rPr lang="es-PE" sz="2400"/>
                        <a:t>CCSS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12.28 %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46.91 %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+34.63</a:t>
                      </a:r>
                      <a:endParaRPr lang="es-P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2.º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48%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9782967"/>
                  </a:ext>
                </a:extLst>
              </a:tr>
              <a:tr h="483770">
                <a:tc>
                  <a:txBody>
                    <a:bodyPr/>
                    <a:lstStyle/>
                    <a:p>
                      <a:r>
                        <a:rPr lang="es-PE" sz="2400"/>
                        <a:t>CyT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32.54 %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36.94 %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+4.40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3.º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38%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9606151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817F0E5-55DB-0385-F65E-ACD34A2FB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84719"/>
              </p:ext>
            </p:extLst>
          </p:nvPr>
        </p:nvGraphicFramePr>
        <p:xfrm>
          <a:off x="2481274" y="7577672"/>
          <a:ext cx="11582400" cy="228600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785927">
                  <a:extLst>
                    <a:ext uri="{9D8B030D-6E8A-4147-A177-3AD203B41FA5}">
                      <a16:colId xmlns:a16="http://schemas.microsoft.com/office/drawing/2014/main" val="3056243182"/>
                    </a:ext>
                  </a:extLst>
                </a:gridCol>
                <a:gridCol w="1903188">
                  <a:extLst>
                    <a:ext uri="{9D8B030D-6E8A-4147-A177-3AD203B41FA5}">
                      <a16:colId xmlns:a16="http://schemas.microsoft.com/office/drawing/2014/main" val="1960522458"/>
                    </a:ext>
                  </a:extLst>
                </a:gridCol>
                <a:gridCol w="1785782">
                  <a:extLst>
                    <a:ext uri="{9D8B030D-6E8A-4147-A177-3AD203B41FA5}">
                      <a16:colId xmlns:a16="http://schemas.microsoft.com/office/drawing/2014/main" val="3492683421"/>
                    </a:ext>
                  </a:extLst>
                </a:gridCol>
                <a:gridCol w="1662625">
                  <a:extLst>
                    <a:ext uri="{9D8B030D-6E8A-4147-A177-3AD203B41FA5}">
                      <a16:colId xmlns:a16="http://schemas.microsoft.com/office/drawing/2014/main" val="1387178915"/>
                    </a:ext>
                  </a:extLst>
                </a:gridCol>
                <a:gridCol w="2463678">
                  <a:extLst>
                    <a:ext uri="{9D8B030D-6E8A-4147-A177-3AD203B41FA5}">
                      <a16:colId xmlns:a16="http://schemas.microsoft.com/office/drawing/2014/main" val="225553578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4138650081"/>
                    </a:ext>
                  </a:extLst>
                </a:gridCol>
              </a:tblGrid>
              <a:tr h="441991"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Área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Diagnóstico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Salida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Variación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Ranking Regional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Meta 2026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935928"/>
                  </a:ext>
                </a:extLst>
              </a:tr>
              <a:tr h="441991">
                <a:tc>
                  <a:txBody>
                    <a:bodyPr/>
                    <a:lstStyle/>
                    <a:p>
                      <a:r>
                        <a:rPr lang="es-PE" sz="2400"/>
                        <a:t>Lectura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19.53 %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36.18 %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+16.65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3.º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37%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87516"/>
                  </a:ext>
                </a:extLst>
              </a:tr>
              <a:tr h="441991">
                <a:tc>
                  <a:txBody>
                    <a:bodyPr/>
                    <a:lstStyle/>
                    <a:p>
                      <a:r>
                        <a:rPr lang="es-PE" sz="2400"/>
                        <a:t>Matemática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21.72 %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26.98 %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+5.26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27.5%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1744304"/>
                  </a:ext>
                </a:extLst>
              </a:tr>
              <a:tr h="441991">
                <a:tc>
                  <a:txBody>
                    <a:bodyPr/>
                    <a:lstStyle/>
                    <a:p>
                      <a:r>
                        <a:rPr lang="es-PE" sz="2400"/>
                        <a:t>CCSS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36.77 %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57.68 %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+20.91</a:t>
                      </a:r>
                      <a:endParaRPr lang="es-PE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2.º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58.5%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3515865"/>
                  </a:ext>
                </a:extLst>
              </a:tr>
              <a:tr h="441991">
                <a:tc>
                  <a:txBody>
                    <a:bodyPr/>
                    <a:lstStyle/>
                    <a:p>
                      <a:r>
                        <a:rPr lang="es-PE" sz="2400"/>
                        <a:t>CyT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38.63 %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/>
                        <a:t>39.87 %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/>
                        <a:t>+1.24</a:t>
                      </a:r>
                      <a:endParaRPr lang="es-PE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dirty="0"/>
                        <a:t>1.º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400" b="1" dirty="0"/>
                        <a:t>40.5%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1837326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E36E9F70-C1FD-863E-495B-F764EF6C8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6450" y="8190897"/>
            <a:ext cx="1540445" cy="154044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F3BD50-2241-E8C9-8C26-387C360AF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88376" y="5403315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7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" y="585524"/>
            <a:ext cx="13918718" cy="7373806"/>
            <a:chOff x="0" y="0"/>
            <a:chExt cx="10972800" cy="6141636"/>
          </a:xfrm>
        </p:grpSpPr>
        <p:grpSp>
          <p:nvGrpSpPr>
            <p:cNvPr id="3" name="Group 3"/>
            <p:cNvGrpSpPr/>
            <p:nvPr/>
          </p:nvGrpSpPr>
          <p:grpSpPr>
            <a:xfrm>
              <a:off x="406400" y="372651"/>
              <a:ext cx="10566400" cy="5768985"/>
              <a:chOff x="0" y="0"/>
              <a:chExt cx="6783283" cy="37035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6719783" cy="3640000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3640000">
                    <a:moveTo>
                      <a:pt x="6627073" y="3640000"/>
                    </a:moveTo>
                    <a:lnTo>
                      <a:pt x="92710" y="3640000"/>
                    </a:lnTo>
                    <a:cubicBezTo>
                      <a:pt x="41910" y="3640000"/>
                      <a:pt x="0" y="3598090"/>
                      <a:pt x="0" y="354729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3546020"/>
                    </a:lnTo>
                    <a:cubicBezTo>
                      <a:pt x="6719783" y="3598090"/>
                      <a:pt x="6677873" y="3640000"/>
                      <a:pt x="6627073" y="364000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6783284" cy="3703500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3703500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3579040"/>
                    </a:lnTo>
                    <a:cubicBezTo>
                      <a:pt x="6723593" y="3614600"/>
                      <a:pt x="6694383" y="3643810"/>
                      <a:pt x="6658823" y="3643810"/>
                    </a:cubicBezTo>
                    <a:lnTo>
                      <a:pt x="124460" y="3643810"/>
                    </a:lnTo>
                    <a:cubicBezTo>
                      <a:pt x="88900" y="3643810"/>
                      <a:pt x="59690" y="3614600"/>
                      <a:pt x="59690" y="357904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579040"/>
                    </a:lnTo>
                    <a:cubicBezTo>
                      <a:pt x="0" y="3647620"/>
                      <a:pt x="55880" y="3703500"/>
                      <a:pt x="124460" y="3703500"/>
                    </a:cubicBezTo>
                    <a:lnTo>
                      <a:pt x="6658823" y="3703500"/>
                    </a:lnTo>
                    <a:cubicBezTo>
                      <a:pt x="6727403" y="3703500"/>
                      <a:pt x="6783284" y="3647620"/>
                      <a:pt x="6783284" y="3579040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0666105" cy="5759044"/>
              <a:chOff x="0" y="0"/>
              <a:chExt cx="6847290" cy="3697118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03899" y="0"/>
                <a:ext cx="6743391" cy="3633618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3633618">
                    <a:moveTo>
                      <a:pt x="6650682" y="3633618"/>
                    </a:moveTo>
                    <a:lnTo>
                      <a:pt x="92710" y="3633618"/>
                    </a:lnTo>
                    <a:cubicBezTo>
                      <a:pt x="41910" y="3633618"/>
                      <a:pt x="0" y="3591708"/>
                      <a:pt x="0" y="354090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3539638"/>
                    </a:lnTo>
                    <a:cubicBezTo>
                      <a:pt x="6743391" y="3591708"/>
                      <a:pt x="6701482" y="3633618"/>
                      <a:pt x="6650682" y="363361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s-PE" dirty="0"/>
              </a:p>
            </p:txBody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6806891" cy="3697118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3697118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3572658"/>
                    </a:lnTo>
                    <a:cubicBezTo>
                      <a:pt x="6747201" y="3608218"/>
                      <a:pt x="6717991" y="3637428"/>
                      <a:pt x="6682432" y="3637428"/>
                    </a:cubicBezTo>
                    <a:lnTo>
                      <a:pt x="124460" y="3637428"/>
                    </a:lnTo>
                    <a:cubicBezTo>
                      <a:pt x="88900" y="3637428"/>
                      <a:pt x="59690" y="3608218"/>
                      <a:pt x="59690" y="357265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572658"/>
                    </a:lnTo>
                    <a:cubicBezTo>
                      <a:pt x="0" y="3641238"/>
                      <a:pt x="55880" y="3697118"/>
                      <a:pt x="124460" y="3697118"/>
                    </a:cubicBezTo>
                    <a:lnTo>
                      <a:pt x="6682432" y="3697118"/>
                    </a:lnTo>
                    <a:cubicBezTo>
                      <a:pt x="6751011" y="3697118"/>
                      <a:pt x="6806891" y="3641238"/>
                      <a:pt x="6806891" y="3572658"/>
                    </a:cubicBezTo>
                    <a:lnTo>
                      <a:pt x="6806891" y="124460"/>
                    </a:lnTo>
                    <a:cubicBezTo>
                      <a:pt x="6806891" y="55880"/>
                      <a:pt x="6751011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807383" y="-66792"/>
            <a:ext cx="2614156" cy="231980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487031">
            <a:off x="310945" y="7567258"/>
            <a:ext cx="1825274" cy="1970077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5181600" y="265493"/>
            <a:ext cx="3539015" cy="855798"/>
          </a:xfrm>
          <a:custGeom>
            <a:avLst/>
            <a:gdLst/>
            <a:ahLst/>
            <a:cxnLst/>
            <a:rect l="l" t="t" r="r" b="b"/>
            <a:pathLst>
              <a:path w="3539015" h="855798">
                <a:moveTo>
                  <a:pt x="0" y="0"/>
                </a:moveTo>
                <a:lnTo>
                  <a:pt x="3539015" y="0"/>
                </a:lnTo>
                <a:lnTo>
                  <a:pt x="3539015" y="855799"/>
                </a:lnTo>
                <a:lnTo>
                  <a:pt x="0" y="8557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49833D-2425-4F82-B0AE-99E60683EEAD}"/>
              </a:ext>
            </a:extLst>
          </p:cNvPr>
          <p:cNvSpPr txBox="1"/>
          <p:nvPr/>
        </p:nvSpPr>
        <p:spPr>
          <a:xfrm>
            <a:off x="1585942" y="1356603"/>
            <a:ext cx="107303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Arimo" pitchFamily="34" charset="-122"/>
                <a:cs typeface="Arimo" pitchFamily="34" charset="-120"/>
              </a:rPr>
              <a:t>Este plan de monitoreo tiene como </a:t>
            </a:r>
            <a:r>
              <a:rPr lang="en-US" sz="36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Arimo" pitchFamily="34" charset="-122"/>
                <a:cs typeface="Arimo" pitchFamily="34" charset="-120"/>
              </a:rPr>
              <a:t>objetivo</a:t>
            </a:r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ea typeface="Arimo" pitchFamily="34" charset="-122"/>
                <a:cs typeface="Arimo" pitchFamily="34" charset="-120"/>
              </a:rPr>
              <a:t> fortalecer las competencias profesionales de directivos y docentes de la UGEL Pacasmayo para mejorar los aprendizajes. Se sustenta en la necesidad de fortalecer las competencias profesionales de directivos y docentes para la mejora continua de los aprendizajes, en concordancia con los lineamientos establecidos por el MINEDU para la prestación del servicio educativo en el año 2026.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E0D929C-D911-13DB-A5E3-39AE65E57A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763" y="7959330"/>
            <a:ext cx="2469242" cy="246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19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585</Words>
  <Application>Microsoft Office PowerPoint</Application>
  <PresentationFormat>Personalizado</PresentationFormat>
  <Paragraphs>120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Calibri</vt:lpstr>
      <vt:lpstr>DM Sans Bold</vt:lpstr>
      <vt:lpstr>Wedges</vt:lpstr>
      <vt:lpstr>Comic Sans MS</vt:lpstr>
      <vt:lpstr>Arial</vt:lpstr>
      <vt:lpstr>Century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AGP</dc:creator>
  <cp:lastModifiedBy>GRLL</cp:lastModifiedBy>
  <cp:revision>44</cp:revision>
  <dcterms:created xsi:type="dcterms:W3CDTF">2006-08-16T00:00:00Z</dcterms:created>
  <dcterms:modified xsi:type="dcterms:W3CDTF">2026-03-30T02:26:20Z</dcterms:modified>
  <dc:identifier>DAGe6ENInrM</dc:identifier>
</cp:coreProperties>
</file>