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F5B7-12FD-4B2A-B45B-AC593AE1122C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136-E242-4665-8B70-7EA82DE3544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779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F6136-E242-4665-8B70-7EA82DE3544D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582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88031-756B-FE33-A823-85396BB7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B43112-025C-E4CA-A159-1E135103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D8E19-8B11-5D1A-1445-162339CE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C2C873-BB98-D7E0-7F0C-E41544D6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8481B7-D53F-BC72-FED0-FE549361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502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26015-5A6F-BEA0-56F4-1BB1DA01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984B29-AEA4-7DC1-03C1-94AAC154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36314B-9332-F664-E99E-6EA78B06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5AB64-9571-FADE-17B2-518E6423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DC119-0D78-2DB5-48C4-B535197E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859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AC51B5-5332-DF8C-B4A1-B56981BC2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C7247C-183A-84D0-12FF-723DF31D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46860-AECF-392C-E563-57B0C048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AA18D-5315-A59D-BD08-94115845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438DF0-3473-A090-04BE-B63258A5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40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53AF4-0B10-0500-E2C6-462D99F2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368D1-FDE8-FAA2-A537-6AC7E0182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8163F4-E143-2D93-5FC7-FF3CE996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CB0D7-A9A1-E89C-1A1C-C2B9A89E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30807-5F15-191E-FEE4-17D9602D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15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ED2A1-7718-637D-6782-7EE7C1E9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C3E38-7334-AE3A-1292-EC1A20C7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562D4-1496-5FE7-1950-41D7BD43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5420E-6F0A-450A-25CC-947CE07F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585E4-7C52-3CB3-0086-A6514F62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576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B7DB3-5EC1-EF4A-D3EF-978706FC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EDA6C-F2E9-B2FD-C8DE-165216740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149D4C-43A2-BCED-EA5E-C13C4B716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E665B-94F7-6524-2AB5-E05C94F2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398FC1-5743-4AAE-C986-C7213ECC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13BEB4-09F3-7E3D-F9F7-8F8D4D59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63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5865F-9388-4260-EC72-1DD1034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C03E7B-1CE5-0B18-3F82-5EA2AFE0B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8A21E3-FD71-BEA2-2C48-0D5CE266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744E1C-42F0-960F-4201-0C02EDB4B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2F91BC-17E8-3407-2525-FD65EF04E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876501-DADE-3AF4-BD6F-F03EE206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047956-EF9E-ADE9-5485-BDDD35AC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8B7540-3045-46ED-5F6E-A1BC25A0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678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0FE03-C1CD-F547-82F8-DD1E7855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B90A05-CF38-5186-492A-7262B90D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664DC1-563A-5CC1-0E7F-21A5E022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A8DCFF-AE02-DEDA-FDB3-4703C585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988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ACEFFB-C8DF-40CC-BD41-A9A38197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155CB1-14CC-07DD-63F7-63D3D88E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C3EB66-C5F5-91A2-FFF2-EE793BE9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375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88A1D-9ABF-4E77-17E0-59EB68D7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D2EFE-FE25-3553-9426-5ECC67F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3C2D64-933A-F76A-B227-1CD4A61A0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04DA32-F58B-2C0E-8C66-EF4E9315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CF096-7E44-380B-02BD-58FAF98A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26180C-33DD-BA70-ABB5-F262AFE9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834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F922E-A66C-C442-57A6-EF119496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FE0174-066A-BB63-8B4A-1E7705827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20CD0A-0DBB-FDDC-2260-C5CF66851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829740-89B3-4621-26AB-50582540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8877B2-3F5C-A664-4782-BAF6D788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667A42-C0B3-1D11-8841-6090A0F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091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E4DD14-0C49-5C37-D7DA-802983C9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824B8C-F6B8-AE25-14F6-866D00D7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9D16B3-7117-9010-79CF-38B2351A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EBE39-D541-334C-5106-C83E40242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08249-8113-CFFE-0011-2E27E48E7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0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hyperlink" Target="https://pixabay.com/en/pencil-write-office-pen-author-148900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encil-write-office-pen-author-148900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5E658D-D3F6-5824-83E6-47F796527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D2111-A214-3922-0248-3D2221222E98}"/>
              </a:ext>
            </a:extLst>
          </p:cNvPr>
          <p:cNvSpPr/>
          <p:nvPr/>
        </p:nvSpPr>
        <p:spPr>
          <a:xfrm>
            <a:off x="-3519056" y="942449"/>
            <a:ext cx="3768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38D3E5D-8C0E-D6D8-488C-B4ED822E6062}"/>
              </a:ext>
            </a:extLst>
          </p:cNvPr>
          <p:cNvSpPr/>
          <p:nvPr/>
        </p:nvSpPr>
        <p:spPr>
          <a:xfrm>
            <a:off x="1461655" y="6656647"/>
            <a:ext cx="92686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 </a:t>
            </a:r>
            <a:r>
              <a:rPr lang="es-ES" sz="80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r>
              <a:rPr lang="es-ES" sz="96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2E9398C-4CF5-3A3E-F0C4-2C1960882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1823" y="-1708496"/>
            <a:ext cx="1428353" cy="148474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314E844-2C73-A696-CEF5-47893FC6FE5B}"/>
              </a:ext>
            </a:extLst>
          </p:cNvPr>
          <p:cNvSpPr/>
          <p:nvPr/>
        </p:nvSpPr>
        <p:spPr>
          <a:xfrm>
            <a:off x="11936664" y="846330"/>
            <a:ext cx="44288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69EBC6-8845-D7CD-ACF5-6757B8512C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20" y="228623"/>
            <a:ext cx="1105980" cy="47606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461896D-7954-C92C-47D9-ABF2D936ACAC}"/>
              </a:ext>
            </a:extLst>
          </p:cNvPr>
          <p:cNvSpPr/>
          <p:nvPr/>
        </p:nvSpPr>
        <p:spPr>
          <a:xfrm>
            <a:off x="-5574563" y="1459166"/>
            <a:ext cx="3102165" cy="318903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A5A175CB-5463-8298-8E44-3A24BDD50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587" y="-2560027"/>
            <a:ext cx="1105357" cy="2374377"/>
          </a:xfrm>
          <a:prstGeom prst="rect">
            <a:avLst/>
          </a:prstGeom>
        </p:spPr>
      </p:pic>
      <p:pic>
        <p:nvPicPr>
          <p:cNvPr id="11" name="Imagen 10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DCDFE442-3ADA-2A4B-7423-B77BB9A85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2"/>
          <a:stretch/>
        </p:blipFill>
        <p:spPr>
          <a:xfrm>
            <a:off x="12575265" y="6858000"/>
            <a:ext cx="1070003" cy="2338015"/>
          </a:xfrm>
          <a:prstGeom prst="rect">
            <a:avLst/>
          </a:prstGeom>
        </p:spPr>
      </p:pic>
      <p:pic>
        <p:nvPicPr>
          <p:cNvPr id="12" name="Imagen 11" descr="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1C35CD1B-5079-8277-561D-2888955E16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817" y="-2355754"/>
            <a:ext cx="1052218" cy="2553012"/>
          </a:xfrm>
          <a:prstGeom prst="rect">
            <a:avLst/>
          </a:prstGeom>
        </p:spPr>
      </p:pic>
      <p:pic>
        <p:nvPicPr>
          <p:cNvPr id="13" name="Imagen 12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E0934F1A-4A57-01E6-D5F8-B33C21357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838" y="6858000"/>
            <a:ext cx="1206207" cy="25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9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44322 0.00926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40463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2083 L -0.47474 0.02199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58935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314AF27-5568-4059-7D1C-C8728CD63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2D32620-742E-0B69-D992-09DB2A48005D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6B5486F-60E3-649D-9605-80885168604D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 </a:t>
            </a:r>
            <a:r>
              <a:rPr lang="es-ES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endParaRPr lang="es-ES" sz="2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A034AA-77B8-C09C-A898-46B36A7A6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469AE1F-5B7E-C4C6-7037-FBB9838FE0D9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DE10A35-DD40-08F1-65CE-4A86CB0DA1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88CBEC65-260E-594A-B2DE-3A8B41A68930}"/>
              </a:ext>
            </a:extLst>
          </p:cNvPr>
          <p:cNvSpPr/>
          <p:nvPr/>
        </p:nvSpPr>
        <p:spPr>
          <a:xfrm>
            <a:off x="4038768" y="2276884"/>
            <a:ext cx="2173468" cy="227589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6B3F190-F69B-4550-95CF-871B7E7D0A9C}"/>
              </a:ext>
            </a:extLst>
          </p:cNvPr>
          <p:cNvSpPr/>
          <p:nvPr/>
        </p:nvSpPr>
        <p:spPr>
          <a:xfrm>
            <a:off x="12487279" y="1605165"/>
            <a:ext cx="3251200" cy="108098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22D3FEE-800F-FAE2-0BAB-C699A235D698}"/>
              </a:ext>
            </a:extLst>
          </p:cNvPr>
          <p:cNvSpPr/>
          <p:nvPr/>
        </p:nvSpPr>
        <p:spPr>
          <a:xfrm>
            <a:off x="12503154" y="3003328"/>
            <a:ext cx="3251200" cy="1080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6DB462A-CE4E-39F4-467B-45B8229F6BBE}"/>
              </a:ext>
            </a:extLst>
          </p:cNvPr>
          <p:cNvSpPr/>
          <p:nvPr/>
        </p:nvSpPr>
        <p:spPr>
          <a:xfrm>
            <a:off x="12547228" y="4479626"/>
            <a:ext cx="3251200" cy="1080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98348FF-934B-F634-56BF-256FB5FAFB4C}"/>
              </a:ext>
            </a:extLst>
          </p:cNvPr>
          <p:cNvSpPr/>
          <p:nvPr/>
        </p:nvSpPr>
        <p:spPr>
          <a:xfrm>
            <a:off x="12214956" y="1557056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571575B-AE08-C924-ED2A-B700175F265A}"/>
              </a:ext>
            </a:extLst>
          </p:cNvPr>
          <p:cNvSpPr/>
          <p:nvPr/>
        </p:nvSpPr>
        <p:spPr>
          <a:xfrm>
            <a:off x="12216897" y="2964463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142EAE9-DB10-3429-F2F7-2357DC2333B8}"/>
              </a:ext>
            </a:extLst>
          </p:cNvPr>
          <p:cNvSpPr/>
          <p:nvPr/>
        </p:nvSpPr>
        <p:spPr>
          <a:xfrm>
            <a:off x="12299453" y="4401476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11050D2-4DEF-D923-ED1B-B30A3E9673B6}"/>
              </a:ext>
            </a:extLst>
          </p:cNvPr>
          <p:cNvCxnSpPr>
            <a:cxnSpLocks/>
          </p:cNvCxnSpPr>
          <p:nvPr/>
        </p:nvCxnSpPr>
        <p:spPr>
          <a:xfrm>
            <a:off x="6026152" y="3548311"/>
            <a:ext cx="1854198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3AD6592-D11E-012F-3ECE-A6B15F151A0A}"/>
              </a:ext>
            </a:extLst>
          </p:cNvPr>
          <p:cNvGrpSpPr/>
          <p:nvPr/>
        </p:nvGrpSpPr>
        <p:grpSpPr>
          <a:xfrm>
            <a:off x="6026152" y="2222500"/>
            <a:ext cx="1944369" cy="792411"/>
            <a:chOff x="6197602" y="2222500"/>
            <a:chExt cx="1944369" cy="792411"/>
          </a:xfrm>
        </p:grpSpPr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35553DC5-50E0-E7A3-4881-2B05DBB35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7602" y="2222500"/>
              <a:ext cx="1371598" cy="79241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6FFE877C-F380-6A42-1DF9-8FDC31B234ED}"/>
                </a:ext>
              </a:extLst>
            </p:cNvPr>
            <p:cNvCxnSpPr/>
            <p:nvPr/>
          </p:nvCxnSpPr>
          <p:spPr>
            <a:xfrm>
              <a:off x="7562534" y="2223663"/>
              <a:ext cx="579437" cy="0"/>
            </a:xfrm>
            <a:prstGeom prst="line">
              <a:avLst/>
            </a:prstGeom>
            <a:ln w="127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2ACA51-C67A-33D1-C11E-4C3DBE28FBEA}"/>
              </a:ext>
            </a:extLst>
          </p:cNvPr>
          <p:cNvGrpSpPr/>
          <p:nvPr/>
        </p:nvGrpSpPr>
        <p:grpSpPr>
          <a:xfrm>
            <a:off x="6044713" y="4189001"/>
            <a:ext cx="1826961" cy="650865"/>
            <a:chOff x="6216163" y="4189001"/>
            <a:chExt cx="1826961" cy="650865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837759E2-A437-5360-6185-ED8E88A3EBA6}"/>
                </a:ext>
              </a:extLst>
            </p:cNvPr>
            <p:cNvCxnSpPr>
              <a:cxnSpLocks/>
            </p:cNvCxnSpPr>
            <p:nvPr/>
          </p:nvCxnSpPr>
          <p:spPr>
            <a:xfrm>
              <a:off x="6216163" y="4189001"/>
              <a:ext cx="1247524" cy="650865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EE181B88-5AB6-8BC4-8F6D-B1018031D6A2}"/>
                </a:ext>
              </a:extLst>
            </p:cNvPr>
            <p:cNvCxnSpPr/>
            <p:nvPr/>
          </p:nvCxnSpPr>
          <p:spPr>
            <a:xfrm>
              <a:off x="7463687" y="4839866"/>
              <a:ext cx="579437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6" name="Imagen 55">
            <a:extLst>
              <a:ext uri="{FF2B5EF4-FFF2-40B4-BE49-F238E27FC236}">
                <a16:creationId xmlns:a16="http://schemas.microsoft.com/office/drawing/2014/main" id="{BB8FA254-98CA-3A6F-D495-BE07815DB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729" y="1369761"/>
            <a:ext cx="1293654" cy="1293654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6082BA51-FF80-79BA-B19B-5B3ADF8557B6}"/>
              </a:ext>
            </a:extLst>
          </p:cNvPr>
          <p:cNvSpPr/>
          <p:nvPr/>
        </p:nvSpPr>
        <p:spPr>
          <a:xfrm>
            <a:off x="13473339" y="1833040"/>
            <a:ext cx="10951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ED340D62-F380-32E3-2F31-477802E5A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53" y="3051436"/>
            <a:ext cx="983313" cy="983313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668DA94D-2307-E088-3EB3-01E5967BC228}"/>
              </a:ext>
            </a:extLst>
          </p:cNvPr>
          <p:cNvSpPr/>
          <p:nvPr/>
        </p:nvSpPr>
        <p:spPr>
          <a:xfrm>
            <a:off x="13443174" y="3281482"/>
            <a:ext cx="2036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PROTOCOLO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DDF74E7A-0D4C-CA27-691B-1ADBAC37F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154" y="4590834"/>
            <a:ext cx="819512" cy="819512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0DA8FC3E-3987-7843-A48B-BAFA84D4EF78}"/>
              </a:ext>
            </a:extLst>
          </p:cNvPr>
          <p:cNvSpPr/>
          <p:nvPr/>
        </p:nvSpPr>
        <p:spPr>
          <a:xfrm>
            <a:off x="13520727" y="4728466"/>
            <a:ext cx="10807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FICHA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A3BEB52-D261-B451-65D2-136BD04267D8}"/>
              </a:ext>
            </a:extLst>
          </p:cNvPr>
          <p:cNvSpPr txBox="1"/>
          <p:nvPr/>
        </p:nvSpPr>
        <p:spPr>
          <a:xfrm>
            <a:off x="3486247" y="5709216"/>
            <a:ext cx="85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MARCO</a:t>
            </a:r>
          </a:p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SILVA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CB90C51-BA1C-792F-0CF7-35FFB6B405FD}"/>
              </a:ext>
            </a:extLst>
          </p:cNvPr>
          <p:cNvSpPr txBox="1"/>
          <p:nvPr/>
        </p:nvSpPr>
        <p:spPr>
          <a:xfrm>
            <a:off x="2826302" y="2956264"/>
            <a:ext cx="1101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CECILIA 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MAQUERA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A2208A2-3427-BB2B-EB20-E54AD7F9E2EA}"/>
              </a:ext>
            </a:extLst>
          </p:cNvPr>
          <p:cNvSpPr txBox="1"/>
          <p:nvPr/>
        </p:nvSpPr>
        <p:spPr>
          <a:xfrm>
            <a:off x="3980541" y="2875882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VICTOR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TIRADO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7E915B5-655D-A4EB-062A-46D633E040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2084" y="2900540"/>
            <a:ext cx="1516779" cy="1516779"/>
          </a:xfrm>
          <a:prstGeom prst="rect">
            <a:avLst/>
          </a:prstGeom>
        </p:spPr>
      </p:pic>
      <p:sp>
        <p:nvSpPr>
          <p:cNvPr id="40" name="Flecha: a la derecha con bandas 39">
            <a:extLst>
              <a:ext uri="{FF2B5EF4-FFF2-40B4-BE49-F238E27FC236}">
                <a16:creationId xmlns:a16="http://schemas.microsoft.com/office/drawing/2014/main" id="{9E07D4C4-6559-AF49-0BB2-FB9267AF86CE}"/>
              </a:ext>
            </a:extLst>
          </p:cNvPr>
          <p:cNvSpPr/>
          <p:nvPr/>
        </p:nvSpPr>
        <p:spPr>
          <a:xfrm>
            <a:off x="-5232793" y="3336261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Flecha: a la derecha con bandas 40">
            <a:extLst>
              <a:ext uri="{FF2B5EF4-FFF2-40B4-BE49-F238E27FC236}">
                <a16:creationId xmlns:a16="http://schemas.microsoft.com/office/drawing/2014/main" id="{3F583E64-85B1-7743-02AE-DDC5D3DB0191}"/>
              </a:ext>
            </a:extLst>
          </p:cNvPr>
          <p:cNvSpPr/>
          <p:nvPr/>
        </p:nvSpPr>
        <p:spPr>
          <a:xfrm>
            <a:off x="-1353541" y="3363450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67E22D-8B68-860C-27E1-AF7C7D9D03AF}"/>
              </a:ext>
            </a:extLst>
          </p:cNvPr>
          <p:cNvSpPr txBox="1"/>
          <p:nvPr/>
        </p:nvSpPr>
        <p:spPr>
          <a:xfrm>
            <a:off x="4473680" y="5672395"/>
            <a:ext cx="1041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OTONAR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HURTADO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n 3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937D6453-6776-AC52-B312-865BA8F7C9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64" y="3375013"/>
            <a:ext cx="1105357" cy="2374377"/>
          </a:xfrm>
          <a:prstGeom prst="rect">
            <a:avLst/>
          </a:prstGeom>
        </p:spPr>
      </p:pic>
      <p:pic>
        <p:nvPicPr>
          <p:cNvPr id="5" name="Imagen 4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68D3C3FB-9CFC-B009-D928-3EA5C7507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2"/>
          <a:stretch/>
        </p:blipFill>
        <p:spPr>
          <a:xfrm>
            <a:off x="3343720" y="3383662"/>
            <a:ext cx="1070003" cy="2338015"/>
          </a:xfrm>
          <a:prstGeom prst="rect">
            <a:avLst/>
          </a:prstGeom>
        </p:spPr>
      </p:pic>
      <p:pic>
        <p:nvPicPr>
          <p:cNvPr id="6" name="Imagen 5" descr="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2A1E3DC1-ED98-B4AB-2538-32C75900B0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4" y="440374"/>
            <a:ext cx="1052218" cy="2553012"/>
          </a:xfrm>
          <a:prstGeom prst="rect">
            <a:avLst/>
          </a:prstGeom>
        </p:spPr>
      </p:pic>
      <p:pic>
        <p:nvPicPr>
          <p:cNvPr id="7" name="Imagen 6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A661AB24-66FE-A28B-576D-509B6E68E1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37" y="453528"/>
            <a:ext cx="1206207" cy="25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3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805 L -0.35547 -0.00671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34492 -0.0030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34648 0.006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3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3.7037E-6 L -0.34388 -0.008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5286 3.33333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34505 -0.000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33529 3.33333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34857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35339 -0.01227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6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34792 -0.0078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9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4375 -0.00949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48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34336 -0.0078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57" grpId="0"/>
      <p:bldP spid="60" grpId="0"/>
      <p:bldP spid="63" grpId="0"/>
      <p:bldP spid="66" grpId="0"/>
      <p:bldP spid="67" grpId="0"/>
      <p:bldP spid="69" grpId="0"/>
      <p:bldP spid="40" grpId="0" animBg="1"/>
      <p:bldP spid="41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1F19-0F7D-32AC-832B-532F137D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04E7F47-0C60-F262-C160-499F8C5F6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40189DE-E508-BC04-6C74-D818CD3956D3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041B476-45CF-0537-AAE0-EFC78C47543D}"/>
              </a:ext>
            </a:extLst>
          </p:cNvPr>
          <p:cNvSpPr/>
          <p:nvPr/>
        </p:nvSpPr>
        <p:spPr>
          <a:xfrm>
            <a:off x="9752932" y="333644"/>
            <a:ext cx="23516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 </a:t>
            </a:r>
            <a:r>
              <a:rPr lang="es-ES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r>
              <a:rPr lang="es-ES" sz="24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807EFB-53F2-7BAA-756C-1BCEA393F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249C3F0-E00D-259E-F108-C4A811C8636A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979624-08FB-9B7B-1C34-210F9C8B7D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841D70-F1F4-30CF-8916-1E242A021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" y="2323401"/>
            <a:ext cx="1516779" cy="151677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72C5826-ED87-3FB4-D164-60B4C8DC5CD1}"/>
              </a:ext>
            </a:extLst>
          </p:cNvPr>
          <p:cNvSpPr txBox="1"/>
          <p:nvPr/>
        </p:nvSpPr>
        <p:spPr>
          <a:xfrm>
            <a:off x="105553" y="3667837"/>
            <a:ext cx="1820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/>
              <a:t>CRONOGRAMA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E82CA1-A75C-5B04-EE0B-A4E30B096AAB}"/>
              </a:ext>
            </a:extLst>
          </p:cNvPr>
          <p:cNvSpPr txBox="1"/>
          <p:nvPr/>
        </p:nvSpPr>
        <p:spPr>
          <a:xfrm>
            <a:off x="7938768" y="1049544"/>
            <a:ext cx="3704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0B0F0"/>
                </a:solidFill>
              </a:rPr>
              <a:t>En primaria 4° grado de primaria 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9D687D-600B-6173-C89C-6BECFBF8652A}"/>
              </a:ext>
            </a:extLst>
          </p:cNvPr>
          <p:cNvSpPr txBox="1"/>
          <p:nvPr/>
        </p:nvSpPr>
        <p:spPr>
          <a:xfrm>
            <a:off x="7938768" y="1893813"/>
            <a:ext cx="4188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</a:rPr>
              <a:t>Primaria: comunicación y matemática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A505D02-69E9-D0D4-ED3B-67C6774B3924}"/>
              </a:ext>
            </a:extLst>
          </p:cNvPr>
          <p:cNvSpPr txBox="1"/>
          <p:nvPr/>
        </p:nvSpPr>
        <p:spPr>
          <a:xfrm>
            <a:off x="7920997" y="2922383"/>
            <a:ext cx="397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0B050"/>
                </a:solidFill>
              </a:rPr>
              <a:t>En secundaria prioridad las IIEE JER 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7E5B60-B72B-13F6-9D6F-37534F03FC6A}"/>
              </a:ext>
            </a:extLst>
          </p:cNvPr>
          <p:cNvSpPr txBox="1"/>
          <p:nvPr/>
        </p:nvSpPr>
        <p:spPr>
          <a:xfrm>
            <a:off x="7896582" y="3948056"/>
            <a:ext cx="3188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2"/>
                </a:solidFill>
              </a:rPr>
              <a:t>Secundaria de acuerdo a la </a:t>
            </a:r>
          </a:p>
          <a:p>
            <a:r>
              <a:rPr lang="es-MX" sz="2000" b="1" dirty="0">
                <a:solidFill>
                  <a:schemeClr val="accent2"/>
                </a:solidFill>
              </a:rPr>
              <a:t>especialidad del especialista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E6A0110-1895-239C-C0B6-AD4A2DEBF559}"/>
              </a:ext>
            </a:extLst>
          </p:cNvPr>
          <p:cNvSpPr txBox="1"/>
          <p:nvPr/>
        </p:nvSpPr>
        <p:spPr>
          <a:xfrm>
            <a:off x="7888903" y="5034193"/>
            <a:ext cx="409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66"/>
                </a:solidFill>
              </a:rPr>
              <a:t>Priorización de acuerdo a resultados </a:t>
            </a:r>
          </a:p>
          <a:p>
            <a:r>
              <a:rPr lang="es-MX" sz="2000" b="1" dirty="0">
                <a:solidFill>
                  <a:srgbClr val="FF0066"/>
                </a:solidFill>
              </a:rPr>
              <a:t>de la ECR</a:t>
            </a:r>
            <a:endParaRPr lang="es-MX" sz="1600" dirty="0">
              <a:solidFill>
                <a:srgbClr val="FF0066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E028039-777C-C867-A69F-9F334BCD18DC}"/>
              </a:ext>
            </a:extLst>
          </p:cNvPr>
          <p:cNvSpPr txBox="1"/>
          <p:nvPr/>
        </p:nvSpPr>
        <p:spPr>
          <a:xfrm>
            <a:off x="2903746" y="3188599"/>
            <a:ext cx="641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VICTOR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TIRADO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98D0AE8-E786-AB16-204A-3F680CA21FA5}"/>
              </a:ext>
            </a:extLst>
          </p:cNvPr>
          <p:cNvSpPr txBox="1"/>
          <p:nvPr/>
        </p:nvSpPr>
        <p:spPr>
          <a:xfrm>
            <a:off x="2498731" y="5882993"/>
            <a:ext cx="6447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MARCO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SILVA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C70DC38-21C0-A79E-EC1E-9FB1A2FA2032}"/>
              </a:ext>
            </a:extLst>
          </p:cNvPr>
          <p:cNvSpPr txBox="1"/>
          <p:nvPr/>
        </p:nvSpPr>
        <p:spPr>
          <a:xfrm>
            <a:off x="3333520" y="5848959"/>
            <a:ext cx="785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OTONAR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HURTADO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3C7FE25-4E03-DCA4-06DE-A9C09C4F487B}"/>
              </a:ext>
            </a:extLst>
          </p:cNvPr>
          <p:cNvSpPr txBox="1"/>
          <p:nvPr/>
        </p:nvSpPr>
        <p:spPr>
          <a:xfrm>
            <a:off x="1792907" y="3285265"/>
            <a:ext cx="87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accent5">
                    <a:lumMod val="75000"/>
                  </a:schemeClr>
                </a:solidFill>
              </a:rPr>
              <a:t>CECILIA</a:t>
            </a:r>
          </a:p>
          <a:p>
            <a:pPr algn="ctr"/>
            <a:r>
              <a:rPr lang="es-PE" sz="1200" b="1" dirty="0">
                <a:solidFill>
                  <a:schemeClr val="accent5">
                    <a:lumMod val="75000"/>
                  </a:schemeClr>
                </a:solidFill>
              </a:rPr>
              <a:t>MAQUERA</a:t>
            </a:r>
          </a:p>
        </p:txBody>
      </p:sp>
      <p:sp>
        <p:nvSpPr>
          <p:cNvPr id="13" name="Flecha: a la derecha con bandas 12">
            <a:extLst>
              <a:ext uri="{FF2B5EF4-FFF2-40B4-BE49-F238E27FC236}">
                <a16:creationId xmlns:a16="http://schemas.microsoft.com/office/drawing/2014/main" id="{4D1C4B24-15F5-48AB-BF09-7BA3E0D8ADFE}"/>
              </a:ext>
            </a:extLst>
          </p:cNvPr>
          <p:cNvSpPr/>
          <p:nvPr/>
        </p:nvSpPr>
        <p:spPr>
          <a:xfrm>
            <a:off x="7003471" y="2659682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1B00B90-3342-B5CB-DC3E-B82EECEDB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"/>
          <a:stretch/>
        </p:blipFill>
        <p:spPr>
          <a:xfrm>
            <a:off x="1892069" y="-4672183"/>
            <a:ext cx="8624605" cy="458484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51ADBA-CAC4-7B38-0A53-196BE790180C}"/>
              </a:ext>
            </a:extLst>
          </p:cNvPr>
          <p:cNvSpPr/>
          <p:nvPr/>
        </p:nvSpPr>
        <p:spPr>
          <a:xfrm>
            <a:off x="4038413" y="2408004"/>
            <a:ext cx="27977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20 Docentes</a:t>
            </a:r>
          </a:p>
        </p:txBody>
      </p:sp>
      <p:pic>
        <p:nvPicPr>
          <p:cNvPr id="12" name="Imagen 11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6DD5B09-D319-FB6E-82FC-BD9B7FE12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38" y="3547034"/>
            <a:ext cx="1105357" cy="2374377"/>
          </a:xfrm>
          <a:prstGeom prst="rect">
            <a:avLst/>
          </a:prstGeom>
        </p:spPr>
      </p:pic>
      <p:pic>
        <p:nvPicPr>
          <p:cNvPr id="15" name="Imagen 14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7EE02FF-CCFA-4D1E-258C-599720662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2"/>
          <a:stretch/>
        </p:blipFill>
        <p:spPr>
          <a:xfrm>
            <a:off x="2286094" y="3555683"/>
            <a:ext cx="1070003" cy="2338015"/>
          </a:xfrm>
          <a:prstGeom prst="rect">
            <a:avLst/>
          </a:prstGeom>
        </p:spPr>
      </p:pic>
      <p:pic>
        <p:nvPicPr>
          <p:cNvPr id="16" name="Imagen 15" descr="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1A327F34-DFF5-80D6-8502-053EECE057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29" y="602492"/>
            <a:ext cx="1052218" cy="2553012"/>
          </a:xfrm>
          <a:prstGeom prst="rect">
            <a:avLst/>
          </a:prstGeom>
        </p:spPr>
      </p:pic>
      <p:pic>
        <p:nvPicPr>
          <p:cNvPr id="17" name="Imagen 16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A3D71ED-E66E-25E9-36DB-1D431ACBBC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2" y="615646"/>
            <a:ext cx="1206207" cy="25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42" grpId="0"/>
      <p:bldP spid="45" grpId="0"/>
      <p:bldP spid="46" grpId="0"/>
      <p:bldP spid="47" grpId="0"/>
      <p:bldP spid="48" grpId="0"/>
      <p:bldP spid="1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BEBB-59DB-B0CF-E4E0-1B7D60BD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C3955AA-775D-3F5A-CE8E-3F434FC23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CD889F-CDE1-F681-88F8-8FA11471997C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AF1D39F-139F-9559-F865-4AEA59038F51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 </a:t>
            </a:r>
            <a:r>
              <a:rPr lang="es-ES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endParaRPr lang="es-ES" sz="24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F7884D-D123-AD98-088C-EF07E06EB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05CF8B-A66D-AAF7-A22C-A98E5D2C5C93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8194FC-D799-8069-C439-0272AAA49E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A011C4-CED7-E4BD-B680-775B79241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"/>
          <a:stretch/>
        </p:blipFill>
        <p:spPr>
          <a:xfrm>
            <a:off x="1719271" y="73888"/>
            <a:ext cx="8624605" cy="458484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A0306A6-BE24-E334-76C8-C947828C4E14}"/>
              </a:ext>
            </a:extLst>
          </p:cNvPr>
          <p:cNvSpPr txBox="1"/>
          <p:nvPr/>
        </p:nvSpPr>
        <p:spPr>
          <a:xfrm>
            <a:off x="2681944" y="4554366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PRIMARIA</a:t>
            </a:r>
            <a:endParaRPr lang="es-PE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A49CE3-9B82-0043-480D-B4BA479EE0A4}"/>
              </a:ext>
            </a:extLst>
          </p:cNvPr>
          <p:cNvSpPr txBox="1"/>
          <p:nvPr/>
        </p:nvSpPr>
        <p:spPr>
          <a:xfrm>
            <a:off x="7232359" y="4554366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SECUNDARIA</a:t>
            </a:r>
            <a:endParaRPr lang="es-PE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Marcador de contenido 5" descr="Mujer sentada en un escritorio&#10;&#10;El contenido generado por IA puede ser incorrecto.">
            <a:extLst>
              <a:ext uri="{FF2B5EF4-FFF2-40B4-BE49-F238E27FC236}">
                <a16:creationId xmlns:a16="http://schemas.microsoft.com/office/drawing/2014/main" id="{F32AE035-88F3-D29C-18B5-7C0DDA088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289" y="-27713"/>
            <a:ext cx="4317020" cy="3069881"/>
          </a:xfrm>
          <a:prstGeom prst="rect">
            <a:avLst/>
          </a:prstGeom>
        </p:spPr>
      </p:pic>
      <p:pic>
        <p:nvPicPr>
          <p:cNvPr id="10" name="Imagen 9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216F4BB-2EF6-0FA0-ABDE-A4DEB67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3406" y="6858000"/>
            <a:ext cx="4935117" cy="35086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4C2651E-CF8A-5086-E399-AD1A110B3DE2}"/>
              </a:ext>
            </a:extLst>
          </p:cNvPr>
          <p:cNvSpPr txBox="1"/>
          <p:nvPr/>
        </p:nvSpPr>
        <p:spPr>
          <a:xfrm>
            <a:off x="2113955" y="5092676"/>
            <a:ext cx="3531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latin typeface="Aharoni" panose="02010803020104030203" pitchFamily="2" charset="-79"/>
                <a:cs typeface="Aharoni" panose="02010803020104030203" pitchFamily="2" charset="-79"/>
              </a:rPr>
              <a:t>Comunicación y Matemática</a:t>
            </a:r>
          </a:p>
        </p:txBody>
      </p:sp>
      <p:pic>
        <p:nvPicPr>
          <p:cNvPr id="14" name="Imagen 13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6D7736A-4817-21F1-9876-FE311F1C8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45" y="2241811"/>
            <a:ext cx="1105357" cy="2374377"/>
          </a:xfrm>
          <a:prstGeom prst="rect">
            <a:avLst/>
          </a:prstGeom>
        </p:spPr>
      </p:pic>
      <p:pic>
        <p:nvPicPr>
          <p:cNvPr id="15" name="Imagen 14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DD747140-2A8C-F511-BEBA-6A0748DD4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2"/>
          <a:stretch/>
        </p:blipFill>
        <p:spPr>
          <a:xfrm>
            <a:off x="6295049" y="2259991"/>
            <a:ext cx="1070003" cy="2338015"/>
          </a:xfrm>
          <a:prstGeom prst="rect">
            <a:avLst/>
          </a:prstGeom>
        </p:spPr>
      </p:pic>
      <p:pic>
        <p:nvPicPr>
          <p:cNvPr id="17" name="Imagen 16" descr="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3D7113D2-1A45-393E-BDD3-35E2E0732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22" y="2241811"/>
            <a:ext cx="971100" cy="2356195"/>
          </a:xfrm>
          <a:prstGeom prst="rect">
            <a:avLst/>
          </a:prstGeom>
        </p:spPr>
      </p:pic>
      <p:pic>
        <p:nvPicPr>
          <p:cNvPr id="20" name="Imagen 19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E08B90EB-C785-681E-B4F4-3B68418882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82" y="2102713"/>
            <a:ext cx="1206207" cy="251845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61307A49-26B8-7245-8544-42DF1AD70A8C}"/>
              </a:ext>
            </a:extLst>
          </p:cNvPr>
          <p:cNvSpPr txBox="1"/>
          <p:nvPr/>
        </p:nvSpPr>
        <p:spPr>
          <a:xfrm>
            <a:off x="6724404" y="5114339"/>
            <a:ext cx="353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latin typeface="Aharoni" panose="02010803020104030203" pitchFamily="2" charset="-79"/>
                <a:cs typeface="Aharoni" panose="02010803020104030203" pitchFamily="2" charset="-79"/>
              </a:rPr>
              <a:t>Según la especialidad</a:t>
            </a:r>
          </a:p>
        </p:txBody>
      </p:sp>
    </p:spTree>
    <p:extLst>
      <p:ext uri="{BB962C8B-B14F-4D97-AF65-F5344CB8AC3E}">
        <p14:creationId xmlns:p14="http://schemas.microsoft.com/office/powerpoint/2010/main" val="225310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97686-2963-F24F-DA07-0001C036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8">
            <a:extLst>
              <a:ext uri="{FF2B5EF4-FFF2-40B4-BE49-F238E27FC236}">
                <a16:creationId xmlns:a16="http://schemas.microsoft.com/office/drawing/2014/main" id="{8EA8E683-AAB9-98B4-7FFD-80F3DC261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625"/>
          </a:xfrm>
          <a:prstGeom prst="rect">
            <a:avLst/>
          </a:prstGeom>
        </p:spPr>
      </p:pic>
      <p:pic>
        <p:nvPicPr>
          <p:cNvPr id="29" name="Imagen 2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512B364-83A7-68C1-C2A2-15BC8683D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843" y="-1807650"/>
            <a:ext cx="4010797" cy="2851490"/>
          </a:xfrm>
          <a:prstGeom prst="rect">
            <a:avLst/>
          </a:prstGeom>
        </p:spPr>
      </p:pic>
      <p:pic>
        <p:nvPicPr>
          <p:cNvPr id="30" name="Imagen 29" descr="Imagen que contiene persona, hombre, tabla, sostener&#10;&#10;El contenido generado por IA puede ser incorrecto.">
            <a:extLst>
              <a:ext uri="{FF2B5EF4-FFF2-40B4-BE49-F238E27FC236}">
                <a16:creationId xmlns:a16="http://schemas.microsoft.com/office/drawing/2014/main" id="{3A33B0B2-B072-19E1-AEFA-8ABCC89CB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780" y="6585473"/>
            <a:ext cx="4247936" cy="33517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8861549-1284-CC6E-80BF-E1E96F622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19217"/>
            <a:ext cx="3699344" cy="2630784"/>
          </a:xfrm>
          <a:prstGeom prst="rect">
            <a:avLst/>
          </a:prstGeom>
        </p:spPr>
      </p:pic>
      <p:pic>
        <p:nvPicPr>
          <p:cNvPr id="9" name="Marcador de contenido 5" descr="Mujer sentada en un escritorio&#10;&#10;El contenido generado por IA puede ser incorrecto.">
            <a:extLst>
              <a:ext uri="{FF2B5EF4-FFF2-40B4-BE49-F238E27FC236}">
                <a16:creationId xmlns:a16="http://schemas.microsoft.com/office/drawing/2014/main" id="{2C269BB9-43EC-5419-E874-950FFD9BA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01" y="1371527"/>
            <a:ext cx="3630497" cy="2581687"/>
          </a:xfrm>
          <a:prstGeom prst="rect">
            <a:avLst/>
          </a:prstGeom>
        </p:spPr>
      </p:pic>
      <p:pic>
        <p:nvPicPr>
          <p:cNvPr id="10" name="Imagen 9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112DBDD5-CB5D-0D26-FE93-5009CA0EA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9" y="395807"/>
            <a:ext cx="3619308" cy="257316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4679C49-3348-0D6A-E4A4-7DDB50407CA2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</a:t>
            </a:r>
            <a:r>
              <a:rPr lang="es-ES" sz="18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18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endParaRPr lang="es-ES" sz="2400" b="1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E410F59-F140-23C2-65CD-5CD25B681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96BCECD-6A35-4D0B-CCF2-FB050020135A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3AE72EA-09BD-9B5C-A840-00532B2D925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325AC57-9C50-C049-04BC-2EEE1B4F23DC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090E259-BF62-2AA8-D877-0786ADD5D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039" flipV="1">
            <a:off x="4682927" y="1733344"/>
            <a:ext cx="1299492" cy="157679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A2A6C84-06F6-A6E3-A5C6-88909BE73B72}"/>
              </a:ext>
            </a:extLst>
          </p:cNvPr>
          <p:cNvSpPr txBox="1"/>
          <p:nvPr/>
        </p:nvSpPr>
        <p:spPr>
          <a:xfrm>
            <a:off x="245718" y="2897337"/>
            <a:ext cx="4486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PE" sz="1600" b="1" dirty="0">
                <a:solidFill>
                  <a:srgbClr val="00B050"/>
                </a:solidFill>
              </a:rPr>
              <a:t>Especialista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Observación en el aula al docente focalizado de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acuerdo a informes de ECR, especialista registra en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Su cuaderno de campo.</a:t>
            </a:r>
            <a:endParaRPr lang="es-P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05E0C1-195A-14D2-544A-0AD95CCFC95E}"/>
              </a:ext>
            </a:extLst>
          </p:cNvPr>
          <p:cNvSpPr txBox="1"/>
          <p:nvPr/>
        </p:nvSpPr>
        <p:spPr>
          <a:xfrm>
            <a:off x="6700748" y="233897"/>
            <a:ext cx="3210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00B050"/>
                </a:solidFill>
              </a:rPr>
              <a:t>Especialista</a:t>
            </a:r>
            <a:endParaRPr lang="es-PE" sz="1600" b="1" dirty="0">
              <a:solidFill>
                <a:schemeClr val="accent2"/>
              </a:solidFill>
            </a:endParaRPr>
          </a:p>
          <a:p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Especialista analiza los hallazgos, </a:t>
            </a:r>
          </a:p>
          <a:p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completa la ficha de monitoreo, </a:t>
            </a:r>
          </a:p>
          <a:p>
            <a:pPr algn="just"/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prioriza las necesidades formativas.</a:t>
            </a:r>
            <a:endParaRPr lang="es-PE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C1CFC0F-2AE2-23E5-9B51-DB8D2A410023}"/>
              </a:ext>
            </a:extLst>
          </p:cNvPr>
          <p:cNvSpPr/>
          <p:nvPr/>
        </p:nvSpPr>
        <p:spPr>
          <a:xfrm>
            <a:off x="1780267" y="109764"/>
            <a:ext cx="6096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Día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A4FD3A-E3A9-E6B9-9464-49222C1EA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61" flipH="1" flipV="1">
            <a:off x="7588874" y="4363811"/>
            <a:ext cx="1299492" cy="15767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2A7334-4FD3-E852-A330-7FBD27288234}"/>
              </a:ext>
            </a:extLst>
          </p:cNvPr>
          <p:cNvSpPr txBox="1"/>
          <p:nvPr/>
        </p:nvSpPr>
        <p:spPr>
          <a:xfrm>
            <a:off x="713649" y="4749701"/>
            <a:ext cx="2801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600" b="1" dirty="0">
                <a:solidFill>
                  <a:srgbClr val="00B050"/>
                </a:solidFill>
              </a:rPr>
              <a:t>Especialista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Reunión de especialista y docente focalizado para mejorar la planificación del día siguiente.</a:t>
            </a:r>
          </a:p>
          <a:p>
            <a:pPr algn="just"/>
            <a:r>
              <a:rPr lang="es-MX" sz="1600" b="1" dirty="0">
                <a:solidFill>
                  <a:srgbClr val="FF0000"/>
                </a:solidFill>
              </a:rPr>
              <a:t>PRODUCTO: planificación mejorada, distribución de roles.</a:t>
            </a:r>
            <a:endParaRPr lang="es-PE" sz="1600" b="1" dirty="0">
              <a:solidFill>
                <a:srgbClr val="FF0000"/>
              </a:solidFill>
            </a:endParaRPr>
          </a:p>
        </p:txBody>
      </p:sp>
      <p:pic>
        <p:nvPicPr>
          <p:cNvPr id="20" name="Imagen 19" descr="Imagen que contiene persona, texto, tabla, hombre&#10;&#10;El contenido generado por IA puede ser incorrecto.">
            <a:extLst>
              <a:ext uri="{FF2B5EF4-FFF2-40B4-BE49-F238E27FC236}">
                <a16:creationId xmlns:a16="http://schemas.microsoft.com/office/drawing/2014/main" id="{6928AF43-6D60-BB51-0918-F31DEF998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64" y="4095905"/>
            <a:ext cx="3295661" cy="26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0969-B36A-17C0-B4C3-70AD8EBC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57EC9413-16E6-3424-84D3-DCC35E52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15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F2867E1-0EB9-B319-A57D-0A5FDE06E73B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EC56CE6-12FF-0C39-05C6-093E9BC647FE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IIEE</a:t>
            </a:r>
            <a:r>
              <a:rPr lang="es-ES" sz="18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1800" b="1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Polidocente</a:t>
            </a:r>
            <a:endParaRPr lang="es-ES" sz="2400" b="1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E4A308-4889-B4DC-CF66-C1DB77319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EBD9D8-7B96-0FF5-2484-69E633A41694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A2A9C4-536D-5232-65E2-9DF9E330F7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D39E5E3-BC37-72F3-C62C-AC46BC476E57}"/>
              </a:ext>
            </a:extLst>
          </p:cNvPr>
          <p:cNvSpPr txBox="1"/>
          <p:nvPr/>
        </p:nvSpPr>
        <p:spPr>
          <a:xfrm>
            <a:off x="225904" y="5164106"/>
            <a:ext cx="215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rgbClr val="00B050"/>
                </a:solidFill>
              </a:rPr>
              <a:t>Especialista</a:t>
            </a:r>
          </a:p>
          <a:p>
            <a:r>
              <a:rPr lang="es-PE" sz="2000" b="1" dirty="0">
                <a:solidFill>
                  <a:schemeClr val="accent5">
                    <a:lumMod val="50000"/>
                  </a:schemeClr>
                </a:solidFill>
              </a:rPr>
              <a:t>Observa y Registra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4F57F6B-9F1D-5582-F514-6E224E5CD415}"/>
              </a:ext>
            </a:extLst>
          </p:cNvPr>
          <p:cNvSpPr txBox="1"/>
          <p:nvPr/>
        </p:nvSpPr>
        <p:spPr>
          <a:xfrm>
            <a:off x="4895504" y="4015624"/>
            <a:ext cx="215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chemeClr val="accent2"/>
                </a:solidFill>
              </a:rPr>
              <a:t>Docente</a:t>
            </a:r>
          </a:p>
          <a:p>
            <a:r>
              <a:rPr lang="es-PE" sz="2000" b="1" dirty="0">
                <a:solidFill>
                  <a:schemeClr val="accent5">
                    <a:lumMod val="50000"/>
                  </a:schemeClr>
                </a:solidFill>
              </a:rPr>
              <a:t>Observa y Registra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B8E1E6F-0060-B891-1638-F140374C0D78}"/>
              </a:ext>
            </a:extLst>
          </p:cNvPr>
          <p:cNvSpPr txBox="1"/>
          <p:nvPr/>
        </p:nvSpPr>
        <p:spPr>
          <a:xfrm>
            <a:off x="4949962" y="6169328"/>
            <a:ext cx="32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Compromisos</a:t>
            </a:r>
            <a:r>
              <a:rPr lang="pt-BR" b="1" dirty="0">
                <a:solidFill>
                  <a:srgbClr val="FF0000"/>
                </a:solidFill>
              </a:rPr>
              <a:t> de </a:t>
            </a:r>
            <a:r>
              <a:rPr lang="pt-BR" b="1" dirty="0" err="1">
                <a:solidFill>
                  <a:srgbClr val="FF0000"/>
                </a:solidFill>
              </a:rPr>
              <a:t>mejora</a:t>
            </a:r>
            <a:r>
              <a:rPr lang="pt-BR" b="1" dirty="0">
                <a:solidFill>
                  <a:srgbClr val="FF0000"/>
                </a:solidFill>
              </a:rPr>
              <a:t> por parte </a:t>
            </a:r>
            <a:r>
              <a:rPr lang="pt-BR" b="1" dirty="0" err="1">
                <a:solidFill>
                  <a:srgbClr val="FF0000"/>
                </a:solidFill>
              </a:rPr>
              <a:t>del</a:t>
            </a:r>
            <a:r>
              <a:rPr lang="pt-BR" b="1" dirty="0">
                <a:solidFill>
                  <a:srgbClr val="FF0000"/>
                </a:solidFill>
              </a:rPr>
              <a:t> docente focalizado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658209E-DAE2-77F2-DB96-9E069ADFD5C2}"/>
              </a:ext>
            </a:extLst>
          </p:cNvPr>
          <p:cNvSpPr txBox="1"/>
          <p:nvPr/>
        </p:nvSpPr>
        <p:spPr>
          <a:xfrm>
            <a:off x="8564030" y="2312616"/>
            <a:ext cx="3458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Reunión de análisis y reflexión</a:t>
            </a:r>
          </a:p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con el docente focalizado</a:t>
            </a:r>
          </a:p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sobra la aplicación de la estrategia</a:t>
            </a:r>
          </a:p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es-MX" b="1" dirty="0" err="1">
                <a:solidFill>
                  <a:schemeClr val="accent5">
                    <a:lumMod val="50000"/>
                  </a:schemeClr>
                </a:solidFill>
              </a:rPr>
              <a:t>co-enseñanza</a:t>
            </a:r>
            <a:endParaRPr lang="es-P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946E60E-A028-F24B-7E2B-23F3420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61">
            <a:off x="3253559" y="1418020"/>
            <a:ext cx="1142240" cy="138598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CA0F183-281D-543F-7D2A-E33771EE0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9505" flipH="1">
            <a:off x="6527304" y="4674860"/>
            <a:ext cx="1140586" cy="1383982"/>
          </a:xfrm>
          <a:prstGeom prst="rect">
            <a:avLst/>
          </a:prstGeom>
        </p:spPr>
      </p:pic>
      <p:pic>
        <p:nvPicPr>
          <p:cNvPr id="21" name="Imagen 20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1C8672F-27A5-0004-28DF-468CB221B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4" y="2312616"/>
            <a:ext cx="4010797" cy="2851490"/>
          </a:xfrm>
          <a:prstGeom prst="rect">
            <a:avLst/>
          </a:prstGeom>
        </p:spPr>
      </p:pic>
      <p:pic>
        <p:nvPicPr>
          <p:cNvPr id="23" name="Imagen 22" descr="Imagen que contiene persona, hombre, tabla, sostener&#10;&#10;El contenido generado por IA puede ser incorrecto.">
            <a:extLst>
              <a:ext uri="{FF2B5EF4-FFF2-40B4-BE49-F238E27FC236}">
                <a16:creationId xmlns:a16="http://schemas.microsoft.com/office/drawing/2014/main" id="{2C4C3C35-F40A-625F-974A-E56B54D5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8" y="3623754"/>
            <a:ext cx="4247936" cy="33517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71F7DC0-1B49-2D7E-30A3-CF82E7634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40" y="1431770"/>
            <a:ext cx="3699344" cy="2630784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3BADFFFE-8868-8C07-70CA-CDA75AF16B1A}"/>
              </a:ext>
            </a:extLst>
          </p:cNvPr>
          <p:cNvSpPr/>
          <p:nvPr/>
        </p:nvSpPr>
        <p:spPr>
          <a:xfrm>
            <a:off x="2962460" y="322883"/>
            <a:ext cx="6096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Día 2</a:t>
            </a:r>
          </a:p>
        </p:txBody>
      </p:sp>
    </p:spTree>
    <p:extLst>
      <p:ext uri="{BB962C8B-B14F-4D97-AF65-F5344CB8AC3E}">
        <p14:creationId xmlns:p14="http://schemas.microsoft.com/office/powerpoint/2010/main" val="229861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20" grpId="0"/>
      <p:bldP spid="28" grpId="0"/>
    </p:bldLst>
  </p:timing>
</p:sld>
</file>

<file path=ppt/theme/theme1.xml><?xml version="1.0" encoding="utf-8"?>
<a:theme xmlns:a="http://schemas.openxmlformats.org/drawingml/2006/main" name="Tema de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196</Words>
  <Application>Microsoft Office PowerPoint</Application>
  <PresentationFormat>Panorámica</PresentationFormat>
  <Paragraphs>73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Aharoni</vt:lpstr>
      <vt:lpstr>Arial</vt:lpstr>
      <vt:lpstr>Berlin Sans FB Demi</vt:lpstr>
      <vt:lpstr>Calibri</vt:lpstr>
      <vt:lpstr>Calibri Light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UGEL Pacasmayo</dc:creator>
  <cp:lastModifiedBy>GRLL</cp:lastModifiedBy>
  <cp:revision>29</cp:revision>
  <dcterms:created xsi:type="dcterms:W3CDTF">2025-03-18T15:26:31Z</dcterms:created>
  <dcterms:modified xsi:type="dcterms:W3CDTF">2026-03-30T14:34:30Z</dcterms:modified>
</cp:coreProperties>
</file>