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917" r:id="rId1"/>
  </p:sldMasterIdLst>
  <p:sldIdLst>
    <p:sldId id="257" r:id="rId2"/>
    <p:sldId id="27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8" r:id="rId11"/>
    <p:sldId id="279" r:id="rId12"/>
    <p:sldId id="281" r:id="rId13"/>
    <p:sldId id="280" r:id="rId14"/>
    <p:sldId id="282" r:id="rId15"/>
    <p:sldId id="283" r:id="rId16"/>
    <p:sldId id="273" r:id="rId17"/>
    <p:sldId id="274" r:id="rId18"/>
    <p:sldId id="285" r:id="rId19"/>
    <p:sldId id="284" r:id="rId20"/>
  </p:sldIdLst>
  <p:sldSz cx="12192000" cy="6858000"/>
  <p:notesSz cx="12192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834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228209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900229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PE" smtClean="0"/>
              <a:t>‹Nº›</a:t>
            </a:fld>
            <a:endParaRPr lang="es-P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81156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5885612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PE" smtClean="0"/>
              <a:t>‹Nº›</a:t>
            </a:fld>
            <a:endParaRPr lang="es-P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5798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3742855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8663373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354698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2D75B6"/>
                </a:solidFill>
                <a:latin typeface="Segoe UI Semilight"/>
                <a:cs typeface="Segoe UI Semi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9/30/2025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48339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322630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605733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98179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999552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892268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574947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219084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PE" smtClean="0"/>
              <a:t>‹Nº›</a:t>
            </a:fld>
            <a:endParaRPr lang="es-P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9/30/2025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507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159753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8" r:id="rId1"/>
    <p:sldLayoutId id="2147483919" r:id="rId2"/>
    <p:sldLayoutId id="2147483920" r:id="rId3"/>
    <p:sldLayoutId id="2147483921" r:id="rId4"/>
    <p:sldLayoutId id="2147483922" r:id="rId5"/>
    <p:sldLayoutId id="2147483923" r:id="rId6"/>
    <p:sldLayoutId id="2147483924" r:id="rId7"/>
    <p:sldLayoutId id="2147483925" r:id="rId8"/>
    <p:sldLayoutId id="2147483926" r:id="rId9"/>
    <p:sldLayoutId id="2147483927" r:id="rId10"/>
    <p:sldLayoutId id="2147483928" r:id="rId11"/>
    <p:sldLayoutId id="2147483929" r:id="rId12"/>
    <p:sldLayoutId id="2147483930" r:id="rId13"/>
    <p:sldLayoutId id="2147483931" r:id="rId14"/>
    <p:sldLayoutId id="2147483932" r:id="rId15"/>
    <p:sldLayoutId id="2147483933" r:id="rId16"/>
    <p:sldLayoutId id="214748393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17.jp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9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ítulo 47">
            <a:extLst>
              <a:ext uri="{FF2B5EF4-FFF2-40B4-BE49-F238E27FC236}">
                <a16:creationId xmlns:a16="http://schemas.microsoft.com/office/drawing/2014/main" id="{7622E695-4818-4D03-95E5-83BF38BBE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2095500"/>
            <a:ext cx="8749068" cy="3238500"/>
          </a:xfrm>
        </p:spPr>
        <p:txBody>
          <a:bodyPr>
            <a:noAutofit/>
          </a:bodyPr>
          <a:lstStyle/>
          <a:p>
            <a:pPr algn="ctr"/>
            <a:r>
              <a:rPr lang="es-ES" sz="4000" spc="-20" dirty="0">
                <a:solidFill>
                  <a:schemeClr val="tx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ORIENTACIONES</a:t>
            </a:r>
            <a:r>
              <a:rPr lang="es-ES" sz="4000" spc="-130" dirty="0">
                <a:solidFill>
                  <a:schemeClr val="tx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</a:t>
            </a:r>
            <a:r>
              <a:rPr lang="es-E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GENERALES</a:t>
            </a:r>
            <a:r>
              <a:rPr lang="es-ES" sz="4000" spc="-135" dirty="0">
                <a:solidFill>
                  <a:schemeClr val="tx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</a:t>
            </a:r>
            <a:r>
              <a:rPr lang="es-ES" sz="4000" spc="-50" dirty="0">
                <a:solidFill>
                  <a:schemeClr val="tx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PARA </a:t>
            </a:r>
            <a:r>
              <a:rPr lang="es-ES" sz="4000" spc="65" dirty="0">
                <a:solidFill>
                  <a:schemeClr val="tx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LA</a:t>
            </a:r>
            <a:r>
              <a:rPr lang="es-ES" sz="4000" spc="-40" dirty="0">
                <a:solidFill>
                  <a:schemeClr val="tx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</a:t>
            </a:r>
            <a:r>
              <a:rPr lang="es-ES" sz="4000" spc="-20" dirty="0">
                <a:solidFill>
                  <a:schemeClr val="tx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IMPLEMENTACIÓN</a:t>
            </a:r>
            <a:r>
              <a:rPr lang="es-ES" sz="4000" spc="-60" dirty="0">
                <a:solidFill>
                  <a:schemeClr val="tx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</a:t>
            </a:r>
            <a:r>
              <a:rPr lang="es-E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DEL</a:t>
            </a:r>
            <a:r>
              <a:rPr lang="es-ES" sz="4000" spc="-35" dirty="0">
                <a:solidFill>
                  <a:schemeClr val="tx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</a:t>
            </a:r>
            <a:r>
              <a:rPr lang="es-ES" sz="4000" spc="-25" dirty="0">
                <a:solidFill>
                  <a:schemeClr val="tx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IV </a:t>
            </a:r>
            <a:r>
              <a:rPr lang="es-E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BLOQUE</a:t>
            </a:r>
            <a:r>
              <a:rPr lang="es-ES" sz="4000" spc="-45" dirty="0">
                <a:solidFill>
                  <a:schemeClr val="tx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</a:t>
            </a:r>
            <a:r>
              <a:rPr lang="es-E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DE</a:t>
            </a:r>
            <a:r>
              <a:rPr lang="es-ES" sz="4000" spc="-100" dirty="0">
                <a:solidFill>
                  <a:schemeClr val="tx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</a:t>
            </a:r>
            <a:r>
              <a:rPr lang="es-E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LAS</a:t>
            </a:r>
            <a:r>
              <a:rPr lang="es-ES" sz="4000" spc="-25" dirty="0">
                <a:solidFill>
                  <a:schemeClr val="tx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</a:t>
            </a:r>
            <a:r>
              <a:rPr lang="es-E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SEMANAS</a:t>
            </a:r>
            <a:r>
              <a:rPr lang="es-ES" sz="4000" spc="-50" dirty="0">
                <a:solidFill>
                  <a:schemeClr val="tx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</a:t>
            </a:r>
            <a:r>
              <a:rPr lang="es-ES" sz="4000" spc="-25" dirty="0">
                <a:solidFill>
                  <a:schemeClr val="tx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DE </a:t>
            </a:r>
            <a:r>
              <a:rPr lang="es-E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GESTIÓN</a:t>
            </a:r>
            <a:r>
              <a:rPr lang="es-ES" sz="4000" spc="-25" dirty="0">
                <a:solidFill>
                  <a:schemeClr val="tx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</a:t>
            </a:r>
            <a:r>
              <a:rPr lang="es-E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DEL</a:t>
            </a:r>
            <a:r>
              <a:rPr lang="es-ES" sz="4000" spc="-5" dirty="0">
                <a:solidFill>
                  <a:schemeClr val="tx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</a:t>
            </a:r>
            <a:r>
              <a:rPr lang="es-E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AÑO</a:t>
            </a:r>
            <a:r>
              <a:rPr lang="es-ES" sz="4000" spc="25" dirty="0">
                <a:solidFill>
                  <a:schemeClr val="tx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</a:t>
            </a:r>
            <a:r>
              <a:rPr lang="es-E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ESCOLAR</a:t>
            </a:r>
            <a:r>
              <a:rPr lang="es-ES" sz="4000" spc="-10" dirty="0">
                <a:solidFill>
                  <a:schemeClr val="tx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2025</a:t>
            </a:r>
            <a:r>
              <a:rPr lang="es-ES" sz="4000" spc="-20" dirty="0">
                <a:solidFill>
                  <a:srgbClr val="FFFFFF"/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2025</a:t>
            </a:r>
            <a:endParaRPr lang="es-PE" sz="4000" dirty="0">
              <a:latin typeface="Cascadia Code SemiBold" panose="020B0609020000020004" pitchFamily="49" charset="0"/>
              <a:ea typeface="Cascadia Code SemiBold" panose="020B0609020000020004" pitchFamily="49" charset="0"/>
              <a:cs typeface="Cascadia Code SemiBold" panose="020B0609020000020004" pitchFamily="49" charset="0"/>
            </a:endParaRPr>
          </a:p>
        </p:txBody>
      </p:sp>
      <p:pic>
        <p:nvPicPr>
          <p:cNvPr id="50" name="Imagen 49">
            <a:extLst>
              <a:ext uri="{FF2B5EF4-FFF2-40B4-BE49-F238E27FC236}">
                <a16:creationId xmlns:a16="http://schemas.microsoft.com/office/drawing/2014/main" id="{44CE6E58-9CD5-4C2F-97C2-06BFC139B51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38" t="17241" r="7436" b="17241"/>
          <a:stretch/>
        </p:blipFill>
        <p:spPr>
          <a:xfrm>
            <a:off x="-1" y="4761"/>
            <a:ext cx="2712387" cy="1624013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B0D3FA7A-21E3-43AD-A82E-AC258159D1D7}"/>
              </a:ext>
            </a:extLst>
          </p:cNvPr>
          <p:cNvSpPr txBox="1"/>
          <p:nvPr/>
        </p:nvSpPr>
        <p:spPr>
          <a:xfrm>
            <a:off x="9511068" y="6460093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30 de setiembre - 2025</a:t>
            </a:r>
            <a:endParaRPr lang="es-PE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object 24"/>
          <p:cNvSpPr txBox="1"/>
          <p:nvPr/>
        </p:nvSpPr>
        <p:spPr>
          <a:xfrm>
            <a:off x="1419144" y="228278"/>
            <a:ext cx="7201821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"Cómo</a:t>
            </a:r>
            <a:r>
              <a:rPr sz="1400" b="0" i="1" spc="-4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Impulsar</a:t>
            </a:r>
            <a:r>
              <a:rPr sz="1400" b="0" i="1" spc="-4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el</a:t>
            </a:r>
            <a:r>
              <a:rPr sz="1400" b="0" i="1" spc="-1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Aprendizaje</a:t>
            </a:r>
            <a:r>
              <a:rPr sz="1400" b="0" i="1" spc="-35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y</a:t>
            </a:r>
            <a:r>
              <a:rPr sz="1400" b="0" i="1" spc="-1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Bienestar</a:t>
            </a:r>
            <a:r>
              <a:rPr sz="1400" b="0" i="1" spc="-3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en</a:t>
            </a:r>
            <a:r>
              <a:rPr sz="1400" b="0" i="1" spc="-3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el</a:t>
            </a:r>
            <a:r>
              <a:rPr sz="1400" b="0" i="1" spc="-1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IV</a:t>
            </a:r>
            <a:r>
              <a:rPr sz="1400" b="0" i="1" spc="-2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Bloque</a:t>
            </a:r>
            <a:r>
              <a:rPr sz="1400" b="0" i="1" spc="-3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de</a:t>
            </a:r>
            <a:r>
              <a:rPr sz="1400" b="0" i="1" spc="-25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Semanas</a:t>
            </a:r>
            <a:r>
              <a:rPr sz="1400" b="0" i="1" spc="-4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de</a:t>
            </a:r>
            <a:r>
              <a:rPr sz="1400" b="0" i="1" spc="-1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Gestión</a:t>
            </a:r>
            <a:r>
              <a:rPr sz="1400" b="0" i="1" spc="-45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spc="-1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2025"</a:t>
            </a:r>
            <a:endParaRPr sz="1400" dirty="0">
              <a:latin typeface="Cambria" panose="02040503050406030204" pitchFamily="18" charset="0"/>
              <a:ea typeface="Cambria" panose="02040503050406030204" pitchFamily="18" charset="0"/>
              <a:cs typeface="Segoe UI Semilight"/>
            </a:endParaRPr>
          </a:p>
        </p:txBody>
      </p:sp>
      <p:sp>
        <p:nvSpPr>
          <p:cNvPr id="27" name="object 7">
            <a:extLst>
              <a:ext uri="{FF2B5EF4-FFF2-40B4-BE49-F238E27FC236}">
                <a16:creationId xmlns:a16="http://schemas.microsoft.com/office/drawing/2014/main" id="{CBB1F798-6A41-4B22-9AF0-09C150DCD35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05000" y="810308"/>
            <a:ext cx="7794116" cy="5661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Programación</a:t>
            </a:r>
            <a:r>
              <a:rPr spc="-135" dirty="0"/>
              <a:t> </a:t>
            </a:r>
            <a:r>
              <a:rPr dirty="0"/>
              <a:t>de</a:t>
            </a:r>
            <a:r>
              <a:rPr spc="-105" dirty="0"/>
              <a:t> </a:t>
            </a:r>
            <a:r>
              <a:rPr dirty="0"/>
              <a:t>actividades</a:t>
            </a:r>
            <a:r>
              <a:rPr spc="-114" dirty="0"/>
              <a:t> </a:t>
            </a:r>
            <a:r>
              <a:rPr spc="-20" dirty="0"/>
              <a:t>2025</a:t>
            </a:r>
          </a:p>
        </p:txBody>
      </p:sp>
      <p:graphicFrame>
        <p:nvGraphicFramePr>
          <p:cNvPr id="28" name="object 8">
            <a:extLst>
              <a:ext uri="{FF2B5EF4-FFF2-40B4-BE49-F238E27FC236}">
                <a16:creationId xmlns:a16="http://schemas.microsoft.com/office/drawing/2014/main" id="{E63C1CD8-5447-42EB-B3F1-F3E1075D98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7395936"/>
              </p:ext>
            </p:extLst>
          </p:nvPr>
        </p:nvGraphicFramePr>
        <p:xfrm>
          <a:off x="432155" y="1559432"/>
          <a:ext cx="11607443" cy="392696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231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46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48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847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245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9668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5053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7610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7610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7610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27610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27610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27610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76104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276104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276104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273499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35734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3820">
                        <a:lnSpc>
                          <a:spcPct val="100000"/>
                        </a:lnSpc>
                      </a:pP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Semanas</a:t>
                      </a:r>
                      <a:r>
                        <a:rPr sz="1200" b="0" spc="-5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120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gestión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946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23215">
                        <a:lnSpc>
                          <a:spcPct val="100000"/>
                        </a:lnSpc>
                      </a:pP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Acciones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946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1920">
                        <a:lnSpc>
                          <a:spcPct val="100000"/>
                        </a:lnSpc>
                      </a:pPr>
                      <a:r>
                        <a:rPr sz="1200" b="0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Actividades</a:t>
                      </a:r>
                      <a:r>
                        <a:rPr sz="1200" b="0" spc="-15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10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sugeridas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946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21640">
                        <a:lnSpc>
                          <a:spcPct val="100000"/>
                        </a:lnSpc>
                      </a:pP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Producto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946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32410">
                        <a:lnSpc>
                          <a:spcPct val="100000"/>
                        </a:lnSpc>
                      </a:pP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Responsable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946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4145">
                        <a:lnSpc>
                          <a:spcPct val="100000"/>
                        </a:lnSpc>
                      </a:pP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Recursos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946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19"/>
                        </a:spcBef>
                      </a:pPr>
                      <a:r>
                        <a:rPr sz="10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Modalidad</a:t>
                      </a:r>
                      <a:endParaRPr sz="1050">
                        <a:latin typeface="Segoe UI Semilight"/>
                        <a:cs typeface="Segoe UI Semilight"/>
                      </a:endParaRPr>
                    </a:p>
                  </a:txBody>
                  <a:tcPr marL="0" marR="0" marT="10413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 gridSpan="10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19"/>
                        </a:spcBef>
                      </a:pPr>
                      <a:r>
                        <a:rPr sz="10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MESES</a:t>
                      </a:r>
                      <a:endParaRPr sz="1050">
                        <a:latin typeface="Segoe UI Semilight"/>
                        <a:cs typeface="Segoe UI Semilight"/>
                      </a:endParaRPr>
                    </a:p>
                  </a:txBody>
                  <a:tcPr marL="0" marR="0" marT="10413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734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946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946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946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946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946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946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20"/>
                        </a:spcBef>
                      </a:pPr>
                      <a:r>
                        <a:rPr sz="10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(P-</a:t>
                      </a:r>
                      <a:r>
                        <a:rPr sz="10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V-</a:t>
                      </a:r>
                      <a:r>
                        <a:rPr sz="10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M)</a:t>
                      </a:r>
                      <a:endParaRPr sz="1050">
                        <a:latin typeface="Segoe UI Semilight"/>
                        <a:cs typeface="Segoe UI Semilight"/>
                      </a:endParaRPr>
                    </a:p>
                  </a:txBody>
                  <a:tcPr marL="0" marR="0" marT="1041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marL="76835">
                        <a:lnSpc>
                          <a:spcPct val="100000"/>
                        </a:lnSpc>
                        <a:spcBef>
                          <a:spcPts val="820"/>
                        </a:spcBef>
                      </a:pPr>
                      <a:r>
                        <a:rPr sz="105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M</a:t>
                      </a:r>
                      <a:endParaRPr sz="1050">
                        <a:latin typeface="Segoe UI Semilight"/>
                        <a:cs typeface="Segoe UI Semilight"/>
                      </a:endParaRPr>
                    </a:p>
                  </a:txBody>
                  <a:tcPr marL="0" marR="0" marT="1041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20"/>
                        </a:spcBef>
                      </a:pPr>
                      <a:r>
                        <a:rPr sz="105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</a:t>
                      </a:r>
                      <a:endParaRPr sz="1050">
                        <a:latin typeface="Segoe UI Semilight"/>
                        <a:cs typeface="Segoe UI Semilight"/>
                      </a:endParaRPr>
                    </a:p>
                  </a:txBody>
                  <a:tcPr marL="0" marR="0" marT="1041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marL="76835">
                        <a:lnSpc>
                          <a:spcPct val="100000"/>
                        </a:lnSpc>
                        <a:spcBef>
                          <a:spcPts val="820"/>
                        </a:spcBef>
                      </a:pPr>
                      <a:r>
                        <a:rPr sz="105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M</a:t>
                      </a:r>
                      <a:endParaRPr sz="1050">
                        <a:latin typeface="Segoe UI Semilight"/>
                        <a:cs typeface="Segoe UI Semilight"/>
                      </a:endParaRPr>
                    </a:p>
                  </a:txBody>
                  <a:tcPr marL="0" marR="0" marT="1041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20"/>
                        </a:spcBef>
                      </a:pPr>
                      <a:r>
                        <a:rPr sz="105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J</a:t>
                      </a:r>
                      <a:endParaRPr sz="1050">
                        <a:latin typeface="Segoe UI Semilight"/>
                        <a:cs typeface="Segoe UI Semilight"/>
                      </a:endParaRPr>
                    </a:p>
                  </a:txBody>
                  <a:tcPr marL="0" marR="0" marT="1041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20"/>
                        </a:spcBef>
                      </a:pPr>
                      <a:r>
                        <a:rPr sz="105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J</a:t>
                      </a:r>
                      <a:endParaRPr sz="1050">
                        <a:latin typeface="Segoe UI Semilight"/>
                        <a:cs typeface="Segoe UI Semilight"/>
                      </a:endParaRPr>
                    </a:p>
                  </a:txBody>
                  <a:tcPr marL="0" marR="0" marT="1041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20"/>
                        </a:spcBef>
                      </a:pPr>
                      <a:r>
                        <a:rPr sz="105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</a:t>
                      </a:r>
                      <a:endParaRPr sz="1050">
                        <a:latin typeface="Segoe UI Semilight"/>
                        <a:cs typeface="Segoe UI Semilight"/>
                      </a:endParaRPr>
                    </a:p>
                  </a:txBody>
                  <a:tcPr marL="0" marR="0" marT="1041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20"/>
                        </a:spcBef>
                      </a:pPr>
                      <a:r>
                        <a:rPr sz="105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S</a:t>
                      </a:r>
                      <a:endParaRPr sz="1050">
                        <a:latin typeface="Segoe UI Semilight"/>
                        <a:cs typeface="Segoe UI Semilight"/>
                      </a:endParaRPr>
                    </a:p>
                  </a:txBody>
                  <a:tcPr marL="0" marR="0" marT="1041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  <a:spcBef>
                          <a:spcPts val="820"/>
                        </a:spcBef>
                      </a:pPr>
                      <a:r>
                        <a:rPr sz="105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O</a:t>
                      </a:r>
                      <a:endParaRPr sz="1050">
                        <a:latin typeface="Segoe UI Semilight"/>
                        <a:cs typeface="Segoe UI Semilight"/>
                      </a:endParaRPr>
                    </a:p>
                  </a:txBody>
                  <a:tcPr marL="0" marR="0" marT="1041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marL="86360">
                        <a:lnSpc>
                          <a:spcPct val="100000"/>
                        </a:lnSpc>
                        <a:spcBef>
                          <a:spcPts val="820"/>
                        </a:spcBef>
                      </a:pPr>
                      <a:r>
                        <a:rPr sz="105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N</a:t>
                      </a:r>
                      <a:endParaRPr sz="1050">
                        <a:latin typeface="Segoe UI Semilight"/>
                        <a:cs typeface="Segoe UI Semilight"/>
                      </a:endParaRPr>
                    </a:p>
                  </a:txBody>
                  <a:tcPr marL="0" marR="0" marT="1041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820"/>
                        </a:spcBef>
                      </a:pPr>
                      <a:r>
                        <a:rPr sz="105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</a:t>
                      </a:r>
                      <a:endParaRPr sz="1050">
                        <a:latin typeface="Segoe UI Semilight"/>
                        <a:cs typeface="Segoe UI Semilight"/>
                      </a:endParaRPr>
                    </a:p>
                  </a:txBody>
                  <a:tcPr marL="0" marR="0" marT="1041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25907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94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985" marR="10858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Semanas</a:t>
                      </a:r>
                      <a:r>
                        <a:rPr sz="1200" b="0" spc="-5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120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gestión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intermedia</a:t>
                      </a: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III</a:t>
                      </a:r>
                      <a:r>
                        <a:rPr sz="120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Bloque (octubre)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985" marR="152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0" spc="-10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Actividades </a:t>
                      </a:r>
                      <a:r>
                        <a:rPr sz="1200" b="0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enfocadas</a:t>
                      </a:r>
                      <a:r>
                        <a:rPr sz="1200" b="0" spc="-40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en</a:t>
                      </a:r>
                      <a:r>
                        <a:rPr sz="1200" b="0" spc="-15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25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la </a:t>
                      </a:r>
                      <a:r>
                        <a:rPr sz="1200" b="0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organización</a:t>
                      </a:r>
                      <a:r>
                        <a:rPr sz="1200" b="0" spc="-35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1200" b="0" spc="5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25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la </a:t>
                      </a:r>
                      <a:r>
                        <a:rPr sz="1200" b="0" spc="-10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comunidad educativa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6985" marR="15494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Actividades</a:t>
                      </a:r>
                      <a:r>
                        <a:rPr sz="1200" b="0" spc="-3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1200" b="0" spc="-4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soporte socioemocional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 marR="33655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Integración</a:t>
                      </a:r>
                      <a:r>
                        <a:rPr sz="1200" b="0" spc="-4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1200" b="0" spc="-4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la </a:t>
                      </a: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comunidad educativa.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 marR="5969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Comité</a:t>
                      </a:r>
                      <a:r>
                        <a:rPr sz="1200" b="0" spc="-3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Gestión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del</a:t>
                      </a:r>
                      <a:r>
                        <a:rPr sz="120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Bienestar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 marR="23749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Tarjeta invitación Laptop Ecrán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913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6985" marR="31559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Culminar</a:t>
                      </a:r>
                      <a:r>
                        <a:rPr sz="1200" b="0" spc="-4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la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conformación</a:t>
                      </a:r>
                      <a:r>
                        <a:rPr sz="1200" b="0" spc="-3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120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los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comités</a:t>
                      </a:r>
                      <a:r>
                        <a:rPr sz="1200" b="0" spc="-3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1200" b="0" spc="-3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gestión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escolar</a:t>
                      </a: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y</a:t>
                      </a:r>
                      <a:r>
                        <a:rPr sz="120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del</a:t>
                      </a: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CONEI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 marR="9525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Comités</a:t>
                      </a:r>
                      <a:r>
                        <a:rPr sz="120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y/o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organizaciones</a:t>
                      </a:r>
                      <a:r>
                        <a:rPr sz="1200" b="0" spc="-3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1200" b="0" spc="-4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la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IE</a:t>
                      </a:r>
                      <a:r>
                        <a:rPr sz="120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conformadas.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 marR="11239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Director</a:t>
                      </a:r>
                      <a:r>
                        <a:rPr sz="120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120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IE</a:t>
                      </a:r>
                      <a:r>
                        <a:rPr sz="120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 </a:t>
                      </a: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integrantes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de </a:t>
                      </a: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los </a:t>
                      </a: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comités/CONEI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Libro</a:t>
                      </a:r>
                      <a:r>
                        <a:rPr sz="1200" b="0" spc="-3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  <a:p>
                      <a:pPr marL="762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actas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7723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6985" marR="13970">
                        <a:lnSpc>
                          <a:spcPct val="100000"/>
                        </a:lnSpc>
                      </a:pP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Reforzar</a:t>
                      </a:r>
                      <a:r>
                        <a:rPr sz="1200" b="0" spc="-3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el</a:t>
                      </a:r>
                      <a:r>
                        <a:rPr sz="1200" b="0" spc="-3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compromiso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120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los</a:t>
                      </a: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integrantes</a:t>
                      </a:r>
                      <a:r>
                        <a:rPr sz="1200" b="0" spc="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120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los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comités</a:t>
                      </a:r>
                      <a:r>
                        <a:rPr sz="1200" b="0" spc="-3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1200" b="0" spc="-3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gestión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escolar</a:t>
                      </a:r>
                      <a:r>
                        <a:rPr sz="1200" b="0" spc="-3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en</a:t>
                      </a:r>
                      <a:r>
                        <a:rPr sz="1200" b="0" spc="-3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el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cumplimiento</a:t>
                      </a:r>
                      <a:r>
                        <a:rPr sz="1200" b="0" spc="-3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120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las </a:t>
                      </a: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responsabilidades</a:t>
                      </a:r>
                      <a:r>
                        <a:rPr sz="1200" b="0" spc="8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y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actividades</a:t>
                      </a:r>
                      <a:r>
                        <a:rPr sz="1200" b="0" spc="-6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programadas </a:t>
                      </a:r>
                      <a:r>
                        <a:rPr sz="1200" b="0" spc="-25" dirty="0">
                          <a:solidFill>
                            <a:srgbClr val="FF0000"/>
                          </a:solidFill>
                          <a:latin typeface="Segoe UI Semilight"/>
                          <a:cs typeface="Segoe UI Semilight"/>
                        </a:rPr>
                        <a:t>(1)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 marR="825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Reporte</a:t>
                      </a: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1200" b="0" spc="-3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los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comités</a:t>
                      </a:r>
                      <a:r>
                        <a:rPr sz="1200" b="0" spc="-3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1200" b="0" spc="-3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gestión</a:t>
                      </a:r>
                      <a:r>
                        <a:rPr sz="1200" b="0" spc="50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120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las</a:t>
                      </a: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actividades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realizadas</a:t>
                      </a:r>
                      <a:r>
                        <a:rPr sz="1200" b="0" spc="-3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1200" b="0" spc="-3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acuerdo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</a:t>
                      </a:r>
                      <a:r>
                        <a:rPr sz="120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las</a:t>
                      </a:r>
                      <a:r>
                        <a:rPr sz="1200" b="0" spc="-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funciones establecidas.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203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Equipo</a:t>
                      </a:r>
                      <a:r>
                        <a:rPr sz="1200" b="0" spc="-4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directivo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203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PAT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203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74660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object 24"/>
          <p:cNvSpPr txBox="1"/>
          <p:nvPr/>
        </p:nvSpPr>
        <p:spPr>
          <a:xfrm>
            <a:off x="1419144" y="228278"/>
            <a:ext cx="7201821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"Cómo</a:t>
            </a:r>
            <a:r>
              <a:rPr sz="1400" b="0" i="1" spc="-4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Impulsar</a:t>
            </a:r>
            <a:r>
              <a:rPr sz="1400" b="0" i="1" spc="-4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el</a:t>
            </a:r>
            <a:r>
              <a:rPr sz="1400" b="0" i="1" spc="-1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Aprendizaje</a:t>
            </a:r>
            <a:r>
              <a:rPr sz="1400" b="0" i="1" spc="-35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y</a:t>
            </a:r>
            <a:r>
              <a:rPr sz="1400" b="0" i="1" spc="-1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Bienestar</a:t>
            </a:r>
            <a:r>
              <a:rPr sz="1400" b="0" i="1" spc="-3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en</a:t>
            </a:r>
            <a:r>
              <a:rPr sz="1400" b="0" i="1" spc="-3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el</a:t>
            </a:r>
            <a:r>
              <a:rPr sz="1400" b="0" i="1" spc="-1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IV</a:t>
            </a:r>
            <a:r>
              <a:rPr sz="1400" b="0" i="1" spc="-2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Bloque</a:t>
            </a:r>
            <a:r>
              <a:rPr sz="1400" b="0" i="1" spc="-3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de</a:t>
            </a:r>
            <a:r>
              <a:rPr sz="1400" b="0" i="1" spc="-25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Semanas</a:t>
            </a:r>
            <a:r>
              <a:rPr sz="1400" b="0" i="1" spc="-4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de</a:t>
            </a:r>
            <a:r>
              <a:rPr sz="1400" b="0" i="1" spc="-1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Gestión</a:t>
            </a:r>
            <a:r>
              <a:rPr sz="1400" b="0" i="1" spc="-45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spc="-1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2025"</a:t>
            </a:r>
            <a:endParaRPr sz="1400" dirty="0">
              <a:latin typeface="Cambria" panose="02040503050406030204" pitchFamily="18" charset="0"/>
              <a:ea typeface="Cambria" panose="02040503050406030204" pitchFamily="18" charset="0"/>
              <a:cs typeface="Segoe UI Semilight"/>
            </a:endParaRP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FAFEAC61-083C-4314-9FBD-C63CC9D585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6816436"/>
              </p:ext>
            </p:extLst>
          </p:nvPr>
        </p:nvGraphicFramePr>
        <p:xfrm>
          <a:off x="282264" y="609600"/>
          <a:ext cx="11627472" cy="58292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47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96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76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291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77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9789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5150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7685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7685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7685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27685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27685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27685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76859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276859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276859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161925">
                <a:tc row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sz="10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Semanas</a:t>
                      </a:r>
                      <a:r>
                        <a:rPr sz="1000" b="0" spc="-3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0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1000" b="0" spc="-3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0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gestión</a:t>
                      </a:r>
                      <a:endParaRPr sz="1000">
                        <a:latin typeface="Segoe UI Semilight"/>
                        <a:cs typeface="Segoe UI Semilight"/>
                      </a:endParaRPr>
                    </a:p>
                  </a:txBody>
                  <a:tcPr marL="0" marR="0" marT="901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39725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sz="10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Acciones</a:t>
                      </a:r>
                      <a:endParaRPr sz="1000">
                        <a:latin typeface="Segoe UI Semilight"/>
                        <a:cs typeface="Segoe UI Semilight"/>
                      </a:endParaRPr>
                    </a:p>
                  </a:txBody>
                  <a:tcPr marL="0" marR="0" marT="901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28600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sz="1000" b="0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Actividades</a:t>
                      </a:r>
                      <a:r>
                        <a:rPr sz="1000" b="0" spc="-70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000" b="0" spc="-10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sugeridas</a:t>
                      </a:r>
                      <a:endParaRPr sz="1000">
                        <a:latin typeface="Segoe UI Semilight"/>
                        <a:cs typeface="Segoe UI Semilight"/>
                      </a:endParaRPr>
                    </a:p>
                  </a:txBody>
                  <a:tcPr marL="0" marR="0" marT="901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sz="10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Producto</a:t>
                      </a:r>
                      <a:endParaRPr sz="1000">
                        <a:latin typeface="Segoe UI Semilight"/>
                        <a:cs typeface="Segoe UI Semilight"/>
                      </a:endParaRPr>
                    </a:p>
                  </a:txBody>
                  <a:tcPr marL="0" marR="0" marT="901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17475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sz="10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Responsable</a:t>
                      </a:r>
                      <a:endParaRPr sz="1000">
                        <a:latin typeface="Segoe UI Semilight"/>
                        <a:cs typeface="Segoe UI Semilight"/>
                      </a:endParaRPr>
                    </a:p>
                  </a:txBody>
                  <a:tcPr marL="0" marR="0" marT="901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29235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9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Recursos</a:t>
                      </a:r>
                      <a:endParaRPr sz="900">
                        <a:latin typeface="Segoe UI Semilight"/>
                        <a:cs typeface="Segoe UI Semilight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00"/>
                        </a:lnSpc>
                        <a:spcBef>
                          <a:spcPts val="75"/>
                        </a:spcBef>
                      </a:pPr>
                      <a:r>
                        <a:rPr sz="10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Modalidad</a:t>
                      </a:r>
                      <a:endParaRPr sz="1000">
                        <a:latin typeface="Segoe UI Semilight"/>
                        <a:cs typeface="Segoe UI Semi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75"/>
                        </a:spcBef>
                      </a:pPr>
                      <a:r>
                        <a:rPr sz="10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MESES</a:t>
                      </a:r>
                      <a:endParaRPr sz="1000">
                        <a:latin typeface="Segoe UI Semilight"/>
                        <a:cs typeface="Segoe UI Semi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92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901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901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901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901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901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100"/>
                        </a:lnSpc>
                        <a:spcBef>
                          <a:spcPts val="75"/>
                        </a:spcBef>
                      </a:pPr>
                      <a:r>
                        <a:rPr sz="10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(P-V-</a:t>
                      </a:r>
                      <a:r>
                        <a:rPr sz="10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M)</a:t>
                      </a:r>
                      <a:endParaRPr sz="1000">
                        <a:latin typeface="Segoe UI Semilight"/>
                        <a:cs typeface="Segoe UI Semi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marL="84455">
                        <a:lnSpc>
                          <a:spcPts val="1100"/>
                        </a:lnSpc>
                        <a:spcBef>
                          <a:spcPts val="75"/>
                        </a:spcBef>
                      </a:pPr>
                      <a:r>
                        <a:rPr sz="100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M</a:t>
                      </a:r>
                      <a:endParaRPr sz="1000">
                        <a:latin typeface="Segoe UI Semilight"/>
                        <a:cs typeface="Segoe UI Semi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100"/>
                        </a:lnSpc>
                        <a:spcBef>
                          <a:spcPts val="75"/>
                        </a:spcBef>
                      </a:pPr>
                      <a:r>
                        <a:rPr sz="100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</a:t>
                      </a:r>
                      <a:endParaRPr sz="1000">
                        <a:latin typeface="Segoe UI Semilight"/>
                        <a:cs typeface="Segoe UI Semi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marL="84455">
                        <a:lnSpc>
                          <a:spcPts val="1100"/>
                        </a:lnSpc>
                        <a:spcBef>
                          <a:spcPts val="75"/>
                        </a:spcBef>
                      </a:pPr>
                      <a:r>
                        <a:rPr sz="100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M</a:t>
                      </a:r>
                      <a:endParaRPr sz="1000">
                        <a:latin typeface="Segoe UI Semilight"/>
                        <a:cs typeface="Segoe UI Semi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100"/>
                        </a:lnSpc>
                        <a:spcBef>
                          <a:spcPts val="75"/>
                        </a:spcBef>
                      </a:pPr>
                      <a:r>
                        <a:rPr sz="100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J</a:t>
                      </a:r>
                      <a:endParaRPr sz="1000">
                        <a:latin typeface="Segoe UI Semilight"/>
                        <a:cs typeface="Segoe UI Semi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100"/>
                        </a:lnSpc>
                        <a:spcBef>
                          <a:spcPts val="75"/>
                        </a:spcBef>
                      </a:pPr>
                      <a:r>
                        <a:rPr sz="100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J</a:t>
                      </a:r>
                      <a:endParaRPr sz="1000">
                        <a:latin typeface="Segoe UI Semilight"/>
                        <a:cs typeface="Segoe UI Semi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00"/>
                        </a:lnSpc>
                        <a:spcBef>
                          <a:spcPts val="75"/>
                        </a:spcBef>
                      </a:pPr>
                      <a:r>
                        <a:rPr sz="100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</a:t>
                      </a:r>
                      <a:endParaRPr sz="1000">
                        <a:latin typeface="Segoe UI Semilight"/>
                        <a:cs typeface="Segoe UI Semi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00"/>
                        </a:lnSpc>
                        <a:spcBef>
                          <a:spcPts val="75"/>
                        </a:spcBef>
                      </a:pPr>
                      <a:r>
                        <a:rPr sz="100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S</a:t>
                      </a:r>
                      <a:endParaRPr sz="1000">
                        <a:latin typeface="Segoe UI Semilight"/>
                        <a:cs typeface="Segoe UI Semi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ts val="1100"/>
                        </a:lnSpc>
                        <a:spcBef>
                          <a:spcPts val="75"/>
                        </a:spcBef>
                      </a:pPr>
                      <a:r>
                        <a:rPr sz="100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O</a:t>
                      </a:r>
                      <a:endParaRPr sz="1000">
                        <a:latin typeface="Segoe UI Semilight"/>
                        <a:cs typeface="Segoe UI Semi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ts val="1100"/>
                        </a:lnSpc>
                        <a:spcBef>
                          <a:spcPts val="75"/>
                        </a:spcBef>
                      </a:pPr>
                      <a:r>
                        <a:rPr sz="100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N</a:t>
                      </a:r>
                      <a:endParaRPr sz="1000">
                        <a:latin typeface="Segoe UI Semilight"/>
                        <a:cs typeface="Segoe UI Semi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100"/>
                        </a:lnSpc>
                        <a:spcBef>
                          <a:spcPts val="75"/>
                        </a:spcBef>
                      </a:pPr>
                      <a:r>
                        <a:rPr sz="100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</a:t>
                      </a:r>
                      <a:endParaRPr sz="1000">
                        <a:latin typeface="Segoe UI Semilight"/>
                        <a:cs typeface="Segoe UI Semilight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41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6985">
                        <a:lnSpc>
                          <a:spcPts val="905"/>
                        </a:lnSpc>
                        <a:spcBef>
                          <a:spcPts val="130"/>
                        </a:spcBef>
                      </a:pP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Análisis</a:t>
                      </a:r>
                      <a:r>
                        <a:rPr sz="8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colegiado</a:t>
                      </a:r>
                      <a:r>
                        <a:rPr sz="850" b="0" spc="-4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evidencias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6985">
                        <a:lnSpc>
                          <a:spcPts val="905"/>
                        </a:lnSpc>
                        <a:spcBef>
                          <a:spcPts val="130"/>
                        </a:spcBef>
                      </a:pP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Planificación</a:t>
                      </a:r>
                      <a:r>
                        <a:rPr sz="850" b="0" spc="-4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curricular</a:t>
                      </a:r>
                      <a:r>
                        <a:rPr sz="8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revisada</a:t>
                      </a:r>
                      <a:r>
                        <a:rPr sz="85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y</a:t>
                      </a:r>
                      <a:r>
                        <a:rPr sz="850" b="0" spc="-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ajustada</a:t>
                      </a:r>
                      <a:r>
                        <a:rPr sz="850" b="0" spc="-3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por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905"/>
                        </a:lnSpc>
                        <a:spcBef>
                          <a:spcPts val="130"/>
                        </a:spcBef>
                      </a:pP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Comité</a:t>
                      </a:r>
                      <a:r>
                        <a:rPr sz="85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85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Gestión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905"/>
                        </a:lnSpc>
                        <a:spcBef>
                          <a:spcPts val="130"/>
                        </a:spcBef>
                      </a:pP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SIAGIE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9EBF5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46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6985" marR="2413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850" b="0" spc="2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los</a:t>
                      </a:r>
                      <a:r>
                        <a:rPr sz="85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resultados</a:t>
                      </a:r>
                      <a:r>
                        <a:rPr sz="85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850" b="0" spc="-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logros</a:t>
                      </a:r>
                      <a:r>
                        <a:rPr sz="8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de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aprendizajes</a:t>
                      </a:r>
                      <a:r>
                        <a:rPr sz="850" b="0" spc="-4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85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los</a:t>
                      </a:r>
                      <a:r>
                        <a:rPr sz="85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estudiantes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spc="-25" dirty="0">
                          <a:solidFill>
                            <a:srgbClr val="FF0000"/>
                          </a:solidFill>
                          <a:latin typeface="Segoe UI Semilight"/>
                          <a:cs typeface="Segoe UI Semilight"/>
                        </a:rPr>
                        <a:t>(2)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6985" marR="1714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niveles,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grados,</a:t>
                      </a:r>
                      <a:r>
                        <a:rPr sz="850" b="0" spc="-4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áreas;</a:t>
                      </a:r>
                      <a:r>
                        <a:rPr sz="85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según</a:t>
                      </a:r>
                      <a:r>
                        <a:rPr sz="8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análisis</a:t>
                      </a:r>
                      <a:r>
                        <a:rPr sz="850" b="0" spc="-3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del</a:t>
                      </a:r>
                      <a:r>
                        <a:rPr sz="85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progreso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85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aprendizajes</a:t>
                      </a:r>
                      <a:r>
                        <a:rPr sz="8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basados</a:t>
                      </a:r>
                      <a:r>
                        <a:rPr sz="8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en</a:t>
                      </a:r>
                      <a:r>
                        <a:rPr sz="85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las</a:t>
                      </a:r>
                      <a:r>
                        <a:rPr sz="85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evidencias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provistas</a:t>
                      </a:r>
                      <a:r>
                        <a:rPr sz="85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por</a:t>
                      </a:r>
                      <a:r>
                        <a:rPr sz="85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los</a:t>
                      </a:r>
                      <a:r>
                        <a:rPr sz="85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docentes.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 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Pedagógica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 marR="35242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Informe</a:t>
                      </a:r>
                      <a:r>
                        <a:rPr sz="850" b="0" spc="-4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 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docentes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Registro</a:t>
                      </a:r>
                      <a:r>
                        <a:rPr sz="850" b="0" spc="-3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 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docentes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79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6985">
                        <a:lnSpc>
                          <a:spcPts val="935"/>
                        </a:lnSpc>
                        <a:spcBef>
                          <a:spcPts val="130"/>
                        </a:spcBef>
                      </a:pP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Balance</a:t>
                      </a:r>
                      <a:r>
                        <a:rPr sz="850" b="0" spc="-3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850" b="0" spc="-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la</a:t>
                      </a:r>
                      <a:r>
                        <a:rPr sz="850" b="0" spc="-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implementación</a:t>
                      </a:r>
                      <a:r>
                        <a:rPr sz="8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de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6985">
                        <a:lnSpc>
                          <a:spcPts val="935"/>
                        </a:lnSpc>
                        <a:spcBef>
                          <a:spcPts val="130"/>
                        </a:spcBef>
                      </a:pP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Planificación</a:t>
                      </a:r>
                      <a:r>
                        <a:rPr sz="850" b="0" spc="-4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estrategias</a:t>
                      </a:r>
                      <a:r>
                        <a:rPr sz="85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para</a:t>
                      </a:r>
                      <a:r>
                        <a:rPr sz="8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atender</a:t>
                      </a:r>
                      <a:r>
                        <a:rPr sz="85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los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935"/>
                        </a:lnSpc>
                        <a:spcBef>
                          <a:spcPts val="130"/>
                        </a:spcBef>
                      </a:pP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Comité</a:t>
                      </a:r>
                      <a:r>
                        <a:rPr sz="85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85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Gestión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935"/>
                        </a:lnSpc>
                        <a:spcBef>
                          <a:spcPts val="130"/>
                        </a:spcBef>
                      </a:pPr>
                      <a:r>
                        <a:rPr sz="8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PCI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9EBF5"/>
                    </a:solidFill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6985">
                        <a:lnSpc>
                          <a:spcPts val="894"/>
                        </a:lnSpc>
                      </a:pP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estrategias</a:t>
                      </a:r>
                      <a:r>
                        <a:rPr sz="85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para</a:t>
                      </a:r>
                      <a:r>
                        <a:rPr sz="85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atender</a:t>
                      </a:r>
                      <a:r>
                        <a:rPr sz="85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</a:t>
                      </a:r>
                      <a:r>
                        <a:rPr sz="85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las</a:t>
                      </a:r>
                      <a:r>
                        <a:rPr sz="85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y</a:t>
                      </a:r>
                      <a:r>
                        <a:rPr sz="850" b="0" spc="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los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6985">
                        <a:lnSpc>
                          <a:spcPts val="894"/>
                        </a:lnSpc>
                      </a:pP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estudiantes</a:t>
                      </a:r>
                      <a:r>
                        <a:rPr sz="8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en</a:t>
                      </a:r>
                      <a:r>
                        <a:rPr sz="8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situación</a:t>
                      </a:r>
                      <a:r>
                        <a:rPr sz="850" b="0" spc="-3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85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riesgo</a:t>
                      </a:r>
                      <a:r>
                        <a:rPr sz="8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académico</a:t>
                      </a:r>
                      <a:r>
                        <a:rPr sz="850" b="0" spc="-3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y/o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894"/>
                        </a:lnSpc>
                      </a:pP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del</a:t>
                      </a:r>
                      <a:r>
                        <a:rPr sz="85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Bienestar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89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6985">
                        <a:lnSpc>
                          <a:spcPts val="905"/>
                        </a:lnSpc>
                        <a:spcBef>
                          <a:spcPts val="10"/>
                        </a:spcBef>
                      </a:pP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estudiantes</a:t>
                      </a:r>
                      <a:r>
                        <a:rPr sz="85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en</a:t>
                      </a:r>
                      <a:r>
                        <a:rPr sz="85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situación</a:t>
                      </a:r>
                      <a:r>
                        <a:rPr sz="850" b="0" spc="-3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riesgo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6985">
                        <a:lnSpc>
                          <a:spcPts val="905"/>
                        </a:lnSpc>
                        <a:spcBef>
                          <a:spcPts val="10"/>
                        </a:spcBef>
                      </a:pP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con</a:t>
                      </a:r>
                      <a:r>
                        <a:rPr sz="8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barreras</a:t>
                      </a:r>
                      <a:r>
                        <a:rPr sz="85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educativas</a:t>
                      </a:r>
                      <a:r>
                        <a:rPr sz="8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según</a:t>
                      </a:r>
                      <a:r>
                        <a:rPr sz="8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sus</a:t>
                      </a:r>
                      <a:r>
                        <a:rPr sz="85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necesidades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905"/>
                        </a:lnSpc>
                        <a:spcBef>
                          <a:spcPts val="10"/>
                        </a:spcBef>
                      </a:pP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Comité</a:t>
                      </a:r>
                      <a:r>
                        <a:rPr sz="85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85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Gestión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1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698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académico</a:t>
                      </a:r>
                      <a:r>
                        <a:rPr sz="850" b="0" spc="-4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y/o</a:t>
                      </a:r>
                      <a:r>
                        <a:rPr sz="85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barreras</a:t>
                      </a:r>
                      <a:r>
                        <a:rPr sz="850" b="0" spc="-3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educativas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6985" marR="37401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850" b="0" spc="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aprendizaje,</a:t>
                      </a:r>
                      <a:r>
                        <a:rPr sz="85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características</a:t>
                      </a:r>
                      <a:r>
                        <a:rPr sz="850" b="0" spc="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y</a:t>
                      </a:r>
                      <a:r>
                        <a:rPr sz="850" b="0" spc="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contextos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sociales,</a:t>
                      </a:r>
                      <a:r>
                        <a:rPr sz="85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culturales</a:t>
                      </a:r>
                      <a:r>
                        <a:rPr sz="850" b="0" spc="-3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y</a:t>
                      </a:r>
                      <a:r>
                        <a:rPr sz="85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lingüísticos</a:t>
                      </a:r>
                      <a:r>
                        <a:rPr sz="850" b="0" spc="-4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diversos.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 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Pedagógica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47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6985">
                        <a:lnSpc>
                          <a:spcPts val="905"/>
                        </a:lnSpc>
                        <a:spcBef>
                          <a:spcPts val="130"/>
                        </a:spcBef>
                      </a:pP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Evaluación</a:t>
                      </a:r>
                      <a:r>
                        <a:rPr sz="850" b="0" spc="-4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8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las</a:t>
                      </a:r>
                      <a:r>
                        <a:rPr sz="85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estrategias</a:t>
                      </a:r>
                      <a:r>
                        <a:rPr sz="85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6985">
                        <a:lnSpc>
                          <a:spcPts val="905"/>
                        </a:lnSpc>
                        <a:spcBef>
                          <a:spcPts val="130"/>
                        </a:spcBef>
                      </a:pP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Planificacion</a:t>
                      </a:r>
                      <a:r>
                        <a:rPr sz="850" b="0" spc="-4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actividades</a:t>
                      </a:r>
                      <a:r>
                        <a:rPr sz="850" b="0" spc="204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para</a:t>
                      </a:r>
                      <a:r>
                        <a:rPr sz="8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el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refuerzo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905"/>
                        </a:lnSpc>
                        <a:spcBef>
                          <a:spcPts val="130"/>
                        </a:spcBef>
                      </a:pP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Comité</a:t>
                      </a:r>
                      <a:r>
                        <a:rPr sz="85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85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Gestión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905"/>
                        </a:lnSpc>
                        <a:spcBef>
                          <a:spcPts val="130"/>
                        </a:spcBef>
                      </a:pPr>
                      <a:r>
                        <a:rPr sz="8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PCI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9EBF5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308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6985">
                        <a:lnSpc>
                          <a:spcPts val="919"/>
                        </a:lnSpc>
                        <a:spcBef>
                          <a:spcPts val="10"/>
                        </a:spcBef>
                      </a:pP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refuerzo</a:t>
                      </a:r>
                      <a:r>
                        <a:rPr sz="8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escolar,</a:t>
                      </a:r>
                      <a:r>
                        <a:rPr sz="850" b="0" spc="204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recuperación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6985">
                        <a:lnSpc>
                          <a:spcPts val="919"/>
                        </a:lnSpc>
                        <a:spcBef>
                          <a:spcPts val="10"/>
                        </a:spcBef>
                      </a:pP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escolar</a:t>
                      </a:r>
                      <a:r>
                        <a:rPr sz="85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u</a:t>
                      </a:r>
                      <a:r>
                        <a:rPr sz="850" b="0" spc="-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otra</a:t>
                      </a:r>
                      <a:r>
                        <a:rPr sz="8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estrategias</a:t>
                      </a:r>
                      <a:r>
                        <a:rPr sz="85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aplicadas</a:t>
                      </a:r>
                      <a:r>
                        <a:rPr sz="850" b="0" spc="-3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en</a:t>
                      </a:r>
                      <a:r>
                        <a:rPr sz="850" b="0" spc="-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la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IE</a:t>
                      </a:r>
                      <a:r>
                        <a:rPr sz="85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que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925"/>
                        </a:lnSpc>
                        <a:spcBef>
                          <a:spcPts val="10"/>
                        </a:spcBef>
                      </a:pP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 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Pedagógica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919"/>
                        </a:lnSpc>
                        <a:spcBef>
                          <a:spcPts val="10"/>
                        </a:spcBef>
                      </a:pP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Informe</a:t>
                      </a:r>
                      <a:r>
                        <a:rPr sz="850" b="0" spc="-4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25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6985" marR="193675">
                        <a:lnSpc>
                          <a:spcPct val="100000"/>
                        </a:lnSpc>
                      </a:pP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pedagógica</a:t>
                      </a:r>
                      <a:r>
                        <a:rPr sz="850" b="0" spc="-4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u</a:t>
                      </a:r>
                      <a:r>
                        <a:rPr sz="85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otra</a:t>
                      </a:r>
                      <a:r>
                        <a:rPr sz="85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estrategia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o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acción</a:t>
                      </a:r>
                      <a:r>
                        <a:rPr sz="85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aplicada</a:t>
                      </a:r>
                      <a:r>
                        <a:rPr sz="850" b="0" spc="-4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en la</a:t>
                      </a:r>
                      <a:r>
                        <a:rPr sz="850" b="0" spc="-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IE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6985" marR="38735">
                        <a:lnSpc>
                          <a:spcPct val="100000"/>
                        </a:lnSpc>
                      </a:pP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permita</a:t>
                      </a:r>
                      <a:r>
                        <a:rPr sz="850" b="0" spc="-3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que</a:t>
                      </a:r>
                      <a:r>
                        <a:rPr sz="85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los</a:t>
                      </a:r>
                      <a:r>
                        <a:rPr sz="85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estudiantes</a:t>
                      </a:r>
                      <a:r>
                        <a:rPr sz="850" b="0" spc="-3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desarrollen</a:t>
                      </a:r>
                      <a:r>
                        <a:rPr sz="85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sus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competencias</a:t>
                      </a:r>
                      <a:r>
                        <a:rPr sz="85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en</a:t>
                      </a:r>
                      <a:r>
                        <a:rPr sz="8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el</a:t>
                      </a:r>
                      <a:r>
                        <a:rPr sz="850" b="0" spc="-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nivel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esperado</a:t>
                      </a:r>
                      <a:r>
                        <a:rPr sz="85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para</a:t>
                      </a:r>
                      <a:r>
                        <a:rPr sz="8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su</a:t>
                      </a:r>
                      <a:r>
                        <a:rPr sz="85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grado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o</a:t>
                      </a:r>
                      <a:r>
                        <a:rPr sz="850" b="0" spc="-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ciclo.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1019"/>
                        </a:lnSpc>
                      </a:pP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docentes</a:t>
                      </a:r>
                      <a:r>
                        <a:rPr sz="850" b="0" spc="-3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tutores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447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6985">
                        <a:lnSpc>
                          <a:spcPts val="905"/>
                        </a:lnSpc>
                        <a:spcBef>
                          <a:spcPts val="135"/>
                        </a:spcBef>
                      </a:pP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Evaluación</a:t>
                      </a:r>
                      <a:r>
                        <a:rPr sz="850" b="0" spc="-3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del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6985">
                        <a:lnSpc>
                          <a:spcPts val="905"/>
                        </a:lnSpc>
                        <a:spcBef>
                          <a:spcPts val="135"/>
                        </a:spcBef>
                      </a:pP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Actividades</a:t>
                      </a:r>
                      <a:r>
                        <a:rPr sz="8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o</a:t>
                      </a:r>
                      <a:r>
                        <a:rPr sz="8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proyectos</a:t>
                      </a:r>
                      <a:r>
                        <a:rPr sz="85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8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innovación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905"/>
                        </a:lnSpc>
                        <a:spcBef>
                          <a:spcPts val="135"/>
                        </a:spcBef>
                      </a:pP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Comité</a:t>
                      </a:r>
                      <a:r>
                        <a:rPr sz="85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85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Gestión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905"/>
                        </a:lnSpc>
                        <a:spcBef>
                          <a:spcPts val="135"/>
                        </a:spcBef>
                      </a:pP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Proyecto</a:t>
                      </a:r>
                      <a:r>
                        <a:rPr sz="85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9EBF5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803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985">
                        <a:lnSpc>
                          <a:spcPts val="1395"/>
                        </a:lnSpc>
                      </a:pP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Semanas</a:t>
                      </a:r>
                      <a:r>
                        <a:rPr sz="1200" b="0" spc="-6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152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698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200" b="0" spc="-10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Actividades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  <a:p>
                      <a:pPr marL="6985">
                        <a:lnSpc>
                          <a:spcPts val="1395"/>
                        </a:lnSpc>
                      </a:pPr>
                      <a:r>
                        <a:rPr sz="1200" b="0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enfocadas</a:t>
                      </a:r>
                      <a:r>
                        <a:rPr sz="1200" b="0" spc="-40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en</a:t>
                      </a:r>
                      <a:r>
                        <a:rPr sz="1200" b="0" spc="-20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25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el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6985" marR="231140">
                        <a:lnSpc>
                          <a:spcPct val="100000"/>
                        </a:lnSpc>
                      </a:pP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desarrollo/implementación</a:t>
                      </a:r>
                      <a:r>
                        <a:rPr sz="850" b="0" spc="14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actividades</a:t>
                      </a:r>
                      <a:r>
                        <a:rPr sz="850" b="0" spc="-4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o</a:t>
                      </a:r>
                      <a:r>
                        <a:rPr sz="8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proyectos</a:t>
                      </a:r>
                      <a:r>
                        <a:rPr sz="850" b="0" spc="-3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 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innovación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698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revisadas/actualizadas.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 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Pedagógica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innovación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24510">
                <a:tc rowSpan="2">
                  <a:txBody>
                    <a:bodyPr/>
                    <a:lstStyle/>
                    <a:p>
                      <a:pPr marL="6985">
                        <a:lnSpc>
                          <a:spcPts val="1390"/>
                        </a:lnSpc>
                      </a:pP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gestión</a:t>
                      </a: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intermedia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  <a:p>
                      <a:pPr marL="6985" marR="615950">
                        <a:lnSpc>
                          <a:spcPct val="100000"/>
                        </a:lnSpc>
                      </a:pP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III</a:t>
                      </a:r>
                      <a:r>
                        <a:rPr sz="1200" b="0" spc="-3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Bloque (octubre)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6985">
                        <a:lnSpc>
                          <a:spcPts val="1390"/>
                        </a:lnSpc>
                      </a:pPr>
                      <a:r>
                        <a:rPr sz="1200" b="0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seguimiento</a:t>
                      </a:r>
                      <a:r>
                        <a:rPr sz="1200" b="0" spc="-30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25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al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  <a:p>
                      <a:pPr marL="6985" marR="225425">
                        <a:lnSpc>
                          <a:spcPct val="100000"/>
                        </a:lnSpc>
                      </a:pPr>
                      <a:r>
                        <a:rPr sz="1200" b="0" spc="-10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desarrollo </a:t>
                      </a:r>
                      <a:r>
                        <a:rPr sz="1200" b="0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integral</a:t>
                      </a:r>
                      <a:r>
                        <a:rPr sz="1200" b="0" spc="-25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1200" b="0" spc="5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25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los </a:t>
                      </a:r>
                      <a:r>
                        <a:rPr sz="1200" b="0" spc="-10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estudiantes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6985" marR="27368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Evaluación</a:t>
                      </a:r>
                      <a:r>
                        <a:rPr sz="850" b="0" spc="-4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del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bienestar socioemocional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en</a:t>
                      </a:r>
                      <a:r>
                        <a:rPr sz="850" b="0" spc="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el</a:t>
                      </a:r>
                      <a:r>
                        <a:rPr sz="850" b="0" spc="3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aula</a:t>
                      </a:r>
                      <a:r>
                        <a:rPr sz="850" b="0" spc="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spc="-25" dirty="0">
                          <a:solidFill>
                            <a:srgbClr val="FF0000"/>
                          </a:solidFill>
                          <a:latin typeface="Segoe UI Semilight"/>
                          <a:cs typeface="Segoe UI Semilight"/>
                        </a:rPr>
                        <a:t>(3)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6985" marR="469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Identificación</a:t>
                      </a:r>
                      <a:r>
                        <a:rPr sz="850" b="0" spc="-4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practicas</a:t>
                      </a:r>
                      <a:r>
                        <a:rPr sz="850" b="0" spc="-3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efectivas</a:t>
                      </a:r>
                      <a:r>
                        <a:rPr sz="850" b="0" spc="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y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dificultades comunes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 marR="476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Comité</a:t>
                      </a:r>
                      <a:r>
                        <a:rPr sz="85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85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Gestión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 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Pedagógica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8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PCI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  <a:p>
                      <a:pPr marL="7620" marR="102235">
                        <a:lnSpc>
                          <a:spcPct val="100000"/>
                        </a:lnSpc>
                      </a:pP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Informe</a:t>
                      </a:r>
                      <a:r>
                        <a:rPr sz="850" b="0" spc="-4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docentes</a:t>
                      </a:r>
                      <a:r>
                        <a:rPr sz="850" b="0" spc="-3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tutores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813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6985" marR="26352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Evaluación</a:t>
                      </a:r>
                      <a:r>
                        <a:rPr sz="850" b="0" spc="-3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85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la</a:t>
                      </a:r>
                      <a:r>
                        <a:rPr sz="850" b="0" spc="-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calidad</a:t>
                      </a:r>
                      <a:r>
                        <a:rPr sz="85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 </a:t>
                      </a:r>
                      <a:r>
                        <a:rPr sz="8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la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convivencia</a:t>
                      </a:r>
                      <a:r>
                        <a:rPr sz="85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escolar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69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698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RI</a:t>
                      </a:r>
                      <a:r>
                        <a:rPr sz="85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revisado</a:t>
                      </a:r>
                      <a:r>
                        <a:rPr sz="85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y/o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actualizado.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Equipo</a:t>
                      </a:r>
                      <a:r>
                        <a:rPr sz="850" b="0" spc="-4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responsable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para</a:t>
                      </a:r>
                      <a:r>
                        <a:rPr sz="8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la 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elaboración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8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RI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9EBF5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894"/>
                        </a:lnSpc>
                      </a:pP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/actualización</a:t>
                      </a:r>
                      <a:r>
                        <a:rPr sz="850" b="0" spc="7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206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835"/>
                        </a:lnSpc>
                        <a:spcBef>
                          <a:spcPts val="10"/>
                        </a:spcBef>
                      </a:pP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los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II.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GG.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485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6985">
                        <a:lnSpc>
                          <a:spcPts val="930"/>
                        </a:lnSpc>
                        <a:spcBef>
                          <a:spcPts val="135"/>
                        </a:spcBef>
                      </a:pP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Reporte,</a:t>
                      </a:r>
                      <a:r>
                        <a:rPr sz="85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seguimiento</a:t>
                      </a:r>
                      <a:r>
                        <a:rPr sz="85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y</a:t>
                      </a:r>
                      <a:r>
                        <a:rPr sz="85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cierre</a:t>
                      </a:r>
                      <a:r>
                        <a:rPr sz="85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casos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930"/>
                        </a:lnSpc>
                        <a:spcBef>
                          <a:spcPts val="135"/>
                        </a:spcBef>
                      </a:pP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Comité</a:t>
                      </a:r>
                      <a:r>
                        <a:rPr sz="85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85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Gestión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935"/>
                        </a:lnSpc>
                        <a:spcBef>
                          <a:spcPts val="135"/>
                        </a:spcBef>
                      </a:pPr>
                      <a:r>
                        <a:rPr sz="8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RI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9EBF5"/>
                    </a:solidFill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295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6985">
                        <a:lnSpc>
                          <a:spcPts val="919"/>
                        </a:lnSpc>
                      </a:pP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registrados</a:t>
                      </a:r>
                      <a:r>
                        <a:rPr sz="850" b="0" spc="-3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en</a:t>
                      </a:r>
                      <a:r>
                        <a:rPr sz="85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SíseVe.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925"/>
                        </a:lnSpc>
                      </a:pP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del</a:t>
                      </a:r>
                      <a:r>
                        <a:rPr sz="85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Bienestar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5143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6985" marR="53975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Revisión</a:t>
                      </a:r>
                      <a:r>
                        <a:rPr sz="85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y</a:t>
                      </a:r>
                      <a:r>
                        <a:rPr sz="850" b="0" spc="-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análisis</a:t>
                      </a:r>
                      <a:r>
                        <a:rPr sz="850" b="0" spc="-4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850" b="0" spc="-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la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aplicación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85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los</a:t>
                      </a:r>
                      <a:r>
                        <a:rPr sz="85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protocolos</a:t>
                      </a:r>
                      <a:r>
                        <a:rPr sz="8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atención</a:t>
                      </a:r>
                      <a:r>
                        <a:rPr sz="850" b="0" spc="-3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en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caso</a:t>
                      </a:r>
                      <a:r>
                        <a:rPr sz="85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85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violencia</a:t>
                      </a:r>
                      <a:r>
                        <a:rPr sz="8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los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estudiantes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571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6985" marR="81915">
                        <a:lnSpc>
                          <a:spcPts val="1019"/>
                        </a:lnSpc>
                        <a:spcBef>
                          <a:spcPts val="20"/>
                        </a:spcBef>
                      </a:pP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Reporte</a:t>
                      </a:r>
                      <a:r>
                        <a:rPr sz="850" b="0" spc="-3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casos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que</a:t>
                      </a:r>
                      <a:r>
                        <a:rPr sz="8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impliquen</a:t>
                      </a:r>
                      <a:r>
                        <a:rPr sz="850" b="0" spc="-4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riesgos</a:t>
                      </a:r>
                      <a:r>
                        <a:rPr sz="85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hacia</a:t>
                      </a:r>
                      <a:r>
                        <a:rPr sz="85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el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bienestar y</a:t>
                      </a:r>
                      <a:r>
                        <a:rPr sz="850" b="0" spc="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desarrollo</a:t>
                      </a:r>
                      <a:r>
                        <a:rPr sz="850" b="0" spc="-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socioemocional</a:t>
                      </a:r>
                      <a:r>
                        <a:rPr sz="85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850" b="0" spc="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los 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estudiantes.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  <a:p>
                      <a:pPr marL="6985">
                        <a:lnSpc>
                          <a:spcPts val="875"/>
                        </a:lnSpc>
                      </a:pP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Cronograma</a:t>
                      </a:r>
                      <a:r>
                        <a:rPr sz="850" b="0" spc="-3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850" b="0" spc="-4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actividades</a:t>
                      </a:r>
                      <a:r>
                        <a:rPr sz="850" b="0" spc="-3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y</a:t>
                      </a:r>
                      <a:r>
                        <a:rPr sz="85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espacios</a:t>
                      </a:r>
                      <a:r>
                        <a:rPr sz="85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que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289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6985">
                        <a:lnSpc>
                          <a:spcPts val="905"/>
                        </a:lnSpc>
                        <a:spcBef>
                          <a:spcPts val="10"/>
                        </a:spcBef>
                      </a:pP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brinden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soporte</a:t>
                      </a:r>
                      <a:r>
                        <a:rPr sz="850" b="0" spc="-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socioemocional</a:t>
                      </a:r>
                      <a:r>
                        <a:rPr sz="85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</a:t>
                      </a:r>
                      <a:r>
                        <a:rPr sz="850" b="0" spc="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la</a:t>
                      </a:r>
                      <a:r>
                        <a:rPr sz="850" b="0" spc="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comunidad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250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6985">
                        <a:lnSpc>
                          <a:spcPts val="875"/>
                        </a:lnSpc>
                        <a:spcBef>
                          <a:spcPts val="15"/>
                        </a:spcBef>
                      </a:pP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educativa</a:t>
                      </a:r>
                      <a:r>
                        <a:rPr sz="850" b="0" spc="-3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afectada</a:t>
                      </a:r>
                      <a:r>
                        <a:rPr sz="85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por</a:t>
                      </a:r>
                      <a:r>
                        <a:rPr sz="8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los</a:t>
                      </a:r>
                      <a:r>
                        <a:rPr sz="8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casos</a:t>
                      </a:r>
                      <a:r>
                        <a:rPr sz="85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registrados.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454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6985">
                        <a:lnSpc>
                          <a:spcPts val="905"/>
                        </a:lnSpc>
                        <a:spcBef>
                          <a:spcPts val="140"/>
                        </a:spcBef>
                      </a:pP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Trabajo</a:t>
                      </a:r>
                      <a:r>
                        <a:rPr sz="850" b="0" spc="-4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colegiado</a:t>
                      </a:r>
                      <a:r>
                        <a:rPr sz="85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para</a:t>
                      </a:r>
                      <a:r>
                        <a:rPr sz="85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el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177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6985">
                        <a:lnSpc>
                          <a:spcPts val="905"/>
                        </a:lnSpc>
                        <a:spcBef>
                          <a:spcPts val="140"/>
                        </a:spcBef>
                      </a:pP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Reporte</a:t>
                      </a:r>
                      <a:r>
                        <a:rPr sz="85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850" b="0" spc="-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trabajo</a:t>
                      </a:r>
                      <a:r>
                        <a:rPr sz="85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colegiado</a:t>
                      </a:r>
                      <a:r>
                        <a:rPr sz="850" b="0" spc="20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para</a:t>
                      </a:r>
                      <a:r>
                        <a:rPr sz="85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el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177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905"/>
                        </a:lnSpc>
                        <a:spcBef>
                          <a:spcPts val="140"/>
                        </a:spcBef>
                      </a:pP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Comité</a:t>
                      </a:r>
                      <a:r>
                        <a:rPr sz="85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85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Gestión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177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905"/>
                        </a:lnSpc>
                        <a:spcBef>
                          <a:spcPts val="140"/>
                        </a:spcBef>
                      </a:pP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Plan</a:t>
                      </a:r>
                      <a:r>
                        <a:rPr sz="85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850" b="0" spc="-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tutoría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177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9EBF5"/>
                    </a:solidFill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295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6985">
                        <a:lnSpc>
                          <a:spcPts val="905"/>
                        </a:lnSpc>
                        <a:spcBef>
                          <a:spcPts val="10"/>
                        </a:spcBef>
                      </a:pP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seguimiento</a:t>
                      </a:r>
                      <a:r>
                        <a:rPr sz="850" b="0" spc="-3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85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las</a:t>
                      </a:r>
                      <a:r>
                        <a:rPr sz="85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acciones</a:t>
                      </a:r>
                      <a:r>
                        <a:rPr sz="85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6985">
                        <a:lnSpc>
                          <a:spcPts val="905"/>
                        </a:lnSpc>
                        <a:spcBef>
                          <a:spcPts val="10"/>
                        </a:spcBef>
                      </a:pP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seguimiento</a:t>
                      </a:r>
                      <a:r>
                        <a:rPr sz="8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85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las</a:t>
                      </a:r>
                      <a:r>
                        <a:rPr sz="85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acciones</a:t>
                      </a:r>
                      <a:r>
                        <a:rPr sz="85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tutoría,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905"/>
                        </a:lnSpc>
                        <a:spcBef>
                          <a:spcPts val="10"/>
                        </a:spcBef>
                      </a:pP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del</a:t>
                      </a:r>
                      <a:r>
                        <a:rPr sz="85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Bienestar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905"/>
                        </a:lnSpc>
                        <a:spcBef>
                          <a:spcPts val="10"/>
                        </a:spcBef>
                      </a:pPr>
                      <a:r>
                        <a:rPr sz="8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PCI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295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6985">
                        <a:lnSpc>
                          <a:spcPts val="905"/>
                        </a:lnSpc>
                        <a:spcBef>
                          <a:spcPts val="10"/>
                        </a:spcBef>
                      </a:pP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tutoría,</a:t>
                      </a:r>
                      <a:r>
                        <a:rPr sz="850" b="0" spc="-4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orientación</a:t>
                      </a:r>
                      <a:r>
                        <a:rPr sz="850" b="0" spc="-3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educativa</a:t>
                      </a:r>
                      <a:r>
                        <a:rPr sz="850" b="0" spc="-3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y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6985">
                        <a:lnSpc>
                          <a:spcPts val="905"/>
                        </a:lnSpc>
                        <a:spcBef>
                          <a:spcPts val="10"/>
                        </a:spcBef>
                      </a:pP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orientación</a:t>
                      </a:r>
                      <a:r>
                        <a:rPr sz="850" b="0" spc="-4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educativa</a:t>
                      </a:r>
                      <a:r>
                        <a:rPr sz="85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y</a:t>
                      </a:r>
                      <a:r>
                        <a:rPr sz="85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convivencia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escolar.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905"/>
                        </a:lnSpc>
                        <a:spcBef>
                          <a:spcPts val="10"/>
                        </a:spcBef>
                      </a:pP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Tutores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905"/>
                        </a:lnSpc>
                        <a:spcBef>
                          <a:spcPts val="10"/>
                        </a:spcBef>
                      </a:pP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Informe</a:t>
                      </a:r>
                      <a:r>
                        <a:rPr sz="850" b="0" spc="-4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352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6985">
                        <a:lnSpc>
                          <a:spcPts val="955"/>
                        </a:lnSpc>
                        <a:spcBef>
                          <a:spcPts val="10"/>
                        </a:spcBef>
                      </a:pP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convivencia</a:t>
                      </a:r>
                      <a:r>
                        <a:rPr sz="85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escolar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6985">
                        <a:lnSpc>
                          <a:spcPts val="955"/>
                        </a:lnSpc>
                        <a:spcBef>
                          <a:spcPts val="10"/>
                        </a:spcBef>
                      </a:pP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Resumen</a:t>
                      </a:r>
                      <a:r>
                        <a:rPr sz="850" b="0" spc="-3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85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experiencias</a:t>
                      </a:r>
                      <a:r>
                        <a:rPr sz="85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exitosas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en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las</a:t>
                      </a:r>
                      <a:r>
                        <a:rPr sz="85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acciones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955"/>
                        </a:lnSpc>
                        <a:spcBef>
                          <a:spcPts val="10"/>
                        </a:spcBef>
                      </a:pP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Docentes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955"/>
                        </a:lnSpc>
                        <a:spcBef>
                          <a:spcPts val="10"/>
                        </a:spcBef>
                      </a:pP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docentes</a:t>
                      </a:r>
                      <a:r>
                        <a:rPr sz="850" b="0" spc="-3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tutores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2318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6985">
                        <a:lnSpc>
                          <a:spcPts val="869"/>
                        </a:lnSpc>
                      </a:pP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tutoría,</a:t>
                      </a:r>
                      <a:r>
                        <a:rPr sz="850" b="0" spc="-4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orientación</a:t>
                      </a:r>
                      <a:r>
                        <a:rPr sz="850" b="0" spc="-3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educativa</a:t>
                      </a:r>
                      <a:r>
                        <a:rPr sz="85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85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y</a:t>
                      </a: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convivencia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498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698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85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escolar.</a:t>
                      </a:r>
                      <a:endParaRPr sz="850">
                        <a:latin typeface="Segoe UI Semilight"/>
                        <a:cs typeface="Segoe UI Semilight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25658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object 24"/>
          <p:cNvSpPr txBox="1"/>
          <p:nvPr/>
        </p:nvSpPr>
        <p:spPr>
          <a:xfrm>
            <a:off x="1419144" y="228278"/>
            <a:ext cx="7201821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"Cómo</a:t>
            </a:r>
            <a:r>
              <a:rPr sz="1400" b="0" i="1" spc="-4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Impulsar</a:t>
            </a:r>
            <a:r>
              <a:rPr sz="1400" b="0" i="1" spc="-4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el</a:t>
            </a:r>
            <a:r>
              <a:rPr sz="1400" b="0" i="1" spc="-1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Aprendizaje</a:t>
            </a:r>
            <a:r>
              <a:rPr sz="1400" b="0" i="1" spc="-35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y</a:t>
            </a:r>
            <a:r>
              <a:rPr sz="1400" b="0" i="1" spc="-1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Bienestar</a:t>
            </a:r>
            <a:r>
              <a:rPr sz="1400" b="0" i="1" spc="-3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en</a:t>
            </a:r>
            <a:r>
              <a:rPr sz="1400" b="0" i="1" spc="-3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el</a:t>
            </a:r>
            <a:r>
              <a:rPr sz="1400" b="0" i="1" spc="-1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IV</a:t>
            </a:r>
            <a:r>
              <a:rPr sz="1400" b="0" i="1" spc="-2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Bloque</a:t>
            </a:r>
            <a:r>
              <a:rPr sz="1400" b="0" i="1" spc="-3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de</a:t>
            </a:r>
            <a:r>
              <a:rPr sz="1400" b="0" i="1" spc="-25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Semanas</a:t>
            </a:r>
            <a:r>
              <a:rPr sz="1400" b="0" i="1" spc="-4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de</a:t>
            </a:r>
            <a:r>
              <a:rPr sz="1400" b="0" i="1" spc="-1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Gestión</a:t>
            </a:r>
            <a:r>
              <a:rPr sz="1400" b="0" i="1" spc="-45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spc="-1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2025"</a:t>
            </a:r>
            <a:endParaRPr sz="1400" dirty="0">
              <a:latin typeface="Cambria" panose="02040503050406030204" pitchFamily="18" charset="0"/>
              <a:ea typeface="Cambria" panose="02040503050406030204" pitchFamily="18" charset="0"/>
              <a:cs typeface="Segoe UI Semilight"/>
            </a:endParaRP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A419E02F-D3DD-46F2-BD0B-EE463F25B95F}"/>
              </a:ext>
            </a:extLst>
          </p:cNvPr>
          <p:cNvGraphicFramePr>
            <a:graphicFrameLocks noGrp="1"/>
          </p:cNvGraphicFramePr>
          <p:nvPr/>
        </p:nvGraphicFramePr>
        <p:xfrm>
          <a:off x="374650" y="1456689"/>
          <a:ext cx="11280773" cy="31616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921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993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2674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3274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3274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3274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3274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3274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3274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3274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3274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3274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27659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36957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7305">
                        <a:lnSpc>
                          <a:spcPct val="100000"/>
                        </a:lnSpc>
                      </a:pP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Semanas</a:t>
                      </a:r>
                      <a:r>
                        <a:rPr sz="1200" b="0" spc="-6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120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gestión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1079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77495">
                        <a:lnSpc>
                          <a:spcPct val="100000"/>
                        </a:lnSpc>
                      </a:pP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Acciones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1079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06375">
                        <a:lnSpc>
                          <a:spcPct val="100000"/>
                        </a:lnSpc>
                      </a:pPr>
                      <a:r>
                        <a:rPr sz="1200" b="0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Actividades</a:t>
                      </a:r>
                      <a:r>
                        <a:rPr sz="1200" b="0" spc="-30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10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sugeridas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1079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70205">
                        <a:lnSpc>
                          <a:spcPct val="100000"/>
                        </a:lnSpc>
                      </a:pP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Producto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1079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2384">
                        <a:lnSpc>
                          <a:spcPct val="100000"/>
                        </a:lnSpc>
                      </a:pP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Responsable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1079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280">
                        <a:lnSpc>
                          <a:spcPct val="100000"/>
                        </a:lnSpc>
                      </a:pP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Recursos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1079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95"/>
                        </a:spcBef>
                      </a:pPr>
                      <a:r>
                        <a:rPr sz="10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Modalidad</a:t>
                      </a:r>
                      <a:endParaRPr sz="1000">
                        <a:latin typeface="Segoe UI Semilight"/>
                        <a:cs typeface="Segoe UI Semilight"/>
                      </a:endParaRPr>
                    </a:p>
                  </a:txBody>
                  <a:tcPr marL="0" marR="0" marT="1136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 gridSpan="10"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MESES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9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9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9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9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9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9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79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(P-V-</a:t>
                      </a: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M)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20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M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20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20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M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20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J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20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J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20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20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S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20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O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20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N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20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313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985" marR="41275">
                        <a:lnSpc>
                          <a:spcPct val="100000"/>
                        </a:lnSpc>
                      </a:pP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Semanas</a:t>
                      </a:r>
                      <a:r>
                        <a:rPr sz="1200" b="0" spc="-5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120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gestión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intermedia</a:t>
                      </a:r>
                      <a:r>
                        <a:rPr sz="120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III</a:t>
                      </a:r>
                      <a:r>
                        <a:rPr sz="1200" b="0" spc="50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Bloque</a:t>
                      </a:r>
                      <a:r>
                        <a:rPr sz="1200" b="0" spc="-3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(octubre)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985" marR="102870">
                        <a:lnSpc>
                          <a:spcPct val="100000"/>
                        </a:lnSpc>
                      </a:pPr>
                      <a:r>
                        <a:rPr sz="1200" b="0" spc="-10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Actividades </a:t>
                      </a:r>
                      <a:r>
                        <a:rPr sz="1200" b="0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enfocadas</a:t>
                      </a:r>
                      <a:r>
                        <a:rPr sz="1200" b="0" spc="-35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en</a:t>
                      </a:r>
                      <a:r>
                        <a:rPr sz="1200" b="0" spc="-15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25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el </a:t>
                      </a:r>
                      <a:r>
                        <a:rPr sz="1200" b="0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trabajo</a:t>
                      </a:r>
                      <a:r>
                        <a:rPr sz="1200" b="0" spc="-25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 con </a:t>
                      </a:r>
                      <a:r>
                        <a:rPr sz="1200" b="0" spc="-10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familias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6985" marR="13652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Revisión</a:t>
                      </a:r>
                      <a:r>
                        <a:rPr sz="1200" b="0" spc="-3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120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los</a:t>
                      </a:r>
                      <a:r>
                        <a:rPr sz="1200" b="0" spc="-3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resultados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120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las</a:t>
                      </a: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actividades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enfocadas</a:t>
                      </a:r>
                      <a:r>
                        <a:rPr sz="120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en</a:t>
                      </a: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el</a:t>
                      </a:r>
                      <a:r>
                        <a:rPr sz="1200" b="0" spc="28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trabajo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con</a:t>
                      </a:r>
                      <a:r>
                        <a:rPr sz="1200" b="0" spc="-3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las</a:t>
                      </a:r>
                      <a:r>
                        <a:rPr sz="120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familias</a:t>
                      </a:r>
                      <a:r>
                        <a:rPr sz="120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25" dirty="0">
                          <a:solidFill>
                            <a:srgbClr val="FF0000"/>
                          </a:solidFill>
                          <a:latin typeface="Segoe UI Semilight"/>
                          <a:cs typeface="Segoe UI Semilight"/>
                        </a:rPr>
                        <a:t>(4)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 marR="23749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Modificacion</a:t>
                      </a:r>
                      <a:r>
                        <a:rPr sz="1200" b="0" spc="-5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y/o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reajuste</a:t>
                      </a:r>
                      <a:r>
                        <a:rPr sz="1200" b="0" spc="-3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1200" b="0" spc="-4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las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estrategias</a:t>
                      </a:r>
                      <a:r>
                        <a:rPr sz="120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o </a:t>
                      </a: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actividades planificadas.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 marR="14033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Comité</a:t>
                      </a:r>
                      <a:r>
                        <a:rPr sz="1200" b="0" spc="-4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Gestión</a:t>
                      </a:r>
                      <a:r>
                        <a:rPr sz="120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del </a:t>
                      </a: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Bienestar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 marR="473709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PAT PCI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7002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6985" marR="4254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Socialización</a:t>
                      </a:r>
                      <a:r>
                        <a:rPr sz="1200" b="0" spc="-3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del</a:t>
                      </a:r>
                      <a:r>
                        <a:rPr sz="1200" b="0" spc="-3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avance</a:t>
                      </a:r>
                      <a:r>
                        <a:rPr sz="1200" b="0" spc="-4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actividades</a:t>
                      </a:r>
                      <a:r>
                        <a:rPr sz="1200" b="0" spc="-3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y</a:t>
                      </a:r>
                      <a:r>
                        <a:rPr sz="1200" b="0" spc="-3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metas</a:t>
                      </a:r>
                      <a:r>
                        <a:rPr sz="1200" b="0" spc="26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del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año</a:t>
                      </a: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escolar</a:t>
                      </a: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con</a:t>
                      </a:r>
                      <a:r>
                        <a:rPr sz="1200" b="0" spc="-3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las</a:t>
                      </a:r>
                      <a:r>
                        <a:rPr sz="1200" b="0" spc="-3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familias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y</a:t>
                      </a:r>
                      <a:r>
                        <a:rPr sz="120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toda</a:t>
                      </a:r>
                      <a:r>
                        <a:rPr sz="120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la</a:t>
                      </a: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comunidad educativa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 marR="153035">
                        <a:lnSpc>
                          <a:spcPct val="100000"/>
                        </a:lnSpc>
                      </a:pP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Rendición</a:t>
                      </a:r>
                      <a:r>
                        <a:rPr sz="120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cuentas</a:t>
                      </a:r>
                      <a:r>
                        <a:rPr sz="1200" b="0" spc="-3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</a:t>
                      </a:r>
                      <a:r>
                        <a:rPr sz="1200" b="0" spc="-3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las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familias</a:t>
                      </a:r>
                      <a:r>
                        <a:rPr sz="1200" b="0" spc="-3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y </a:t>
                      </a: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comunidad educativa: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Cronograma</a:t>
                      </a:r>
                      <a:r>
                        <a:rPr sz="1200" b="0" spc="-7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reuniones</a:t>
                      </a:r>
                      <a:r>
                        <a:rPr sz="1200" b="0" spc="28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con</a:t>
                      </a:r>
                      <a:r>
                        <a:rPr sz="1200" b="0" spc="-3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las </a:t>
                      </a: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familias.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 marR="29209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Comité</a:t>
                      </a:r>
                      <a:r>
                        <a:rPr sz="120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Gestión</a:t>
                      </a:r>
                      <a:r>
                        <a:rPr sz="120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del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Bienestar,</a:t>
                      </a:r>
                      <a:r>
                        <a:rPr sz="1200" b="0" spc="-4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3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en </a:t>
                      </a: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coordinación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con</a:t>
                      </a: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los</a:t>
                      </a:r>
                      <a:r>
                        <a:rPr sz="120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otros comités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PAT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97709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object 24"/>
          <p:cNvSpPr txBox="1"/>
          <p:nvPr/>
        </p:nvSpPr>
        <p:spPr>
          <a:xfrm>
            <a:off x="1419144" y="228278"/>
            <a:ext cx="7201821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"Cómo</a:t>
            </a:r>
            <a:r>
              <a:rPr sz="1400" b="0" i="1" spc="-4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Impulsar</a:t>
            </a:r>
            <a:r>
              <a:rPr sz="1400" b="0" i="1" spc="-4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el</a:t>
            </a:r>
            <a:r>
              <a:rPr sz="1400" b="0" i="1" spc="-1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Aprendizaje</a:t>
            </a:r>
            <a:r>
              <a:rPr sz="1400" b="0" i="1" spc="-35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y</a:t>
            </a:r>
            <a:r>
              <a:rPr sz="1400" b="0" i="1" spc="-1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Bienestar</a:t>
            </a:r>
            <a:r>
              <a:rPr sz="1400" b="0" i="1" spc="-3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en</a:t>
            </a:r>
            <a:r>
              <a:rPr sz="1400" b="0" i="1" spc="-3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el</a:t>
            </a:r>
            <a:r>
              <a:rPr sz="1400" b="0" i="1" spc="-1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IV</a:t>
            </a:r>
            <a:r>
              <a:rPr sz="1400" b="0" i="1" spc="-2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Bloque</a:t>
            </a:r>
            <a:r>
              <a:rPr sz="1400" b="0" i="1" spc="-3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de</a:t>
            </a:r>
            <a:r>
              <a:rPr sz="1400" b="0" i="1" spc="-25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Semanas</a:t>
            </a:r>
            <a:r>
              <a:rPr sz="1400" b="0" i="1" spc="-4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de</a:t>
            </a:r>
            <a:r>
              <a:rPr sz="1400" b="0" i="1" spc="-1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Gestión</a:t>
            </a:r>
            <a:r>
              <a:rPr sz="1400" b="0" i="1" spc="-45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spc="-1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2025"</a:t>
            </a:r>
            <a:endParaRPr sz="1400" dirty="0">
              <a:latin typeface="Cambria" panose="02040503050406030204" pitchFamily="18" charset="0"/>
              <a:ea typeface="Cambria" panose="02040503050406030204" pitchFamily="18" charset="0"/>
              <a:cs typeface="Segoe UI Semilight"/>
            </a:endParaRP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00414256-2575-417C-A9B4-DEAE035D062B}"/>
              </a:ext>
            </a:extLst>
          </p:cNvPr>
          <p:cNvGraphicFramePr>
            <a:graphicFrameLocks noGrp="1"/>
          </p:cNvGraphicFramePr>
          <p:nvPr/>
        </p:nvGraphicFramePr>
        <p:xfrm>
          <a:off x="464134" y="1088136"/>
          <a:ext cx="11249659" cy="52247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100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7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1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902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802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3147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3147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3147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3147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3147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3147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3147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3147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3147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2702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233045">
                <a:tc rowSpan="2">
                  <a:txBody>
                    <a:bodyPr/>
                    <a:lstStyle/>
                    <a:p>
                      <a:pPr marL="410845" marR="254000" indent="-152400">
                        <a:lnSpc>
                          <a:spcPct val="100000"/>
                        </a:lnSpc>
                        <a:spcBef>
                          <a:spcPts val="439"/>
                        </a:spcBef>
                      </a:pP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Semanas</a:t>
                      </a:r>
                      <a:r>
                        <a:rPr sz="1200" b="0" spc="-6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 </a:t>
                      </a: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gestión</a:t>
                      </a:r>
                      <a:endParaRPr sz="1200" dirty="0">
                        <a:latin typeface="Segoe UI Semilight"/>
                        <a:cs typeface="Segoe UI Semilight"/>
                      </a:endParaRPr>
                    </a:p>
                  </a:txBody>
                  <a:tcPr marL="0" marR="0" marT="5587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35915">
                        <a:lnSpc>
                          <a:spcPct val="100000"/>
                        </a:lnSpc>
                        <a:spcBef>
                          <a:spcPts val="1160"/>
                        </a:spcBef>
                      </a:pP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Acciones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1473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21920">
                        <a:lnSpc>
                          <a:spcPct val="100000"/>
                        </a:lnSpc>
                        <a:spcBef>
                          <a:spcPts val="1160"/>
                        </a:spcBef>
                      </a:pPr>
                      <a:r>
                        <a:rPr sz="1200" b="0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Actividades</a:t>
                      </a:r>
                      <a:r>
                        <a:rPr sz="1200" b="0" spc="-15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10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sugeridas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1473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421005">
                        <a:lnSpc>
                          <a:spcPct val="100000"/>
                        </a:lnSpc>
                        <a:spcBef>
                          <a:spcPts val="1160"/>
                        </a:spcBef>
                      </a:pP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Producto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1473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1160"/>
                        </a:spcBef>
                      </a:pP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Responsable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1473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81280">
                        <a:lnSpc>
                          <a:spcPct val="100000"/>
                        </a:lnSpc>
                        <a:spcBef>
                          <a:spcPts val="1160"/>
                        </a:spcBef>
                      </a:pP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Recursos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1473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0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Modalidad</a:t>
                      </a:r>
                      <a:endParaRPr sz="1000">
                        <a:latin typeface="Segoe UI Semilight"/>
                        <a:cs typeface="Segoe UI Semilight"/>
                      </a:endParaRPr>
                    </a:p>
                  </a:txBody>
                  <a:tcPr marL="0" marR="0" marT="450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 gridSpan="10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MESES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304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587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473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473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473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473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473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(P-</a:t>
                      </a: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V-</a:t>
                      </a: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M)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M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M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J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J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S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O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N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35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9EBF5"/>
                    </a:solidFill>
                  </a:tcPr>
                </a:tc>
                <a:tc rowSpan="2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94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985" marR="236854">
                        <a:lnSpc>
                          <a:spcPct val="100000"/>
                        </a:lnSpc>
                      </a:pPr>
                      <a:r>
                        <a:rPr sz="1100" b="0" spc="-10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Actividades </a:t>
                      </a:r>
                      <a:r>
                        <a:rPr sz="1100" b="0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enfocadas</a:t>
                      </a:r>
                      <a:r>
                        <a:rPr sz="1100" b="0" spc="-40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en</a:t>
                      </a:r>
                      <a:r>
                        <a:rPr sz="1100" b="0" spc="-25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 los </a:t>
                      </a:r>
                      <a:r>
                        <a:rPr sz="1100" b="0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II.GG.</a:t>
                      </a:r>
                      <a:r>
                        <a:rPr sz="1100" b="0" spc="-40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o</a:t>
                      </a:r>
                      <a:r>
                        <a:rPr sz="1100" b="0" spc="-15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spc="-25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DG</a:t>
                      </a:r>
                      <a:endParaRPr sz="1100">
                        <a:latin typeface="Segoe UI Semilight"/>
                        <a:cs typeface="Segoe UI Semi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1200"/>
                        </a:lnSpc>
                        <a:spcBef>
                          <a:spcPts val="145"/>
                        </a:spcBef>
                      </a:pP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Revisar</a:t>
                      </a:r>
                      <a:r>
                        <a:rPr sz="1100" b="0" spc="14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 </a:t>
                      </a: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y/o</a:t>
                      </a:r>
                      <a:r>
                        <a:rPr sz="1100" b="0" spc="15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 </a:t>
                      </a: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actualizar</a:t>
                      </a:r>
                      <a:r>
                        <a:rPr sz="1100" b="0" spc="14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 </a:t>
                      </a:r>
                      <a:r>
                        <a:rPr sz="11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el</a:t>
                      </a:r>
                      <a:endParaRPr sz="1100">
                        <a:latin typeface="Segoe UI Semilight"/>
                        <a:cs typeface="Segoe UI Semilight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1200"/>
                        </a:lnSpc>
                        <a:spcBef>
                          <a:spcPts val="145"/>
                        </a:spcBef>
                      </a:pP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Diagnóstico</a:t>
                      </a:r>
                      <a:r>
                        <a:rPr sz="110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del</a:t>
                      </a:r>
                      <a:r>
                        <a:rPr sz="1100" b="0" spc="-4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PEI</a:t>
                      </a:r>
                      <a:endParaRPr sz="1100">
                        <a:latin typeface="Segoe UI Semilight"/>
                        <a:cs typeface="Segoe UI Semilight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1200"/>
                        </a:lnSpc>
                        <a:spcBef>
                          <a:spcPts val="145"/>
                        </a:spcBef>
                      </a:pPr>
                      <a:r>
                        <a:rPr sz="11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Equipo</a:t>
                      </a:r>
                      <a:endParaRPr sz="1100">
                        <a:latin typeface="Segoe UI Semilight"/>
                        <a:cs typeface="Segoe UI Semilight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1200"/>
                        </a:lnSpc>
                        <a:spcBef>
                          <a:spcPts val="145"/>
                        </a:spcBef>
                      </a:pPr>
                      <a:r>
                        <a:rPr sz="11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PEI</a:t>
                      </a:r>
                      <a:endParaRPr sz="1100">
                        <a:latin typeface="Segoe UI Semilight"/>
                        <a:cs typeface="Segoe UI Semilight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9EBF5"/>
                    </a:solidFill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1205"/>
                        </a:lnSpc>
                        <a:spcBef>
                          <a:spcPts val="15"/>
                        </a:spcBef>
                      </a:pP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diagnóstico</a:t>
                      </a:r>
                      <a:r>
                        <a:rPr sz="1100" b="0" spc="8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institucional</a:t>
                      </a:r>
                      <a:r>
                        <a:rPr sz="1100" b="0" spc="47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spc="-6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</a:t>
                      </a:r>
                      <a:endParaRPr sz="1100">
                        <a:latin typeface="Segoe UI Semilight"/>
                        <a:cs typeface="Segoe UI Semiligh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1205"/>
                        </a:lnSpc>
                        <a:spcBef>
                          <a:spcPts val="15"/>
                        </a:spcBef>
                      </a:pP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revisado</a:t>
                      </a:r>
                      <a:r>
                        <a:rPr sz="110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y/o</a:t>
                      </a:r>
                      <a:endParaRPr sz="1100">
                        <a:latin typeface="Segoe UI Semilight"/>
                        <a:cs typeface="Segoe UI Semiligh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1205"/>
                        </a:lnSpc>
                        <a:spcBef>
                          <a:spcPts val="15"/>
                        </a:spcBef>
                      </a:pPr>
                      <a:r>
                        <a:rPr sz="11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responsable</a:t>
                      </a:r>
                      <a:endParaRPr sz="1100">
                        <a:latin typeface="Segoe UI Semilight"/>
                        <a:cs typeface="Segoe UI Semiligh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1205"/>
                        </a:lnSpc>
                        <a:spcBef>
                          <a:spcPts val="15"/>
                        </a:spcBef>
                      </a:pP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Informe</a:t>
                      </a:r>
                      <a:r>
                        <a:rPr sz="110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endParaRPr sz="1100">
                        <a:latin typeface="Segoe UI Semilight"/>
                        <a:cs typeface="Segoe UI Semiligh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71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</a:pP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partir</a:t>
                      </a:r>
                      <a:r>
                        <a:rPr sz="1100" b="0" spc="2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1100" b="0" spc="2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los</a:t>
                      </a:r>
                      <a:r>
                        <a:rPr sz="1100" b="0" spc="2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hallazgos</a:t>
                      </a:r>
                      <a:r>
                        <a:rPr sz="1100" b="0" spc="24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 </a:t>
                      </a: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las</a:t>
                      </a:r>
                      <a:r>
                        <a:rPr sz="1100" b="0" spc="-3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actividades</a:t>
                      </a:r>
                      <a:r>
                        <a:rPr sz="1100" b="0" spc="-3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previas</a:t>
                      </a:r>
                      <a:endParaRPr sz="1100">
                        <a:latin typeface="Segoe UI Semilight"/>
                        <a:cs typeface="Segoe UI Semi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1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actualizado.</a:t>
                      </a:r>
                      <a:endParaRPr sz="1100">
                        <a:latin typeface="Segoe UI Semilight"/>
                        <a:cs typeface="Segoe UI Semiligh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 marR="170180">
                        <a:lnSpc>
                          <a:spcPct val="100000"/>
                        </a:lnSpc>
                      </a:pP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para</a:t>
                      </a:r>
                      <a:r>
                        <a:rPr sz="110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la </a:t>
                      </a:r>
                      <a:r>
                        <a:rPr sz="11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elaboración</a:t>
                      </a:r>
                      <a:endParaRPr sz="1100">
                        <a:latin typeface="Segoe UI Semilight"/>
                        <a:cs typeface="Segoe UI Semi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 marR="114935">
                        <a:lnSpc>
                          <a:spcPct val="100000"/>
                        </a:lnSpc>
                      </a:pPr>
                      <a:r>
                        <a:rPr sz="11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resultados </a:t>
                      </a:r>
                      <a:r>
                        <a:rPr sz="11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endParaRPr sz="1100">
                        <a:latin typeface="Segoe UI Semilight"/>
                        <a:cs typeface="Segoe UI Semi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7620">
                        <a:lnSpc>
                          <a:spcPts val="1230"/>
                        </a:lnSpc>
                      </a:pPr>
                      <a:r>
                        <a:rPr sz="11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/actualización</a:t>
                      </a:r>
                      <a:endParaRPr sz="1100">
                        <a:latin typeface="Segoe UI Semilight"/>
                        <a:cs typeface="Segoe UI Semi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7620">
                        <a:lnSpc>
                          <a:spcPts val="1240"/>
                        </a:lnSpc>
                      </a:pPr>
                      <a:r>
                        <a:rPr sz="11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aprendizaje</a:t>
                      </a:r>
                      <a:endParaRPr sz="1100">
                        <a:latin typeface="Segoe UI Semilight"/>
                        <a:cs typeface="Segoe UI Semi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637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30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1115"/>
                        </a:lnSpc>
                      </a:pP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11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los</a:t>
                      </a:r>
                      <a:r>
                        <a:rPr sz="110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II.</a:t>
                      </a:r>
                      <a:r>
                        <a:rPr sz="11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GG.</a:t>
                      </a:r>
                      <a:endParaRPr sz="1100">
                        <a:latin typeface="Segoe UI Semilight"/>
                        <a:cs typeface="Segoe UI Semi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85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1235"/>
                        </a:lnSpc>
                        <a:spcBef>
                          <a:spcPts val="145"/>
                        </a:spcBef>
                        <a:tabLst>
                          <a:tab pos="594360" algn="l"/>
                          <a:tab pos="822960" algn="l"/>
                          <a:tab pos="1485900" algn="l"/>
                        </a:tabLst>
                      </a:pPr>
                      <a:r>
                        <a:rPr sz="11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Revisar</a:t>
                      </a: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	</a:t>
                      </a:r>
                      <a:r>
                        <a:rPr sz="110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y</a:t>
                      </a: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	</a:t>
                      </a:r>
                      <a:r>
                        <a:rPr sz="11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priorizar</a:t>
                      </a: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	</a:t>
                      </a:r>
                      <a:r>
                        <a:rPr sz="11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los</a:t>
                      </a:r>
                      <a:endParaRPr sz="1100">
                        <a:latin typeface="Segoe UI Semilight"/>
                        <a:cs typeface="Segoe UI Semilight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1235"/>
                        </a:lnSpc>
                        <a:spcBef>
                          <a:spcPts val="145"/>
                        </a:spcBef>
                      </a:pP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PEI</a:t>
                      </a:r>
                      <a:r>
                        <a:rPr sz="1100" b="0" spc="-3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revisado</a:t>
                      </a:r>
                      <a:r>
                        <a:rPr sz="1100" b="0" spc="-4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y/o</a:t>
                      </a:r>
                      <a:endParaRPr sz="1100">
                        <a:latin typeface="Segoe UI Semilight"/>
                        <a:cs typeface="Segoe UI Semilight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1235"/>
                        </a:lnSpc>
                        <a:spcBef>
                          <a:spcPts val="145"/>
                        </a:spcBef>
                      </a:pPr>
                      <a:r>
                        <a:rPr sz="11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Equipo</a:t>
                      </a:r>
                      <a:endParaRPr sz="1100">
                        <a:latin typeface="Segoe UI Semilight"/>
                        <a:cs typeface="Segoe UI Semilight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1240"/>
                        </a:lnSpc>
                        <a:spcBef>
                          <a:spcPts val="145"/>
                        </a:spcBef>
                      </a:pPr>
                      <a:r>
                        <a:rPr sz="11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PEI</a:t>
                      </a:r>
                      <a:endParaRPr sz="1100">
                        <a:latin typeface="Segoe UI Semilight"/>
                        <a:cs typeface="Segoe UI Semilight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9EBF5"/>
                    </a:solidFill>
                  </a:tcPr>
                </a:tc>
                <a:tc row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1205"/>
                        </a:lnSpc>
                        <a:tabLst>
                          <a:tab pos="903605" algn="l"/>
                          <a:tab pos="1589405" algn="l"/>
                        </a:tabLst>
                      </a:pPr>
                      <a:r>
                        <a:rPr sz="11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objetivos,</a:t>
                      </a: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	</a:t>
                      </a:r>
                      <a:r>
                        <a:rPr sz="110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metas</a:t>
                      </a: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	</a:t>
                      </a:r>
                      <a:r>
                        <a:rPr sz="110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y</a:t>
                      </a:r>
                      <a:endParaRPr sz="1100">
                        <a:latin typeface="Segoe UI Semilight"/>
                        <a:cs typeface="Segoe UI Semi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1210"/>
                        </a:lnSpc>
                      </a:pPr>
                      <a:r>
                        <a:rPr sz="11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actualizado.</a:t>
                      </a:r>
                      <a:endParaRPr sz="1100">
                        <a:latin typeface="Segoe UI Semilight"/>
                        <a:cs typeface="Segoe UI Semi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1205"/>
                        </a:lnSpc>
                      </a:pPr>
                      <a:r>
                        <a:rPr sz="11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responsable</a:t>
                      </a:r>
                      <a:endParaRPr sz="1100">
                        <a:latin typeface="Segoe UI Semilight"/>
                        <a:cs typeface="Segoe UI Semi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1205"/>
                        </a:lnSpc>
                        <a:tabLst>
                          <a:tab pos="1042035" algn="l"/>
                          <a:tab pos="1479550" algn="l"/>
                        </a:tabLst>
                      </a:pPr>
                      <a:r>
                        <a:rPr sz="11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actividades</a:t>
                      </a: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	</a:t>
                      </a:r>
                      <a:r>
                        <a:rPr sz="110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</a:t>
                      </a: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	</a:t>
                      </a:r>
                      <a:r>
                        <a:rPr sz="11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ser</a:t>
                      </a:r>
                      <a:endParaRPr sz="1100">
                        <a:latin typeface="Segoe UI Semilight"/>
                        <a:cs typeface="Segoe UI Semi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1200"/>
                        </a:lnSpc>
                      </a:pP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para</a:t>
                      </a:r>
                      <a:r>
                        <a:rPr sz="110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la</a:t>
                      </a:r>
                      <a:endParaRPr sz="1100">
                        <a:latin typeface="Segoe UI Semilight"/>
                        <a:cs typeface="Segoe UI Semi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1205"/>
                        </a:lnSpc>
                        <a:spcBef>
                          <a:spcPts val="15"/>
                        </a:spcBef>
                      </a:pP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implementados</a:t>
                      </a:r>
                      <a:r>
                        <a:rPr sz="1100" b="0" spc="23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durante</a:t>
                      </a:r>
                      <a:r>
                        <a:rPr sz="1100" b="0" spc="2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el</a:t>
                      </a:r>
                      <a:endParaRPr sz="1100">
                        <a:latin typeface="Segoe UI Semilight"/>
                        <a:cs typeface="Segoe UI Semiligh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1205"/>
                        </a:lnSpc>
                        <a:spcBef>
                          <a:spcPts val="15"/>
                        </a:spcBef>
                      </a:pPr>
                      <a:r>
                        <a:rPr sz="11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elaboración</a:t>
                      </a:r>
                      <a:endParaRPr sz="1100">
                        <a:latin typeface="Segoe UI Semilight"/>
                        <a:cs typeface="Segoe UI Semiligh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1205"/>
                        </a:lnSpc>
                        <a:spcBef>
                          <a:spcPts val="15"/>
                        </a:spcBef>
                      </a:pP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resto</a:t>
                      </a:r>
                      <a:r>
                        <a:rPr sz="1100" b="0" spc="13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del</a:t>
                      </a:r>
                      <a:r>
                        <a:rPr sz="1100" b="0" spc="14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año</a:t>
                      </a:r>
                      <a:r>
                        <a:rPr sz="1100" b="0" spc="14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escolar</a:t>
                      </a:r>
                      <a:r>
                        <a:rPr sz="1100" b="0" spc="13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 </a:t>
                      </a:r>
                      <a:r>
                        <a:rPr sz="11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que</a:t>
                      </a:r>
                      <a:endParaRPr sz="1100">
                        <a:latin typeface="Segoe UI Semilight"/>
                        <a:cs typeface="Segoe UI Semiligh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1205"/>
                        </a:lnSpc>
                        <a:spcBef>
                          <a:spcPts val="15"/>
                        </a:spcBef>
                      </a:pPr>
                      <a:r>
                        <a:rPr sz="11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/actualización</a:t>
                      </a:r>
                      <a:endParaRPr sz="1100">
                        <a:latin typeface="Segoe UI Semilight"/>
                        <a:cs typeface="Segoe UI Semiligh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1235"/>
                        </a:lnSpc>
                        <a:spcBef>
                          <a:spcPts val="15"/>
                        </a:spcBef>
                        <a:tabLst>
                          <a:tab pos="817880" algn="l"/>
                          <a:tab pos="1232535" algn="l"/>
                        </a:tabLst>
                      </a:pPr>
                      <a:r>
                        <a:rPr sz="11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orienten</a:t>
                      </a: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	</a:t>
                      </a:r>
                      <a:r>
                        <a:rPr sz="11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el</a:t>
                      </a: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	</a:t>
                      </a:r>
                      <a:r>
                        <a:rPr sz="11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trabajo</a:t>
                      </a:r>
                      <a:endParaRPr sz="1100">
                        <a:latin typeface="Segoe UI Semilight"/>
                        <a:cs typeface="Segoe UI Semiligh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1240"/>
                        </a:lnSpc>
                        <a:spcBef>
                          <a:spcPts val="15"/>
                        </a:spcBef>
                      </a:pP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11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los</a:t>
                      </a:r>
                      <a:r>
                        <a:rPr sz="110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II.</a:t>
                      </a:r>
                      <a:r>
                        <a:rPr sz="11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GG.</a:t>
                      </a:r>
                      <a:endParaRPr sz="1100">
                        <a:latin typeface="Segoe UI Semilight"/>
                        <a:cs typeface="Segoe UI Semiligh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20675">
                <a:tc rowSpan="2">
                  <a:txBody>
                    <a:bodyPr/>
                    <a:lstStyle/>
                    <a:p>
                      <a:pPr marL="6985" marR="47625" algn="just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Semanas</a:t>
                      </a:r>
                      <a:r>
                        <a:rPr sz="1100" b="0" spc="-4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1100" b="0" spc="-3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gestión </a:t>
                      </a: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intermedia</a:t>
                      </a:r>
                      <a:r>
                        <a:rPr sz="1100" b="0" spc="-4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III</a:t>
                      </a:r>
                      <a:r>
                        <a:rPr sz="110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Bloque (octubre)</a:t>
                      </a:r>
                      <a:endParaRPr sz="1100">
                        <a:latin typeface="Segoe UI Semilight"/>
                        <a:cs typeface="Segoe UI Semilight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1305"/>
                        </a:lnSpc>
                        <a:tabLst>
                          <a:tab pos="774065" algn="l"/>
                          <a:tab pos="1102995" algn="l"/>
                          <a:tab pos="1552575" algn="l"/>
                        </a:tabLst>
                      </a:pPr>
                      <a:r>
                        <a:rPr sz="11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colegiado</a:t>
                      </a: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	</a:t>
                      </a:r>
                      <a:r>
                        <a:rPr sz="11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	</a:t>
                      </a:r>
                      <a:r>
                        <a:rPr sz="110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toda</a:t>
                      </a: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	</a:t>
                      </a:r>
                      <a:r>
                        <a:rPr sz="11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la</a:t>
                      </a:r>
                      <a:endParaRPr sz="1100">
                        <a:latin typeface="Segoe UI Semilight"/>
                        <a:cs typeface="Segoe UI Semilight"/>
                      </a:endParaRPr>
                    </a:p>
                    <a:p>
                      <a:pPr marL="7620">
                        <a:lnSpc>
                          <a:spcPts val="1125"/>
                        </a:lnSpc>
                      </a:pPr>
                      <a:r>
                        <a:rPr sz="11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comunidad</a:t>
                      </a:r>
                      <a:r>
                        <a:rPr sz="1100" b="0" spc="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educativa.</a:t>
                      </a:r>
                      <a:endParaRPr sz="1100">
                        <a:latin typeface="Segoe UI Semilight"/>
                        <a:cs typeface="Segoe UI Semi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5433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850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 marR="18351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Revisar</a:t>
                      </a:r>
                      <a:r>
                        <a:rPr sz="1100" b="0" spc="-3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los</a:t>
                      </a:r>
                      <a:r>
                        <a:rPr sz="11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indicadores</a:t>
                      </a:r>
                      <a:r>
                        <a:rPr sz="1100" b="0" spc="-4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y </a:t>
                      </a: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prácticas</a:t>
                      </a:r>
                      <a:r>
                        <a:rPr sz="11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11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gestión</a:t>
                      </a:r>
                      <a:endParaRPr sz="1100">
                        <a:latin typeface="Segoe UI Semilight"/>
                        <a:cs typeface="Segoe UI Semilight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 marR="41529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PAT</a:t>
                      </a:r>
                      <a:r>
                        <a:rPr sz="1100" b="0" spc="-4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revisado</a:t>
                      </a:r>
                      <a:r>
                        <a:rPr sz="1100" b="0" spc="-4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y/o </a:t>
                      </a:r>
                      <a:r>
                        <a:rPr sz="11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actualizado.</a:t>
                      </a:r>
                      <a:endParaRPr sz="1100">
                        <a:latin typeface="Segoe UI Semilight"/>
                        <a:cs typeface="Segoe UI Semilight"/>
                      </a:endParaRPr>
                    </a:p>
                  </a:txBody>
                  <a:tcPr marL="0" marR="0" marT="69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 marR="14922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1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Equipo responsable</a:t>
                      </a:r>
                      <a:endParaRPr sz="1100">
                        <a:latin typeface="Segoe UI Semilight"/>
                        <a:cs typeface="Segoe UI Semilight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PAT</a:t>
                      </a:r>
                      <a:endParaRPr sz="1100">
                        <a:latin typeface="Segoe UI Semilight"/>
                        <a:cs typeface="Segoe UI Semilight"/>
                      </a:endParaRPr>
                    </a:p>
                  </a:txBody>
                  <a:tcPr marL="0" marR="0" marT="190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9EBF5"/>
                    </a:solidFill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1205"/>
                        </a:lnSpc>
                      </a:pP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considerando</a:t>
                      </a:r>
                      <a:r>
                        <a:rPr sz="1100" b="0" spc="-6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los</a:t>
                      </a:r>
                      <a:r>
                        <a:rPr sz="110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hallazgos</a:t>
                      </a:r>
                      <a:endParaRPr sz="1100">
                        <a:latin typeface="Segoe UI Semilight"/>
                        <a:cs typeface="Segoe UI Semi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1205"/>
                        </a:lnSpc>
                      </a:pP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para</a:t>
                      </a:r>
                      <a:r>
                        <a:rPr sz="110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la</a:t>
                      </a:r>
                      <a:endParaRPr sz="1100">
                        <a:latin typeface="Segoe UI Semilight"/>
                        <a:cs typeface="Segoe UI Semi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1245"/>
                        </a:lnSpc>
                        <a:spcBef>
                          <a:spcPts val="15"/>
                        </a:spcBef>
                      </a:pP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1100" b="0" spc="-3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las</a:t>
                      </a:r>
                      <a:r>
                        <a:rPr sz="11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actividades</a:t>
                      </a:r>
                      <a:r>
                        <a:rPr sz="1100" b="0" spc="-3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previas</a:t>
                      </a:r>
                      <a:endParaRPr sz="1100">
                        <a:latin typeface="Segoe UI Semilight"/>
                        <a:cs typeface="Segoe UI Semiligh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1240"/>
                        </a:lnSpc>
                        <a:spcBef>
                          <a:spcPts val="15"/>
                        </a:spcBef>
                      </a:pPr>
                      <a:r>
                        <a:rPr sz="11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elaboración</a:t>
                      </a:r>
                      <a:endParaRPr sz="1100">
                        <a:latin typeface="Segoe UI Semilight"/>
                        <a:cs typeface="Segoe UI Semiligh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1185"/>
                        </a:lnSpc>
                      </a:pPr>
                      <a:r>
                        <a:rPr sz="11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/actualización</a:t>
                      </a:r>
                      <a:endParaRPr sz="1100">
                        <a:latin typeface="Segoe UI Semilight"/>
                        <a:cs typeface="Segoe UI Semi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57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1125"/>
                        </a:lnSpc>
                        <a:spcBef>
                          <a:spcPts val="15"/>
                        </a:spcBef>
                      </a:pP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11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los</a:t>
                      </a:r>
                      <a:r>
                        <a:rPr sz="110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II.</a:t>
                      </a:r>
                      <a:r>
                        <a:rPr sz="11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GG.</a:t>
                      </a:r>
                      <a:endParaRPr sz="1100">
                        <a:latin typeface="Segoe UI Semilight"/>
                        <a:cs typeface="Segoe UI Semiligh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892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1235"/>
                        </a:lnSpc>
                        <a:spcBef>
                          <a:spcPts val="155"/>
                        </a:spcBef>
                      </a:pP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Balance,</a:t>
                      </a:r>
                      <a:r>
                        <a:rPr sz="1100" b="0" spc="-6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reajuste</a:t>
                      </a:r>
                      <a:r>
                        <a:rPr sz="1100" b="0" spc="-4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y</a:t>
                      </a:r>
                      <a:endParaRPr sz="1100">
                        <a:latin typeface="Segoe UI Semilight"/>
                        <a:cs typeface="Segoe UI Semilight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1235"/>
                        </a:lnSpc>
                        <a:spcBef>
                          <a:spcPts val="155"/>
                        </a:spcBef>
                      </a:pP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Reporte</a:t>
                      </a:r>
                      <a:r>
                        <a:rPr sz="1100" b="0" spc="-4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interno</a:t>
                      </a:r>
                      <a:r>
                        <a:rPr sz="1100" b="0" spc="-4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que</a:t>
                      </a:r>
                      <a:endParaRPr sz="1100">
                        <a:latin typeface="Segoe UI Semilight"/>
                        <a:cs typeface="Segoe UI Semilight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1235"/>
                        </a:lnSpc>
                        <a:spcBef>
                          <a:spcPts val="155"/>
                        </a:spcBef>
                      </a:pPr>
                      <a:r>
                        <a:rPr sz="11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Equipo</a:t>
                      </a:r>
                      <a:endParaRPr sz="1100">
                        <a:latin typeface="Segoe UI Semilight"/>
                        <a:cs typeface="Segoe UI Semilight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1240"/>
                        </a:lnSpc>
                        <a:spcBef>
                          <a:spcPts val="155"/>
                        </a:spcBef>
                      </a:pPr>
                      <a:r>
                        <a:rPr sz="11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PAT</a:t>
                      </a:r>
                      <a:endParaRPr sz="1100">
                        <a:latin typeface="Segoe UI Semilight"/>
                        <a:cs typeface="Segoe UI Semilight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9EBF5"/>
                    </a:solidFill>
                  </a:tcPr>
                </a:tc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1190"/>
                        </a:lnSpc>
                      </a:pP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socialización</a:t>
                      </a:r>
                      <a:r>
                        <a:rPr sz="1100" b="0" spc="-6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11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actividades</a:t>
                      </a:r>
                      <a:endParaRPr sz="1100">
                        <a:latin typeface="Segoe UI Semilight"/>
                        <a:cs typeface="Segoe UI Semi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1190"/>
                        </a:lnSpc>
                      </a:pP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resume</a:t>
                      </a:r>
                      <a:r>
                        <a:rPr sz="110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el</a:t>
                      </a:r>
                      <a:r>
                        <a:rPr sz="11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avance</a:t>
                      </a:r>
                      <a:r>
                        <a:rPr sz="1100" b="0" spc="-4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110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las</a:t>
                      </a:r>
                      <a:endParaRPr sz="1100">
                        <a:latin typeface="Segoe UI Semilight"/>
                        <a:cs typeface="Segoe UI Semi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1190"/>
                        </a:lnSpc>
                      </a:pPr>
                      <a:r>
                        <a:rPr sz="11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responsable</a:t>
                      </a:r>
                      <a:endParaRPr sz="1100">
                        <a:latin typeface="Segoe UI Semilight"/>
                        <a:cs typeface="Segoe UI Semi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695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7620">
                        <a:lnSpc>
                          <a:spcPts val="1250"/>
                        </a:lnSpc>
                        <a:spcBef>
                          <a:spcPts val="15"/>
                        </a:spcBef>
                      </a:pP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del</a:t>
                      </a:r>
                      <a:r>
                        <a:rPr sz="110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PAT</a:t>
                      </a:r>
                      <a:endParaRPr sz="1100">
                        <a:latin typeface="Segoe UI Semilight"/>
                        <a:cs typeface="Segoe UI Semiligh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1225"/>
                        </a:lnSpc>
                        <a:spcBef>
                          <a:spcPts val="15"/>
                        </a:spcBef>
                      </a:pP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actividades</a:t>
                      </a:r>
                      <a:r>
                        <a:rPr sz="1100" b="0" spc="-6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planificadas</a:t>
                      </a:r>
                      <a:endParaRPr sz="1100">
                        <a:latin typeface="Segoe UI Semilight"/>
                        <a:cs typeface="Segoe UI Semiligh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1220"/>
                        </a:lnSpc>
                        <a:spcBef>
                          <a:spcPts val="15"/>
                        </a:spcBef>
                      </a:pP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para</a:t>
                      </a:r>
                      <a:r>
                        <a:rPr sz="110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la</a:t>
                      </a:r>
                      <a:endParaRPr sz="1100">
                        <a:latin typeface="Segoe UI Semilight"/>
                        <a:cs typeface="Segoe UI Semiligh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7620">
                        <a:lnSpc>
                          <a:spcPts val="1200"/>
                        </a:lnSpc>
                      </a:pP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en</a:t>
                      </a:r>
                      <a:r>
                        <a:rPr sz="11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el</a:t>
                      </a:r>
                      <a:r>
                        <a:rPr sz="11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PAT</a:t>
                      </a:r>
                      <a:r>
                        <a:rPr sz="110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(</a:t>
                      </a:r>
                      <a:r>
                        <a:rPr sz="11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logros,</a:t>
                      </a:r>
                      <a:endParaRPr sz="1100">
                        <a:latin typeface="Segoe UI Semilight"/>
                        <a:cs typeface="Segoe UI Semi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7620">
                        <a:lnSpc>
                          <a:spcPts val="1200"/>
                        </a:lnSpc>
                      </a:pPr>
                      <a:r>
                        <a:rPr sz="11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elaboración</a:t>
                      </a:r>
                      <a:endParaRPr sz="1100">
                        <a:latin typeface="Segoe UI Semilight"/>
                        <a:cs typeface="Segoe UI Semi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6129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1205"/>
                        </a:lnSpc>
                        <a:spcBef>
                          <a:spcPts val="15"/>
                        </a:spcBef>
                      </a:pP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dificultades</a:t>
                      </a:r>
                      <a:r>
                        <a:rPr sz="1100" b="0" spc="-4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y</a:t>
                      </a:r>
                      <a:r>
                        <a:rPr sz="11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reajustes)</a:t>
                      </a:r>
                      <a:endParaRPr sz="1100">
                        <a:latin typeface="Segoe UI Semilight"/>
                        <a:cs typeface="Segoe UI Semiligh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1205"/>
                        </a:lnSpc>
                        <a:spcBef>
                          <a:spcPts val="15"/>
                        </a:spcBef>
                      </a:pPr>
                      <a:r>
                        <a:rPr sz="11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/actualización</a:t>
                      </a:r>
                      <a:endParaRPr sz="1100">
                        <a:latin typeface="Segoe UI Semilight"/>
                        <a:cs typeface="Segoe UI Semiligh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1235"/>
                        </a:lnSpc>
                        <a:spcBef>
                          <a:spcPts val="15"/>
                        </a:spcBef>
                      </a:pPr>
                      <a:r>
                        <a:rPr sz="11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Reprogramación</a:t>
                      </a:r>
                      <a:r>
                        <a:rPr sz="1100" b="0" spc="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endParaRPr sz="1100">
                        <a:latin typeface="Segoe UI Semilight"/>
                        <a:cs typeface="Segoe UI Semiligh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1240"/>
                        </a:lnSpc>
                        <a:spcBef>
                          <a:spcPts val="15"/>
                        </a:spcBef>
                      </a:pP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11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los</a:t>
                      </a:r>
                      <a:r>
                        <a:rPr sz="110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II.</a:t>
                      </a:r>
                      <a:r>
                        <a:rPr sz="11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GG.</a:t>
                      </a:r>
                      <a:endParaRPr sz="1100">
                        <a:latin typeface="Segoe UI Semilight"/>
                        <a:cs typeface="Segoe UI Semiligh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1190"/>
                        </a:lnSpc>
                      </a:pP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actividades</a:t>
                      </a:r>
                      <a:r>
                        <a:rPr sz="1100" b="0" spc="-4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del</a:t>
                      </a:r>
                      <a:r>
                        <a:rPr sz="1100" b="0" spc="-3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PAT,</a:t>
                      </a:r>
                      <a:r>
                        <a:rPr sz="1100" b="0" spc="-4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1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si</a:t>
                      </a:r>
                      <a:endParaRPr sz="1100">
                        <a:latin typeface="Segoe UI Semilight"/>
                        <a:cs typeface="Segoe UI Semi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57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ts val="1125"/>
                        </a:lnSpc>
                        <a:spcBef>
                          <a:spcPts val="15"/>
                        </a:spcBef>
                      </a:pPr>
                      <a:r>
                        <a:rPr sz="11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corresponde</a:t>
                      </a:r>
                      <a:endParaRPr sz="1100">
                        <a:latin typeface="Segoe UI Semilight"/>
                        <a:cs typeface="Segoe UI Semilight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8971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object 24"/>
          <p:cNvSpPr txBox="1"/>
          <p:nvPr/>
        </p:nvSpPr>
        <p:spPr>
          <a:xfrm>
            <a:off x="1419144" y="228278"/>
            <a:ext cx="7201821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"Cómo</a:t>
            </a:r>
            <a:r>
              <a:rPr sz="1400" b="0" i="1" spc="-4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Impulsar</a:t>
            </a:r>
            <a:r>
              <a:rPr sz="1400" b="0" i="1" spc="-4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el</a:t>
            </a:r>
            <a:r>
              <a:rPr sz="1400" b="0" i="1" spc="-1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Aprendizaje</a:t>
            </a:r>
            <a:r>
              <a:rPr sz="1400" b="0" i="1" spc="-35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y</a:t>
            </a:r>
            <a:r>
              <a:rPr sz="1400" b="0" i="1" spc="-1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Bienestar</a:t>
            </a:r>
            <a:r>
              <a:rPr sz="1400" b="0" i="1" spc="-3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en</a:t>
            </a:r>
            <a:r>
              <a:rPr sz="1400" b="0" i="1" spc="-3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el</a:t>
            </a:r>
            <a:r>
              <a:rPr sz="1400" b="0" i="1" spc="-1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IV</a:t>
            </a:r>
            <a:r>
              <a:rPr sz="1400" b="0" i="1" spc="-2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Bloque</a:t>
            </a:r>
            <a:r>
              <a:rPr sz="1400" b="0" i="1" spc="-3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de</a:t>
            </a:r>
            <a:r>
              <a:rPr sz="1400" b="0" i="1" spc="-25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Semanas</a:t>
            </a:r>
            <a:r>
              <a:rPr sz="1400" b="0" i="1" spc="-4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de</a:t>
            </a:r>
            <a:r>
              <a:rPr sz="1400" b="0" i="1" spc="-1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Gestión</a:t>
            </a:r>
            <a:r>
              <a:rPr sz="1400" b="0" i="1" spc="-45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spc="-1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2025"</a:t>
            </a:r>
            <a:endParaRPr sz="1400" dirty="0">
              <a:latin typeface="Cambria" panose="02040503050406030204" pitchFamily="18" charset="0"/>
              <a:ea typeface="Cambria" panose="02040503050406030204" pitchFamily="18" charset="0"/>
              <a:cs typeface="Segoe UI Semilight"/>
            </a:endParaRP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009F6D26-21B8-436D-8E08-18516264FA0D}"/>
              </a:ext>
            </a:extLst>
          </p:cNvPr>
          <p:cNvGraphicFramePr>
            <a:graphicFrameLocks noGrp="1"/>
          </p:cNvGraphicFramePr>
          <p:nvPr/>
        </p:nvGraphicFramePr>
        <p:xfrm>
          <a:off x="565505" y="1018158"/>
          <a:ext cx="11050892" cy="52317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70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17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87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31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743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3469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1404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2575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575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2575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2575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2575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2575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25754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25754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25754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21309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29845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7305">
                        <a:lnSpc>
                          <a:spcPct val="100000"/>
                        </a:lnSpc>
                      </a:pP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Semanas</a:t>
                      </a:r>
                      <a:r>
                        <a:rPr sz="1200" b="0" spc="-5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120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gestión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37185">
                        <a:lnSpc>
                          <a:spcPct val="100000"/>
                        </a:lnSpc>
                      </a:pP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Acciones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66370">
                        <a:lnSpc>
                          <a:spcPct val="100000"/>
                        </a:lnSpc>
                      </a:pPr>
                      <a:r>
                        <a:rPr sz="1200" b="0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Actividades</a:t>
                      </a:r>
                      <a:r>
                        <a:rPr sz="1200" b="0" spc="-15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10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sugeridas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92735">
                        <a:lnSpc>
                          <a:spcPct val="100000"/>
                        </a:lnSpc>
                      </a:pP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Producto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3495">
                        <a:lnSpc>
                          <a:spcPct val="100000"/>
                        </a:lnSpc>
                      </a:pP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Responsable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4295">
                        <a:lnSpc>
                          <a:spcPct val="100000"/>
                        </a:lnSpc>
                      </a:pP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Recursos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0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Modalidad</a:t>
                      </a:r>
                      <a:endParaRPr sz="1000">
                        <a:latin typeface="Segoe UI Semilight"/>
                        <a:cs typeface="Segoe UI Semilight"/>
                      </a:endParaRPr>
                    </a:p>
                  </a:txBody>
                  <a:tcPr marL="0" marR="0" marT="774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MESES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628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781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6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6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6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6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6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6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(P-V-</a:t>
                      </a: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M)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628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20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M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628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20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628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20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M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628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20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J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628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20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J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628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20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628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20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S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628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20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O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628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20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N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628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20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628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4715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985" marR="40640">
                        <a:lnSpc>
                          <a:spcPct val="100000"/>
                        </a:lnSpc>
                      </a:pP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Semanas</a:t>
                      </a:r>
                      <a:r>
                        <a:rPr sz="1200" b="0" spc="-5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120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gestión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intermedia</a:t>
                      </a:r>
                      <a:r>
                        <a:rPr sz="120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III</a:t>
                      </a:r>
                      <a:r>
                        <a:rPr sz="1200" b="0" spc="50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Bloque</a:t>
                      </a:r>
                      <a:r>
                        <a:rPr sz="1200" b="0" spc="-3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(octubre)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8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985" marR="96520">
                        <a:lnSpc>
                          <a:spcPct val="100000"/>
                        </a:lnSpc>
                      </a:pPr>
                      <a:r>
                        <a:rPr sz="1200" b="0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Actividades</a:t>
                      </a:r>
                      <a:r>
                        <a:rPr sz="1200" b="0" spc="-15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25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de </a:t>
                      </a:r>
                      <a:r>
                        <a:rPr sz="1200" b="0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seguimiento</a:t>
                      </a:r>
                      <a:r>
                        <a:rPr sz="1200" b="0" spc="-40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a </a:t>
                      </a:r>
                      <a:r>
                        <a:rPr sz="1200" b="0" spc="-25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la </a:t>
                      </a:r>
                      <a:r>
                        <a:rPr sz="1200" b="0" spc="-10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implementación </a:t>
                      </a:r>
                      <a:r>
                        <a:rPr sz="1200" b="0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1200" b="0" spc="-15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las</a:t>
                      </a:r>
                      <a:r>
                        <a:rPr sz="1200" b="0" spc="-5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10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actividades </a:t>
                      </a:r>
                      <a:r>
                        <a:rPr sz="1200" b="0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continuas</a:t>
                      </a:r>
                      <a:r>
                        <a:rPr sz="1200" b="0" spc="-35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1200" b="0" spc="-20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la </a:t>
                      </a:r>
                      <a:r>
                        <a:rPr sz="1200" b="0" spc="-25" dirty="0">
                          <a:solidFill>
                            <a:srgbClr val="C00000"/>
                          </a:solidFill>
                          <a:latin typeface="Segoe UI Semilight"/>
                          <a:cs typeface="Segoe UI Semilight"/>
                        </a:rPr>
                        <a:t>IE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6985" marR="32384" algn="just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Revisión</a:t>
                      </a:r>
                      <a:r>
                        <a:rPr sz="1200" b="0" spc="-6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y</a:t>
                      </a:r>
                      <a:r>
                        <a:rPr sz="1200" b="0" spc="-4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seguimiento</a:t>
                      </a:r>
                      <a:r>
                        <a:rPr sz="1200" b="0" spc="-3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la</a:t>
                      </a:r>
                      <a:r>
                        <a:rPr sz="1200" b="0" spc="-3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calendarizacion</a:t>
                      </a:r>
                      <a:r>
                        <a:rPr sz="1200" b="0" spc="-3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del</a:t>
                      </a: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año </a:t>
                      </a: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escolar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155"/>
                        </a:spcBef>
                        <a:tabLst>
                          <a:tab pos="969010" algn="l"/>
                        </a:tabLst>
                      </a:pP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Actividades revisadas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	</a:t>
                      </a: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y/o </a:t>
                      </a: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actualizadas.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 marR="29908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Equipo directivo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PAT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07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6985" marR="16256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Registro</a:t>
                      </a:r>
                      <a:r>
                        <a:rPr sz="1200" b="0" spc="-6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oportuno</a:t>
                      </a:r>
                      <a:r>
                        <a:rPr sz="1200" b="0" spc="-4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del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nivel</a:t>
                      </a: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logro</a:t>
                      </a:r>
                      <a:r>
                        <a:rPr sz="1200" b="0" spc="-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los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estudiantes</a:t>
                      </a: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en</a:t>
                      </a:r>
                      <a:r>
                        <a:rPr sz="1200" b="0" spc="-3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el</a:t>
                      </a:r>
                      <a:r>
                        <a:rPr sz="1200" b="0" spc="-3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SIAGIE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 marR="18605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Información</a:t>
                      </a:r>
                      <a:r>
                        <a:rPr sz="1200" b="0" spc="-5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 </a:t>
                      </a: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SIAGIE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  <a:p>
                      <a:pPr marL="7620">
                        <a:lnSpc>
                          <a:spcPct val="100000"/>
                        </a:lnSpc>
                      </a:pP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actualizada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 marR="6032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Comité</a:t>
                      </a:r>
                      <a:r>
                        <a:rPr sz="1200" b="0" spc="-4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Gestión</a:t>
                      </a:r>
                      <a:r>
                        <a:rPr sz="120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 </a:t>
                      </a: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Condiciones Operativas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PAT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3578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just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Análisis</a:t>
                      </a:r>
                      <a:r>
                        <a:rPr sz="1200" b="0" spc="1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colegiado</a:t>
                      </a:r>
                      <a:r>
                        <a:rPr sz="1200" b="0" spc="1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del</a:t>
                      </a:r>
                      <a:r>
                        <a:rPr sz="1200" b="0" spc="1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uso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1200" b="0" spc="2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 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los</a:t>
                      </a:r>
                      <a:r>
                        <a:rPr sz="1200" b="0" spc="23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 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materiales</a:t>
                      </a:r>
                      <a:r>
                        <a:rPr sz="1200" b="0" spc="229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  </a:t>
                      </a:r>
                      <a:r>
                        <a:rPr sz="120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y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recursos</a:t>
                      </a:r>
                      <a:r>
                        <a:rPr sz="1200" b="0" spc="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educativos</a:t>
                      </a:r>
                      <a:r>
                        <a:rPr sz="1200" b="0" spc="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en</a:t>
                      </a:r>
                      <a:r>
                        <a:rPr sz="1200" b="0" spc="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los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procesos</a:t>
                      </a:r>
                      <a:r>
                        <a:rPr sz="1200" b="0" spc="1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1200" b="0" spc="1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 </a:t>
                      </a: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aprendizaje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120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los</a:t>
                      </a: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estudiantes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 marR="47625">
                        <a:lnSpc>
                          <a:spcPct val="100000"/>
                        </a:lnSpc>
                      </a:pP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Planificación curricular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revisada</a:t>
                      </a:r>
                      <a:r>
                        <a:rPr sz="1200" b="0" spc="-4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y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ajustada</a:t>
                      </a:r>
                      <a:r>
                        <a:rPr sz="1200" b="0" spc="-6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por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niveles,</a:t>
                      </a:r>
                      <a:r>
                        <a:rPr sz="1200" b="0" spc="-4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grados,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áreas</a:t>
                      </a: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que</a:t>
                      </a:r>
                      <a:r>
                        <a:rPr sz="1200" b="0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incluye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el</a:t>
                      </a:r>
                      <a:r>
                        <a:rPr sz="1200" b="0" spc="-3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empleo</a:t>
                      </a:r>
                      <a:r>
                        <a:rPr sz="120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los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materiales</a:t>
                      </a:r>
                      <a:r>
                        <a:rPr sz="1200" b="0" spc="-4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6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y </a:t>
                      </a: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recursos educativos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 marR="94615" algn="just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Comité</a:t>
                      </a:r>
                      <a:r>
                        <a:rPr sz="1200" b="0" spc="-4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Gestión</a:t>
                      </a:r>
                      <a:r>
                        <a:rPr sz="120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 </a:t>
                      </a: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Pedagógica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0426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just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Análisis</a:t>
                      </a:r>
                      <a:r>
                        <a:rPr sz="1200" b="0" spc="34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colegiado</a:t>
                      </a:r>
                      <a:r>
                        <a:rPr sz="1200" b="0" spc="34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1200" b="0" spc="3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los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resultados</a:t>
                      </a:r>
                      <a:r>
                        <a:rPr sz="1200" b="0" spc="14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</a:t>
                      </a:r>
                      <a:r>
                        <a:rPr sz="1200" b="0" spc="13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la</a:t>
                      </a:r>
                      <a:r>
                        <a:rPr sz="1200" b="0" spc="14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 </a:t>
                      </a: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práctica docente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203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 marR="9271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Compartir</a:t>
                      </a:r>
                      <a:r>
                        <a:rPr sz="1200" b="0" spc="-6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las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buenas</a:t>
                      </a:r>
                      <a:r>
                        <a:rPr sz="1200" b="0" spc="-5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prácticas pedagógicas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203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 marR="9461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Comité</a:t>
                      </a:r>
                      <a:r>
                        <a:rPr sz="1200" b="0" spc="-4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 </a:t>
                      </a: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Gestión Pedagógica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203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7620" marR="27940">
                        <a:lnSpc>
                          <a:spcPct val="100000"/>
                        </a:lnSpc>
                      </a:pP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Sistematiz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ación</a:t>
                      </a:r>
                      <a:r>
                        <a:rPr sz="1200" b="0" spc="-3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 </a:t>
                      </a: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buenas practicas pedagógic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as</a:t>
                      </a:r>
                      <a:r>
                        <a:rPr sz="1200" b="0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de</a:t>
                      </a:r>
                      <a:r>
                        <a:rPr sz="120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la</a:t>
                      </a:r>
                      <a:r>
                        <a:rPr sz="1200" b="0" spc="-1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 </a:t>
                      </a:r>
                      <a:r>
                        <a:rPr sz="1200" b="0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IE</a:t>
                      </a:r>
                      <a:endParaRPr sz="1200">
                        <a:latin typeface="Segoe UI Semilight"/>
                        <a:cs typeface="Segoe UI Semiligh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04144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7">
            <a:extLst>
              <a:ext uri="{FF2B5EF4-FFF2-40B4-BE49-F238E27FC236}">
                <a16:creationId xmlns:a16="http://schemas.microsoft.com/office/drawing/2014/main" id="{FD6C98E3-0BCC-45C7-9D69-5A12ED3D1C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1263256"/>
              </p:ext>
            </p:extLst>
          </p:nvPr>
        </p:nvGraphicFramePr>
        <p:xfrm>
          <a:off x="869950" y="1469897"/>
          <a:ext cx="10440034" cy="48134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142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20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52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609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890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2000" b="1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Minedu</a:t>
                      </a:r>
                      <a:endParaRPr sz="2000" b="1" dirty="0">
                        <a:latin typeface="Segoe UI Semilight"/>
                        <a:cs typeface="Segoe UI Semilight"/>
                      </a:endParaRPr>
                    </a:p>
                  </a:txBody>
                  <a:tcPr marL="0" marR="0" marT="69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2000" b="1" spc="-1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DRE/GRE</a:t>
                      </a:r>
                      <a:endParaRPr sz="2000" b="1" dirty="0">
                        <a:latin typeface="Segoe UI Semilight"/>
                        <a:cs typeface="Segoe UI Semilight"/>
                      </a:endParaRPr>
                    </a:p>
                  </a:txBody>
                  <a:tcPr marL="0" marR="0" marT="69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2000" b="1" spc="-20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UGEL</a:t>
                      </a:r>
                      <a:endParaRPr sz="2000" b="1" dirty="0">
                        <a:latin typeface="Segoe UI Semilight"/>
                        <a:cs typeface="Segoe UI Semilight"/>
                      </a:endParaRPr>
                    </a:p>
                  </a:txBody>
                  <a:tcPr marL="0" marR="0" marT="69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2000" b="1" spc="-25" dirty="0">
                          <a:solidFill>
                            <a:srgbClr val="1F3863"/>
                          </a:solidFill>
                          <a:latin typeface="Segoe UI Semilight"/>
                          <a:cs typeface="Segoe UI Semilight"/>
                        </a:rPr>
                        <a:t>IE</a:t>
                      </a:r>
                      <a:endParaRPr sz="2000" b="1" dirty="0">
                        <a:latin typeface="Segoe UI Semilight"/>
                        <a:cs typeface="Segoe UI Semilight"/>
                      </a:endParaRPr>
                    </a:p>
                  </a:txBody>
                  <a:tcPr marL="0" marR="0" marT="69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3810">
                <a:tc>
                  <a:txBody>
                    <a:bodyPr/>
                    <a:lstStyle/>
                    <a:p>
                      <a:pPr marL="411480" indent="-342900" algn="just">
                        <a:lnSpc>
                          <a:spcPct val="100000"/>
                        </a:lnSpc>
                        <a:spcBef>
                          <a:spcPts val="50"/>
                        </a:spcBef>
                        <a:buClr>
                          <a:srgbClr val="000000"/>
                        </a:buClr>
                        <a:buFont typeface="Symbol"/>
                        <a:buChar char=""/>
                        <a:tabLst>
                          <a:tab pos="411480" algn="l"/>
                        </a:tabLst>
                      </a:pP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Establece</a:t>
                      </a:r>
                      <a:r>
                        <a:rPr sz="1300" b="0" spc="-4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y</a:t>
                      </a:r>
                      <a:r>
                        <a:rPr sz="1300" b="0" spc="-3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comunica</a:t>
                      </a:r>
                      <a:r>
                        <a:rPr sz="1300" b="0" spc="-2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las</a:t>
                      </a:r>
                      <a:endParaRPr sz="13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Segoe UI Semilight"/>
                      </a:endParaRPr>
                    </a:p>
                    <a:p>
                      <a:pPr marL="411480" marR="199390" algn="just">
                        <a:lnSpc>
                          <a:spcPct val="114999"/>
                        </a:lnSpc>
                      </a:pP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fechas</a:t>
                      </a:r>
                      <a:r>
                        <a:rPr sz="1300" b="0" spc="-3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para</a:t>
                      </a:r>
                      <a:r>
                        <a:rPr sz="1300" b="0" spc="-2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el</a:t>
                      </a:r>
                      <a:r>
                        <a:rPr sz="1300" b="0" spc="-3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desarrollo</a:t>
                      </a:r>
                      <a:r>
                        <a:rPr sz="1300" b="0" spc="-2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de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las</a:t>
                      </a:r>
                      <a:r>
                        <a:rPr sz="1300" b="0" spc="-2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semanas</a:t>
                      </a:r>
                      <a:r>
                        <a:rPr sz="1300" b="0" spc="-2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de</a:t>
                      </a:r>
                      <a:r>
                        <a:rPr sz="1300" b="0" spc="-2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spc="-1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gestión.</a:t>
                      </a:r>
                      <a:endParaRPr sz="13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Segoe UI Semilight"/>
                      </a:endParaRPr>
                    </a:p>
                    <a:p>
                      <a:pPr marL="411480" marR="172720" indent="-343535" algn="just">
                        <a:lnSpc>
                          <a:spcPct val="114999"/>
                        </a:lnSpc>
                        <a:buClr>
                          <a:srgbClr val="000000"/>
                        </a:buClr>
                        <a:buFont typeface="Symbol"/>
                        <a:buChar char=""/>
                        <a:tabLst>
                          <a:tab pos="411480" algn="l"/>
                        </a:tabLst>
                      </a:pP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Brinda</a:t>
                      </a:r>
                      <a:r>
                        <a:rPr sz="1300" b="0" spc="-3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asistencias</a:t>
                      </a:r>
                      <a:r>
                        <a:rPr sz="1300" b="0" spc="-4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técnicas</a:t>
                      </a:r>
                      <a:r>
                        <a:rPr sz="1300" b="0" spc="-4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spc="-5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a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lo</a:t>
                      </a:r>
                      <a:r>
                        <a:rPr sz="1300" b="0" spc="-3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largo</a:t>
                      </a:r>
                      <a:r>
                        <a:rPr sz="1300" b="0" spc="-2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del</a:t>
                      </a:r>
                      <a:r>
                        <a:rPr sz="1300" b="0" spc="-3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año</a:t>
                      </a:r>
                      <a:r>
                        <a:rPr sz="1300" b="0" spc="-2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spc="-1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escolar.</a:t>
                      </a:r>
                      <a:endParaRPr sz="13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Segoe UI Semilight"/>
                      </a:endParaRPr>
                    </a:p>
                    <a:p>
                      <a:pPr marL="411480" indent="-342900" algn="just">
                        <a:lnSpc>
                          <a:spcPct val="100000"/>
                        </a:lnSpc>
                        <a:spcBef>
                          <a:spcPts val="215"/>
                        </a:spcBef>
                        <a:buClr>
                          <a:srgbClr val="000000"/>
                        </a:buClr>
                        <a:buFont typeface="Symbol"/>
                        <a:buChar char=""/>
                        <a:tabLst>
                          <a:tab pos="411480" algn="l"/>
                        </a:tabLst>
                      </a:pP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Brinda</a:t>
                      </a:r>
                      <a:r>
                        <a:rPr sz="1300" b="0" spc="-2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soporte</a:t>
                      </a:r>
                      <a:r>
                        <a:rPr sz="1300" b="0" spc="-1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a</a:t>
                      </a:r>
                      <a:r>
                        <a:rPr sz="1300" b="0" spc="-2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las</a:t>
                      </a:r>
                      <a:r>
                        <a:rPr sz="1300" b="0" spc="-2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DRE</a:t>
                      </a:r>
                      <a:r>
                        <a:rPr sz="1300" b="0" spc="-3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spc="-5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y</a:t>
                      </a:r>
                      <a:endParaRPr sz="13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Segoe UI Semilight"/>
                      </a:endParaRPr>
                    </a:p>
                    <a:p>
                      <a:pPr marL="411480" marR="525780" algn="just">
                        <a:lnSpc>
                          <a:spcPct val="114999"/>
                        </a:lnSpc>
                        <a:spcBef>
                          <a:spcPts val="5"/>
                        </a:spcBef>
                      </a:pP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UGEL</a:t>
                      </a:r>
                      <a:r>
                        <a:rPr sz="1300" b="0" spc="-3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respecto</a:t>
                      </a:r>
                      <a:r>
                        <a:rPr sz="1300" b="0" spc="-2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a</a:t>
                      </a:r>
                      <a:r>
                        <a:rPr sz="1300" b="0" spc="-3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spc="-2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la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implementación</a:t>
                      </a:r>
                      <a:r>
                        <a:rPr sz="1300" b="0" spc="-2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de</a:t>
                      </a:r>
                      <a:r>
                        <a:rPr sz="1300" b="0" spc="-4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spc="-2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las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semanas</a:t>
                      </a:r>
                      <a:r>
                        <a:rPr sz="1300" b="0" spc="-3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de</a:t>
                      </a:r>
                      <a:r>
                        <a:rPr sz="1300" b="0" spc="-3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spc="-1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gestión.</a:t>
                      </a:r>
                      <a:endParaRPr sz="13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Segoe UI Semilight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411480" indent="-342900" algn="just">
                        <a:lnSpc>
                          <a:spcPct val="100000"/>
                        </a:lnSpc>
                        <a:spcBef>
                          <a:spcPts val="50"/>
                        </a:spcBef>
                        <a:buClr>
                          <a:srgbClr val="000000"/>
                        </a:buClr>
                        <a:buFont typeface="Symbol"/>
                        <a:buChar char=""/>
                        <a:tabLst>
                          <a:tab pos="411480" algn="l"/>
                        </a:tabLst>
                      </a:pP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Realiza</a:t>
                      </a:r>
                      <a:r>
                        <a:rPr sz="1300" b="0" spc="-4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el</a:t>
                      </a:r>
                      <a:r>
                        <a:rPr sz="1300" b="0" spc="-4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monitoreo,</a:t>
                      </a:r>
                      <a:r>
                        <a:rPr sz="1300" b="0" spc="-1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spc="-1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seguimiento</a:t>
                      </a:r>
                      <a:r>
                        <a:rPr lang="es-ES" sz="1300" b="0" spc="-1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y</a:t>
                      </a:r>
                      <a:r>
                        <a:rPr sz="1300" b="0" spc="-3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evaluación</a:t>
                      </a:r>
                      <a:r>
                        <a:rPr sz="1300" b="0" spc="-3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del</a:t>
                      </a:r>
                      <a:r>
                        <a:rPr sz="1300" b="0" spc="-3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año</a:t>
                      </a:r>
                      <a:r>
                        <a:rPr sz="1300" b="0" spc="-2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escolar</a:t>
                      </a:r>
                      <a:r>
                        <a:rPr sz="1300" b="0" spc="-3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spc="-2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en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sus</a:t>
                      </a:r>
                      <a:r>
                        <a:rPr sz="1300" b="0" spc="-2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spc="-1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UGEL.</a:t>
                      </a:r>
                      <a:endParaRPr sz="13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Segoe UI Semilight"/>
                      </a:endParaRPr>
                    </a:p>
                    <a:p>
                      <a:pPr marL="411480" marR="261620" indent="-342900" algn="just">
                        <a:lnSpc>
                          <a:spcPct val="114999"/>
                        </a:lnSpc>
                        <a:buClr>
                          <a:srgbClr val="000000"/>
                        </a:buClr>
                        <a:buFont typeface="Symbol"/>
                        <a:buChar char=""/>
                        <a:tabLst>
                          <a:tab pos="411480" algn="l"/>
                        </a:tabLst>
                      </a:pP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Evalúa</a:t>
                      </a:r>
                      <a:r>
                        <a:rPr sz="1300" b="0" spc="-4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la</a:t>
                      </a:r>
                      <a:r>
                        <a:rPr sz="1300" b="0" spc="-3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calendarización</a:t>
                      </a:r>
                      <a:r>
                        <a:rPr sz="1300" b="0" spc="-2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en</a:t>
                      </a:r>
                      <a:r>
                        <a:rPr sz="1300" b="0" spc="-3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spc="-2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su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territorio</a:t>
                      </a:r>
                      <a:r>
                        <a:rPr sz="1300" b="0" spc="-3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y</a:t>
                      </a:r>
                      <a:r>
                        <a:rPr sz="1300" b="0" spc="-4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determina</a:t>
                      </a:r>
                      <a:r>
                        <a:rPr sz="1300" b="0" spc="-2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spc="-1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fechas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distintas</a:t>
                      </a:r>
                      <a:r>
                        <a:rPr sz="1300" b="0" spc="-4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para</a:t>
                      </a:r>
                      <a:r>
                        <a:rPr sz="1300" b="0" spc="-4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la</a:t>
                      </a:r>
                      <a:r>
                        <a:rPr sz="1300" b="0" spc="-4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distribución</a:t>
                      </a:r>
                      <a:r>
                        <a:rPr sz="1300" b="0" spc="-3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spc="-2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de</a:t>
                      </a:r>
                      <a:endParaRPr sz="13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Segoe UI Semilight"/>
                      </a:endParaRPr>
                    </a:p>
                    <a:p>
                      <a:pPr marL="411480" marR="83185" algn="just">
                        <a:lnSpc>
                          <a:spcPct val="114999"/>
                        </a:lnSpc>
                        <a:spcBef>
                          <a:spcPts val="5"/>
                        </a:spcBef>
                      </a:pP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las</a:t>
                      </a:r>
                      <a:r>
                        <a:rPr sz="1300" b="0" spc="-3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semanas</a:t>
                      </a:r>
                      <a:r>
                        <a:rPr sz="1300" b="0" spc="-2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de</a:t>
                      </a:r>
                      <a:r>
                        <a:rPr sz="1300" b="0" spc="-2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gestión</a:t>
                      </a:r>
                      <a:r>
                        <a:rPr sz="1300" b="0" spc="-2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y</a:t>
                      </a:r>
                      <a:r>
                        <a:rPr sz="1300" b="0" spc="-2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spc="-1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lectivas,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de</a:t>
                      </a:r>
                      <a:r>
                        <a:rPr sz="1300" b="0" spc="-2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ser</a:t>
                      </a:r>
                      <a:r>
                        <a:rPr sz="1300" b="0" spc="-1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ello</a:t>
                      </a:r>
                      <a:r>
                        <a:rPr sz="1300" b="0" spc="-2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necesario</a:t>
                      </a:r>
                      <a:r>
                        <a:rPr sz="1300" b="0" spc="-2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para</a:t>
                      </a:r>
                      <a:r>
                        <a:rPr sz="1300" b="0" spc="-1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spc="-1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atender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las</a:t>
                      </a:r>
                      <a:r>
                        <a:rPr sz="1300" b="0" spc="-4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características</a:t>
                      </a:r>
                      <a:r>
                        <a:rPr sz="1300" b="0" spc="-4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específicas</a:t>
                      </a:r>
                      <a:r>
                        <a:rPr sz="1300" b="0" spc="-4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spc="-2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de</a:t>
                      </a:r>
                      <a:r>
                        <a:rPr sz="1300" b="0" spc="5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su</a:t>
                      </a:r>
                      <a:r>
                        <a:rPr sz="1300" b="0" spc="-3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territorio</a:t>
                      </a:r>
                      <a:r>
                        <a:rPr sz="1300" b="0" spc="-1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y</a:t>
                      </a:r>
                      <a:r>
                        <a:rPr sz="1300" b="0" spc="-3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sus</a:t>
                      </a:r>
                      <a:r>
                        <a:rPr sz="1300" b="0" spc="-2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spc="-1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instituciones educativas.</a:t>
                      </a:r>
                      <a:endParaRPr sz="13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Segoe UI Semilight"/>
                      </a:endParaRPr>
                    </a:p>
                    <a:p>
                      <a:pPr marL="411480" marR="400050" indent="-342900" algn="just">
                        <a:lnSpc>
                          <a:spcPct val="114999"/>
                        </a:lnSpc>
                        <a:buClr>
                          <a:srgbClr val="000000"/>
                        </a:buClr>
                        <a:buFont typeface="Symbol"/>
                        <a:buChar char=""/>
                        <a:tabLst>
                          <a:tab pos="411480" algn="l"/>
                        </a:tabLst>
                      </a:pP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Facilita</a:t>
                      </a:r>
                      <a:r>
                        <a:rPr sz="1300" b="0" spc="-2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espacios,</a:t>
                      </a:r>
                      <a:r>
                        <a:rPr sz="1300" b="0" spc="-4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spc="-1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recursos,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equipos,</a:t>
                      </a:r>
                      <a:r>
                        <a:rPr sz="1300" b="0" spc="-3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materiales,</a:t>
                      </a:r>
                      <a:r>
                        <a:rPr sz="1300" b="0" spc="-4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spc="-1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acciones</a:t>
                      </a:r>
                      <a:endParaRPr sz="13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Segoe UI Semilight"/>
                      </a:endParaRPr>
                    </a:p>
                    <a:p>
                      <a:pPr marL="411480" marR="259079" algn="just">
                        <a:lnSpc>
                          <a:spcPct val="114999"/>
                        </a:lnSpc>
                      </a:pP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formativas</a:t>
                      </a:r>
                      <a:r>
                        <a:rPr sz="1300" b="0" spc="-3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u</a:t>
                      </a:r>
                      <a:r>
                        <a:rPr sz="1300" b="0" spc="-3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otros</a:t>
                      </a:r>
                      <a:r>
                        <a:rPr sz="1300" b="0" spc="-2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spc="-1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mecanismos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que</a:t>
                      </a:r>
                      <a:r>
                        <a:rPr sz="1300" b="0" spc="-3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promuevan</a:t>
                      </a:r>
                      <a:r>
                        <a:rPr sz="1300" b="0" spc="-3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el</a:t>
                      </a:r>
                      <a:r>
                        <a:rPr sz="1300" b="0" spc="-3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spc="-1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trabajo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colegiado</a:t>
                      </a:r>
                      <a:r>
                        <a:rPr sz="1300" b="0" spc="-3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dentro</a:t>
                      </a:r>
                      <a:r>
                        <a:rPr sz="1300" b="0" spc="-2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y</a:t>
                      </a:r>
                      <a:r>
                        <a:rPr sz="1300" b="0" spc="-3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entre</a:t>
                      </a:r>
                      <a:r>
                        <a:rPr sz="1300" b="0" spc="-2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sus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instituciones</a:t>
                      </a:r>
                      <a:r>
                        <a:rPr sz="1300" b="0" spc="-6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spc="-1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educativas.</a:t>
                      </a:r>
                      <a:endParaRPr sz="13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Segoe UI Semilight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412115" indent="-342900" algn="just">
                        <a:lnSpc>
                          <a:spcPct val="100000"/>
                        </a:lnSpc>
                        <a:spcBef>
                          <a:spcPts val="50"/>
                        </a:spcBef>
                        <a:buClr>
                          <a:srgbClr val="000000"/>
                        </a:buClr>
                        <a:buFont typeface="Symbol"/>
                        <a:buChar char=""/>
                        <a:tabLst>
                          <a:tab pos="412115" algn="l"/>
                        </a:tabLst>
                      </a:pP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Realiza</a:t>
                      </a:r>
                      <a:r>
                        <a:rPr sz="1300" b="0" spc="-5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el</a:t>
                      </a:r>
                      <a:r>
                        <a:rPr sz="1300" b="0" spc="-4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monitoreo,</a:t>
                      </a:r>
                      <a:r>
                        <a:rPr sz="1300" b="0" spc="-2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seguimiento</a:t>
                      </a:r>
                      <a:r>
                        <a:rPr sz="1300" b="0" spc="-3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spc="-5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y</a:t>
                      </a:r>
                      <a:endParaRPr sz="13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Segoe UI Semilight"/>
                      </a:endParaRPr>
                    </a:p>
                    <a:p>
                      <a:pPr marL="412115" marR="360045" algn="just">
                        <a:lnSpc>
                          <a:spcPct val="114999"/>
                        </a:lnSpc>
                      </a:pP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evaluación</a:t>
                      </a:r>
                      <a:r>
                        <a:rPr sz="1300" b="0" spc="-3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del</a:t>
                      </a:r>
                      <a:r>
                        <a:rPr sz="1300" b="0" spc="-2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año</a:t>
                      </a:r>
                      <a:r>
                        <a:rPr sz="1300" b="0" spc="-3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escolar</a:t>
                      </a:r>
                      <a:r>
                        <a:rPr sz="1300" b="0" spc="-3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en</a:t>
                      </a:r>
                      <a:r>
                        <a:rPr sz="1300" b="0" spc="-2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spc="-2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sus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instituciones</a:t>
                      </a:r>
                      <a:r>
                        <a:rPr sz="1300" b="0" spc="-6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spc="-1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educativas.</a:t>
                      </a:r>
                      <a:endParaRPr sz="13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Segoe UI Semilight"/>
                      </a:endParaRPr>
                    </a:p>
                    <a:p>
                      <a:pPr marL="412115" marR="86360" indent="-342900" algn="just">
                        <a:lnSpc>
                          <a:spcPct val="114999"/>
                        </a:lnSpc>
                        <a:buClr>
                          <a:srgbClr val="000000"/>
                        </a:buClr>
                        <a:buFont typeface="Symbol"/>
                        <a:buChar char=""/>
                        <a:tabLst>
                          <a:tab pos="412115" algn="l"/>
                        </a:tabLst>
                      </a:pP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Brinda</a:t>
                      </a:r>
                      <a:r>
                        <a:rPr sz="1300" b="0" spc="-4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asistencia</a:t>
                      </a:r>
                      <a:r>
                        <a:rPr sz="1300" b="0" spc="-5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spc="-1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técnica, </a:t>
                      </a:r>
                      <a:r>
                        <a:rPr sz="1300" b="0" spc="-1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acompañamiento</a:t>
                      </a:r>
                      <a:r>
                        <a:rPr lang="es-ES" sz="1300" b="0" spc="-1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y</a:t>
                      </a:r>
                      <a:r>
                        <a:rPr sz="1300" b="0" spc="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spc="-1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retroalimentación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oportuna</a:t>
                      </a:r>
                      <a:r>
                        <a:rPr sz="1300" b="0" spc="-1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a</a:t>
                      </a:r>
                      <a:r>
                        <a:rPr sz="1300" b="0" spc="-3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sus</a:t>
                      </a:r>
                      <a:r>
                        <a:rPr sz="1300" b="0" spc="-2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spc="-1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instituciones</a:t>
                      </a:r>
                      <a:r>
                        <a:rPr lang="es-ES" sz="1300" b="0" spc="-1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spc="-1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educativas</a:t>
                      </a:r>
                      <a:r>
                        <a:rPr sz="1300" b="0" spc="-1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.</a:t>
                      </a:r>
                      <a:endParaRPr sz="13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Segoe UI Semilight"/>
                      </a:endParaRPr>
                    </a:p>
                    <a:p>
                      <a:pPr marL="412115" marR="111125" indent="-342900" algn="just">
                        <a:lnSpc>
                          <a:spcPct val="114999"/>
                        </a:lnSpc>
                        <a:buClr>
                          <a:srgbClr val="000000"/>
                        </a:buClr>
                        <a:buFont typeface="Symbol"/>
                        <a:buChar char=""/>
                        <a:tabLst>
                          <a:tab pos="412115" algn="l"/>
                        </a:tabLst>
                      </a:pP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Facilita</a:t>
                      </a:r>
                      <a:r>
                        <a:rPr sz="1300" b="0" spc="-3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espacios,</a:t>
                      </a:r>
                      <a:r>
                        <a:rPr sz="1300" b="0" spc="-5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recursos,</a:t>
                      </a:r>
                      <a:r>
                        <a:rPr sz="1300" b="0" spc="-2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spc="-1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equipos,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materiales,</a:t>
                      </a:r>
                      <a:r>
                        <a:rPr sz="1300" b="0" spc="-4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acciones</a:t>
                      </a:r>
                      <a:r>
                        <a:rPr sz="1300" b="0" spc="-4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formativas</a:t>
                      </a:r>
                      <a:r>
                        <a:rPr sz="1300" b="0" spc="-3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spc="-5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u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otros</a:t>
                      </a:r>
                      <a:r>
                        <a:rPr sz="1300" b="0" spc="-4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mecanismos</a:t>
                      </a:r>
                      <a:r>
                        <a:rPr sz="1300" b="0" spc="-4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que</a:t>
                      </a:r>
                      <a:r>
                        <a:rPr sz="1300" b="0" spc="-4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promuevan</a:t>
                      </a:r>
                      <a:r>
                        <a:rPr sz="1300" b="0" spc="-2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el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trabajo</a:t>
                      </a:r>
                      <a:r>
                        <a:rPr sz="1300" b="0" spc="-3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colegiado</a:t>
                      </a:r>
                      <a:r>
                        <a:rPr sz="1300" b="0" spc="-3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dentro</a:t>
                      </a:r>
                      <a:r>
                        <a:rPr sz="1300" b="0" spc="-1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y</a:t>
                      </a:r>
                      <a:r>
                        <a:rPr sz="1300" b="0" spc="-3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entre</a:t>
                      </a:r>
                      <a:r>
                        <a:rPr sz="1300" b="0" spc="-3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spc="-2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sus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instituciones</a:t>
                      </a:r>
                      <a:r>
                        <a:rPr sz="1300" b="0" spc="-6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spc="-1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educativas.</a:t>
                      </a:r>
                      <a:endParaRPr sz="13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Segoe UI Semilight"/>
                      </a:endParaRPr>
                    </a:p>
                    <a:p>
                      <a:pPr marL="412115" indent="-342900" algn="just">
                        <a:lnSpc>
                          <a:spcPct val="100000"/>
                        </a:lnSpc>
                        <a:spcBef>
                          <a:spcPts val="215"/>
                        </a:spcBef>
                        <a:buClr>
                          <a:srgbClr val="000000"/>
                        </a:buClr>
                        <a:buFont typeface="Symbol"/>
                        <a:buChar char=""/>
                        <a:tabLst>
                          <a:tab pos="412115" algn="l"/>
                        </a:tabLst>
                      </a:pP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Establece</a:t>
                      </a:r>
                      <a:r>
                        <a:rPr sz="1300" b="0" spc="-5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mecanismos</a:t>
                      </a:r>
                      <a:r>
                        <a:rPr sz="1300" b="0" spc="-4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digitales</a:t>
                      </a:r>
                      <a:r>
                        <a:rPr sz="1300" b="0" spc="-3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spc="-2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para</a:t>
                      </a:r>
                      <a:endParaRPr sz="13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Segoe UI Semilight"/>
                      </a:endParaRPr>
                    </a:p>
                    <a:p>
                      <a:pPr marL="412115" marR="296545" algn="just">
                        <a:lnSpc>
                          <a:spcPct val="114999"/>
                        </a:lnSpc>
                      </a:pP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recibir</a:t>
                      </a:r>
                      <a:r>
                        <a:rPr sz="1300" b="0" spc="-2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las</a:t>
                      </a:r>
                      <a:r>
                        <a:rPr sz="1300" b="0" spc="-4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calendarizaciones</a:t>
                      </a:r>
                      <a:r>
                        <a:rPr sz="1300" b="0" spc="-2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y</a:t>
                      </a:r>
                      <a:r>
                        <a:rPr sz="1300" b="0" spc="-4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spc="-2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las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programaciones</a:t>
                      </a:r>
                      <a:r>
                        <a:rPr sz="1300" b="0" spc="-4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de</a:t>
                      </a:r>
                      <a:r>
                        <a:rPr sz="1300" b="0" spc="-6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actividades</a:t>
                      </a:r>
                      <a:r>
                        <a:rPr sz="1300" b="0" spc="-5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spc="-2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de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sus</a:t>
                      </a:r>
                      <a:r>
                        <a:rPr sz="1300" b="0" spc="-4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instituciones</a:t>
                      </a:r>
                      <a:r>
                        <a:rPr sz="1300" b="0" spc="-4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spc="-1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educativas.</a:t>
                      </a:r>
                      <a:endParaRPr sz="13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Segoe UI Semilight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412115" indent="-342900" algn="just">
                        <a:lnSpc>
                          <a:spcPct val="100000"/>
                        </a:lnSpc>
                        <a:spcBef>
                          <a:spcPts val="50"/>
                        </a:spcBef>
                        <a:buClr>
                          <a:srgbClr val="000000"/>
                        </a:buClr>
                        <a:buFont typeface="Symbol"/>
                        <a:buChar char=""/>
                        <a:tabLst>
                          <a:tab pos="412115" algn="l"/>
                        </a:tabLst>
                      </a:pP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Implementa</a:t>
                      </a:r>
                      <a:r>
                        <a:rPr sz="1300" b="0" spc="-2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las</a:t>
                      </a:r>
                      <a:r>
                        <a:rPr sz="1300" b="0" spc="-5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semanas</a:t>
                      </a:r>
                      <a:r>
                        <a:rPr sz="1300" b="0" spc="-4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spc="-2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de</a:t>
                      </a:r>
                      <a:endParaRPr sz="13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Segoe UI Semilight"/>
                      </a:endParaRPr>
                    </a:p>
                    <a:p>
                      <a:pPr marL="412115" marR="202565" algn="just">
                        <a:lnSpc>
                          <a:spcPct val="114999"/>
                        </a:lnSpc>
                      </a:pP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gestión</a:t>
                      </a:r>
                      <a:r>
                        <a:rPr sz="1300" b="0" spc="-2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y</a:t>
                      </a:r>
                      <a:r>
                        <a:rPr sz="1300" b="0" spc="-2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lectivas</a:t>
                      </a:r>
                      <a:r>
                        <a:rPr sz="1300" b="0" spc="-4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del</a:t>
                      </a:r>
                      <a:r>
                        <a:rPr sz="1300" b="0" spc="-3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spc="-2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año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escolar</a:t>
                      </a:r>
                      <a:r>
                        <a:rPr sz="1300" b="0" spc="-3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poniendo</a:t>
                      </a:r>
                      <a:r>
                        <a:rPr sz="1300" b="0" spc="-1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al</a:t>
                      </a:r>
                      <a:r>
                        <a:rPr sz="1300" b="0" spc="-4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spc="-1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centro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los</a:t>
                      </a:r>
                      <a:r>
                        <a:rPr sz="1300" b="0" spc="-3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aprendizajes</a:t>
                      </a:r>
                      <a:r>
                        <a:rPr sz="1300" b="0" spc="-3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y</a:t>
                      </a:r>
                      <a:r>
                        <a:rPr sz="1300" b="0" spc="-3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spc="-2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el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bienestar</a:t>
                      </a:r>
                      <a:r>
                        <a:rPr sz="1300" b="0" spc="-2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integral</a:t>
                      </a:r>
                      <a:r>
                        <a:rPr sz="1300" b="0" spc="-3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de</a:t>
                      </a:r>
                      <a:r>
                        <a:rPr sz="1300" b="0" spc="-4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spc="-2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sus </a:t>
                      </a:r>
                      <a:r>
                        <a:rPr sz="1300" b="0" spc="-1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estudiantes.</a:t>
                      </a:r>
                      <a:endParaRPr sz="13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Segoe UI Semilight"/>
                      </a:endParaRPr>
                    </a:p>
                    <a:p>
                      <a:pPr marL="412115" marR="98425" indent="-342900" algn="just">
                        <a:lnSpc>
                          <a:spcPct val="114999"/>
                        </a:lnSpc>
                        <a:spcBef>
                          <a:spcPts val="5"/>
                        </a:spcBef>
                        <a:buClr>
                          <a:srgbClr val="000000"/>
                        </a:buClr>
                        <a:buFont typeface="Symbol"/>
                        <a:buChar char=""/>
                        <a:tabLst>
                          <a:tab pos="412115" algn="l"/>
                        </a:tabLst>
                      </a:pP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Planifica,</a:t>
                      </a:r>
                      <a:r>
                        <a:rPr sz="1300" b="0" spc="-5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brinda</a:t>
                      </a:r>
                      <a:r>
                        <a:rPr sz="1300" b="0" spc="-4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spc="-1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condiciones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y</a:t>
                      </a:r>
                      <a:r>
                        <a:rPr sz="1300" b="0" spc="-3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promueve</a:t>
                      </a:r>
                      <a:r>
                        <a:rPr sz="1300" b="0" spc="-1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el</a:t>
                      </a:r>
                      <a:r>
                        <a:rPr sz="1300" b="0" spc="-3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spc="-1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trabajo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colegiado</a:t>
                      </a:r>
                      <a:r>
                        <a:rPr sz="1300" b="0" spc="-3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entre</a:t>
                      </a:r>
                      <a:r>
                        <a:rPr sz="1300" b="0" spc="-3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todo</a:t>
                      </a:r>
                      <a:r>
                        <a:rPr sz="1300" b="0" spc="-3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spc="-2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su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personal,</a:t>
                      </a:r>
                      <a:r>
                        <a:rPr sz="1300" b="0" spc="-5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evaluando</a:t>
                      </a:r>
                      <a:r>
                        <a:rPr sz="1300" b="0" spc="-5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spc="-2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sus </a:t>
                      </a:r>
                      <a:r>
                        <a:rPr sz="1300" b="0" spc="-1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resultados.</a:t>
                      </a:r>
                      <a:endParaRPr sz="13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Segoe UI Semilight"/>
                      </a:endParaRPr>
                    </a:p>
                    <a:p>
                      <a:pPr marL="412115" marR="172720" indent="-342900" algn="just">
                        <a:lnSpc>
                          <a:spcPct val="114999"/>
                        </a:lnSpc>
                        <a:buClr>
                          <a:srgbClr val="000000"/>
                        </a:buClr>
                        <a:buFont typeface="Symbol"/>
                        <a:buChar char=""/>
                        <a:tabLst>
                          <a:tab pos="412115" algn="l"/>
                        </a:tabLst>
                      </a:pP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Remite</a:t>
                      </a:r>
                      <a:r>
                        <a:rPr sz="1300" b="0" spc="-4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la</a:t>
                      </a:r>
                      <a:r>
                        <a:rPr sz="1300" b="0" spc="-4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calendarización</a:t>
                      </a:r>
                      <a:r>
                        <a:rPr sz="1300" b="0" spc="-2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spc="-5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y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la</a:t>
                      </a:r>
                      <a:r>
                        <a:rPr sz="1300" b="0" spc="-6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programación</a:t>
                      </a:r>
                      <a:r>
                        <a:rPr sz="1300" b="0" spc="-3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spc="-2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de</a:t>
                      </a:r>
                      <a:endParaRPr sz="13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Segoe UI Semilight"/>
                      </a:endParaRPr>
                    </a:p>
                    <a:p>
                      <a:pPr marL="412115" marR="259079" algn="just">
                        <a:lnSpc>
                          <a:spcPct val="114999"/>
                        </a:lnSpc>
                      </a:pP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actividades</a:t>
                      </a:r>
                      <a:r>
                        <a:rPr sz="1300" b="0" spc="-4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incluidas</a:t>
                      </a:r>
                      <a:r>
                        <a:rPr sz="1300" b="0" spc="-3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en</a:t>
                      </a:r>
                      <a:r>
                        <a:rPr sz="1300" b="0" spc="-4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spc="-2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el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PAT</a:t>
                      </a:r>
                      <a:r>
                        <a:rPr sz="1300" b="0" spc="-1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o</a:t>
                      </a:r>
                      <a:r>
                        <a:rPr sz="1300" b="0" spc="-1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el</a:t>
                      </a:r>
                      <a:r>
                        <a:rPr sz="1300" b="0" spc="-1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DG</a:t>
                      </a:r>
                      <a:r>
                        <a:rPr sz="1300" b="0" spc="-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a</a:t>
                      </a:r>
                      <a:r>
                        <a:rPr sz="1300" b="0" spc="-2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la</a:t>
                      </a:r>
                      <a:r>
                        <a:rPr sz="1300" b="0" spc="-15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 </a:t>
                      </a:r>
                      <a:r>
                        <a:rPr sz="1300" b="0" spc="-2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Segoe UI Semilight"/>
                        </a:rPr>
                        <a:t>UGEL.</a:t>
                      </a:r>
                      <a:endParaRPr sz="13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Segoe UI Semilight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object 8">
            <a:extLst>
              <a:ext uri="{FF2B5EF4-FFF2-40B4-BE49-F238E27FC236}">
                <a16:creationId xmlns:a16="http://schemas.microsoft.com/office/drawing/2014/main" id="{68B31B01-6019-4832-B99E-468CAF4D2D9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3400" y="754627"/>
            <a:ext cx="9990666" cy="5661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7804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Responsabilidades</a:t>
            </a:r>
          </a:p>
        </p:txBody>
      </p:sp>
      <p:sp>
        <p:nvSpPr>
          <p:cNvPr id="5" name="object 9">
            <a:extLst>
              <a:ext uri="{FF2B5EF4-FFF2-40B4-BE49-F238E27FC236}">
                <a16:creationId xmlns:a16="http://schemas.microsoft.com/office/drawing/2014/main" id="{558A158B-B834-43A2-9144-D08939483BC5}"/>
              </a:ext>
            </a:extLst>
          </p:cNvPr>
          <p:cNvSpPr txBox="1"/>
          <p:nvPr/>
        </p:nvSpPr>
        <p:spPr>
          <a:xfrm>
            <a:off x="3657600" y="228600"/>
            <a:ext cx="521081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"Cómo</a:t>
            </a:r>
            <a:r>
              <a:rPr sz="1100" b="0" i="1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Impulsar</a:t>
            </a:r>
            <a:r>
              <a:rPr sz="1100" b="0" i="1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el</a:t>
            </a:r>
            <a:r>
              <a:rPr sz="1100" b="0" i="1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Aprendizaje</a:t>
            </a:r>
            <a:r>
              <a:rPr sz="1100" b="0" i="1" spc="-3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y</a:t>
            </a:r>
            <a:r>
              <a:rPr sz="1100" b="0" i="1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Bienestar</a:t>
            </a:r>
            <a:r>
              <a:rPr sz="1100" b="0" i="1" spc="-3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en</a:t>
            </a:r>
            <a:r>
              <a:rPr sz="1100" b="0" i="1" spc="-3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el</a:t>
            </a:r>
            <a:r>
              <a:rPr sz="1100" b="0" i="1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IV</a:t>
            </a:r>
            <a:r>
              <a:rPr sz="1100" b="0" i="1" spc="-2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Bloque</a:t>
            </a:r>
            <a:r>
              <a:rPr sz="1100" b="0" i="1" spc="-3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de</a:t>
            </a:r>
            <a:r>
              <a:rPr sz="1100" b="0" i="1" spc="-2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Semanas</a:t>
            </a:r>
            <a:r>
              <a:rPr sz="1100" b="0" i="1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de</a:t>
            </a:r>
            <a:r>
              <a:rPr sz="1100" b="0" i="1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Gestión</a:t>
            </a:r>
            <a:r>
              <a:rPr sz="1100" b="0" i="1" spc="-4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2025"</a:t>
            </a:r>
            <a:endParaRPr sz="1100" dirty="0">
              <a:latin typeface="Segoe UI Semilight"/>
              <a:cs typeface="Segoe UI Semilight"/>
            </a:endParaRPr>
          </a:p>
        </p:txBody>
      </p:sp>
    </p:spTree>
    <p:extLst>
      <p:ext uri="{BB962C8B-B14F-4D97-AF65-F5344CB8AC3E}">
        <p14:creationId xmlns:p14="http://schemas.microsoft.com/office/powerpoint/2010/main" val="25924045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71550" y="671828"/>
            <a:ext cx="955167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/>
              <a:t>Actualización</a:t>
            </a:r>
            <a:r>
              <a:rPr spc="-70" dirty="0"/>
              <a:t> </a:t>
            </a:r>
            <a:r>
              <a:rPr dirty="0"/>
              <a:t>de</a:t>
            </a:r>
            <a:r>
              <a:rPr spc="-70" dirty="0"/>
              <a:t> </a:t>
            </a:r>
            <a:r>
              <a:rPr dirty="0"/>
              <a:t>los</a:t>
            </a:r>
            <a:r>
              <a:rPr spc="-65" dirty="0"/>
              <a:t> </a:t>
            </a:r>
            <a:r>
              <a:rPr dirty="0"/>
              <a:t>protocolos</a:t>
            </a:r>
            <a:r>
              <a:rPr spc="-70" dirty="0"/>
              <a:t> </a:t>
            </a:r>
            <a:r>
              <a:rPr dirty="0"/>
              <a:t>para</a:t>
            </a:r>
            <a:r>
              <a:rPr spc="-60" dirty="0"/>
              <a:t> </a:t>
            </a:r>
            <a:r>
              <a:rPr dirty="0"/>
              <a:t>la</a:t>
            </a:r>
            <a:r>
              <a:rPr spc="-55" dirty="0"/>
              <a:t> </a:t>
            </a:r>
            <a:r>
              <a:rPr dirty="0"/>
              <a:t>atención</a:t>
            </a:r>
            <a:r>
              <a:rPr spc="-65" dirty="0"/>
              <a:t> </a:t>
            </a:r>
            <a:r>
              <a:rPr dirty="0"/>
              <a:t>de</a:t>
            </a:r>
            <a:r>
              <a:rPr spc="-65" dirty="0"/>
              <a:t> </a:t>
            </a:r>
            <a:r>
              <a:rPr dirty="0"/>
              <a:t>la</a:t>
            </a:r>
            <a:r>
              <a:rPr spc="-40" dirty="0"/>
              <a:t> </a:t>
            </a:r>
            <a:r>
              <a:rPr spc="-10" dirty="0"/>
              <a:t>violencia </a:t>
            </a:r>
            <a:r>
              <a:rPr dirty="0"/>
              <a:t>contra</a:t>
            </a:r>
            <a:r>
              <a:rPr spc="-40" dirty="0"/>
              <a:t> </a:t>
            </a:r>
            <a:r>
              <a:rPr spc="-10" dirty="0"/>
              <a:t>estudiantes</a:t>
            </a:r>
            <a:r>
              <a:rPr spc="-65" dirty="0"/>
              <a:t> </a:t>
            </a:r>
            <a:r>
              <a:rPr sz="2000" spc="-10" dirty="0"/>
              <a:t>(R.M.N.</a:t>
            </a:r>
            <a:r>
              <a:rPr sz="2000" b="1" spc="-10" dirty="0">
                <a:latin typeface="Calibri"/>
                <a:cs typeface="Calibri"/>
              </a:rPr>
              <a:t>°</a:t>
            </a:r>
            <a:r>
              <a:rPr sz="2000" spc="-10" dirty="0"/>
              <a:t>383-</a:t>
            </a:r>
            <a:r>
              <a:rPr sz="2000" spc="-25" dirty="0"/>
              <a:t>2025-</a:t>
            </a:r>
            <a:r>
              <a:rPr sz="2000" spc="-10" dirty="0"/>
              <a:t>MINEDU)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581400" y="228600"/>
            <a:ext cx="521081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"Cómo</a:t>
            </a:r>
            <a:r>
              <a:rPr sz="1100" b="0" i="1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Impulsar</a:t>
            </a:r>
            <a:r>
              <a:rPr sz="1100" b="0" i="1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el</a:t>
            </a:r>
            <a:r>
              <a:rPr sz="1100" b="0" i="1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Aprendizaje</a:t>
            </a:r>
            <a:r>
              <a:rPr sz="1100" b="0" i="1" spc="-3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y</a:t>
            </a:r>
            <a:r>
              <a:rPr sz="1100" b="0" i="1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Bienestar</a:t>
            </a:r>
            <a:r>
              <a:rPr sz="1100" b="0" i="1" spc="-3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en</a:t>
            </a:r>
            <a:r>
              <a:rPr sz="1100" b="0" i="1" spc="-3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el</a:t>
            </a:r>
            <a:r>
              <a:rPr sz="1100" b="0" i="1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IV</a:t>
            </a:r>
            <a:r>
              <a:rPr sz="1100" b="0" i="1" spc="-2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Bloque</a:t>
            </a:r>
            <a:r>
              <a:rPr sz="1100" b="0" i="1" spc="-3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de</a:t>
            </a:r>
            <a:r>
              <a:rPr sz="1100" b="0" i="1" spc="-2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Semanas</a:t>
            </a:r>
            <a:r>
              <a:rPr sz="1100" b="0" i="1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de</a:t>
            </a:r>
            <a:r>
              <a:rPr sz="1100" b="0" i="1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Gestión</a:t>
            </a:r>
            <a:r>
              <a:rPr sz="1100" b="0" i="1" spc="-4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2025"</a:t>
            </a:r>
            <a:endParaRPr sz="1100" dirty="0">
              <a:latin typeface="Segoe UI Semilight"/>
              <a:cs typeface="Segoe UI Semilight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90600" y="1981200"/>
            <a:ext cx="990600" cy="99060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591800" y="5333999"/>
            <a:ext cx="1524000" cy="1523998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4300" y="5301994"/>
            <a:ext cx="1600200" cy="1556002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626852" y="2261616"/>
            <a:ext cx="1377696" cy="1379219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734055" y="1828798"/>
            <a:ext cx="6723888" cy="4963666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3139" y="901141"/>
            <a:ext cx="955167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/>
              <a:t>Actualización</a:t>
            </a:r>
            <a:r>
              <a:rPr spc="-70" dirty="0"/>
              <a:t> </a:t>
            </a:r>
            <a:r>
              <a:rPr dirty="0"/>
              <a:t>de</a:t>
            </a:r>
            <a:r>
              <a:rPr spc="-70" dirty="0"/>
              <a:t> </a:t>
            </a:r>
            <a:r>
              <a:rPr dirty="0"/>
              <a:t>los</a:t>
            </a:r>
            <a:r>
              <a:rPr spc="-65" dirty="0"/>
              <a:t> </a:t>
            </a:r>
            <a:r>
              <a:rPr dirty="0"/>
              <a:t>protocolos</a:t>
            </a:r>
            <a:r>
              <a:rPr spc="-70" dirty="0"/>
              <a:t> </a:t>
            </a:r>
            <a:r>
              <a:rPr dirty="0"/>
              <a:t>para</a:t>
            </a:r>
            <a:r>
              <a:rPr spc="-60" dirty="0"/>
              <a:t> </a:t>
            </a:r>
            <a:r>
              <a:rPr dirty="0"/>
              <a:t>la</a:t>
            </a:r>
            <a:r>
              <a:rPr spc="-55" dirty="0"/>
              <a:t> </a:t>
            </a:r>
            <a:r>
              <a:rPr dirty="0"/>
              <a:t>atención</a:t>
            </a:r>
            <a:r>
              <a:rPr spc="-65" dirty="0"/>
              <a:t> </a:t>
            </a:r>
            <a:r>
              <a:rPr dirty="0"/>
              <a:t>de</a:t>
            </a:r>
            <a:r>
              <a:rPr spc="-65" dirty="0"/>
              <a:t> </a:t>
            </a:r>
            <a:r>
              <a:rPr dirty="0"/>
              <a:t>la</a:t>
            </a:r>
            <a:r>
              <a:rPr spc="-40" dirty="0"/>
              <a:t> </a:t>
            </a:r>
            <a:r>
              <a:rPr spc="-10" dirty="0"/>
              <a:t>violencia </a:t>
            </a:r>
            <a:r>
              <a:rPr dirty="0"/>
              <a:t>contra</a:t>
            </a:r>
            <a:r>
              <a:rPr spc="-40" dirty="0"/>
              <a:t> </a:t>
            </a:r>
            <a:r>
              <a:rPr spc="-10" dirty="0"/>
              <a:t>estudiantes</a:t>
            </a:r>
            <a:r>
              <a:rPr spc="-65" dirty="0"/>
              <a:t> </a:t>
            </a:r>
            <a:r>
              <a:rPr sz="2000" spc="-10" dirty="0"/>
              <a:t>(R.M.N.</a:t>
            </a:r>
            <a:r>
              <a:rPr sz="2000" b="1" spc="-10" dirty="0">
                <a:latin typeface="Calibri"/>
                <a:cs typeface="Calibri"/>
              </a:rPr>
              <a:t>°</a:t>
            </a:r>
            <a:r>
              <a:rPr sz="2000" spc="-10" dirty="0"/>
              <a:t>383-</a:t>
            </a:r>
            <a:r>
              <a:rPr sz="2000" spc="-25" dirty="0"/>
              <a:t>2025-</a:t>
            </a:r>
            <a:r>
              <a:rPr sz="2000" spc="-10" dirty="0"/>
              <a:t>MINEDU)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509644" y="228600"/>
            <a:ext cx="521081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"Cómo</a:t>
            </a:r>
            <a:r>
              <a:rPr sz="1100" b="0" i="1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Impulsar</a:t>
            </a:r>
            <a:r>
              <a:rPr sz="1100" b="0" i="1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el</a:t>
            </a:r>
            <a:r>
              <a:rPr sz="1100" b="0" i="1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Aprendizaje</a:t>
            </a:r>
            <a:r>
              <a:rPr sz="1100" b="0" i="1" spc="-3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y</a:t>
            </a:r>
            <a:r>
              <a:rPr sz="1100" b="0" i="1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Bienestar</a:t>
            </a:r>
            <a:r>
              <a:rPr sz="1100" b="0" i="1" spc="-3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en</a:t>
            </a:r>
            <a:r>
              <a:rPr sz="1100" b="0" i="1" spc="-3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el</a:t>
            </a:r>
            <a:r>
              <a:rPr sz="1100" b="0" i="1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IV</a:t>
            </a:r>
            <a:r>
              <a:rPr sz="1100" b="0" i="1" spc="-2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Bloque</a:t>
            </a:r>
            <a:r>
              <a:rPr sz="1100" b="0" i="1" spc="-3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de</a:t>
            </a:r>
            <a:r>
              <a:rPr sz="1100" b="0" i="1" spc="-2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Semanas</a:t>
            </a:r>
            <a:r>
              <a:rPr sz="1100" b="0" i="1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de</a:t>
            </a:r>
            <a:r>
              <a:rPr sz="1100" b="0" i="1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Gestión</a:t>
            </a:r>
            <a:r>
              <a:rPr sz="1100" b="0" i="1" spc="-4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2025"</a:t>
            </a:r>
            <a:endParaRPr sz="1100" dirty="0">
              <a:latin typeface="Segoe UI Semilight"/>
              <a:cs typeface="Segoe UI Semilight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4300" y="5301994"/>
            <a:ext cx="1600200" cy="1556002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897123" y="1904998"/>
            <a:ext cx="6435852" cy="4831078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096500" y="3596640"/>
            <a:ext cx="1447800" cy="14478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object 24"/>
          <p:cNvSpPr txBox="1"/>
          <p:nvPr/>
        </p:nvSpPr>
        <p:spPr>
          <a:xfrm>
            <a:off x="2241724" y="152400"/>
            <a:ext cx="7201821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"Cómo</a:t>
            </a:r>
            <a:r>
              <a:rPr sz="1400" b="0" i="1" spc="-4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Impulsar</a:t>
            </a:r>
            <a:r>
              <a:rPr sz="1400" b="0" i="1" spc="-4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el</a:t>
            </a:r>
            <a:r>
              <a:rPr sz="1400" b="0" i="1" spc="-1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Aprendizaje</a:t>
            </a:r>
            <a:r>
              <a:rPr sz="1400" b="0" i="1" spc="-35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y</a:t>
            </a:r>
            <a:r>
              <a:rPr sz="1400" b="0" i="1" spc="-1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Bienestar</a:t>
            </a:r>
            <a:r>
              <a:rPr sz="1400" b="0" i="1" spc="-3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en</a:t>
            </a:r>
            <a:r>
              <a:rPr sz="1400" b="0" i="1" spc="-3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el</a:t>
            </a:r>
            <a:r>
              <a:rPr sz="1400" b="0" i="1" spc="-1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IV</a:t>
            </a:r>
            <a:r>
              <a:rPr sz="1400" b="0" i="1" spc="-2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Bloque</a:t>
            </a:r>
            <a:r>
              <a:rPr sz="1400" b="0" i="1" spc="-3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de</a:t>
            </a:r>
            <a:r>
              <a:rPr sz="1400" b="0" i="1" spc="-25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Semanas</a:t>
            </a:r>
            <a:r>
              <a:rPr sz="1400" b="0" i="1" spc="-4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de</a:t>
            </a:r>
            <a:r>
              <a:rPr sz="1400" b="0" i="1" spc="-1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Gestión</a:t>
            </a:r>
            <a:r>
              <a:rPr sz="1400" b="0" i="1" spc="-45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spc="-1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2025"</a:t>
            </a:r>
            <a:endParaRPr sz="1400" dirty="0">
              <a:latin typeface="Cambria" panose="02040503050406030204" pitchFamily="18" charset="0"/>
              <a:ea typeface="Cambria" panose="02040503050406030204" pitchFamily="18" charset="0"/>
              <a:cs typeface="Segoe UI Semilight"/>
            </a:endParaRPr>
          </a:p>
        </p:txBody>
      </p:sp>
      <p:sp>
        <p:nvSpPr>
          <p:cNvPr id="3" name="object 2">
            <a:extLst>
              <a:ext uri="{FF2B5EF4-FFF2-40B4-BE49-F238E27FC236}">
                <a16:creationId xmlns:a16="http://schemas.microsoft.com/office/drawing/2014/main" id="{EBC9D512-370A-4495-96FD-B39A3D3A6FC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66800" y="762000"/>
            <a:ext cx="9551670" cy="3815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lang="es-ES" sz="2400" b="1" dirty="0">
                <a:solidFill>
                  <a:srgbClr val="FF0000"/>
                </a:solidFill>
                <a:latin typeface="Calibri"/>
                <a:cs typeface="Calibri"/>
              </a:rPr>
              <a:t>Convocatorias de UGEL durante la semana de gestión </a:t>
            </a:r>
            <a:endParaRPr sz="2400" b="1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graphicFrame>
        <p:nvGraphicFramePr>
          <p:cNvPr id="2" name="Tabla 3">
            <a:extLst>
              <a:ext uri="{FF2B5EF4-FFF2-40B4-BE49-F238E27FC236}">
                <a16:creationId xmlns:a16="http://schemas.microsoft.com/office/drawing/2014/main" id="{A0003E19-76E0-4B24-9BD5-41B6853EF6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945284"/>
              </p:ext>
            </p:extLst>
          </p:nvPr>
        </p:nvGraphicFramePr>
        <p:xfrm>
          <a:off x="304800" y="1371600"/>
          <a:ext cx="11734799" cy="430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7000">
                  <a:extLst>
                    <a:ext uri="{9D8B030D-6E8A-4147-A177-3AD203B41FA5}">
                      <a16:colId xmlns:a16="http://schemas.microsoft.com/office/drawing/2014/main" val="3148560166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584247905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111173039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2825837205"/>
                    </a:ext>
                  </a:extLst>
                </a:gridCol>
                <a:gridCol w="2057399">
                  <a:extLst>
                    <a:ext uri="{9D8B030D-6E8A-4147-A177-3AD203B41FA5}">
                      <a16:colId xmlns:a16="http://schemas.microsoft.com/office/drawing/2014/main" val="4200015367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r>
                        <a:rPr lang="es-ES" dirty="0"/>
                        <a:t>Lunes 13</a:t>
                      </a:r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Martes 14</a:t>
                      </a:r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Miércoles 15</a:t>
                      </a:r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Jueves 16</a:t>
                      </a:r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Viernes 17</a:t>
                      </a:r>
                      <a:endParaRPr lang="es-P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8256207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r>
                        <a:rPr lang="es-ES" b="1" dirty="0"/>
                        <a:t>ATP: </a:t>
                      </a:r>
                      <a:r>
                        <a:rPr lang="es-ES" sz="1200" b="1" dirty="0">
                          <a:solidFill>
                            <a:srgbClr val="FF0000"/>
                          </a:solidFill>
                        </a:rPr>
                        <a:t>(8:00a.m. -  2:00p.m.)</a:t>
                      </a:r>
                    </a:p>
                    <a:p>
                      <a:r>
                        <a:rPr lang="es-ES" sz="1600" b="1" dirty="0"/>
                        <a:t>Inicial: </a:t>
                      </a:r>
                      <a:r>
                        <a:rPr lang="es-ES" sz="1600" dirty="0"/>
                        <a:t>comunicación</a:t>
                      </a:r>
                    </a:p>
                    <a:p>
                      <a:r>
                        <a:rPr lang="es-ES" sz="1600" b="1" dirty="0"/>
                        <a:t>Primaria: </a:t>
                      </a:r>
                      <a:r>
                        <a:rPr lang="es-ES" sz="1600" dirty="0"/>
                        <a:t>comunicación 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1" dirty="0"/>
                        <a:t>Secundaria: </a:t>
                      </a:r>
                      <a:r>
                        <a:rPr lang="es-ES" sz="1600" dirty="0"/>
                        <a:t>CCSS</a:t>
                      </a:r>
                    </a:p>
                    <a:p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b="1" dirty="0"/>
                        <a:t>ATP</a:t>
                      </a:r>
                      <a:r>
                        <a:rPr lang="es-ES" sz="1200" b="1" dirty="0"/>
                        <a:t>:</a:t>
                      </a:r>
                      <a:r>
                        <a:rPr lang="es-ES" sz="1200" b="1" dirty="0">
                          <a:solidFill>
                            <a:srgbClr val="FF0000"/>
                          </a:solidFill>
                        </a:rPr>
                        <a:t>(8:00a.m. -  2:00p.m</a:t>
                      </a:r>
                      <a:r>
                        <a:rPr lang="es-ES" sz="1400" b="1" dirty="0">
                          <a:solidFill>
                            <a:srgbClr val="FF0000"/>
                          </a:solidFill>
                        </a:rPr>
                        <a:t>.)</a:t>
                      </a:r>
                      <a:endParaRPr lang="es-ES" sz="1400" b="1" dirty="0"/>
                    </a:p>
                    <a:p>
                      <a:r>
                        <a:rPr lang="es-ES" sz="1600" b="1" dirty="0"/>
                        <a:t>Inicial: </a:t>
                      </a:r>
                      <a:r>
                        <a:rPr lang="es-ES" sz="1600" dirty="0" err="1"/>
                        <a:t>CyT</a:t>
                      </a:r>
                      <a:endParaRPr lang="es-ES" sz="1600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1" dirty="0"/>
                        <a:t>Primaria: </a:t>
                      </a:r>
                      <a:r>
                        <a:rPr lang="es-ES" sz="1600" dirty="0" err="1"/>
                        <a:t>CyT</a:t>
                      </a:r>
                      <a:endParaRPr lang="es-ES" sz="1600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1" dirty="0"/>
                        <a:t>Secundaria: </a:t>
                      </a:r>
                      <a:r>
                        <a:rPr lang="es-ES" sz="1600" dirty="0"/>
                        <a:t>matemática </a:t>
                      </a:r>
                    </a:p>
                    <a:p>
                      <a:endParaRPr lang="es-ES" dirty="0"/>
                    </a:p>
                    <a:p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/>
                        <a:t>ATP: </a:t>
                      </a:r>
                      <a:r>
                        <a:rPr lang="es-ES" sz="1200" b="1" dirty="0">
                          <a:solidFill>
                            <a:srgbClr val="FF0000"/>
                          </a:solidFill>
                        </a:rPr>
                        <a:t>(8:00a.m. -  2:00p.m.)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1" dirty="0"/>
                        <a:t>Secundaria:</a:t>
                      </a:r>
                      <a:r>
                        <a:rPr lang="es-ES" sz="1600" dirty="0"/>
                        <a:t> comunicación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dirty="0"/>
                        <a:t>- Educación física </a:t>
                      </a:r>
                    </a:p>
                    <a:p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/>
                        <a:t>ATP: </a:t>
                      </a:r>
                      <a:r>
                        <a:rPr lang="es-ES" sz="1200" b="1" dirty="0">
                          <a:solidFill>
                            <a:srgbClr val="FF0000"/>
                          </a:solidFill>
                        </a:rPr>
                        <a:t>(8:00a.m. -  2:00p.m.)</a:t>
                      </a:r>
                      <a:endParaRPr lang="es-ES" sz="1200" b="1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/>
                        <a:t>Secundaria: </a:t>
                      </a:r>
                      <a:r>
                        <a:rPr lang="es-ES" dirty="0" err="1"/>
                        <a:t>CyT</a:t>
                      </a:r>
                      <a:endParaRPr lang="es-ES" dirty="0"/>
                    </a:p>
                    <a:p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/>
                        <a:t>ATV: </a:t>
                      </a:r>
                      <a:r>
                        <a:rPr lang="es-ES" sz="1200" b="1" dirty="0">
                          <a:solidFill>
                            <a:srgbClr val="FF0000"/>
                          </a:solidFill>
                        </a:rPr>
                        <a:t>(8:00a.m. -  11:00a.m.)</a:t>
                      </a:r>
                      <a:endParaRPr lang="es-ES" sz="1200" b="1" dirty="0"/>
                    </a:p>
                    <a:p>
                      <a:r>
                        <a:rPr lang="es-PE" dirty="0"/>
                        <a:t>Adaptaciones curriculares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518402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b="1" dirty="0"/>
                        <a:t>Taller para directivos 3:00p.m</a:t>
                      </a:r>
                      <a:endParaRPr lang="es-P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b="1" dirty="0"/>
                        <a:t>ATP: CEBA – </a:t>
                      </a:r>
                      <a:r>
                        <a:rPr lang="es-ES" b="1" dirty="0">
                          <a:solidFill>
                            <a:srgbClr val="FF0000"/>
                          </a:solidFill>
                        </a:rPr>
                        <a:t>3:00p.m.</a:t>
                      </a:r>
                    </a:p>
                    <a:p>
                      <a:r>
                        <a:rPr lang="es-ES" dirty="0"/>
                        <a:t>Uso de herramientas digitales en el proceso de enseñanza aprendizaje </a:t>
                      </a:r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76249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61271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>
            <a:extLst>
              <a:ext uri="{FF2B5EF4-FFF2-40B4-BE49-F238E27FC236}">
                <a16:creationId xmlns:a16="http://schemas.microsoft.com/office/drawing/2014/main" id="{8529BFF6-1262-4DC2-B8E1-AAF78FCD1D4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110612" y="2362200"/>
            <a:ext cx="5818884" cy="155106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lang="es-ES" sz="10000" b="1" dirty="0"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GRACIAS</a:t>
            </a:r>
            <a:r>
              <a:rPr lang="es-ES" sz="6000" b="1" dirty="0"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</a:t>
            </a:r>
            <a:endParaRPr sz="6000" b="1" dirty="0">
              <a:latin typeface="Cascadia Code SemiBold" panose="020B0609020000020004" pitchFamily="49" charset="0"/>
              <a:ea typeface="Cascadia Code SemiBold" panose="020B0609020000020004" pitchFamily="49" charset="0"/>
              <a:cs typeface="Cascadia Code SemiBold" panose="020B06090200000200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4568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093202" y="4185665"/>
            <a:ext cx="2624455" cy="1082040"/>
          </a:xfrm>
          <a:custGeom>
            <a:avLst/>
            <a:gdLst/>
            <a:ahLst/>
            <a:cxnLst/>
            <a:rect l="l" t="t" r="r" b="b"/>
            <a:pathLst>
              <a:path w="2624454" h="1082039">
                <a:moveTo>
                  <a:pt x="0" y="541019"/>
                </a:moveTo>
                <a:lnTo>
                  <a:pt x="6373" y="487352"/>
                </a:lnTo>
                <a:lnTo>
                  <a:pt x="25093" y="435181"/>
                </a:lnTo>
                <a:lnTo>
                  <a:pt x="55557" y="384753"/>
                </a:lnTo>
                <a:lnTo>
                  <a:pt x="97165" y="336318"/>
                </a:lnTo>
                <a:lnTo>
                  <a:pt x="149314" y="290122"/>
                </a:lnTo>
                <a:lnTo>
                  <a:pt x="211404" y="246413"/>
                </a:lnTo>
                <a:lnTo>
                  <a:pt x="245988" y="225569"/>
                </a:lnTo>
                <a:lnTo>
                  <a:pt x="282832" y="205440"/>
                </a:lnTo>
                <a:lnTo>
                  <a:pt x="321860" y="186057"/>
                </a:lnTo>
                <a:lnTo>
                  <a:pt x="362997" y="167450"/>
                </a:lnTo>
                <a:lnTo>
                  <a:pt x="406168" y="149651"/>
                </a:lnTo>
                <a:lnTo>
                  <a:pt x="451298" y="132691"/>
                </a:lnTo>
                <a:lnTo>
                  <a:pt x="498311" y="116601"/>
                </a:lnTo>
                <a:lnTo>
                  <a:pt x="547133" y="101411"/>
                </a:lnTo>
                <a:lnTo>
                  <a:pt x="597688" y="87153"/>
                </a:lnTo>
                <a:lnTo>
                  <a:pt x="649901" y="73857"/>
                </a:lnTo>
                <a:lnTo>
                  <a:pt x="703696" y="61555"/>
                </a:lnTo>
                <a:lnTo>
                  <a:pt x="759000" y="50278"/>
                </a:lnTo>
                <a:lnTo>
                  <a:pt x="815735" y="40056"/>
                </a:lnTo>
                <a:lnTo>
                  <a:pt x="873828" y="30921"/>
                </a:lnTo>
                <a:lnTo>
                  <a:pt x="933203" y="22903"/>
                </a:lnTo>
                <a:lnTo>
                  <a:pt x="993784" y="16034"/>
                </a:lnTo>
                <a:lnTo>
                  <a:pt x="1055498" y="10344"/>
                </a:lnTo>
                <a:lnTo>
                  <a:pt x="1118267" y="5865"/>
                </a:lnTo>
                <a:lnTo>
                  <a:pt x="1182018" y="2627"/>
                </a:lnTo>
                <a:lnTo>
                  <a:pt x="1246676" y="662"/>
                </a:lnTo>
                <a:lnTo>
                  <a:pt x="1312164" y="0"/>
                </a:lnTo>
                <a:lnTo>
                  <a:pt x="1377651" y="662"/>
                </a:lnTo>
                <a:lnTo>
                  <a:pt x="1442309" y="2627"/>
                </a:lnTo>
                <a:lnTo>
                  <a:pt x="1506060" y="5865"/>
                </a:lnTo>
                <a:lnTo>
                  <a:pt x="1568829" y="10344"/>
                </a:lnTo>
                <a:lnTo>
                  <a:pt x="1630543" y="16034"/>
                </a:lnTo>
                <a:lnTo>
                  <a:pt x="1691124" y="22903"/>
                </a:lnTo>
                <a:lnTo>
                  <a:pt x="1750499" y="30921"/>
                </a:lnTo>
                <a:lnTo>
                  <a:pt x="1808592" y="40056"/>
                </a:lnTo>
                <a:lnTo>
                  <a:pt x="1865327" y="50278"/>
                </a:lnTo>
                <a:lnTo>
                  <a:pt x="1920631" y="61555"/>
                </a:lnTo>
                <a:lnTo>
                  <a:pt x="1974426" y="73857"/>
                </a:lnTo>
                <a:lnTo>
                  <a:pt x="2026639" y="87153"/>
                </a:lnTo>
                <a:lnTo>
                  <a:pt x="2077194" y="101411"/>
                </a:lnTo>
                <a:lnTo>
                  <a:pt x="2126016" y="116601"/>
                </a:lnTo>
                <a:lnTo>
                  <a:pt x="2173029" y="132691"/>
                </a:lnTo>
                <a:lnTo>
                  <a:pt x="2218159" y="149651"/>
                </a:lnTo>
                <a:lnTo>
                  <a:pt x="2261330" y="167450"/>
                </a:lnTo>
                <a:lnTo>
                  <a:pt x="2302467" y="186057"/>
                </a:lnTo>
                <a:lnTo>
                  <a:pt x="2341495" y="205440"/>
                </a:lnTo>
                <a:lnTo>
                  <a:pt x="2378339" y="225569"/>
                </a:lnTo>
                <a:lnTo>
                  <a:pt x="2412923" y="246413"/>
                </a:lnTo>
                <a:lnTo>
                  <a:pt x="2445173" y="267941"/>
                </a:lnTo>
                <a:lnTo>
                  <a:pt x="2502367" y="312924"/>
                </a:lnTo>
                <a:lnTo>
                  <a:pt x="2549321" y="360271"/>
                </a:lnTo>
                <a:lnTo>
                  <a:pt x="2585432" y="409734"/>
                </a:lnTo>
                <a:lnTo>
                  <a:pt x="2610100" y="461064"/>
                </a:lnTo>
                <a:lnTo>
                  <a:pt x="2622722" y="514014"/>
                </a:lnTo>
                <a:lnTo>
                  <a:pt x="2624328" y="541019"/>
                </a:lnTo>
                <a:lnTo>
                  <a:pt x="2622722" y="568025"/>
                </a:lnTo>
                <a:lnTo>
                  <a:pt x="2610100" y="620975"/>
                </a:lnTo>
                <a:lnTo>
                  <a:pt x="2585432" y="672305"/>
                </a:lnTo>
                <a:lnTo>
                  <a:pt x="2549321" y="721768"/>
                </a:lnTo>
                <a:lnTo>
                  <a:pt x="2502367" y="769115"/>
                </a:lnTo>
                <a:lnTo>
                  <a:pt x="2445173" y="814098"/>
                </a:lnTo>
                <a:lnTo>
                  <a:pt x="2412923" y="835626"/>
                </a:lnTo>
                <a:lnTo>
                  <a:pt x="2378339" y="856470"/>
                </a:lnTo>
                <a:lnTo>
                  <a:pt x="2341495" y="876599"/>
                </a:lnTo>
                <a:lnTo>
                  <a:pt x="2302467" y="895982"/>
                </a:lnTo>
                <a:lnTo>
                  <a:pt x="2261330" y="914589"/>
                </a:lnTo>
                <a:lnTo>
                  <a:pt x="2218159" y="932388"/>
                </a:lnTo>
                <a:lnTo>
                  <a:pt x="2173029" y="949348"/>
                </a:lnTo>
                <a:lnTo>
                  <a:pt x="2126016" y="965438"/>
                </a:lnTo>
                <a:lnTo>
                  <a:pt x="2077194" y="980628"/>
                </a:lnTo>
                <a:lnTo>
                  <a:pt x="2026639" y="994886"/>
                </a:lnTo>
                <a:lnTo>
                  <a:pt x="1974426" y="1008182"/>
                </a:lnTo>
                <a:lnTo>
                  <a:pt x="1920631" y="1020484"/>
                </a:lnTo>
                <a:lnTo>
                  <a:pt x="1865327" y="1031761"/>
                </a:lnTo>
                <a:lnTo>
                  <a:pt x="1808592" y="1041983"/>
                </a:lnTo>
                <a:lnTo>
                  <a:pt x="1750499" y="1051118"/>
                </a:lnTo>
                <a:lnTo>
                  <a:pt x="1691124" y="1059136"/>
                </a:lnTo>
                <a:lnTo>
                  <a:pt x="1630543" y="1066005"/>
                </a:lnTo>
                <a:lnTo>
                  <a:pt x="1568829" y="1071695"/>
                </a:lnTo>
                <a:lnTo>
                  <a:pt x="1506060" y="1076174"/>
                </a:lnTo>
                <a:lnTo>
                  <a:pt x="1442309" y="1079412"/>
                </a:lnTo>
                <a:lnTo>
                  <a:pt x="1377651" y="1081377"/>
                </a:lnTo>
                <a:lnTo>
                  <a:pt x="1312164" y="1082039"/>
                </a:lnTo>
                <a:lnTo>
                  <a:pt x="1246676" y="1081377"/>
                </a:lnTo>
                <a:lnTo>
                  <a:pt x="1182018" y="1079412"/>
                </a:lnTo>
                <a:lnTo>
                  <a:pt x="1118267" y="1076174"/>
                </a:lnTo>
                <a:lnTo>
                  <a:pt x="1055498" y="1071695"/>
                </a:lnTo>
                <a:lnTo>
                  <a:pt x="993784" y="1066005"/>
                </a:lnTo>
                <a:lnTo>
                  <a:pt x="933203" y="1059136"/>
                </a:lnTo>
                <a:lnTo>
                  <a:pt x="873828" y="1051118"/>
                </a:lnTo>
                <a:lnTo>
                  <a:pt x="815735" y="1041983"/>
                </a:lnTo>
                <a:lnTo>
                  <a:pt x="759000" y="1031761"/>
                </a:lnTo>
                <a:lnTo>
                  <a:pt x="703696" y="1020484"/>
                </a:lnTo>
                <a:lnTo>
                  <a:pt x="649901" y="1008182"/>
                </a:lnTo>
                <a:lnTo>
                  <a:pt x="597688" y="994886"/>
                </a:lnTo>
                <a:lnTo>
                  <a:pt x="547133" y="980628"/>
                </a:lnTo>
                <a:lnTo>
                  <a:pt x="498311" y="965438"/>
                </a:lnTo>
                <a:lnTo>
                  <a:pt x="451298" y="949348"/>
                </a:lnTo>
                <a:lnTo>
                  <a:pt x="406168" y="932388"/>
                </a:lnTo>
                <a:lnTo>
                  <a:pt x="362997" y="914589"/>
                </a:lnTo>
                <a:lnTo>
                  <a:pt x="321860" y="895982"/>
                </a:lnTo>
                <a:lnTo>
                  <a:pt x="282832" y="876599"/>
                </a:lnTo>
                <a:lnTo>
                  <a:pt x="245988" y="856470"/>
                </a:lnTo>
                <a:lnTo>
                  <a:pt x="211404" y="835626"/>
                </a:lnTo>
                <a:lnTo>
                  <a:pt x="179154" y="814098"/>
                </a:lnTo>
                <a:lnTo>
                  <a:pt x="121960" y="769115"/>
                </a:lnTo>
                <a:lnTo>
                  <a:pt x="75006" y="721768"/>
                </a:lnTo>
                <a:lnTo>
                  <a:pt x="38895" y="672305"/>
                </a:lnTo>
                <a:lnTo>
                  <a:pt x="14227" y="620975"/>
                </a:lnTo>
                <a:lnTo>
                  <a:pt x="1605" y="568025"/>
                </a:lnTo>
                <a:lnTo>
                  <a:pt x="0" y="541019"/>
                </a:lnTo>
                <a:close/>
              </a:path>
            </a:pathLst>
          </a:custGeom>
          <a:ln w="38099">
            <a:solidFill>
              <a:srgbClr val="92D050"/>
            </a:solidFill>
          </a:ln>
        </p:spPr>
        <p:txBody>
          <a:bodyPr wrap="square" lIns="0" tIns="0" rIns="0" bIns="0" rtlCol="0"/>
          <a:lstStyle/>
          <a:p>
            <a:endParaRPr sz="14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199641" y="3258565"/>
            <a:ext cx="2044700" cy="1295400"/>
            <a:chOff x="1199641" y="3258565"/>
            <a:chExt cx="2044700" cy="1295400"/>
          </a:xfrm>
        </p:grpSpPr>
        <p:sp>
          <p:nvSpPr>
            <p:cNvPr id="4" name="object 4"/>
            <p:cNvSpPr/>
            <p:nvPr/>
          </p:nvSpPr>
          <p:spPr>
            <a:xfrm>
              <a:off x="1212341" y="3271265"/>
              <a:ext cx="2019300" cy="1270000"/>
            </a:xfrm>
            <a:custGeom>
              <a:avLst/>
              <a:gdLst/>
              <a:ahLst/>
              <a:cxnLst/>
              <a:rect l="l" t="t" r="r" b="b"/>
              <a:pathLst>
                <a:path w="2019300" h="1270000">
                  <a:moveTo>
                    <a:pt x="1892300" y="0"/>
                  </a:moveTo>
                  <a:lnTo>
                    <a:pt x="127000" y="0"/>
                  </a:lnTo>
                  <a:lnTo>
                    <a:pt x="77554" y="9985"/>
                  </a:lnTo>
                  <a:lnTo>
                    <a:pt x="37187" y="37211"/>
                  </a:lnTo>
                  <a:lnTo>
                    <a:pt x="9976" y="77581"/>
                  </a:lnTo>
                  <a:lnTo>
                    <a:pt x="0" y="127000"/>
                  </a:lnTo>
                  <a:lnTo>
                    <a:pt x="0" y="1142492"/>
                  </a:lnTo>
                  <a:lnTo>
                    <a:pt x="9976" y="1191910"/>
                  </a:lnTo>
                  <a:lnTo>
                    <a:pt x="37187" y="1232281"/>
                  </a:lnTo>
                  <a:lnTo>
                    <a:pt x="77554" y="1259506"/>
                  </a:lnTo>
                  <a:lnTo>
                    <a:pt x="127000" y="1269492"/>
                  </a:lnTo>
                  <a:lnTo>
                    <a:pt x="1892300" y="1269492"/>
                  </a:lnTo>
                  <a:lnTo>
                    <a:pt x="1941718" y="1259506"/>
                  </a:lnTo>
                  <a:lnTo>
                    <a:pt x="1982089" y="1232281"/>
                  </a:lnTo>
                  <a:lnTo>
                    <a:pt x="2009314" y="1191910"/>
                  </a:lnTo>
                  <a:lnTo>
                    <a:pt x="2019300" y="1142492"/>
                  </a:lnTo>
                  <a:lnTo>
                    <a:pt x="2019300" y="127000"/>
                  </a:lnTo>
                  <a:lnTo>
                    <a:pt x="2009314" y="77581"/>
                  </a:lnTo>
                  <a:lnTo>
                    <a:pt x="1982089" y="37211"/>
                  </a:lnTo>
                  <a:lnTo>
                    <a:pt x="1941718" y="9985"/>
                  </a:lnTo>
                  <a:lnTo>
                    <a:pt x="1892300" y="0"/>
                  </a:lnTo>
                  <a:close/>
                </a:path>
              </a:pathLst>
            </a:custGeom>
            <a:solidFill>
              <a:srgbClr val="0066CC"/>
            </a:solidFill>
          </p:spPr>
          <p:txBody>
            <a:bodyPr wrap="square" lIns="0" tIns="0" rIns="0" bIns="0" rtlCol="0"/>
            <a:lstStyle/>
            <a:p>
              <a:endParaRPr sz="14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5" name="object 5"/>
            <p:cNvSpPr/>
            <p:nvPr/>
          </p:nvSpPr>
          <p:spPr>
            <a:xfrm>
              <a:off x="1212341" y="3271265"/>
              <a:ext cx="2019300" cy="1270000"/>
            </a:xfrm>
            <a:custGeom>
              <a:avLst/>
              <a:gdLst/>
              <a:ahLst/>
              <a:cxnLst/>
              <a:rect l="l" t="t" r="r" b="b"/>
              <a:pathLst>
                <a:path w="2019300" h="1270000">
                  <a:moveTo>
                    <a:pt x="0" y="127000"/>
                  </a:moveTo>
                  <a:lnTo>
                    <a:pt x="9976" y="77581"/>
                  </a:lnTo>
                  <a:lnTo>
                    <a:pt x="37187" y="37211"/>
                  </a:lnTo>
                  <a:lnTo>
                    <a:pt x="77554" y="9985"/>
                  </a:lnTo>
                  <a:lnTo>
                    <a:pt x="127000" y="0"/>
                  </a:lnTo>
                  <a:lnTo>
                    <a:pt x="1892300" y="0"/>
                  </a:lnTo>
                  <a:lnTo>
                    <a:pt x="1941718" y="9985"/>
                  </a:lnTo>
                  <a:lnTo>
                    <a:pt x="1982089" y="37211"/>
                  </a:lnTo>
                  <a:lnTo>
                    <a:pt x="2009314" y="77581"/>
                  </a:lnTo>
                  <a:lnTo>
                    <a:pt x="2019300" y="127000"/>
                  </a:lnTo>
                  <a:lnTo>
                    <a:pt x="2019300" y="1142492"/>
                  </a:lnTo>
                  <a:lnTo>
                    <a:pt x="2009314" y="1191910"/>
                  </a:lnTo>
                  <a:lnTo>
                    <a:pt x="1982089" y="1232281"/>
                  </a:lnTo>
                  <a:lnTo>
                    <a:pt x="1941718" y="1259506"/>
                  </a:lnTo>
                  <a:lnTo>
                    <a:pt x="1892300" y="1269492"/>
                  </a:lnTo>
                  <a:lnTo>
                    <a:pt x="127000" y="1269492"/>
                  </a:lnTo>
                  <a:lnTo>
                    <a:pt x="77554" y="1259506"/>
                  </a:lnTo>
                  <a:lnTo>
                    <a:pt x="37187" y="1232281"/>
                  </a:lnTo>
                  <a:lnTo>
                    <a:pt x="9976" y="1191910"/>
                  </a:lnTo>
                  <a:lnTo>
                    <a:pt x="0" y="1142492"/>
                  </a:lnTo>
                  <a:lnTo>
                    <a:pt x="0" y="127000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14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6" name="object 6"/>
            <p:cNvSpPr/>
            <p:nvPr/>
          </p:nvSpPr>
          <p:spPr>
            <a:xfrm>
              <a:off x="1249679" y="3308603"/>
              <a:ext cx="1945005" cy="1193800"/>
            </a:xfrm>
            <a:custGeom>
              <a:avLst/>
              <a:gdLst/>
              <a:ahLst/>
              <a:cxnLst/>
              <a:rect l="l" t="t" r="r" b="b"/>
              <a:pathLst>
                <a:path w="1945005" h="1193800">
                  <a:moveTo>
                    <a:pt x="1944624" y="0"/>
                  </a:moveTo>
                  <a:lnTo>
                    <a:pt x="0" y="0"/>
                  </a:lnTo>
                  <a:lnTo>
                    <a:pt x="0" y="1193292"/>
                  </a:lnTo>
                  <a:lnTo>
                    <a:pt x="1944624" y="1193292"/>
                  </a:lnTo>
                  <a:lnTo>
                    <a:pt x="1944624" y="0"/>
                  </a:lnTo>
                  <a:close/>
                </a:path>
              </a:pathLst>
            </a:custGeom>
            <a:solidFill>
              <a:srgbClr val="0066CC"/>
            </a:solidFill>
          </p:spPr>
          <p:txBody>
            <a:bodyPr wrap="square" lIns="0" tIns="0" rIns="0" bIns="0" rtlCol="0"/>
            <a:lstStyle/>
            <a:p>
              <a:endParaRPr sz="14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1328674" y="3612642"/>
            <a:ext cx="1781810" cy="8233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2050"/>
              </a:lnSpc>
              <a:spcBef>
                <a:spcPts val="100"/>
              </a:spcBef>
            </a:pPr>
            <a:r>
              <a:rPr sz="2400" b="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Tipos</a:t>
            </a:r>
            <a:r>
              <a:rPr sz="2400" b="0" spc="-45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2400" b="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de</a:t>
            </a:r>
            <a:r>
              <a:rPr sz="2400" b="0" spc="-5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2400" b="0" spc="-1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semanas</a:t>
            </a:r>
            <a:endParaRPr sz="2400" dirty="0">
              <a:latin typeface="Cambria" panose="02040503050406030204" pitchFamily="18" charset="0"/>
              <a:ea typeface="Cambria" panose="02040503050406030204" pitchFamily="18" charset="0"/>
              <a:cs typeface="Segoe UI Semilight"/>
            </a:endParaRPr>
          </a:p>
          <a:p>
            <a:pPr marL="1905" algn="ctr">
              <a:lnSpc>
                <a:spcPts val="2050"/>
              </a:lnSpc>
            </a:pPr>
            <a:r>
              <a:rPr sz="2400" b="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de</a:t>
            </a:r>
            <a:r>
              <a:rPr sz="2400" b="0" spc="-2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2400" b="0" spc="-1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gestión</a:t>
            </a:r>
            <a:endParaRPr sz="2400" dirty="0">
              <a:latin typeface="Cambria" panose="02040503050406030204" pitchFamily="18" charset="0"/>
              <a:ea typeface="Cambria" panose="02040503050406030204" pitchFamily="18" charset="0"/>
              <a:cs typeface="Segoe UI Semilight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4811521" y="4677409"/>
            <a:ext cx="2044700" cy="1293495"/>
            <a:chOff x="4811521" y="4677409"/>
            <a:chExt cx="2044700" cy="1293495"/>
          </a:xfrm>
        </p:grpSpPr>
        <p:sp>
          <p:nvSpPr>
            <p:cNvPr id="9" name="object 9"/>
            <p:cNvSpPr/>
            <p:nvPr/>
          </p:nvSpPr>
          <p:spPr>
            <a:xfrm>
              <a:off x="4824221" y="4690109"/>
              <a:ext cx="2019300" cy="1268095"/>
            </a:xfrm>
            <a:custGeom>
              <a:avLst/>
              <a:gdLst/>
              <a:ahLst/>
              <a:cxnLst/>
              <a:rect l="l" t="t" r="r" b="b"/>
              <a:pathLst>
                <a:path w="2019300" h="1268095">
                  <a:moveTo>
                    <a:pt x="1892553" y="0"/>
                  </a:moveTo>
                  <a:lnTo>
                    <a:pt x="126745" y="0"/>
                  </a:lnTo>
                  <a:lnTo>
                    <a:pt x="77420" y="9963"/>
                  </a:lnTo>
                  <a:lnTo>
                    <a:pt x="37131" y="37131"/>
                  </a:lnTo>
                  <a:lnTo>
                    <a:pt x="9963" y="77420"/>
                  </a:lnTo>
                  <a:lnTo>
                    <a:pt x="0" y="126745"/>
                  </a:lnTo>
                  <a:lnTo>
                    <a:pt x="0" y="1141171"/>
                  </a:lnTo>
                  <a:lnTo>
                    <a:pt x="9963" y="1190526"/>
                  </a:lnTo>
                  <a:lnTo>
                    <a:pt x="37131" y="1230830"/>
                  </a:lnTo>
                  <a:lnTo>
                    <a:pt x="77420" y="1258003"/>
                  </a:lnTo>
                  <a:lnTo>
                    <a:pt x="126745" y="1267967"/>
                  </a:lnTo>
                  <a:lnTo>
                    <a:pt x="1892553" y="1267967"/>
                  </a:lnTo>
                  <a:lnTo>
                    <a:pt x="1941879" y="1258003"/>
                  </a:lnTo>
                  <a:lnTo>
                    <a:pt x="1982168" y="1230830"/>
                  </a:lnTo>
                  <a:lnTo>
                    <a:pt x="2009336" y="1190526"/>
                  </a:lnTo>
                  <a:lnTo>
                    <a:pt x="2019300" y="1141171"/>
                  </a:lnTo>
                  <a:lnTo>
                    <a:pt x="2019300" y="126745"/>
                  </a:lnTo>
                  <a:lnTo>
                    <a:pt x="2009336" y="77420"/>
                  </a:lnTo>
                  <a:lnTo>
                    <a:pt x="1982168" y="37131"/>
                  </a:lnTo>
                  <a:lnTo>
                    <a:pt x="1941879" y="9963"/>
                  </a:lnTo>
                  <a:lnTo>
                    <a:pt x="1892553" y="0"/>
                  </a:lnTo>
                  <a:close/>
                </a:path>
              </a:pathLst>
            </a:custGeom>
            <a:solidFill>
              <a:srgbClr val="0066CC"/>
            </a:solidFill>
          </p:spPr>
          <p:txBody>
            <a:bodyPr wrap="square" lIns="0" tIns="0" rIns="0" bIns="0" rtlCol="0"/>
            <a:lstStyle/>
            <a:p>
              <a:endParaRPr sz="14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10" name="object 10"/>
            <p:cNvSpPr/>
            <p:nvPr/>
          </p:nvSpPr>
          <p:spPr>
            <a:xfrm>
              <a:off x="4824221" y="4690109"/>
              <a:ext cx="2019300" cy="1268095"/>
            </a:xfrm>
            <a:custGeom>
              <a:avLst/>
              <a:gdLst/>
              <a:ahLst/>
              <a:cxnLst/>
              <a:rect l="l" t="t" r="r" b="b"/>
              <a:pathLst>
                <a:path w="2019300" h="1268095">
                  <a:moveTo>
                    <a:pt x="0" y="126745"/>
                  </a:moveTo>
                  <a:lnTo>
                    <a:pt x="9963" y="77420"/>
                  </a:lnTo>
                  <a:lnTo>
                    <a:pt x="37131" y="37131"/>
                  </a:lnTo>
                  <a:lnTo>
                    <a:pt x="77420" y="9963"/>
                  </a:lnTo>
                  <a:lnTo>
                    <a:pt x="126745" y="0"/>
                  </a:lnTo>
                  <a:lnTo>
                    <a:pt x="1892553" y="0"/>
                  </a:lnTo>
                  <a:lnTo>
                    <a:pt x="1941879" y="9963"/>
                  </a:lnTo>
                  <a:lnTo>
                    <a:pt x="1982168" y="37131"/>
                  </a:lnTo>
                  <a:lnTo>
                    <a:pt x="2009336" y="77420"/>
                  </a:lnTo>
                  <a:lnTo>
                    <a:pt x="2019300" y="126745"/>
                  </a:lnTo>
                  <a:lnTo>
                    <a:pt x="2019300" y="1141171"/>
                  </a:lnTo>
                  <a:lnTo>
                    <a:pt x="2009336" y="1190526"/>
                  </a:lnTo>
                  <a:lnTo>
                    <a:pt x="1982168" y="1230830"/>
                  </a:lnTo>
                  <a:lnTo>
                    <a:pt x="1941879" y="1258003"/>
                  </a:lnTo>
                  <a:lnTo>
                    <a:pt x="1892553" y="1267967"/>
                  </a:lnTo>
                  <a:lnTo>
                    <a:pt x="126745" y="1267967"/>
                  </a:lnTo>
                  <a:lnTo>
                    <a:pt x="77420" y="1258003"/>
                  </a:lnTo>
                  <a:lnTo>
                    <a:pt x="37131" y="1230830"/>
                  </a:lnTo>
                  <a:lnTo>
                    <a:pt x="9963" y="1190526"/>
                  </a:lnTo>
                  <a:lnTo>
                    <a:pt x="0" y="1141171"/>
                  </a:lnTo>
                  <a:lnTo>
                    <a:pt x="0" y="126745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14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11" name="object 11"/>
            <p:cNvSpPr/>
            <p:nvPr/>
          </p:nvSpPr>
          <p:spPr>
            <a:xfrm>
              <a:off x="4861559" y="4725923"/>
              <a:ext cx="1945005" cy="1195070"/>
            </a:xfrm>
            <a:custGeom>
              <a:avLst/>
              <a:gdLst/>
              <a:ahLst/>
              <a:cxnLst/>
              <a:rect l="l" t="t" r="r" b="b"/>
              <a:pathLst>
                <a:path w="1945004" h="1195070">
                  <a:moveTo>
                    <a:pt x="1944624" y="0"/>
                  </a:moveTo>
                  <a:lnTo>
                    <a:pt x="0" y="0"/>
                  </a:lnTo>
                  <a:lnTo>
                    <a:pt x="0" y="1194816"/>
                  </a:lnTo>
                  <a:lnTo>
                    <a:pt x="1944624" y="1194816"/>
                  </a:lnTo>
                  <a:lnTo>
                    <a:pt x="1944624" y="0"/>
                  </a:lnTo>
                  <a:close/>
                </a:path>
              </a:pathLst>
            </a:custGeom>
            <a:solidFill>
              <a:srgbClr val="0066CC"/>
            </a:solidFill>
          </p:spPr>
          <p:txBody>
            <a:bodyPr wrap="square" lIns="0" tIns="0" rIns="0" bIns="0" rtlCol="0"/>
            <a:lstStyle/>
            <a:p>
              <a:endParaRPr sz="14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5185028" y="4907102"/>
            <a:ext cx="1294130" cy="813043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 indent="-635" algn="ctr">
              <a:lnSpc>
                <a:spcPts val="1950"/>
              </a:lnSpc>
              <a:spcBef>
                <a:spcPts val="340"/>
              </a:spcBef>
            </a:pPr>
            <a:r>
              <a:rPr sz="2000" b="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De</a:t>
            </a:r>
            <a:r>
              <a:rPr sz="2000" b="0" spc="-5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2000" b="0" spc="-1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cierre, </a:t>
            </a:r>
            <a:r>
              <a:rPr sz="2000" b="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posteriores</a:t>
            </a:r>
            <a:r>
              <a:rPr sz="2000" b="0" spc="-12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2000" b="0" spc="-5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a </a:t>
            </a:r>
            <a:r>
              <a:rPr sz="2000" b="0" spc="-1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clases</a:t>
            </a:r>
            <a:endParaRPr sz="2000" dirty="0">
              <a:latin typeface="Cambria" panose="02040503050406030204" pitchFamily="18" charset="0"/>
              <a:ea typeface="Cambria" panose="02040503050406030204" pitchFamily="18" charset="0"/>
              <a:cs typeface="Segoe UI Semilight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4764278" y="3173222"/>
            <a:ext cx="2044700" cy="1295400"/>
            <a:chOff x="4764278" y="3173222"/>
            <a:chExt cx="2044700" cy="1295400"/>
          </a:xfrm>
        </p:grpSpPr>
        <p:sp>
          <p:nvSpPr>
            <p:cNvPr id="14" name="object 14"/>
            <p:cNvSpPr/>
            <p:nvPr/>
          </p:nvSpPr>
          <p:spPr>
            <a:xfrm>
              <a:off x="4776978" y="3185922"/>
              <a:ext cx="2019300" cy="1270000"/>
            </a:xfrm>
            <a:custGeom>
              <a:avLst/>
              <a:gdLst/>
              <a:ahLst/>
              <a:cxnLst/>
              <a:rect l="l" t="t" r="r" b="b"/>
              <a:pathLst>
                <a:path w="2019300" h="1270000">
                  <a:moveTo>
                    <a:pt x="1892300" y="0"/>
                  </a:moveTo>
                  <a:lnTo>
                    <a:pt x="127000" y="0"/>
                  </a:lnTo>
                  <a:lnTo>
                    <a:pt x="77581" y="9985"/>
                  </a:lnTo>
                  <a:lnTo>
                    <a:pt x="37211" y="37211"/>
                  </a:lnTo>
                  <a:lnTo>
                    <a:pt x="9985" y="77581"/>
                  </a:lnTo>
                  <a:lnTo>
                    <a:pt x="0" y="127000"/>
                  </a:lnTo>
                  <a:lnTo>
                    <a:pt x="0" y="1142491"/>
                  </a:lnTo>
                  <a:lnTo>
                    <a:pt x="9985" y="1191910"/>
                  </a:lnTo>
                  <a:lnTo>
                    <a:pt x="37211" y="1232280"/>
                  </a:lnTo>
                  <a:lnTo>
                    <a:pt x="77581" y="1259506"/>
                  </a:lnTo>
                  <a:lnTo>
                    <a:pt x="127000" y="1269491"/>
                  </a:lnTo>
                  <a:lnTo>
                    <a:pt x="1892300" y="1269491"/>
                  </a:lnTo>
                  <a:lnTo>
                    <a:pt x="1941718" y="1259506"/>
                  </a:lnTo>
                  <a:lnTo>
                    <a:pt x="1982089" y="1232281"/>
                  </a:lnTo>
                  <a:lnTo>
                    <a:pt x="2009314" y="1191910"/>
                  </a:lnTo>
                  <a:lnTo>
                    <a:pt x="2019300" y="1142491"/>
                  </a:lnTo>
                  <a:lnTo>
                    <a:pt x="2019300" y="127000"/>
                  </a:lnTo>
                  <a:lnTo>
                    <a:pt x="2009314" y="77581"/>
                  </a:lnTo>
                  <a:lnTo>
                    <a:pt x="1982089" y="37211"/>
                  </a:lnTo>
                  <a:lnTo>
                    <a:pt x="1941718" y="9985"/>
                  </a:lnTo>
                  <a:lnTo>
                    <a:pt x="1892300" y="0"/>
                  </a:lnTo>
                  <a:close/>
                </a:path>
              </a:pathLst>
            </a:custGeom>
            <a:solidFill>
              <a:srgbClr val="0066CC"/>
            </a:solidFill>
          </p:spPr>
          <p:txBody>
            <a:bodyPr wrap="square" lIns="0" tIns="0" rIns="0" bIns="0" rtlCol="0"/>
            <a:lstStyle/>
            <a:p>
              <a:endParaRPr sz="14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15" name="object 15"/>
            <p:cNvSpPr/>
            <p:nvPr/>
          </p:nvSpPr>
          <p:spPr>
            <a:xfrm>
              <a:off x="4776978" y="3185922"/>
              <a:ext cx="2019300" cy="1270000"/>
            </a:xfrm>
            <a:custGeom>
              <a:avLst/>
              <a:gdLst/>
              <a:ahLst/>
              <a:cxnLst/>
              <a:rect l="l" t="t" r="r" b="b"/>
              <a:pathLst>
                <a:path w="2019300" h="1270000">
                  <a:moveTo>
                    <a:pt x="0" y="127000"/>
                  </a:moveTo>
                  <a:lnTo>
                    <a:pt x="9985" y="77581"/>
                  </a:lnTo>
                  <a:lnTo>
                    <a:pt x="37211" y="37211"/>
                  </a:lnTo>
                  <a:lnTo>
                    <a:pt x="77581" y="9985"/>
                  </a:lnTo>
                  <a:lnTo>
                    <a:pt x="127000" y="0"/>
                  </a:lnTo>
                  <a:lnTo>
                    <a:pt x="1892300" y="0"/>
                  </a:lnTo>
                  <a:lnTo>
                    <a:pt x="1941718" y="9985"/>
                  </a:lnTo>
                  <a:lnTo>
                    <a:pt x="1982089" y="37211"/>
                  </a:lnTo>
                  <a:lnTo>
                    <a:pt x="2009314" y="77581"/>
                  </a:lnTo>
                  <a:lnTo>
                    <a:pt x="2019300" y="127000"/>
                  </a:lnTo>
                  <a:lnTo>
                    <a:pt x="2019300" y="1142491"/>
                  </a:lnTo>
                  <a:lnTo>
                    <a:pt x="2009314" y="1191910"/>
                  </a:lnTo>
                  <a:lnTo>
                    <a:pt x="1982089" y="1232281"/>
                  </a:lnTo>
                  <a:lnTo>
                    <a:pt x="1941718" y="1259506"/>
                  </a:lnTo>
                  <a:lnTo>
                    <a:pt x="1892300" y="1269491"/>
                  </a:lnTo>
                  <a:lnTo>
                    <a:pt x="127000" y="1269491"/>
                  </a:lnTo>
                  <a:lnTo>
                    <a:pt x="77581" y="1259506"/>
                  </a:lnTo>
                  <a:lnTo>
                    <a:pt x="37211" y="1232280"/>
                  </a:lnTo>
                  <a:lnTo>
                    <a:pt x="9985" y="1191910"/>
                  </a:lnTo>
                  <a:lnTo>
                    <a:pt x="0" y="1142491"/>
                  </a:lnTo>
                  <a:lnTo>
                    <a:pt x="0" y="127000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14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16" name="object 16"/>
            <p:cNvSpPr/>
            <p:nvPr/>
          </p:nvSpPr>
          <p:spPr>
            <a:xfrm>
              <a:off x="4812792" y="3223260"/>
              <a:ext cx="1945005" cy="1193800"/>
            </a:xfrm>
            <a:custGeom>
              <a:avLst/>
              <a:gdLst/>
              <a:ahLst/>
              <a:cxnLst/>
              <a:rect l="l" t="t" r="r" b="b"/>
              <a:pathLst>
                <a:path w="1945004" h="1193800">
                  <a:moveTo>
                    <a:pt x="1944623" y="0"/>
                  </a:moveTo>
                  <a:lnTo>
                    <a:pt x="0" y="0"/>
                  </a:lnTo>
                  <a:lnTo>
                    <a:pt x="0" y="1193291"/>
                  </a:lnTo>
                  <a:lnTo>
                    <a:pt x="1944623" y="1193291"/>
                  </a:lnTo>
                  <a:lnTo>
                    <a:pt x="1944623" y="0"/>
                  </a:lnTo>
                  <a:close/>
                </a:path>
              </a:pathLst>
            </a:custGeom>
            <a:solidFill>
              <a:srgbClr val="0066CC"/>
            </a:solidFill>
          </p:spPr>
          <p:txBody>
            <a:bodyPr wrap="square" lIns="0" tIns="0" rIns="0" bIns="0" rtlCol="0"/>
            <a:lstStyle/>
            <a:p>
              <a:endParaRPr sz="14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4809109" y="3527552"/>
            <a:ext cx="1828926" cy="531556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565785" marR="5080" indent="-553720" algn="just">
              <a:lnSpc>
                <a:spcPts val="1939"/>
              </a:lnSpc>
              <a:spcBef>
                <a:spcPts val="345"/>
              </a:spcBef>
            </a:pPr>
            <a:r>
              <a:rPr lang="es-ES" sz="2000" b="0" spc="-1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        </a:t>
            </a:r>
            <a:r>
              <a:rPr sz="2000" b="0" spc="-1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Intermedia,</a:t>
            </a:r>
            <a:r>
              <a:rPr lang="es-ES" sz="2000" spc="-2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2000" b="0" spc="-2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entre </a:t>
            </a:r>
            <a:r>
              <a:rPr sz="2000" b="0" spc="-1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clases</a:t>
            </a:r>
            <a:endParaRPr sz="2000" dirty="0">
              <a:latin typeface="Cambria" panose="02040503050406030204" pitchFamily="18" charset="0"/>
              <a:ea typeface="Cambria" panose="02040503050406030204" pitchFamily="18" charset="0"/>
              <a:cs typeface="Segoe UI Semilight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4764278" y="1597405"/>
            <a:ext cx="2044700" cy="1293495"/>
            <a:chOff x="4764278" y="1597405"/>
            <a:chExt cx="2044700" cy="1293495"/>
          </a:xfrm>
        </p:grpSpPr>
        <p:sp>
          <p:nvSpPr>
            <p:cNvPr id="19" name="object 19"/>
            <p:cNvSpPr/>
            <p:nvPr/>
          </p:nvSpPr>
          <p:spPr>
            <a:xfrm>
              <a:off x="4776978" y="1610105"/>
              <a:ext cx="2019300" cy="1268095"/>
            </a:xfrm>
            <a:custGeom>
              <a:avLst/>
              <a:gdLst/>
              <a:ahLst/>
              <a:cxnLst/>
              <a:rect l="l" t="t" r="r" b="b"/>
              <a:pathLst>
                <a:path w="2019300" h="1268095">
                  <a:moveTo>
                    <a:pt x="1892553" y="0"/>
                  </a:moveTo>
                  <a:lnTo>
                    <a:pt x="126746" y="0"/>
                  </a:lnTo>
                  <a:lnTo>
                    <a:pt x="77420" y="9963"/>
                  </a:lnTo>
                  <a:lnTo>
                    <a:pt x="37131" y="37131"/>
                  </a:lnTo>
                  <a:lnTo>
                    <a:pt x="9963" y="77420"/>
                  </a:lnTo>
                  <a:lnTo>
                    <a:pt x="0" y="126746"/>
                  </a:lnTo>
                  <a:lnTo>
                    <a:pt x="0" y="1141222"/>
                  </a:lnTo>
                  <a:lnTo>
                    <a:pt x="9963" y="1190547"/>
                  </a:lnTo>
                  <a:lnTo>
                    <a:pt x="37131" y="1230836"/>
                  </a:lnTo>
                  <a:lnTo>
                    <a:pt x="77420" y="1258004"/>
                  </a:lnTo>
                  <a:lnTo>
                    <a:pt x="126746" y="1267968"/>
                  </a:lnTo>
                  <a:lnTo>
                    <a:pt x="1892553" y="1267968"/>
                  </a:lnTo>
                  <a:lnTo>
                    <a:pt x="1941879" y="1258004"/>
                  </a:lnTo>
                  <a:lnTo>
                    <a:pt x="1982168" y="1230836"/>
                  </a:lnTo>
                  <a:lnTo>
                    <a:pt x="2009336" y="1190547"/>
                  </a:lnTo>
                  <a:lnTo>
                    <a:pt x="2019300" y="1141222"/>
                  </a:lnTo>
                  <a:lnTo>
                    <a:pt x="2019300" y="126746"/>
                  </a:lnTo>
                  <a:lnTo>
                    <a:pt x="2009336" y="77420"/>
                  </a:lnTo>
                  <a:lnTo>
                    <a:pt x="1982168" y="37131"/>
                  </a:lnTo>
                  <a:lnTo>
                    <a:pt x="1941879" y="9963"/>
                  </a:lnTo>
                  <a:lnTo>
                    <a:pt x="1892553" y="0"/>
                  </a:lnTo>
                  <a:close/>
                </a:path>
              </a:pathLst>
            </a:custGeom>
            <a:solidFill>
              <a:srgbClr val="0066CC"/>
            </a:solidFill>
          </p:spPr>
          <p:txBody>
            <a:bodyPr wrap="square" lIns="0" tIns="0" rIns="0" bIns="0" rtlCol="0"/>
            <a:lstStyle/>
            <a:p>
              <a:endParaRPr sz="14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20" name="object 20"/>
            <p:cNvSpPr/>
            <p:nvPr/>
          </p:nvSpPr>
          <p:spPr>
            <a:xfrm>
              <a:off x="4776978" y="1610105"/>
              <a:ext cx="2019300" cy="1268095"/>
            </a:xfrm>
            <a:custGeom>
              <a:avLst/>
              <a:gdLst/>
              <a:ahLst/>
              <a:cxnLst/>
              <a:rect l="l" t="t" r="r" b="b"/>
              <a:pathLst>
                <a:path w="2019300" h="1268095">
                  <a:moveTo>
                    <a:pt x="0" y="126746"/>
                  </a:moveTo>
                  <a:lnTo>
                    <a:pt x="9963" y="77420"/>
                  </a:lnTo>
                  <a:lnTo>
                    <a:pt x="37131" y="37131"/>
                  </a:lnTo>
                  <a:lnTo>
                    <a:pt x="77420" y="9963"/>
                  </a:lnTo>
                  <a:lnTo>
                    <a:pt x="126746" y="0"/>
                  </a:lnTo>
                  <a:lnTo>
                    <a:pt x="1892553" y="0"/>
                  </a:lnTo>
                  <a:lnTo>
                    <a:pt x="1941879" y="9963"/>
                  </a:lnTo>
                  <a:lnTo>
                    <a:pt x="1982168" y="37131"/>
                  </a:lnTo>
                  <a:lnTo>
                    <a:pt x="2009336" y="77420"/>
                  </a:lnTo>
                  <a:lnTo>
                    <a:pt x="2019300" y="126746"/>
                  </a:lnTo>
                  <a:lnTo>
                    <a:pt x="2019300" y="1141222"/>
                  </a:lnTo>
                  <a:lnTo>
                    <a:pt x="2009336" y="1190547"/>
                  </a:lnTo>
                  <a:lnTo>
                    <a:pt x="1982168" y="1230836"/>
                  </a:lnTo>
                  <a:lnTo>
                    <a:pt x="1941879" y="1258004"/>
                  </a:lnTo>
                  <a:lnTo>
                    <a:pt x="1892553" y="1267968"/>
                  </a:lnTo>
                  <a:lnTo>
                    <a:pt x="126746" y="1267968"/>
                  </a:lnTo>
                  <a:lnTo>
                    <a:pt x="77420" y="1258004"/>
                  </a:lnTo>
                  <a:lnTo>
                    <a:pt x="37131" y="1230836"/>
                  </a:lnTo>
                  <a:lnTo>
                    <a:pt x="9963" y="1190547"/>
                  </a:lnTo>
                  <a:lnTo>
                    <a:pt x="0" y="1141222"/>
                  </a:lnTo>
                  <a:lnTo>
                    <a:pt x="0" y="126746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14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21" name="object 21"/>
            <p:cNvSpPr/>
            <p:nvPr/>
          </p:nvSpPr>
          <p:spPr>
            <a:xfrm>
              <a:off x="4812792" y="1645919"/>
              <a:ext cx="1945005" cy="1195070"/>
            </a:xfrm>
            <a:custGeom>
              <a:avLst/>
              <a:gdLst/>
              <a:ahLst/>
              <a:cxnLst/>
              <a:rect l="l" t="t" r="r" b="b"/>
              <a:pathLst>
                <a:path w="1945004" h="1195070">
                  <a:moveTo>
                    <a:pt x="1944623" y="0"/>
                  </a:moveTo>
                  <a:lnTo>
                    <a:pt x="0" y="0"/>
                  </a:lnTo>
                  <a:lnTo>
                    <a:pt x="0" y="1194815"/>
                  </a:lnTo>
                  <a:lnTo>
                    <a:pt x="1944623" y="1194815"/>
                  </a:lnTo>
                  <a:lnTo>
                    <a:pt x="1944623" y="0"/>
                  </a:lnTo>
                  <a:close/>
                </a:path>
              </a:pathLst>
            </a:custGeom>
            <a:solidFill>
              <a:srgbClr val="0066CC"/>
            </a:solidFill>
          </p:spPr>
          <p:txBody>
            <a:bodyPr wrap="square" lIns="0" tIns="0" rIns="0" bIns="0" rtlCol="0"/>
            <a:lstStyle/>
            <a:p>
              <a:endParaRPr sz="14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sp>
        <p:nvSpPr>
          <p:cNvPr id="22" name="object 22"/>
          <p:cNvSpPr txBox="1">
            <a:spLocks noGrp="1"/>
          </p:cNvSpPr>
          <p:nvPr>
            <p:ph type="title"/>
          </p:nvPr>
        </p:nvSpPr>
        <p:spPr>
          <a:xfrm>
            <a:off x="4894579" y="1950846"/>
            <a:ext cx="1778635" cy="531556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440690" marR="5080" indent="-428625">
              <a:lnSpc>
                <a:spcPts val="1939"/>
              </a:lnSpc>
              <a:spcBef>
                <a:spcPts val="345"/>
              </a:spcBef>
            </a:pPr>
            <a:r>
              <a:rPr sz="200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De</a:t>
            </a:r>
            <a:r>
              <a:rPr sz="2000" spc="-35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00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inicio,</a:t>
            </a:r>
            <a:r>
              <a:rPr sz="2000" spc="-55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00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previo</a:t>
            </a:r>
            <a:r>
              <a:rPr sz="2000" spc="-6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000" spc="-5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 </a:t>
            </a:r>
            <a:r>
              <a:rPr sz="200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las</a:t>
            </a:r>
            <a:r>
              <a:rPr sz="2000" spc="-2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clases</a:t>
            </a:r>
            <a:endParaRPr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8447785" y="2594101"/>
            <a:ext cx="2044700" cy="621665"/>
            <a:chOff x="8447785" y="2594101"/>
            <a:chExt cx="2044700" cy="621665"/>
          </a:xfrm>
        </p:grpSpPr>
        <p:sp>
          <p:nvSpPr>
            <p:cNvPr id="24" name="object 24"/>
            <p:cNvSpPr/>
            <p:nvPr/>
          </p:nvSpPr>
          <p:spPr>
            <a:xfrm>
              <a:off x="8460485" y="2606801"/>
              <a:ext cx="2019300" cy="596265"/>
            </a:xfrm>
            <a:custGeom>
              <a:avLst/>
              <a:gdLst/>
              <a:ahLst/>
              <a:cxnLst/>
              <a:rect l="l" t="t" r="r" b="b"/>
              <a:pathLst>
                <a:path w="2019300" h="596264">
                  <a:moveTo>
                    <a:pt x="1959737" y="0"/>
                  </a:moveTo>
                  <a:lnTo>
                    <a:pt x="59563" y="0"/>
                  </a:lnTo>
                  <a:lnTo>
                    <a:pt x="36379" y="4681"/>
                  </a:lnTo>
                  <a:lnTo>
                    <a:pt x="17446" y="17446"/>
                  </a:lnTo>
                  <a:lnTo>
                    <a:pt x="4681" y="36379"/>
                  </a:lnTo>
                  <a:lnTo>
                    <a:pt x="0" y="59562"/>
                  </a:lnTo>
                  <a:lnTo>
                    <a:pt x="0" y="536321"/>
                  </a:lnTo>
                  <a:lnTo>
                    <a:pt x="4681" y="559504"/>
                  </a:lnTo>
                  <a:lnTo>
                    <a:pt x="17446" y="578437"/>
                  </a:lnTo>
                  <a:lnTo>
                    <a:pt x="36379" y="591202"/>
                  </a:lnTo>
                  <a:lnTo>
                    <a:pt x="59563" y="595884"/>
                  </a:lnTo>
                  <a:lnTo>
                    <a:pt x="1959737" y="595884"/>
                  </a:lnTo>
                  <a:lnTo>
                    <a:pt x="1982920" y="591202"/>
                  </a:lnTo>
                  <a:lnTo>
                    <a:pt x="2001853" y="578437"/>
                  </a:lnTo>
                  <a:lnTo>
                    <a:pt x="2014618" y="559504"/>
                  </a:lnTo>
                  <a:lnTo>
                    <a:pt x="2019300" y="536321"/>
                  </a:lnTo>
                  <a:lnTo>
                    <a:pt x="2019300" y="59562"/>
                  </a:lnTo>
                  <a:lnTo>
                    <a:pt x="2014618" y="36379"/>
                  </a:lnTo>
                  <a:lnTo>
                    <a:pt x="2001853" y="17446"/>
                  </a:lnTo>
                  <a:lnTo>
                    <a:pt x="1982920" y="4681"/>
                  </a:lnTo>
                  <a:lnTo>
                    <a:pt x="1959737" y="0"/>
                  </a:lnTo>
                  <a:close/>
                </a:path>
              </a:pathLst>
            </a:custGeom>
            <a:solidFill>
              <a:srgbClr val="0066CC"/>
            </a:solidFill>
          </p:spPr>
          <p:txBody>
            <a:bodyPr wrap="square" lIns="0" tIns="0" rIns="0" bIns="0" rtlCol="0"/>
            <a:lstStyle/>
            <a:p>
              <a:endParaRPr sz="14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25" name="object 25"/>
            <p:cNvSpPr/>
            <p:nvPr/>
          </p:nvSpPr>
          <p:spPr>
            <a:xfrm>
              <a:off x="8460485" y="2606801"/>
              <a:ext cx="2019300" cy="596265"/>
            </a:xfrm>
            <a:custGeom>
              <a:avLst/>
              <a:gdLst/>
              <a:ahLst/>
              <a:cxnLst/>
              <a:rect l="l" t="t" r="r" b="b"/>
              <a:pathLst>
                <a:path w="2019300" h="596264">
                  <a:moveTo>
                    <a:pt x="0" y="59562"/>
                  </a:moveTo>
                  <a:lnTo>
                    <a:pt x="4681" y="36379"/>
                  </a:lnTo>
                  <a:lnTo>
                    <a:pt x="17446" y="17446"/>
                  </a:lnTo>
                  <a:lnTo>
                    <a:pt x="36379" y="4681"/>
                  </a:lnTo>
                  <a:lnTo>
                    <a:pt x="59563" y="0"/>
                  </a:lnTo>
                  <a:lnTo>
                    <a:pt x="1959737" y="0"/>
                  </a:lnTo>
                  <a:lnTo>
                    <a:pt x="1982920" y="4681"/>
                  </a:lnTo>
                  <a:lnTo>
                    <a:pt x="2001853" y="17446"/>
                  </a:lnTo>
                  <a:lnTo>
                    <a:pt x="2014618" y="36379"/>
                  </a:lnTo>
                  <a:lnTo>
                    <a:pt x="2019300" y="59562"/>
                  </a:lnTo>
                  <a:lnTo>
                    <a:pt x="2019300" y="536321"/>
                  </a:lnTo>
                  <a:lnTo>
                    <a:pt x="2014618" y="559504"/>
                  </a:lnTo>
                  <a:lnTo>
                    <a:pt x="2001853" y="578437"/>
                  </a:lnTo>
                  <a:lnTo>
                    <a:pt x="1982920" y="591202"/>
                  </a:lnTo>
                  <a:lnTo>
                    <a:pt x="1959737" y="595884"/>
                  </a:lnTo>
                  <a:lnTo>
                    <a:pt x="59563" y="595884"/>
                  </a:lnTo>
                  <a:lnTo>
                    <a:pt x="36379" y="591202"/>
                  </a:lnTo>
                  <a:lnTo>
                    <a:pt x="17446" y="578437"/>
                  </a:lnTo>
                  <a:lnTo>
                    <a:pt x="4681" y="559504"/>
                  </a:lnTo>
                  <a:lnTo>
                    <a:pt x="0" y="536321"/>
                  </a:lnTo>
                  <a:lnTo>
                    <a:pt x="0" y="59562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14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26" name="object 26"/>
            <p:cNvSpPr/>
            <p:nvPr/>
          </p:nvSpPr>
          <p:spPr>
            <a:xfrm>
              <a:off x="8496299" y="2622803"/>
              <a:ext cx="1946275" cy="562610"/>
            </a:xfrm>
            <a:custGeom>
              <a:avLst/>
              <a:gdLst/>
              <a:ahLst/>
              <a:cxnLst/>
              <a:rect l="l" t="t" r="r" b="b"/>
              <a:pathLst>
                <a:path w="1946275" h="562610">
                  <a:moveTo>
                    <a:pt x="1946148" y="0"/>
                  </a:moveTo>
                  <a:lnTo>
                    <a:pt x="0" y="0"/>
                  </a:lnTo>
                  <a:lnTo>
                    <a:pt x="0" y="562356"/>
                  </a:lnTo>
                  <a:lnTo>
                    <a:pt x="1946148" y="562356"/>
                  </a:lnTo>
                  <a:lnTo>
                    <a:pt x="1946148" y="0"/>
                  </a:lnTo>
                  <a:close/>
                </a:path>
              </a:pathLst>
            </a:custGeom>
            <a:solidFill>
              <a:srgbClr val="0066CC"/>
            </a:solidFill>
          </p:spPr>
          <p:txBody>
            <a:bodyPr wrap="square" lIns="0" tIns="0" rIns="0" bIns="0" rtlCol="0"/>
            <a:lstStyle/>
            <a:p>
              <a:endParaRPr sz="14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8700896" y="2674112"/>
            <a:ext cx="1538605" cy="43180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502920" marR="5080" indent="-490855">
              <a:lnSpc>
                <a:spcPts val="1510"/>
              </a:lnSpc>
              <a:spcBef>
                <a:spcPts val="295"/>
              </a:spcBef>
            </a:pPr>
            <a:r>
              <a:rPr sz="1400" b="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I</a:t>
            </a:r>
            <a:r>
              <a:rPr sz="1400" b="0" spc="-5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bloque</a:t>
            </a:r>
            <a:r>
              <a:rPr sz="1400" b="0" spc="-2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intermedio (mayo)</a:t>
            </a:r>
            <a:endParaRPr sz="1400">
              <a:latin typeface="Cambria" panose="02040503050406030204" pitchFamily="18" charset="0"/>
              <a:ea typeface="Cambria" panose="02040503050406030204" pitchFamily="18" charset="0"/>
              <a:cs typeface="Segoe UI Semilight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8452357" y="4368038"/>
            <a:ext cx="2044700" cy="622935"/>
            <a:chOff x="8452357" y="4368038"/>
            <a:chExt cx="2044700" cy="622935"/>
          </a:xfrm>
        </p:grpSpPr>
        <p:sp>
          <p:nvSpPr>
            <p:cNvPr id="29" name="object 29"/>
            <p:cNvSpPr/>
            <p:nvPr/>
          </p:nvSpPr>
          <p:spPr>
            <a:xfrm>
              <a:off x="8465057" y="4380738"/>
              <a:ext cx="2019300" cy="597535"/>
            </a:xfrm>
            <a:custGeom>
              <a:avLst/>
              <a:gdLst/>
              <a:ahLst/>
              <a:cxnLst/>
              <a:rect l="l" t="t" r="r" b="b"/>
              <a:pathLst>
                <a:path w="2019300" h="597535">
                  <a:moveTo>
                    <a:pt x="1959610" y="0"/>
                  </a:moveTo>
                  <a:lnTo>
                    <a:pt x="59690" y="0"/>
                  </a:lnTo>
                  <a:lnTo>
                    <a:pt x="36486" y="4700"/>
                  </a:lnTo>
                  <a:lnTo>
                    <a:pt x="17510" y="17510"/>
                  </a:lnTo>
                  <a:lnTo>
                    <a:pt x="4700" y="36486"/>
                  </a:lnTo>
                  <a:lnTo>
                    <a:pt x="0" y="59689"/>
                  </a:lnTo>
                  <a:lnTo>
                    <a:pt x="0" y="537718"/>
                  </a:lnTo>
                  <a:lnTo>
                    <a:pt x="4700" y="560921"/>
                  </a:lnTo>
                  <a:lnTo>
                    <a:pt x="17510" y="579897"/>
                  </a:lnTo>
                  <a:lnTo>
                    <a:pt x="36486" y="592707"/>
                  </a:lnTo>
                  <a:lnTo>
                    <a:pt x="59690" y="597407"/>
                  </a:lnTo>
                  <a:lnTo>
                    <a:pt x="1959610" y="597407"/>
                  </a:lnTo>
                  <a:lnTo>
                    <a:pt x="1982813" y="592707"/>
                  </a:lnTo>
                  <a:lnTo>
                    <a:pt x="2001789" y="579897"/>
                  </a:lnTo>
                  <a:lnTo>
                    <a:pt x="2014599" y="560921"/>
                  </a:lnTo>
                  <a:lnTo>
                    <a:pt x="2019300" y="537718"/>
                  </a:lnTo>
                  <a:lnTo>
                    <a:pt x="2019300" y="59689"/>
                  </a:lnTo>
                  <a:lnTo>
                    <a:pt x="2014599" y="36486"/>
                  </a:lnTo>
                  <a:lnTo>
                    <a:pt x="2001789" y="17510"/>
                  </a:lnTo>
                  <a:lnTo>
                    <a:pt x="1982813" y="4700"/>
                  </a:lnTo>
                  <a:lnTo>
                    <a:pt x="1959610" y="0"/>
                  </a:lnTo>
                  <a:close/>
                </a:path>
              </a:pathLst>
            </a:custGeom>
            <a:solidFill>
              <a:srgbClr val="0066CC"/>
            </a:solidFill>
          </p:spPr>
          <p:txBody>
            <a:bodyPr wrap="square" lIns="0" tIns="0" rIns="0" bIns="0" rtlCol="0"/>
            <a:lstStyle/>
            <a:p>
              <a:endParaRPr sz="14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30" name="object 30"/>
            <p:cNvSpPr/>
            <p:nvPr/>
          </p:nvSpPr>
          <p:spPr>
            <a:xfrm>
              <a:off x="8465057" y="4380738"/>
              <a:ext cx="2019300" cy="597535"/>
            </a:xfrm>
            <a:custGeom>
              <a:avLst/>
              <a:gdLst/>
              <a:ahLst/>
              <a:cxnLst/>
              <a:rect l="l" t="t" r="r" b="b"/>
              <a:pathLst>
                <a:path w="2019300" h="597535">
                  <a:moveTo>
                    <a:pt x="0" y="59689"/>
                  </a:moveTo>
                  <a:lnTo>
                    <a:pt x="4700" y="36486"/>
                  </a:lnTo>
                  <a:lnTo>
                    <a:pt x="17510" y="17510"/>
                  </a:lnTo>
                  <a:lnTo>
                    <a:pt x="36486" y="4700"/>
                  </a:lnTo>
                  <a:lnTo>
                    <a:pt x="59690" y="0"/>
                  </a:lnTo>
                  <a:lnTo>
                    <a:pt x="1959610" y="0"/>
                  </a:lnTo>
                  <a:lnTo>
                    <a:pt x="1982813" y="4700"/>
                  </a:lnTo>
                  <a:lnTo>
                    <a:pt x="2001789" y="17510"/>
                  </a:lnTo>
                  <a:lnTo>
                    <a:pt x="2014599" y="36486"/>
                  </a:lnTo>
                  <a:lnTo>
                    <a:pt x="2019300" y="59689"/>
                  </a:lnTo>
                  <a:lnTo>
                    <a:pt x="2019300" y="537718"/>
                  </a:lnTo>
                  <a:lnTo>
                    <a:pt x="2014599" y="560921"/>
                  </a:lnTo>
                  <a:lnTo>
                    <a:pt x="2001789" y="579897"/>
                  </a:lnTo>
                  <a:lnTo>
                    <a:pt x="1982813" y="592707"/>
                  </a:lnTo>
                  <a:lnTo>
                    <a:pt x="1959610" y="597407"/>
                  </a:lnTo>
                  <a:lnTo>
                    <a:pt x="59690" y="597407"/>
                  </a:lnTo>
                  <a:lnTo>
                    <a:pt x="36486" y="592707"/>
                  </a:lnTo>
                  <a:lnTo>
                    <a:pt x="17510" y="579897"/>
                  </a:lnTo>
                  <a:lnTo>
                    <a:pt x="4700" y="560921"/>
                  </a:lnTo>
                  <a:lnTo>
                    <a:pt x="0" y="537718"/>
                  </a:lnTo>
                  <a:lnTo>
                    <a:pt x="0" y="59689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14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31" name="object 31"/>
            <p:cNvSpPr/>
            <p:nvPr/>
          </p:nvSpPr>
          <p:spPr>
            <a:xfrm>
              <a:off x="8500871" y="4398264"/>
              <a:ext cx="1946275" cy="561340"/>
            </a:xfrm>
            <a:custGeom>
              <a:avLst/>
              <a:gdLst/>
              <a:ahLst/>
              <a:cxnLst/>
              <a:rect l="l" t="t" r="r" b="b"/>
              <a:pathLst>
                <a:path w="1946275" h="561339">
                  <a:moveTo>
                    <a:pt x="1946148" y="0"/>
                  </a:moveTo>
                  <a:lnTo>
                    <a:pt x="0" y="0"/>
                  </a:lnTo>
                  <a:lnTo>
                    <a:pt x="0" y="560832"/>
                  </a:lnTo>
                  <a:lnTo>
                    <a:pt x="1946148" y="560832"/>
                  </a:lnTo>
                  <a:lnTo>
                    <a:pt x="1946148" y="0"/>
                  </a:lnTo>
                  <a:close/>
                </a:path>
              </a:pathLst>
            </a:custGeom>
            <a:solidFill>
              <a:srgbClr val="0066CC"/>
            </a:solidFill>
          </p:spPr>
          <p:txBody>
            <a:bodyPr wrap="square" lIns="0" tIns="0" rIns="0" bIns="0" rtlCol="0"/>
            <a:lstStyle/>
            <a:p>
              <a:endParaRPr sz="14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sp>
        <p:nvSpPr>
          <p:cNvPr id="32" name="object 32"/>
          <p:cNvSpPr txBox="1"/>
          <p:nvPr/>
        </p:nvSpPr>
        <p:spPr>
          <a:xfrm>
            <a:off x="8661272" y="4448936"/>
            <a:ext cx="1628775" cy="43180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463550" marR="5080" indent="-451484">
              <a:lnSpc>
                <a:spcPts val="1510"/>
              </a:lnSpc>
              <a:spcBef>
                <a:spcPts val="295"/>
              </a:spcBef>
            </a:pPr>
            <a:r>
              <a:rPr sz="1400" b="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III</a:t>
            </a:r>
            <a:r>
              <a:rPr sz="1400" b="0" spc="-5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bloque</a:t>
            </a:r>
            <a:r>
              <a:rPr sz="1400" b="0" spc="-15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intermedio (octubre)</a:t>
            </a:r>
            <a:endParaRPr sz="1400">
              <a:latin typeface="Cambria" panose="02040503050406030204" pitchFamily="18" charset="0"/>
              <a:ea typeface="Cambria" panose="02040503050406030204" pitchFamily="18" charset="0"/>
              <a:cs typeface="Segoe UI Semilight"/>
            </a:endParaRPr>
          </a:p>
        </p:txBody>
      </p:sp>
      <p:grpSp>
        <p:nvGrpSpPr>
          <p:cNvPr id="33" name="object 33"/>
          <p:cNvGrpSpPr/>
          <p:nvPr/>
        </p:nvGrpSpPr>
        <p:grpSpPr>
          <a:xfrm>
            <a:off x="8443214" y="3487165"/>
            <a:ext cx="2044700" cy="728132"/>
            <a:chOff x="8443214" y="3487165"/>
            <a:chExt cx="2044700" cy="621665"/>
          </a:xfrm>
        </p:grpSpPr>
        <p:sp>
          <p:nvSpPr>
            <p:cNvPr id="34" name="object 34"/>
            <p:cNvSpPr/>
            <p:nvPr/>
          </p:nvSpPr>
          <p:spPr>
            <a:xfrm>
              <a:off x="8455914" y="3499865"/>
              <a:ext cx="2019300" cy="596265"/>
            </a:xfrm>
            <a:custGeom>
              <a:avLst/>
              <a:gdLst/>
              <a:ahLst/>
              <a:cxnLst/>
              <a:rect l="l" t="t" r="r" b="b"/>
              <a:pathLst>
                <a:path w="2019300" h="596264">
                  <a:moveTo>
                    <a:pt x="1959736" y="0"/>
                  </a:moveTo>
                  <a:lnTo>
                    <a:pt x="59562" y="0"/>
                  </a:lnTo>
                  <a:lnTo>
                    <a:pt x="36379" y="4681"/>
                  </a:lnTo>
                  <a:lnTo>
                    <a:pt x="17446" y="17446"/>
                  </a:lnTo>
                  <a:lnTo>
                    <a:pt x="4681" y="36379"/>
                  </a:lnTo>
                  <a:lnTo>
                    <a:pt x="0" y="59562"/>
                  </a:lnTo>
                  <a:lnTo>
                    <a:pt x="0" y="536321"/>
                  </a:lnTo>
                  <a:lnTo>
                    <a:pt x="4681" y="559504"/>
                  </a:lnTo>
                  <a:lnTo>
                    <a:pt x="17446" y="578437"/>
                  </a:lnTo>
                  <a:lnTo>
                    <a:pt x="36379" y="591202"/>
                  </a:lnTo>
                  <a:lnTo>
                    <a:pt x="59562" y="595884"/>
                  </a:lnTo>
                  <a:lnTo>
                    <a:pt x="1959736" y="595884"/>
                  </a:lnTo>
                  <a:lnTo>
                    <a:pt x="1982920" y="591202"/>
                  </a:lnTo>
                  <a:lnTo>
                    <a:pt x="2001853" y="578437"/>
                  </a:lnTo>
                  <a:lnTo>
                    <a:pt x="2014618" y="559504"/>
                  </a:lnTo>
                  <a:lnTo>
                    <a:pt x="2019300" y="536321"/>
                  </a:lnTo>
                  <a:lnTo>
                    <a:pt x="2019300" y="59562"/>
                  </a:lnTo>
                  <a:lnTo>
                    <a:pt x="2014618" y="36379"/>
                  </a:lnTo>
                  <a:lnTo>
                    <a:pt x="2001853" y="17446"/>
                  </a:lnTo>
                  <a:lnTo>
                    <a:pt x="1982920" y="4681"/>
                  </a:lnTo>
                  <a:lnTo>
                    <a:pt x="1959736" y="0"/>
                  </a:lnTo>
                  <a:close/>
                </a:path>
              </a:pathLst>
            </a:custGeom>
            <a:solidFill>
              <a:srgbClr val="0066CC"/>
            </a:solidFill>
          </p:spPr>
          <p:txBody>
            <a:bodyPr wrap="square" lIns="0" tIns="0" rIns="0" bIns="0" rtlCol="0"/>
            <a:lstStyle/>
            <a:p>
              <a:endParaRPr sz="14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35" name="object 35"/>
            <p:cNvSpPr/>
            <p:nvPr/>
          </p:nvSpPr>
          <p:spPr>
            <a:xfrm>
              <a:off x="8455914" y="3499865"/>
              <a:ext cx="2019300" cy="596265"/>
            </a:xfrm>
            <a:custGeom>
              <a:avLst/>
              <a:gdLst/>
              <a:ahLst/>
              <a:cxnLst/>
              <a:rect l="l" t="t" r="r" b="b"/>
              <a:pathLst>
                <a:path w="2019300" h="596264">
                  <a:moveTo>
                    <a:pt x="0" y="59562"/>
                  </a:moveTo>
                  <a:lnTo>
                    <a:pt x="4681" y="36379"/>
                  </a:lnTo>
                  <a:lnTo>
                    <a:pt x="17446" y="17446"/>
                  </a:lnTo>
                  <a:lnTo>
                    <a:pt x="36379" y="4681"/>
                  </a:lnTo>
                  <a:lnTo>
                    <a:pt x="59562" y="0"/>
                  </a:lnTo>
                  <a:lnTo>
                    <a:pt x="1959736" y="0"/>
                  </a:lnTo>
                  <a:lnTo>
                    <a:pt x="1982920" y="4681"/>
                  </a:lnTo>
                  <a:lnTo>
                    <a:pt x="2001853" y="17446"/>
                  </a:lnTo>
                  <a:lnTo>
                    <a:pt x="2014618" y="36379"/>
                  </a:lnTo>
                  <a:lnTo>
                    <a:pt x="2019300" y="59562"/>
                  </a:lnTo>
                  <a:lnTo>
                    <a:pt x="2019300" y="536321"/>
                  </a:lnTo>
                  <a:lnTo>
                    <a:pt x="2014618" y="559504"/>
                  </a:lnTo>
                  <a:lnTo>
                    <a:pt x="2001853" y="578437"/>
                  </a:lnTo>
                  <a:lnTo>
                    <a:pt x="1982920" y="591202"/>
                  </a:lnTo>
                  <a:lnTo>
                    <a:pt x="1959736" y="595884"/>
                  </a:lnTo>
                  <a:lnTo>
                    <a:pt x="59562" y="595884"/>
                  </a:lnTo>
                  <a:lnTo>
                    <a:pt x="36379" y="591202"/>
                  </a:lnTo>
                  <a:lnTo>
                    <a:pt x="17446" y="578437"/>
                  </a:lnTo>
                  <a:lnTo>
                    <a:pt x="4681" y="559504"/>
                  </a:lnTo>
                  <a:lnTo>
                    <a:pt x="0" y="536321"/>
                  </a:lnTo>
                  <a:lnTo>
                    <a:pt x="0" y="59562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14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36" name="object 36"/>
            <p:cNvSpPr/>
            <p:nvPr/>
          </p:nvSpPr>
          <p:spPr>
            <a:xfrm>
              <a:off x="8491728" y="3515867"/>
              <a:ext cx="1946275" cy="561340"/>
            </a:xfrm>
            <a:custGeom>
              <a:avLst/>
              <a:gdLst/>
              <a:ahLst/>
              <a:cxnLst/>
              <a:rect l="l" t="t" r="r" b="b"/>
              <a:pathLst>
                <a:path w="1946275" h="561339">
                  <a:moveTo>
                    <a:pt x="1946148" y="0"/>
                  </a:moveTo>
                  <a:lnTo>
                    <a:pt x="0" y="0"/>
                  </a:lnTo>
                  <a:lnTo>
                    <a:pt x="0" y="560831"/>
                  </a:lnTo>
                  <a:lnTo>
                    <a:pt x="1946148" y="560831"/>
                  </a:lnTo>
                  <a:lnTo>
                    <a:pt x="1946148" y="0"/>
                  </a:lnTo>
                  <a:close/>
                </a:path>
              </a:pathLst>
            </a:custGeom>
            <a:solidFill>
              <a:srgbClr val="0066CC"/>
            </a:solidFill>
          </p:spPr>
          <p:txBody>
            <a:bodyPr wrap="square" lIns="0" tIns="0" rIns="0" bIns="0" rtlCol="0"/>
            <a:lstStyle/>
            <a:p>
              <a:endParaRPr sz="14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sp>
        <p:nvSpPr>
          <p:cNvPr id="37" name="object 37"/>
          <p:cNvSpPr txBox="1"/>
          <p:nvPr/>
        </p:nvSpPr>
        <p:spPr>
          <a:xfrm>
            <a:off x="8574405" y="3515105"/>
            <a:ext cx="1779270" cy="700192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12065" marR="5080" indent="635" algn="ctr">
              <a:lnSpc>
                <a:spcPts val="1300"/>
              </a:lnSpc>
              <a:spcBef>
                <a:spcPts val="260"/>
              </a:spcBef>
            </a:pPr>
            <a:r>
              <a:rPr sz="1400" b="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II</a:t>
            </a:r>
            <a:r>
              <a:rPr sz="1400" b="0" spc="-5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bloque</a:t>
            </a:r>
            <a:r>
              <a:rPr sz="1400" b="0" spc="-4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intermedio </a:t>
            </a:r>
            <a:r>
              <a:rPr sz="1400" b="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(ultima</a:t>
            </a:r>
            <a:r>
              <a:rPr sz="1400" b="0" spc="-3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semana</a:t>
            </a:r>
            <a:r>
              <a:rPr sz="1400" b="0" spc="-3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de</a:t>
            </a:r>
            <a:r>
              <a:rPr sz="1400" b="0" spc="5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julio</a:t>
            </a:r>
            <a:r>
              <a:rPr sz="1400" b="0" spc="-5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spc="-5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y </a:t>
            </a:r>
            <a:r>
              <a:rPr sz="1400" b="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primera</a:t>
            </a:r>
            <a:r>
              <a:rPr sz="1400" b="0" spc="-45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semana</a:t>
            </a:r>
            <a:r>
              <a:rPr sz="1400" b="0" spc="-4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de</a:t>
            </a:r>
            <a:r>
              <a:rPr sz="1400" b="0" spc="-2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agosto</a:t>
            </a:r>
            <a:endParaRPr sz="1400" dirty="0">
              <a:latin typeface="Cambria" panose="02040503050406030204" pitchFamily="18" charset="0"/>
              <a:ea typeface="Cambria" panose="02040503050406030204" pitchFamily="18" charset="0"/>
              <a:cs typeface="Segoe UI Semilight"/>
            </a:endParaRPr>
          </a:p>
        </p:txBody>
      </p:sp>
      <p:grpSp>
        <p:nvGrpSpPr>
          <p:cNvPr id="38" name="object 38"/>
          <p:cNvGrpSpPr/>
          <p:nvPr/>
        </p:nvGrpSpPr>
        <p:grpSpPr>
          <a:xfrm>
            <a:off x="6916673" y="2892551"/>
            <a:ext cx="1427480" cy="1941830"/>
            <a:chOff x="6916673" y="2892551"/>
            <a:chExt cx="1427480" cy="1941830"/>
          </a:xfrm>
        </p:grpSpPr>
        <p:sp>
          <p:nvSpPr>
            <p:cNvPr id="39" name="object 39"/>
            <p:cNvSpPr/>
            <p:nvPr/>
          </p:nvSpPr>
          <p:spPr>
            <a:xfrm>
              <a:off x="7468361" y="2949701"/>
              <a:ext cx="0" cy="1827530"/>
            </a:xfrm>
            <a:custGeom>
              <a:avLst/>
              <a:gdLst/>
              <a:ahLst/>
              <a:cxnLst/>
              <a:rect l="l" t="t" r="r" b="b"/>
              <a:pathLst>
                <a:path h="1827529">
                  <a:moveTo>
                    <a:pt x="0" y="0"/>
                  </a:moveTo>
                  <a:lnTo>
                    <a:pt x="0" y="1827276"/>
                  </a:lnTo>
                </a:path>
              </a:pathLst>
            </a:custGeom>
            <a:ln w="38100">
              <a:solidFill>
                <a:srgbClr val="EB792B"/>
              </a:solidFill>
            </a:ln>
          </p:spPr>
          <p:txBody>
            <a:bodyPr wrap="square" lIns="0" tIns="0" rIns="0" bIns="0" rtlCol="0"/>
            <a:lstStyle/>
            <a:p>
              <a:endParaRPr sz="14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40" name="object 40"/>
            <p:cNvSpPr/>
            <p:nvPr/>
          </p:nvSpPr>
          <p:spPr>
            <a:xfrm>
              <a:off x="7463790" y="2892551"/>
              <a:ext cx="880110" cy="1941830"/>
            </a:xfrm>
            <a:custGeom>
              <a:avLst/>
              <a:gdLst/>
              <a:ahLst/>
              <a:cxnLst/>
              <a:rect l="l" t="t" r="r" b="b"/>
              <a:pathLst>
                <a:path w="880109" h="1941829">
                  <a:moveTo>
                    <a:pt x="872363" y="1884426"/>
                  </a:moveTo>
                  <a:lnTo>
                    <a:pt x="834263" y="1865376"/>
                  </a:lnTo>
                  <a:lnTo>
                    <a:pt x="758063" y="1827276"/>
                  </a:lnTo>
                  <a:lnTo>
                    <a:pt x="758063" y="1865376"/>
                  </a:lnTo>
                  <a:lnTo>
                    <a:pt x="0" y="1865376"/>
                  </a:lnTo>
                  <a:lnTo>
                    <a:pt x="0" y="1903476"/>
                  </a:lnTo>
                  <a:lnTo>
                    <a:pt x="758063" y="1903476"/>
                  </a:lnTo>
                  <a:lnTo>
                    <a:pt x="758063" y="1941576"/>
                  </a:lnTo>
                  <a:lnTo>
                    <a:pt x="834263" y="1903476"/>
                  </a:lnTo>
                  <a:lnTo>
                    <a:pt x="872363" y="1884426"/>
                  </a:lnTo>
                  <a:close/>
                </a:path>
                <a:path w="880109" h="1941829">
                  <a:moveTo>
                    <a:pt x="872363" y="57150"/>
                  </a:moveTo>
                  <a:lnTo>
                    <a:pt x="834263" y="38100"/>
                  </a:lnTo>
                  <a:lnTo>
                    <a:pt x="758063" y="0"/>
                  </a:lnTo>
                  <a:lnTo>
                    <a:pt x="758063" y="38100"/>
                  </a:lnTo>
                  <a:lnTo>
                    <a:pt x="0" y="38100"/>
                  </a:lnTo>
                  <a:lnTo>
                    <a:pt x="0" y="76200"/>
                  </a:lnTo>
                  <a:lnTo>
                    <a:pt x="758063" y="76200"/>
                  </a:lnTo>
                  <a:lnTo>
                    <a:pt x="758063" y="114300"/>
                  </a:lnTo>
                  <a:lnTo>
                    <a:pt x="834263" y="76200"/>
                  </a:lnTo>
                  <a:lnTo>
                    <a:pt x="872363" y="57150"/>
                  </a:lnTo>
                  <a:close/>
                </a:path>
                <a:path w="880109" h="1941829">
                  <a:moveTo>
                    <a:pt x="879983" y="928878"/>
                  </a:moveTo>
                  <a:lnTo>
                    <a:pt x="841883" y="909828"/>
                  </a:lnTo>
                  <a:lnTo>
                    <a:pt x="765683" y="871728"/>
                  </a:lnTo>
                  <a:lnTo>
                    <a:pt x="765683" y="909828"/>
                  </a:lnTo>
                  <a:lnTo>
                    <a:pt x="7620" y="909828"/>
                  </a:lnTo>
                  <a:lnTo>
                    <a:pt x="7620" y="947928"/>
                  </a:lnTo>
                  <a:lnTo>
                    <a:pt x="765683" y="947928"/>
                  </a:lnTo>
                  <a:lnTo>
                    <a:pt x="765683" y="986028"/>
                  </a:lnTo>
                  <a:lnTo>
                    <a:pt x="841883" y="947928"/>
                  </a:lnTo>
                  <a:lnTo>
                    <a:pt x="879983" y="928878"/>
                  </a:lnTo>
                  <a:close/>
                </a:path>
              </a:pathLst>
            </a:custGeom>
            <a:solidFill>
              <a:srgbClr val="EB792B"/>
            </a:solidFill>
          </p:spPr>
          <p:txBody>
            <a:bodyPr wrap="square" lIns="0" tIns="0" rIns="0" bIns="0" rtlCol="0"/>
            <a:lstStyle/>
            <a:p>
              <a:endParaRPr sz="14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41" name="object 41"/>
            <p:cNvSpPr/>
            <p:nvPr/>
          </p:nvSpPr>
          <p:spPr>
            <a:xfrm>
              <a:off x="6916673" y="3821429"/>
              <a:ext cx="548005" cy="0"/>
            </a:xfrm>
            <a:custGeom>
              <a:avLst/>
              <a:gdLst/>
              <a:ahLst/>
              <a:cxnLst/>
              <a:rect l="l" t="t" r="r" b="b"/>
              <a:pathLst>
                <a:path w="548004">
                  <a:moveTo>
                    <a:pt x="0" y="0"/>
                  </a:moveTo>
                  <a:lnTo>
                    <a:pt x="547624" y="0"/>
                  </a:lnTo>
                </a:path>
              </a:pathLst>
            </a:custGeom>
            <a:ln w="38100">
              <a:solidFill>
                <a:srgbClr val="EB792B"/>
              </a:solidFill>
            </a:ln>
          </p:spPr>
          <p:txBody>
            <a:bodyPr wrap="square" lIns="0" tIns="0" rIns="0" bIns="0" rtlCol="0"/>
            <a:lstStyle/>
            <a:p>
              <a:endParaRPr sz="14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grpSp>
        <p:nvGrpSpPr>
          <p:cNvPr id="42" name="object 42"/>
          <p:cNvGrpSpPr/>
          <p:nvPr/>
        </p:nvGrpSpPr>
        <p:grpSpPr>
          <a:xfrm>
            <a:off x="3231642" y="2325623"/>
            <a:ext cx="1421130" cy="3020695"/>
            <a:chOff x="3231642" y="2325623"/>
            <a:chExt cx="1421130" cy="3020695"/>
          </a:xfrm>
        </p:grpSpPr>
        <p:sp>
          <p:nvSpPr>
            <p:cNvPr id="43" name="object 43"/>
            <p:cNvSpPr/>
            <p:nvPr/>
          </p:nvSpPr>
          <p:spPr>
            <a:xfrm>
              <a:off x="3231642" y="2362961"/>
              <a:ext cx="548640" cy="2961005"/>
            </a:xfrm>
            <a:custGeom>
              <a:avLst/>
              <a:gdLst/>
              <a:ahLst/>
              <a:cxnLst/>
              <a:rect l="l" t="t" r="r" b="b"/>
              <a:pathLst>
                <a:path w="548639" h="2961004">
                  <a:moveTo>
                    <a:pt x="0" y="1542288"/>
                  </a:moveTo>
                  <a:lnTo>
                    <a:pt x="547623" y="1542288"/>
                  </a:lnTo>
                </a:path>
                <a:path w="548639" h="2961004">
                  <a:moveTo>
                    <a:pt x="548640" y="0"/>
                  </a:moveTo>
                  <a:lnTo>
                    <a:pt x="548640" y="2960878"/>
                  </a:lnTo>
                </a:path>
              </a:pathLst>
            </a:custGeom>
            <a:ln w="38100">
              <a:solidFill>
                <a:srgbClr val="EB792B"/>
              </a:solidFill>
            </a:ln>
          </p:spPr>
          <p:txBody>
            <a:bodyPr wrap="square" lIns="0" tIns="0" rIns="0" bIns="0" rtlCol="0"/>
            <a:lstStyle/>
            <a:p>
              <a:endParaRPr sz="14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44" name="object 44"/>
            <p:cNvSpPr/>
            <p:nvPr/>
          </p:nvSpPr>
          <p:spPr>
            <a:xfrm>
              <a:off x="3780282" y="2325623"/>
              <a:ext cx="872490" cy="3020695"/>
            </a:xfrm>
            <a:custGeom>
              <a:avLst/>
              <a:gdLst/>
              <a:ahLst/>
              <a:cxnLst/>
              <a:rect l="l" t="t" r="r" b="b"/>
              <a:pathLst>
                <a:path w="872489" h="3020695">
                  <a:moveTo>
                    <a:pt x="872363" y="2963418"/>
                  </a:moveTo>
                  <a:lnTo>
                    <a:pt x="834263" y="2944368"/>
                  </a:lnTo>
                  <a:lnTo>
                    <a:pt x="758063" y="2906280"/>
                  </a:lnTo>
                  <a:lnTo>
                    <a:pt x="758063" y="2944368"/>
                  </a:lnTo>
                  <a:lnTo>
                    <a:pt x="0" y="2944368"/>
                  </a:lnTo>
                  <a:lnTo>
                    <a:pt x="0" y="2982468"/>
                  </a:lnTo>
                  <a:lnTo>
                    <a:pt x="758063" y="2982468"/>
                  </a:lnTo>
                  <a:lnTo>
                    <a:pt x="758063" y="3020568"/>
                  </a:lnTo>
                  <a:lnTo>
                    <a:pt x="834263" y="2982468"/>
                  </a:lnTo>
                  <a:lnTo>
                    <a:pt x="872363" y="2963418"/>
                  </a:lnTo>
                  <a:close/>
                </a:path>
                <a:path w="872489" h="3020695">
                  <a:moveTo>
                    <a:pt x="872363" y="1579626"/>
                  </a:moveTo>
                  <a:lnTo>
                    <a:pt x="834263" y="1560576"/>
                  </a:lnTo>
                  <a:lnTo>
                    <a:pt x="758063" y="1522476"/>
                  </a:lnTo>
                  <a:lnTo>
                    <a:pt x="758063" y="1560576"/>
                  </a:lnTo>
                  <a:lnTo>
                    <a:pt x="0" y="1560576"/>
                  </a:lnTo>
                  <a:lnTo>
                    <a:pt x="0" y="1598676"/>
                  </a:lnTo>
                  <a:lnTo>
                    <a:pt x="758063" y="1598676"/>
                  </a:lnTo>
                  <a:lnTo>
                    <a:pt x="758063" y="1636776"/>
                  </a:lnTo>
                  <a:lnTo>
                    <a:pt x="834263" y="1598676"/>
                  </a:lnTo>
                  <a:lnTo>
                    <a:pt x="872363" y="1579626"/>
                  </a:lnTo>
                  <a:close/>
                </a:path>
                <a:path w="872489" h="3020695">
                  <a:moveTo>
                    <a:pt x="872363" y="57150"/>
                  </a:moveTo>
                  <a:lnTo>
                    <a:pt x="834263" y="38100"/>
                  </a:lnTo>
                  <a:lnTo>
                    <a:pt x="758063" y="0"/>
                  </a:lnTo>
                  <a:lnTo>
                    <a:pt x="758063" y="38100"/>
                  </a:lnTo>
                  <a:lnTo>
                    <a:pt x="0" y="38100"/>
                  </a:lnTo>
                  <a:lnTo>
                    <a:pt x="0" y="76200"/>
                  </a:lnTo>
                  <a:lnTo>
                    <a:pt x="758063" y="76200"/>
                  </a:lnTo>
                  <a:lnTo>
                    <a:pt x="758063" y="114300"/>
                  </a:lnTo>
                  <a:lnTo>
                    <a:pt x="834263" y="76200"/>
                  </a:lnTo>
                  <a:lnTo>
                    <a:pt x="872363" y="57150"/>
                  </a:lnTo>
                  <a:close/>
                </a:path>
              </a:pathLst>
            </a:custGeom>
            <a:solidFill>
              <a:srgbClr val="EB792B"/>
            </a:solidFill>
          </p:spPr>
          <p:txBody>
            <a:bodyPr wrap="square" lIns="0" tIns="0" rIns="0" bIns="0" rtlCol="0"/>
            <a:lstStyle/>
            <a:p>
              <a:endParaRPr sz="140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pic>
        <p:nvPicPr>
          <p:cNvPr id="45" name="object 4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058400" y="4876800"/>
            <a:ext cx="1819655" cy="1819656"/>
          </a:xfrm>
          <a:prstGeom prst="rect">
            <a:avLst/>
          </a:prstGeom>
        </p:spPr>
      </p:pic>
      <p:sp>
        <p:nvSpPr>
          <p:cNvPr id="46" name="object 46"/>
          <p:cNvSpPr txBox="1"/>
          <p:nvPr/>
        </p:nvSpPr>
        <p:spPr>
          <a:xfrm>
            <a:off x="2057401" y="604774"/>
            <a:ext cx="6641591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"Cómo</a:t>
            </a:r>
            <a:r>
              <a:rPr sz="1400" b="0" i="1" spc="-4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Impulsar</a:t>
            </a:r>
            <a:r>
              <a:rPr sz="1400" b="0" i="1" spc="-4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el</a:t>
            </a:r>
            <a:r>
              <a:rPr sz="1400" b="0" i="1" spc="-1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Aprendizaje</a:t>
            </a:r>
            <a:r>
              <a:rPr sz="1400" b="0" i="1" spc="-35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y</a:t>
            </a:r>
            <a:r>
              <a:rPr sz="1400" b="0" i="1" spc="-1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Bienestar</a:t>
            </a:r>
            <a:r>
              <a:rPr sz="1400" b="0" i="1" spc="-3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en</a:t>
            </a:r>
            <a:r>
              <a:rPr sz="1400" b="0" i="1" spc="-3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el</a:t>
            </a:r>
            <a:r>
              <a:rPr sz="1400" b="0" i="1" spc="-1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IV</a:t>
            </a:r>
            <a:r>
              <a:rPr sz="1400" b="0" i="1" spc="-2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Bloque</a:t>
            </a:r>
            <a:r>
              <a:rPr sz="1400" b="0" i="1" spc="-3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de</a:t>
            </a:r>
            <a:r>
              <a:rPr sz="1400" b="0" i="1" spc="-25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Semanas</a:t>
            </a:r>
            <a:r>
              <a:rPr sz="1400" b="0" i="1" spc="-4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de</a:t>
            </a:r>
            <a:r>
              <a:rPr sz="1400" b="0" i="1" spc="-1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Gestión</a:t>
            </a:r>
            <a:r>
              <a:rPr sz="1400" b="0" i="1" spc="-45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spc="-1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2025"</a:t>
            </a:r>
            <a:endParaRPr sz="1400" dirty="0">
              <a:latin typeface="Cambria" panose="02040503050406030204" pitchFamily="18" charset="0"/>
              <a:ea typeface="Cambria" panose="02040503050406030204" pitchFamily="18" charset="0"/>
              <a:cs typeface="Segoe UI Semilight"/>
            </a:endParaRPr>
          </a:p>
        </p:txBody>
      </p:sp>
    </p:spTree>
    <p:extLst>
      <p:ext uri="{BB962C8B-B14F-4D97-AF65-F5344CB8AC3E}">
        <p14:creationId xmlns:p14="http://schemas.microsoft.com/office/powerpoint/2010/main" val="3222313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Semanas</a:t>
            </a:r>
            <a:r>
              <a:rPr spc="-75" dirty="0"/>
              <a:t> </a:t>
            </a:r>
            <a:r>
              <a:rPr dirty="0"/>
              <a:t>de</a:t>
            </a:r>
            <a:r>
              <a:rPr spc="-75" dirty="0"/>
              <a:t> </a:t>
            </a:r>
            <a:r>
              <a:rPr spc="-10" dirty="0"/>
              <a:t>gestión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26414" y="1469897"/>
            <a:ext cx="9789160" cy="4820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7180" marR="5080" indent="-285115" algn="just">
              <a:lnSpc>
                <a:spcPct val="100000"/>
              </a:lnSpc>
              <a:spcBef>
                <a:spcPts val="100"/>
              </a:spcBef>
              <a:buClr>
                <a:srgbClr val="000000"/>
              </a:buClr>
              <a:buSzPct val="45833"/>
              <a:buFont typeface="Wingdings"/>
              <a:buChar char=""/>
              <a:tabLst>
                <a:tab pos="297180" algn="l"/>
              </a:tabLst>
            </a:pPr>
            <a:r>
              <a:rPr sz="2400" b="0" dirty="0">
                <a:solidFill>
                  <a:srgbClr val="1F3863"/>
                </a:solidFill>
                <a:latin typeface="Segoe UI Semilight"/>
                <a:cs typeface="Segoe UI Semilight"/>
              </a:rPr>
              <a:t>Las</a:t>
            </a:r>
            <a:r>
              <a:rPr sz="2400" b="0" spc="5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400" b="0" dirty="0">
                <a:solidFill>
                  <a:srgbClr val="1F3863"/>
                </a:solidFill>
                <a:latin typeface="Segoe UI Semilight"/>
                <a:cs typeface="Segoe UI Semilight"/>
              </a:rPr>
              <a:t>semanas</a:t>
            </a:r>
            <a:r>
              <a:rPr sz="2400" b="0" spc="6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400" b="0" dirty="0">
                <a:solidFill>
                  <a:srgbClr val="1F3863"/>
                </a:solidFill>
                <a:latin typeface="Segoe UI Semilight"/>
                <a:cs typeface="Segoe UI Semilight"/>
              </a:rPr>
              <a:t>de</a:t>
            </a:r>
            <a:r>
              <a:rPr sz="2400" b="0" spc="6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400" b="0" dirty="0">
                <a:solidFill>
                  <a:srgbClr val="1F3863"/>
                </a:solidFill>
                <a:latin typeface="Segoe UI Semilight"/>
                <a:cs typeface="Segoe UI Semilight"/>
              </a:rPr>
              <a:t>gestión</a:t>
            </a:r>
            <a:r>
              <a:rPr sz="2400" b="0" spc="6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400" b="0" dirty="0">
                <a:solidFill>
                  <a:srgbClr val="1F3863"/>
                </a:solidFill>
                <a:latin typeface="Segoe UI Semilight"/>
                <a:cs typeface="Segoe UI Semilight"/>
              </a:rPr>
              <a:t>son</a:t>
            </a:r>
            <a:r>
              <a:rPr sz="2400" b="0" spc="6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400" b="0" dirty="0">
                <a:solidFill>
                  <a:srgbClr val="1F3863"/>
                </a:solidFill>
                <a:latin typeface="Segoe UI Semilight"/>
                <a:cs typeface="Segoe UI Semilight"/>
              </a:rPr>
              <a:t>periodos</a:t>
            </a:r>
            <a:r>
              <a:rPr sz="2400" b="0" spc="6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400" b="0" dirty="0">
                <a:solidFill>
                  <a:srgbClr val="1F3863"/>
                </a:solidFill>
                <a:latin typeface="Segoe UI Semilight"/>
                <a:cs typeface="Segoe UI Semilight"/>
              </a:rPr>
              <a:t>dentro</a:t>
            </a:r>
            <a:r>
              <a:rPr sz="2400" b="0" spc="5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400" b="0" dirty="0">
                <a:solidFill>
                  <a:srgbClr val="1F3863"/>
                </a:solidFill>
                <a:latin typeface="Segoe UI Semilight"/>
                <a:cs typeface="Segoe UI Semilight"/>
              </a:rPr>
              <a:t>del</a:t>
            </a:r>
            <a:r>
              <a:rPr sz="2400" b="0" spc="6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400" b="0" dirty="0">
                <a:solidFill>
                  <a:srgbClr val="1F3863"/>
                </a:solidFill>
                <a:latin typeface="Segoe UI Semilight"/>
                <a:cs typeface="Segoe UI Semilight"/>
              </a:rPr>
              <a:t>año</a:t>
            </a:r>
            <a:r>
              <a:rPr sz="2400" b="0" spc="6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400" b="0" dirty="0">
                <a:solidFill>
                  <a:srgbClr val="1F3863"/>
                </a:solidFill>
                <a:latin typeface="Segoe UI Semilight"/>
                <a:cs typeface="Segoe UI Semilight"/>
              </a:rPr>
              <a:t>escolar</a:t>
            </a:r>
            <a:r>
              <a:rPr sz="2400" b="0" spc="5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400" b="0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dedicados </a:t>
            </a:r>
            <a:r>
              <a:rPr sz="2400" b="0" dirty="0">
                <a:solidFill>
                  <a:srgbClr val="1F3863"/>
                </a:solidFill>
                <a:latin typeface="Segoe UI Semilight"/>
                <a:cs typeface="Segoe UI Semilight"/>
              </a:rPr>
              <a:t>al</a:t>
            </a:r>
            <a:r>
              <a:rPr sz="2400" b="0" spc="2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400" b="0" dirty="0">
                <a:solidFill>
                  <a:srgbClr val="1F3863"/>
                </a:solidFill>
                <a:latin typeface="Segoe UI Semilight"/>
                <a:cs typeface="Segoe UI Semilight"/>
              </a:rPr>
              <a:t>trabajo</a:t>
            </a:r>
            <a:r>
              <a:rPr sz="2400" b="0" spc="3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400" b="0" dirty="0">
                <a:solidFill>
                  <a:srgbClr val="1F3863"/>
                </a:solidFill>
                <a:latin typeface="Segoe UI Semilight"/>
                <a:cs typeface="Segoe UI Semilight"/>
              </a:rPr>
              <a:t>interno</a:t>
            </a:r>
            <a:r>
              <a:rPr sz="2400" b="0" spc="2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400" b="0" dirty="0">
                <a:solidFill>
                  <a:srgbClr val="1F3863"/>
                </a:solidFill>
                <a:latin typeface="Segoe UI Semilight"/>
                <a:cs typeface="Segoe UI Semilight"/>
              </a:rPr>
              <a:t>del</a:t>
            </a:r>
            <a:r>
              <a:rPr sz="2400" b="0" spc="2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400" b="0" dirty="0">
                <a:solidFill>
                  <a:srgbClr val="1F3863"/>
                </a:solidFill>
                <a:latin typeface="Segoe UI Semilight"/>
                <a:cs typeface="Segoe UI Semilight"/>
              </a:rPr>
              <a:t>personal</a:t>
            </a:r>
            <a:r>
              <a:rPr sz="2400" b="0" spc="2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400" b="0" dirty="0">
                <a:solidFill>
                  <a:srgbClr val="1F3863"/>
                </a:solidFill>
                <a:latin typeface="Segoe UI Semilight"/>
                <a:cs typeface="Segoe UI Semilight"/>
              </a:rPr>
              <a:t>de</a:t>
            </a:r>
            <a:r>
              <a:rPr sz="2400" b="0" spc="2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400" b="0" dirty="0">
                <a:solidFill>
                  <a:srgbClr val="1F3863"/>
                </a:solidFill>
                <a:latin typeface="Segoe UI Semilight"/>
                <a:cs typeface="Segoe UI Semilight"/>
              </a:rPr>
              <a:t>las</a:t>
            </a:r>
            <a:r>
              <a:rPr sz="2400" b="0" spc="2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400" b="0" dirty="0">
                <a:solidFill>
                  <a:srgbClr val="1F3863"/>
                </a:solidFill>
                <a:latin typeface="Segoe UI Semilight"/>
                <a:cs typeface="Segoe UI Semilight"/>
              </a:rPr>
              <a:t>escuelas</a:t>
            </a:r>
            <a:r>
              <a:rPr sz="2400" b="0" spc="2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400" b="0" dirty="0">
                <a:solidFill>
                  <a:srgbClr val="1F3863"/>
                </a:solidFill>
                <a:latin typeface="Segoe UI Semilight"/>
                <a:cs typeface="Segoe UI Semilight"/>
              </a:rPr>
              <a:t>para</a:t>
            </a:r>
            <a:r>
              <a:rPr sz="2400" b="0" spc="1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400" b="0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planificar,</a:t>
            </a:r>
            <a:r>
              <a:rPr sz="2400" b="0" spc="3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400" b="0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reflexionar </a:t>
            </a:r>
            <a:r>
              <a:rPr sz="2400" b="0" dirty="0">
                <a:solidFill>
                  <a:srgbClr val="1F3863"/>
                </a:solidFill>
                <a:latin typeface="Segoe UI Semilight"/>
                <a:cs typeface="Segoe UI Semilight"/>
              </a:rPr>
              <a:t>y</a:t>
            </a:r>
            <a:r>
              <a:rPr sz="2400" b="0" spc="1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400" b="0" dirty="0">
                <a:solidFill>
                  <a:srgbClr val="1F3863"/>
                </a:solidFill>
                <a:latin typeface="Segoe UI Semilight"/>
                <a:cs typeface="Segoe UI Semilight"/>
              </a:rPr>
              <a:t>mejorar</a:t>
            </a:r>
            <a:r>
              <a:rPr sz="2400" b="0" spc="2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400" b="0" dirty="0">
                <a:solidFill>
                  <a:srgbClr val="1F3863"/>
                </a:solidFill>
                <a:latin typeface="Segoe UI Semilight"/>
                <a:cs typeface="Segoe UI Semilight"/>
              </a:rPr>
              <a:t>la</a:t>
            </a:r>
            <a:r>
              <a:rPr sz="2400" b="0" spc="1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400" b="0" dirty="0">
                <a:solidFill>
                  <a:srgbClr val="1F3863"/>
                </a:solidFill>
                <a:latin typeface="Segoe UI Semilight"/>
                <a:cs typeface="Segoe UI Semilight"/>
              </a:rPr>
              <a:t>gestión</a:t>
            </a:r>
            <a:r>
              <a:rPr sz="2400" b="0" spc="2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400" b="0" dirty="0">
                <a:solidFill>
                  <a:srgbClr val="1F3863"/>
                </a:solidFill>
                <a:latin typeface="Segoe UI Semilight"/>
                <a:cs typeface="Segoe UI Semilight"/>
              </a:rPr>
              <a:t>escolar,</a:t>
            </a:r>
            <a:r>
              <a:rPr sz="2400" b="0" spc="2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400" b="0" dirty="0">
                <a:solidFill>
                  <a:srgbClr val="1F3863"/>
                </a:solidFill>
                <a:latin typeface="Segoe UI Semilight"/>
                <a:cs typeface="Segoe UI Semilight"/>
              </a:rPr>
              <a:t>con</a:t>
            </a:r>
            <a:r>
              <a:rPr sz="2400" b="0" spc="1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400" b="0" dirty="0">
                <a:solidFill>
                  <a:srgbClr val="1F3863"/>
                </a:solidFill>
                <a:latin typeface="Segoe UI Semilight"/>
                <a:cs typeface="Segoe UI Semilight"/>
              </a:rPr>
              <a:t>la</a:t>
            </a:r>
            <a:r>
              <a:rPr sz="2400" b="0" spc="1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400" b="0" dirty="0">
                <a:solidFill>
                  <a:srgbClr val="1F3863"/>
                </a:solidFill>
                <a:latin typeface="Segoe UI Semilight"/>
                <a:cs typeface="Segoe UI Semilight"/>
              </a:rPr>
              <a:t>finalidad</a:t>
            </a:r>
            <a:r>
              <a:rPr sz="2400" b="0" spc="1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400" b="0" dirty="0">
                <a:solidFill>
                  <a:srgbClr val="1F3863"/>
                </a:solidFill>
                <a:latin typeface="Segoe UI Semilight"/>
                <a:cs typeface="Segoe UI Semilight"/>
              </a:rPr>
              <a:t>de</a:t>
            </a:r>
            <a:r>
              <a:rPr sz="2400" b="0" spc="1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400" b="0" dirty="0">
                <a:solidFill>
                  <a:srgbClr val="1F3863"/>
                </a:solidFill>
                <a:latin typeface="Segoe UI Semilight"/>
                <a:cs typeface="Segoe UI Semilight"/>
              </a:rPr>
              <a:t>beneficiar</a:t>
            </a:r>
            <a:r>
              <a:rPr sz="2400" b="0" spc="2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400" b="0" dirty="0">
                <a:solidFill>
                  <a:srgbClr val="1F3863"/>
                </a:solidFill>
                <a:latin typeface="Segoe UI Semilight"/>
                <a:cs typeface="Segoe UI Semilight"/>
              </a:rPr>
              <a:t>el</a:t>
            </a:r>
            <a:r>
              <a:rPr sz="2400" b="0" spc="2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400" b="0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aprendizaje </a:t>
            </a:r>
            <a:r>
              <a:rPr sz="2400" b="0" dirty="0">
                <a:solidFill>
                  <a:srgbClr val="1F3863"/>
                </a:solidFill>
                <a:latin typeface="Segoe UI Semilight"/>
                <a:cs typeface="Segoe UI Semilight"/>
              </a:rPr>
              <a:t>y</a:t>
            </a:r>
            <a:r>
              <a:rPr sz="2400" b="0" spc="-3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400" b="0" dirty="0">
                <a:solidFill>
                  <a:srgbClr val="1F3863"/>
                </a:solidFill>
                <a:latin typeface="Segoe UI Semilight"/>
                <a:cs typeface="Segoe UI Semilight"/>
              </a:rPr>
              <a:t>bienestar</a:t>
            </a:r>
            <a:r>
              <a:rPr sz="2400" b="0" spc="-2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400" b="0" dirty="0">
                <a:solidFill>
                  <a:srgbClr val="1F3863"/>
                </a:solidFill>
                <a:latin typeface="Segoe UI Semilight"/>
                <a:cs typeface="Segoe UI Semilight"/>
              </a:rPr>
              <a:t>de</a:t>
            </a:r>
            <a:r>
              <a:rPr sz="2400" b="0" spc="-3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400" b="0" dirty="0">
                <a:solidFill>
                  <a:srgbClr val="1F3863"/>
                </a:solidFill>
                <a:latin typeface="Segoe UI Semilight"/>
                <a:cs typeface="Segoe UI Semilight"/>
              </a:rPr>
              <a:t>los</a:t>
            </a:r>
            <a:r>
              <a:rPr sz="2400" b="0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400" b="0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estudiantes.</a:t>
            </a:r>
            <a:endParaRPr sz="2400" dirty="0">
              <a:latin typeface="Segoe UI Semilight"/>
              <a:cs typeface="Segoe UI Semilight"/>
            </a:endParaRPr>
          </a:p>
          <a:p>
            <a:pPr marL="297180" marR="5715" indent="-285115" algn="just">
              <a:lnSpc>
                <a:spcPct val="100000"/>
              </a:lnSpc>
              <a:spcBef>
                <a:spcPts val="795"/>
              </a:spcBef>
              <a:buClr>
                <a:srgbClr val="000000"/>
              </a:buClr>
              <a:buSzPct val="45833"/>
              <a:buFont typeface="Wingdings"/>
              <a:buChar char=""/>
              <a:tabLst>
                <a:tab pos="297180" algn="l"/>
              </a:tabLst>
            </a:pPr>
            <a:r>
              <a:rPr sz="2400" b="0" dirty="0">
                <a:solidFill>
                  <a:srgbClr val="1F3863"/>
                </a:solidFill>
                <a:latin typeface="Segoe UI Semilight"/>
                <a:cs typeface="Segoe UI Semilight"/>
              </a:rPr>
              <a:t>Su</a:t>
            </a:r>
            <a:r>
              <a:rPr sz="2400" b="0" spc="7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400" b="0" dirty="0">
                <a:solidFill>
                  <a:srgbClr val="1F3863"/>
                </a:solidFill>
                <a:latin typeface="Segoe UI Semilight"/>
                <a:cs typeface="Segoe UI Semilight"/>
              </a:rPr>
              <a:t>objetivo</a:t>
            </a:r>
            <a:r>
              <a:rPr sz="2400" b="0" spc="6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400" b="0" dirty="0">
                <a:solidFill>
                  <a:srgbClr val="1F3863"/>
                </a:solidFill>
                <a:latin typeface="Segoe UI Semilight"/>
                <a:cs typeface="Segoe UI Semilight"/>
              </a:rPr>
              <a:t>es</a:t>
            </a:r>
            <a:r>
              <a:rPr sz="2400" b="0" spc="9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400" b="0" dirty="0">
                <a:solidFill>
                  <a:srgbClr val="1F3863"/>
                </a:solidFill>
                <a:latin typeface="Segoe UI Semilight"/>
                <a:cs typeface="Segoe UI Semilight"/>
              </a:rPr>
              <a:t>asegurar</a:t>
            </a:r>
            <a:r>
              <a:rPr sz="2400" b="0" spc="8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400" b="0" dirty="0">
                <a:solidFill>
                  <a:srgbClr val="1F3863"/>
                </a:solidFill>
                <a:latin typeface="Segoe UI Semilight"/>
                <a:cs typeface="Segoe UI Semilight"/>
              </a:rPr>
              <a:t>que</a:t>
            </a:r>
            <a:r>
              <a:rPr sz="2400" b="0" spc="7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400" b="0" dirty="0">
                <a:solidFill>
                  <a:srgbClr val="1F3863"/>
                </a:solidFill>
                <a:latin typeface="Segoe UI Semilight"/>
                <a:cs typeface="Segoe UI Semilight"/>
              </a:rPr>
              <a:t>cada</a:t>
            </a:r>
            <a:r>
              <a:rPr sz="2400" b="0" spc="9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400" b="0" dirty="0">
                <a:solidFill>
                  <a:srgbClr val="1F3863"/>
                </a:solidFill>
                <a:latin typeface="Segoe UI Semilight"/>
                <a:cs typeface="Segoe UI Semilight"/>
              </a:rPr>
              <a:t>institución</a:t>
            </a:r>
            <a:r>
              <a:rPr sz="2400" b="0" spc="8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400" b="0" dirty="0">
                <a:solidFill>
                  <a:srgbClr val="1F3863"/>
                </a:solidFill>
                <a:latin typeface="Segoe UI Semilight"/>
                <a:cs typeface="Segoe UI Semilight"/>
              </a:rPr>
              <a:t>educativa</a:t>
            </a:r>
            <a:r>
              <a:rPr sz="2400" b="0" spc="7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400" b="0" dirty="0">
                <a:solidFill>
                  <a:srgbClr val="1F3863"/>
                </a:solidFill>
                <a:latin typeface="Segoe UI Semilight"/>
                <a:cs typeface="Segoe UI Semilight"/>
              </a:rPr>
              <a:t>-</a:t>
            </a:r>
            <a:r>
              <a:rPr sz="2400" b="0" spc="8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400" b="0" dirty="0">
                <a:solidFill>
                  <a:srgbClr val="1F3863"/>
                </a:solidFill>
                <a:latin typeface="Segoe UI Semilight"/>
                <a:cs typeface="Segoe UI Semilight"/>
              </a:rPr>
              <a:t>a</a:t>
            </a:r>
            <a:r>
              <a:rPr sz="2400" b="0" spc="7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400" b="0" dirty="0">
                <a:solidFill>
                  <a:srgbClr val="1F3863"/>
                </a:solidFill>
                <a:latin typeface="Segoe UI Semilight"/>
                <a:cs typeface="Segoe UI Semilight"/>
              </a:rPr>
              <a:t>través</a:t>
            </a:r>
            <a:r>
              <a:rPr sz="2400" b="0" spc="9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400" b="0" dirty="0">
                <a:solidFill>
                  <a:srgbClr val="1F3863"/>
                </a:solidFill>
                <a:latin typeface="Segoe UI Semilight"/>
                <a:cs typeface="Segoe UI Semilight"/>
              </a:rPr>
              <a:t>de</a:t>
            </a:r>
            <a:r>
              <a:rPr sz="2400" b="0" spc="8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400" b="0" spc="-25" dirty="0">
                <a:solidFill>
                  <a:srgbClr val="1F3863"/>
                </a:solidFill>
                <a:latin typeface="Segoe UI Semilight"/>
                <a:cs typeface="Segoe UI Semilight"/>
              </a:rPr>
              <a:t>sus </a:t>
            </a:r>
            <a:r>
              <a:rPr sz="2400" b="0" dirty="0">
                <a:solidFill>
                  <a:srgbClr val="1F3863"/>
                </a:solidFill>
                <a:latin typeface="Segoe UI Semilight"/>
                <a:cs typeface="Segoe UI Semilight"/>
              </a:rPr>
              <a:t>directivos,</a:t>
            </a:r>
            <a:r>
              <a:rPr sz="2400" b="0" spc="105" dirty="0">
                <a:solidFill>
                  <a:srgbClr val="1F3863"/>
                </a:solidFill>
                <a:latin typeface="Segoe UI Semilight"/>
                <a:cs typeface="Segoe UI Semilight"/>
              </a:rPr>
              <a:t>  </a:t>
            </a:r>
            <a:r>
              <a:rPr sz="2400" b="0" dirty="0">
                <a:solidFill>
                  <a:srgbClr val="1F3863"/>
                </a:solidFill>
                <a:latin typeface="Segoe UI Semilight"/>
                <a:cs typeface="Segoe UI Semilight"/>
              </a:rPr>
              <a:t>personal</a:t>
            </a:r>
            <a:r>
              <a:rPr sz="2400" b="0" spc="105" dirty="0">
                <a:solidFill>
                  <a:srgbClr val="1F3863"/>
                </a:solidFill>
                <a:latin typeface="Segoe UI Semilight"/>
                <a:cs typeface="Segoe UI Semilight"/>
              </a:rPr>
              <a:t>  </a:t>
            </a:r>
            <a:r>
              <a:rPr sz="2400" b="0" dirty="0">
                <a:solidFill>
                  <a:srgbClr val="1F3863"/>
                </a:solidFill>
                <a:latin typeface="Segoe UI Semilight"/>
                <a:cs typeface="Segoe UI Semilight"/>
              </a:rPr>
              <a:t>docente</a:t>
            </a:r>
            <a:r>
              <a:rPr sz="2400" b="0" spc="105" dirty="0">
                <a:solidFill>
                  <a:srgbClr val="1F3863"/>
                </a:solidFill>
                <a:latin typeface="Segoe UI Semilight"/>
                <a:cs typeface="Segoe UI Semilight"/>
              </a:rPr>
              <a:t>  </a:t>
            </a:r>
            <a:r>
              <a:rPr sz="2400" b="0" dirty="0">
                <a:solidFill>
                  <a:srgbClr val="1F3863"/>
                </a:solidFill>
                <a:latin typeface="Segoe UI Semilight"/>
                <a:cs typeface="Segoe UI Semilight"/>
              </a:rPr>
              <a:t>y</a:t>
            </a:r>
            <a:r>
              <a:rPr sz="2400" b="0" spc="114" dirty="0">
                <a:solidFill>
                  <a:srgbClr val="1F3863"/>
                </a:solidFill>
                <a:latin typeface="Segoe UI Semilight"/>
                <a:cs typeface="Segoe UI Semilight"/>
              </a:rPr>
              <a:t>  </a:t>
            </a:r>
            <a:r>
              <a:rPr sz="2400" b="0" dirty="0">
                <a:solidFill>
                  <a:srgbClr val="1F3863"/>
                </a:solidFill>
                <a:latin typeface="Segoe UI Semilight"/>
                <a:cs typeface="Segoe UI Semilight"/>
              </a:rPr>
              <a:t>personal</a:t>
            </a:r>
            <a:r>
              <a:rPr sz="2400" b="0" spc="110" dirty="0">
                <a:solidFill>
                  <a:srgbClr val="1F3863"/>
                </a:solidFill>
                <a:latin typeface="Segoe UI Semilight"/>
                <a:cs typeface="Segoe UI Semilight"/>
              </a:rPr>
              <a:t>  </a:t>
            </a:r>
            <a:r>
              <a:rPr sz="2400" b="0" dirty="0">
                <a:solidFill>
                  <a:srgbClr val="1F3863"/>
                </a:solidFill>
                <a:latin typeface="Segoe UI Semilight"/>
                <a:cs typeface="Segoe UI Semilight"/>
              </a:rPr>
              <a:t>no</a:t>
            </a:r>
            <a:r>
              <a:rPr sz="2400" b="0" spc="110" dirty="0">
                <a:solidFill>
                  <a:srgbClr val="1F3863"/>
                </a:solidFill>
                <a:latin typeface="Segoe UI Semilight"/>
                <a:cs typeface="Segoe UI Semilight"/>
              </a:rPr>
              <a:t>  </a:t>
            </a:r>
            <a:r>
              <a:rPr sz="2400" b="0" dirty="0">
                <a:solidFill>
                  <a:srgbClr val="1F3863"/>
                </a:solidFill>
                <a:latin typeface="Segoe UI Semilight"/>
                <a:cs typeface="Segoe UI Semilight"/>
              </a:rPr>
              <a:t>docente</a:t>
            </a:r>
            <a:r>
              <a:rPr sz="2400" b="0" spc="105" dirty="0">
                <a:solidFill>
                  <a:srgbClr val="1F3863"/>
                </a:solidFill>
                <a:latin typeface="Segoe UI Semilight"/>
                <a:cs typeface="Segoe UI Semilight"/>
              </a:rPr>
              <a:t>  </a:t>
            </a:r>
            <a:r>
              <a:rPr sz="2400" b="0" dirty="0">
                <a:solidFill>
                  <a:srgbClr val="1F3863"/>
                </a:solidFill>
                <a:latin typeface="Segoe UI Semilight"/>
                <a:cs typeface="Segoe UI Semilight"/>
              </a:rPr>
              <a:t>-</a:t>
            </a:r>
            <a:r>
              <a:rPr sz="2400" b="0" spc="110" dirty="0">
                <a:solidFill>
                  <a:srgbClr val="1F3863"/>
                </a:solidFill>
                <a:latin typeface="Segoe UI Semilight"/>
                <a:cs typeface="Segoe UI Semilight"/>
              </a:rPr>
              <a:t>  </a:t>
            </a:r>
            <a:r>
              <a:rPr sz="2400" b="0" dirty="0">
                <a:solidFill>
                  <a:srgbClr val="1F3863"/>
                </a:solidFill>
                <a:latin typeface="Segoe UI Semilight"/>
                <a:cs typeface="Segoe UI Semilight"/>
              </a:rPr>
              <a:t>cuente</a:t>
            </a:r>
            <a:r>
              <a:rPr sz="2400" b="0" spc="114" dirty="0">
                <a:solidFill>
                  <a:srgbClr val="1F3863"/>
                </a:solidFill>
                <a:latin typeface="Segoe UI Semilight"/>
                <a:cs typeface="Segoe UI Semilight"/>
              </a:rPr>
              <a:t>  </a:t>
            </a:r>
            <a:r>
              <a:rPr sz="2400" b="0" spc="-25" dirty="0">
                <a:solidFill>
                  <a:srgbClr val="1F3863"/>
                </a:solidFill>
                <a:latin typeface="Segoe UI Semilight"/>
                <a:cs typeface="Segoe UI Semilight"/>
              </a:rPr>
              <a:t>con </a:t>
            </a:r>
            <a:r>
              <a:rPr sz="2400" b="0" dirty="0">
                <a:solidFill>
                  <a:srgbClr val="1F3863"/>
                </a:solidFill>
                <a:latin typeface="Segoe UI Semilight"/>
                <a:cs typeface="Segoe UI Semilight"/>
              </a:rPr>
              <a:t>espacios</a:t>
            </a:r>
            <a:r>
              <a:rPr sz="2400" b="0" spc="-5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400" b="0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para:</a:t>
            </a:r>
            <a:endParaRPr sz="2400" dirty="0">
              <a:latin typeface="Segoe UI Semilight"/>
              <a:cs typeface="Segoe UI Semilight"/>
            </a:endParaRPr>
          </a:p>
          <a:p>
            <a:pPr marL="818515" marR="7620" lvl="1" indent="-360045" algn="just">
              <a:lnSpc>
                <a:spcPct val="100000"/>
              </a:lnSpc>
              <a:spcBef>
                <a:spcPts val="805"/>
              </a:spcBef>
              <a:buSzPct val="45833"/>
              <a:buFont typeface="Courier New"/>
              <a:buChar char="o"/>
              <a:tabLst>
                <a:tab pos="818515" algn="l"/>
                <a:tab pos="838835" algn="l"/>
              </a:tabLst>
            </a:pPr>
            <a:r>
              <a:rPr sz="2400" dirty="0">
                <a:latin typeface="Segoe UI Semilight"/>
                <a:cs typeface="Segoe UI Semilight"/>
              </a:rPr>
              <a:t>	</a:t>
            </a:r>
            <a:r>
              <a:rPr sz="2400" b="1" dirty="0">
                <a:solidFill>
                  <a:srgbClr val="2D75B6"/>
                </a:solidFill>
                <a:latin typeface="Segoe UI Semilight"/>
                <a:cs typeface="Segoe UI Semilight"/>
              </a:rPr>
              <a:t>Reflexionar</a:t>
            </a:r>
            <a:r>
              <a:rPr sz="2400" b="1" spc="155" dirty="0">
                <a:solidFill>
                  <a:srgbClr val="2D75B6"/>
                </a:solidFill>
                <a:latin typeface="Segoe UI Semilight"/>
                <a:cs typeface="Segoe UI Semilight"/>
              </a:rPr>
              <a:t> </a:t>
            </a:r>
            <a:r>
              <a:rPr sz="2400" b="1" dirty="0">
                <a:solidFill>
                  <a:srgbClr val="2D75B6"/>
                </a:solidFill>
                <a:latin typeface="Segoe UI Semilight"/>
                <a:cs typeface="Segoe UI Semilight"/>
              </a:rPr>
              <a:t>en</a:t>
            </a:r>
            <a:r>
              <a:rPr sz="2400" b="1" spc="145" dirty="0">
                <a:solidFill>
                  <a:srgbClr val="2D75B6"/>
                </a:solidFill>
                <a:latin typeface="Segoe UI Semilight"/>
                <a:cs typeface="Segoe UI Semilight"/>
              </a:rPr>
              <a:t> </a:t>
            </a:r>
            <a:r>
              <a:rPr sz="2400" b="1" dirty="0">
                <a:solidFill>
                  <a:srgbClr val="2D75B6"/>
                </a:solidFill>
                <a:latin typeface="Segoe UI Semilight"/>
                <a:cs typeface="Segoe UI Semilight"/>
              </a:rPr>
              <a:t>equipo</a:t>
            </a:r>
            <a:r>
              <a:rPr sz="2400" b="1" spc="170" dirty="0">
                <a:solidFill>
                  <a:srgbClr val="2D75B6"/>
                </a:solidFill>
                <a:latin typeface="Segoe UI Semilight"/>
                <a:cs typeface="Segoe UI Semilight"/>
              </a:rPr>
              <a:t> </a:t>
            </a:r>
            <a:r>
              <a:rPr sz="2400" b="1" dirty="0">
                <a:solidFill>
                  <a:srgbClr val="2D75B6"/>
                </a:solidFill>
                <a:latin typeface="Segoe UI Semilight"/>
                <a:cs typeface="Segoe UI Semilight"/>
              </a:rPr>
              <a:t>sobre</a:t>
            </a:r>
            <a:r>
              <a:rPr sz="2400" b="1" spc="140" dirty="0">
                <a:solidFill>
                  <a:srgbClr val="2D75B6"/>
                </a:solidFill>
                <a:latin typeface="Segoe UI Semilight"/>
                <a:cs typeface="Segoe UI Semilight"/>
              </a:rPr>
              <a:t> </a:t>
            </a:r>
            <a:r>
              <a:rPr sz="2400" b="1" dirty="0">
                <a:solidFill>
                  <a:srgbClr val="2D75B6"/>
                </a:solidFill>
                <a:latin typeface="Segoe UI Semilight"/>
                <a:cs typeface="Segoe UI Semilight"/>
              </a:rPr>
              <a:t>lo</a:t>
            </a:r>
            <a:r>
              <a:rPr sz="2400" b="1" spc="150" dirty="0">
                <a:solidFill>
                  <a:srgbClr val="2D75B6"/>
                </a:solidFill>
                <a:latin typeface="Segoe UI Semilight"/>
                <a:cs typeface="Segoe UI Semilight"/>
              </a:rPr>
              <a:t> </a:t>
            </a:r>
            <a:r>
              <a:rPr sz="2400" b="1" dirty="0">
                <a:solidFill>
                  <a:srgbClr val="2D75B6"/>
                </a:solidFill>
                <a:latin typeface="Segoe UI Semilight"/>
                <a:cs typeface="Segoe UI Semilight"/>
              </a:rPr>
              <a:t>que</a:t>
            </a:r>
            <a:r>
              <a:rPr sz="2400" b="1" spc="145" dirty="0">
                <a:solidFill>
                  <a:srgbClr val="2D75B6"/>
                </a:solidFill>
                <a:latin typeface="Segoe UI Semilight"/>
                <a:cs typeface="Segoe UI Semilight"/>
              </a:rPr>
              <a:t> </a:t>
            </a:r>
            <a:r>
              <a:rPr sz="2400" b="1" dirty="0">
                <a:solidFill>
                  <a:srgbClr val="2D75B6"/>
                </a:solidFill>
                <a:latin typeface="Segoe UI Semilight"/>
                <a:cs typeface="Segoe UI Semilight"/>
              </a:rPr>
              <a:t>se</a:t>
            </a:r>
            <a:r>
              <a:rPr sz="2400" b="1" spc="150" dirty="0">
                <a:solidFill>
                  <a:srgbClr val="2D75B6"/>
                </a:solidFill>
                <a:latin typeface="Segoe UI Semilight"/>
                <a:cs typeface="Segoe UI Semilight"/>
              </a:rPr>
              <a:t> </a:t>
            </a:r>
            <a:r>
              <a:rPr sz="2400" b="1" dirty="0">
                <a:solidFill>
                  <a:srgbClr val="2D75B6"/>
                </a:solidFill>
                <a:latin typeface="Segoe UI Semilight"/>
                <a:cs typeface="Segoe UI Semilight"/>
              </a:rPr>
              <a:t>está</a:t>
            </a:r>
            <a:r>
              <a:rPr sz="2400" b="1" spc="155" dirty="0">
                <a:solidFill>
                  <a:srgbClr val="2D75B6"/>
                </a:solidFill>
                <a:latin typeface="Segoe UI Semilight"/>
                <a:cs typeface="Segoe UI Semilight"/>
              </a:rPr>
              <a:t> </a:t>
            </a:r>
            <a:r>
              <a:rPr sz="2400" b="1" dirty="0">
                <a:solidFill>
                  <a:srgbClr val="2D75B6"/>
                </a:solidFill>
                <a:latin typeface="Segoe UI Semilight"/>
                <a:cs typeface="Segoe UI Semilight"/>
              </a:rPr>
              <a:t>haciendo</a:t>
            </a:r>
            <a:r>
              <a:rPr sz="2400" b="1" spc="150" dirty="0">
                <a:solidFill>
                  <a:srgbClr val="2D75B6"/>
                </a:solidFill>
                <a:latin typeface="Segoe UI Semilight"/>
                <a:cs typeface="Segoe UI Semilight"/>
              </a:rPr>
              <a:t> </a:t>
            </a:r>
            <a:r>
              <a:rPr sz="2400" b="1" dirty="0">
                <a:solidFill>
                  <a:srgbClr val="2D75B6"/>
                </a:solidFill>
                <a:latin typeface="Segoe UI Semilight"/>
                <a:cs typeface="Segoe UI Semilight"/>
              </a:rPr>
              <a:t>bien</a:t>
            </a:r>
            <a:r>
              <a:rPr sz="2400" b="1" spc="140" dirty="0">
                <a:solidFill>
                  <a:srgbClr val="2D75B6"/>
                </a:solidFill>
                <a:latin typeface="Segoe UI Semilight"/>
                <a:cs typeface="Segoe UI Semilight"/>
              </a:rPr>
              <a:t> </a:t>
            </a:r>
            <a:r>
              <a:rPr sz="2400" b="1" dirty="0">
                <a:solidFill>
                  <a:srgbClr val="2D75B6"/>
                </a:solidFill>
                <a:latin typeface="Segoe UI Semilight"/>
                <a:cs typeface="Segoe UI Semilight"/>
              </a:rPr>
              <a:t>y</a:t>
            </a:r>
            <a:r>
              <a:rPr sz="2400" b="1" spc="140" dirty="0">
                <a:solidFill>
                  <a:srgbClr val="2D75B6"/>
                </a:solidFill>
                <a:latin typeface="Segoe UI Semilight"/>
                <a:cs typeface="Segoe UI Semilight"/>
              </a:rPr>
              <a:t> </a:t>
            </a:r>
            <a:r>
              <a:rPr sz="2400" b="1" dirty="0">
                <a:solidFill>
                  <a:srgbClr val="2D75B6"/>
                </a:solidFill>
                <a:latin typeface="Segoe UI Semilight"/>
                <a:cs typeface="Segoe UI Semilight"/>
              </a:rPr>
              <a:t>lo</a:t>
            </a:r>
            <a:r>
              <a:rPr sz="2400" b="1" spc="150" dirty="0">
                <a:solidFill>
                  <a:srgbClr val="2D75B6"/>
                </a:solidFill>
                <a:latin typeface="Segoe UI Semilight"/>
                <a:cs typeface="Segoe UI Semilight"/>
              </a:rPr>
              <a:t> </a:t>
            </a:r>
            <a:r>
              <a:rPr sz="2400" b="1" spc="-25" dirty="0">
                <a:solidFill>
                  <a:srgbClr val="2D75B6"/>
                </a:solidFill>
                <a:latin typeface="Segoe UI Semilight"/>
                <a:cs typeface="Segoe UI Semilight"/>
              </a:rPr>
              <a:t>que </a:t>
            </a:r>
            <a:r>
              <a:rPr sz="2400" b="1" dirty="0">
                <a:solidFill>
                  <a:srgbClr val="2D75B6"/>
                </a:solidFill>
                <a:latin typeface="Segoe UI Semilight"/>
                <a:cs typeface="Segoe UI Semilight"/>
              </a:rPr>
              <a:t>se</a:t>
            </a:r>
            <a:r>
              <a:rPr sz="2400" b="1" spc="-30" dirty="0">
                <a:solidFill>
                  <a:srgbClr val="2D75B6"/>
                </a:solidFill>
                <a:latin typeface="Segoe UI Semilight"/>
                <a:cs typeface="Segoe UI Semilight"/>
              </a:rPr>
              <a:t> </a:t>
            </a:r>
            <a:r>
              <a:rPr sz="2400" b="1" dirty="0">
                <a:solidFill>
                  <a:srgbClr val="2D75B6"/>
                </a:solidFill>
                <a:latin typeface="Segoe UI Semilight"/>
                <a:cs typeface="Segoe UI Semilight"/>
              </a:rPr>
              <a:t>puede</a:t>
            </a:r>
            <a:r>
              <a:rPr sz="2400" b="1" spc="-40" dirty="0">
                <a:solidFill>
                  <a:srgbClr val="2D75B6"/>
                </a:solidFill>
                <a:latin typeface="Segoe UI Semilight"/>
                <a:cs typeface="Segoe UI Semilight"/>
              </a:rPr>
              <a:t> </a:t>
            </a:r>
            <a:r>
              <a:rPr sz="2400" b="1" spc="-10" dirty="0">
                <a:solidFill>
                  <a:srgbClr val="2D75B6"/>
                </a:solidFill>
                <a:latin typeface="Segoe UI Semilight"/>
                <a:cs typeface="Segoe UI Semilight"/>
              </a:rPr>
              <a:t>mejorar.</a:t>
            </a:r>
            <a:endParaRPr sz="2400" b="1" dirty="0">
              <a:latin typeface="Segoe UI Semilight"/>
              <a:cs typeface="Segoe UI Semilight"/>
            </a:endParaRPr>
          </a:p>
          <a:p>
            <a:pPr marL="839469" lvl="1" indent="-380365" algn="just">
              <a:lnSpc>
                <a:spcPct val="100000"/>
              </a:lnSpc>
              <a:spcBef>
                <a:spcPts val="805"/>
              </a:spcBef>
              <a:buClr>
                <a:srgbClr val="000000"/>
              </a:buClr>
              <a:buSzPct val="45833"/>
              <a:buFont typeface="Courier New"/>
              <a:buChar char="o"/>
              <a:tabLst>
                <a:tab pos="839469" algn="l"/>
              </a:tabLst>
            </a:pPr>
            <a:r>
              <a:rPr sz="2400" b="1" dirty="0">
                <a:solidFill>
                  <a:srgbClr val="2D75B6"/>
                </a:solidFill>
                <a:latin typeface="Segoe UI Semilight"/>
                <a:cs typeface="Segoe UI Semilight"/>
              </a:rPr>
              <a:t>Planificar</a:t>
            </a:r>
            <a:r>
              <a:rPr sz="2400" b="1" spc="-25" dirty="0">
                <a:solidFill>
                  <a:srgbClr val="2D75B6"/>
                </a:solidFill>
                <a:latin typeface="Segoe UI Semilight"/>
                <a:cs typeface="Segoe UI Semilight"/>
              </a:rPr>
              <a:t> </a:t>
            </a:r>
            <a:r>
              <a:rPr sz="2400" b="1" dirty="0">
                <a:solidFill>
                  <a:srgbClr val="2D75B6"/>
                </a:solidFill>
                <a:latin typeface="Segoe UI Semilight"/>
                <a:cs typeface="Segoe UI Semilight"/>
              </a:rPr>
              <a:t>el</a:t>
            </a:r>
            <a:r>
              <a:rPr sz="2400" b="1" spc="-15" dirty="0">
                <a:solidFill>
                  <a:srgbClr val="2D75B6"/>
                </a:solidFill>
                <a:latin typeface="Segoe UI Semilight"/>
                <a:cs typeface="Segoe UI Semilight"/>
              </a:rPr>
              <a:t> </a:t>
            </a:r>
            <a:r>
              <a:rPr sz="2400" b="1" dirty="0">
                <a:solidFill>
                  <a:srgbClr val="2D75B6"/>
                </a:solidFill>
                <a:latin typeface="Segoe UI Semilight"/>
                <a:cs typeface="Segoe UI Semilight"/>
              </a:rPr>
              <a:t>desarrollo</a:t>
            </a:r>
            <a:r>
              <a:rPr sz="2400" b="1" spc="-20" dirty="0">
                <a:solidFill>
                  <a:srgbClr val="2D75B6"/>
                </a:solidFill>
                <a:latin typeface="Segoe UI Semilight"/>
                <a:cs typeface="Segoe UI Semilight"/>
              </a:rPr>
              <a:t> </a:t>
            </a:r>
            <a:r>
              <a:rPr sz="2400" b="1" dirty="0">
                <a:solidFill>
                  <a:srgbClr val="2D75B6"/>
                </a:solidFill>
                <a:latin typeface="Segoe UI Semilight"/>
                <a:cs typeface="Segoe UI Semilight"/>
              </a:rPr>
              <a:t>de</a:t>
            </a:r>
            <a:r>
              <a:rPr sz="2400" b="1" spc="-20" dirty="0">
                <a:solidFill>
                  <a:srgbClr val="2D75B6"/>
                </a:solidFill>
                <a:latin typeface="Segoe UI Semilight"/>
                <a:cs typeface="Segoe UI Semilight"/>
              </a:rPr>
              <a:t> </a:t>
            </a:r>
            <a:r>
              <a:rPr sz="2400" b="1" dirty="0">
                <a:solidFill>
                  <a:srgbClr val="2D75B6"/>
                </a:solidFill>
                <a:latin typeface="Segoe UI Semilight"/>
                <a:cs typeface="Segoe UI Semilight"/>
              </a:rPr>
              <a:t>estrategias</a:t>
            </a:r>
            <a:r>
              <a:rPr sz="2400" b="1" spc="-30" dirty="0">
                <a:solidFill>
                  <a:srgbClr val="2D75B6"/>
                </a:solidFill>
                <a:latin typeface="Segoe UI Semilight"/>
                <a:cs typeface="Segoe UI Semilight"/>
              </a:rPr>
              <a:t> </a:t>
            </a:r>
            <a:r>
              <a:rPr sz="2400" b="1" dirty="0">
                <a:solidFill>
                  <a:srgbClr val="2D75B6"/>
                </a:solidFill>
                <a:latin typeface="Segoe UI Semilight"/>
                <a:cs typeface="Segoe UI Semilight"/>
              </a:rPr>
              <a:t>pedagógicas</a:t>
            </a:r>
            <a:r>
              <a:rPr sz="2400" b="1" spc="-50" dirty="0">
                <a:solidFill>
                  <a:srgbClr val="2D75B6"/>
                </a:solidFill>
                <a:latin typeface="Segoe UI Semilight"/>
                <a:cs typeface="Segoe UI Semilight"/>
              </a:rPr>
              <a:t> </a:t>
            </a:r>
            <a:r>
              <a:rPr sz="2400" b="1" dirty="0">
                <a:solidFill>
                  <a:srgbClr val="2D75B6"/>
                </a:solidFill>
                <a:latin typeface="Segoe UI Semilight"/>
                <a:cs typeface="Segoe UI Semilight"/>
              </a:rPr>
              <a:t>y</a:t>
            </a:r>
            <a:r>
              <a:rPr sz="2400" b="1" spc="-15" dirty="0">
                <a:solidFill>
                  <a:srgbClr val="2D75B6"/>
                </a:solidFill>
                <a:latin typeface="Segoe UI Semilight"/>
                <a:cs typeface="Segoe UI Semilight"/>
              </a:rPr>
              <a:t> </a:t>
            </a:r>
            <a:r>
              <a:rPr sz="2400" b="1" dirty="0">
                <a:solidFill>
                  <a:srgbClr val="2D75B6"/>
                </a:solidFill>
                <a:latin typeface="Segoe UI Semilight"/>
                <a:cs typeface="Segoe UI Semilight"/>
              </a:rPr>
              <a:t>de</a:t>
            </a:r>
            <a:r>
              <a:rPr sz="2400" b="1" spc="-15" dirty="0">
                <a:solidFill>
                  <a:srgbClr val="2D75B6"/>
                </a:solidFill>
                <a:latin typeface="Segoe UI Semilight"/>
                <a:cs typeface="Segoe UI Semilight"/>
              </a:rPr>
              <a:t> </a:t>
            </a:r>
            <a:r>
              <a:rPr sz="2400" b="1" spc="-10" dirty="0">
                <a:solidFill>
                  <a:srgbClr val="2D75B6"/>
                </a:solidFill>
                <a:latin typeface="Segoe UI Semilight"/>
                <a:cs typeface="Segoe UI Semilight"/>
              </a:rPr>
              <a:t>bienestar.</a:t>
            </a:r>
            <a:endParaRPr sz="2400" b="1" dirty="0">
              <a:latin typeface="Segoe UI Semilight"/>
              <a:cs typeface="Segoe UI Semilight"/>
            </a:endParaRPr>
          </a:p>
          <a:p>
            <a:pPr marL="818515" marR="5080" lvl="1" indent="-360045" algn="just">
              <a:lnSpc>
                <a:spcPct val="100000"/>
              </a:lnSpc>
              <a:spcBef>
                <a:spcPts val="790"/>
              </a:spcBef>
              <a:buSzPct val="45833"/>
              <a:buFont typeface="Courier New"/>
              <a:buChar char="o"/>
              <a:tabLst>
                <a:tab pos="818515" algn="l"/>
                <a:tab pos="838835" algn="l"/>
              </a:tabLst>
            </a:pPr>
            <a:r>
              <a:rPr sz="2400" b="1" dirty="0">
                <a:latin typeface="Segoe UI Semilight"/>
                <a:cs typeface="Segoe UI Semilight"/>
              </a:rPr>
              <a:t>	</a:t>
            </a:r>
            <a:r>
              <a:rPr sz="2400" b="1" dirty="0">
                <a:solidFill>
                  <a:srgbClr val="2D75B6"/>
                </a:solidFill>
                <a:latin typeface="Segoe UI Semilight"/>
                <a:cs typeface="Segoe UI Semilight"/>
              </a:rPr>
              <a:t>Involucrar</a:t>
            </a:r>
            <a:r>
              <a:rPr sz="2400" b="1" spc="35" dirty="0">
                <a:solidFill>
                  <a:srgbClr val="2D75B6"/>
                </a:solidFill>
                <a:latin typeface="Segoe UI Semilight"/>
                <a:cs typeface="Segoe UI Semilight"/>
              </a:rPr>
              <a:t>  </a:t>
            </a:r>
            <a:r>
              <a:rPr sz="2400" b="1" dirty="0">
                <a:solidFill>
                  <a:srgbClr val="2D75B6"/>
                </a:solidFill>
                <a:latin typeface="Segoe UI Semilight"/>
                <a:cs typeface="Segoe UI Semilight"/>
              </a:rPr>
              <a:t>a</a:t>
            </a:r>
            <a:r>
              <a:rPr sz="2400" b="1" spc="45" dirty="0">
                <a:solidFill>
                  <a:srgbClr val="2D75B6"/>
                </a:solidFill>
                <a:latin typeface="Segoe UI Semilight"/>
                <a:cs typeface="Segoe UI Semilight"/>
              </a:rPr>
              <a:t>  </a:t>
            </a:r>
            <a:r>
              <a:rPr sz="2400" b="1" dirty="0">
                <a:solidFill>
                  <a:srgbClr val="2D75B6"/>
                </a:solidFill>
                <a:latin typeface="Segoe UI Semilight"/>
                <a:cs typeface="Segoe UI Semilight"/>
              </a:rPr>
              <a:t>toda</a:t>
            </a:r>
            <a:r>
              <a:rPr sz="2400" b="1" spc="45" dirty="0">
                <a:solidFill>
                  <a:srgbClr val="2D75B6"/>
                </a:solidFill>
                <a:latin typeface="Segoe UI Semilight"/>
                <a:cs typeface="Segoe UI Semilight"/>
              </a:rPr>
              <a:t>  </a:t>
            </a:r>
            <a:r>
              <a:rPr sz="2400" b="1" dirty="0">
                <a:solidFill>
                  <a:srgbClr val="2D75B6"/>
                </a:solidFill>
                <a:latin typeface="Segoe UI Semilight"/>
                <a:cs typeface="Segoe UI Semilight"/>
              </a:rPr>
              <a:t>la</a:t>
            </a:r>
            <a:r>
              <a:rPr sz="2400" b="1" spc="40" dirty="0">
                <a:solidFill>
                  <a:srgbClr val="2D75B6"/>
                </a:solidFill>
                <a:latin typeface="Segoe UI Semilight"/>
                <a:cs typeface="Segoe UI Semilight"/>
              </a:rPr>
              <a:t>  </a:t>
            </a:r>
            <a:r>
              <a:rPr sz="2400" b="1" dirty="0">
                <a:solidFill>
                  <a:srgbClr val="2D75B6"/>
                </a:solidFill>
                <a:latin typeface="Segoe UI Semilight"/>
                <a:cs typeface="Segoe UI Semilight"/>
              </a:rPr>
              <a:t>comunidad</a:t>
            </a:r>
            <a:r>
              <a:rPr sz="2400" b="1" spc="50" dirty="0">
                <a:solidFill>
                  <a:srgbClr val="2D75B6"/>
                </a:solidFill>
                <a:latin typeface="Segoe UI Semilight"/>
                <a:cs typeface="Segoe UI Semilight"/>
              </a:rPr>
              <a:t>  </a:t>
            </a:r>
            <a:r>
              <a:rPr sz="2400" b="1" dirty="0">
                <a:solidFill>
                  <a:srgbClr val="2D75B6"/>
                </a:solidFill>
                <a:latin typeface="Segoe UI Semilight"/>
                <a:cs typeface="Segoe UI Semilight"/>
              </a:rPr>
              <a:t>educativa</a:t>
            </a:r>
            <a:r>
              <a:rPr sz="2400" b="1" spc="30" dirty="0">
                <a:solidFill>
                  <a:srgbClr val="2D75B6"/>
                </a:solidFill>
                <a:latin typeface="Segoe UI Semilight"/>
                <a:cs typeface="Segoe UI Semilight"/>
              </a:rPr>
              <a:t>  </a:t>
            </a:r>
            <a:r>
              <a:rPr sz="2400" b="1" dirty="0">
                <a:solidFill>
                  <a:srgbClr val="2D75B6"/>
                </a:solidFill>
                <a:latin typeface="Segoe UI Semilight"/>
                <a:cs typeface="Segoe UI Semilight"/>
              </a:rPr>
              <a:t>(docentes,</a:t>
            </a:r>
            <a:r>
              <a:rPr sz="2400" b="1" spc="45" dirty="0">
                <a:solidFill>
                  <a:srgbClr val="2D75B6"/>
                </a:solidFill>
                <a:latin typeface="Segoe UI Semilight"/>
                <a:cs typeface="Segoe UI Semilight"/>
              </a:rPr>
              <a:t>  </a:t>
            </a:r>
            <a:r>
              <a:rPr sz="2400" b="1" spc="-10" dirty="0">
                <a:solidFill>
                  <a:srgbClr val="2D75B6"/>
                </a:solidFill>
                <a:latin typeface="Segoe UI Semilight"/>
                <a:cs typeface="Segoe UI Semilight"/>
              </a:rPr>
              <a:t>directivos, </a:t>
            </a:r>
            <a:r>
              <a:rPr sz="2400" b="1" dirty="0">
                <a:solidFill>
                  <a:srgbClr val="2D75B6"/>
                </a:solidFill>
                <a:latin typeface="Segoe UI Semilight"/>
                <a:cs typeface="Segoe UI Semilight"/>
              </a:rPr>
              <a:t>familias</a:t>
            </a:r>
            <a:r>
              <a:rPr sz="2400" b="1" spc="-40" dirty="0">
                <a:solidFill>
                  <a:srgbClr val="2D75B6"/>
                </a:solidFill>
                <a:latin typeface="Segoe UI Semilight"/>
                <a:cs typeface="Segoe UI Semilight"/>
              </a:rPr>
              <a:t> </a:t>
            </a:r>
            <a:r>
              <a:rPr sz="2400" b="1" dirty="0">
                <a:solidFill>
                  <a:srgbClr val="2D75B6"/>
                </a:solidFill>
                <a:latin typeface="Segoe UI Semilight"/>
                <a:cs typeface="Segoe UI Semilight"/>
              </a:rPr>
              <a:t>y</a:t>
            </a:r>
            <a:r>
              <a:rPr sz="2400" b="1" spc="-40" dirty="0">
                <a:solidFill>
                  <a:srgbClr val="2D75B6"/>
                </a:solidFill>
                <a:latin typeface="Segoe UI Semilight"/>
                <a:cs typeface="Segoe UI Semilight"/>
              </a:rPr>
              <a:t> </a:t>
            </a:r>
            <a:r>
              <a:rPr sz="2400" b="1" dirty="0">
                <a:solidFill>
                  <a:srgbClr val="2D75B6"/>
                </a:solidFill>
                <a:latin typeface="Segoe UI Semilight"/>
                <a:cs typeface="Segoe UI Semilight"/>
              </a:rPr>
              <a:t>estudiantes)</a:t>
            </a:r>
            <a:r>
              <a:rPr sz="2400" b="1" spc="-45" dirty="0">
                <a:solidFill>
                  <a:srgbClr val="2D75B6"/>
                </a:solidFill>
                <a:latin typeface="Segoe UI Semilight"/>
                <a:cs typeface="Segoe UI Semilight"/>
              </a:rPr>
              <a:t> </a:t>
            </a:r>
            <a:r>
              <a:rPr sz="2400" b="1" dirty="0">
                <a:solidFill>
                  <a:srgbClr val="2D75B6"/>
                </a:solidFill>
                <a:latin typeface="Segoe UI Semilight"/>
                <a:cs typeface="Segoe UI Semilight"/>
              </a:rPr>
              <a:t>en</a:t>
            </a:r>
            <a:r>
              <a:rPr sz="2400" b="1" spc="-30" dirty="0">
                <a:solidFill>
                  <a:srgbClr val="2D75B6"/>
                </a:solidFill>
                <a:latin typeface="Segoe UI Semilight"/>
                <a:cs typeface="Segoe UI Semilight"/>
              </a:rPr>
              <a:t> </a:t>
            </a:r>
            <a:r>
              <a:rPr sz="2400" b="1" dirty="0">
                <a:solidFill>
                  <a:srgbClr val="2D75B6"/>
                </a:solidFill>
                <a:latin typeface="Segoe UI Semilight"/>
                <a:cs typeface="Segoe UI Semilight"/>
              </a:rPr>
              <a:t>las</a:t>
            </a:r>
            <a:r>
              <a:rPr sz="2400" b="1" spc="-45" dirty="0">
                <a:solidFill>
                  <a:srgbClr val="2D75B6"/>
                </a:solidFill>
                <a:latin typeface="Segoe UI Semilight"/>
                <a:cs typeface="Segoe UI Semilight"/>
              </a:rPr>
              <a:t> </a:t>
            </a:r>
            <a:r>
              <a:rPr sz="2400" b="1" dirty="0">
                <a:solidFill>
                  <a:srgbClr val="2D75B6"/>
                </a:solidFill>
                <a:latin typeface="Segoe UI Semilight"/>
                <a:cs typeface="Segoe UI Semilight"/>
              </a:rPr>
              <a:t>acciones</a:t>
            </a:r>
            <a:r>
              <a:rPr sz="2400" b="1" spc="-50" dirty="0">
                <a:solidFill>
                  <a:srgbClr val="2D75B6"/>
                </a:solidFill>
                <a:latin typeface="Segoe UI Semilight"/>
                <a:cs typeface="Segoe UI Semilight"/>
              </a:rPr>
              <a:t> </a:t>
            </a:r>
            <a:r>
              <a:rPr sz="2400" b="1" spc="-10" dirty="0">
                <a:solidFill>
                  <a:srgbClr val="2D75B6"/>
                </a:solidFill>
                <a:latin typeface="Segoe UI Semilight"/>
                <a:cs typeface="Segoe UI Semilight"/>
              </a:rPr>
              <a:t>planificadas</a:t>
            </a:r>
            <a:r>
              <a:rPr sz="2400" b="0" spc="-10" dirty="0">
                <a:solidFill>
                  <a:srgbClr val="2D75B6"/>
                </a:solidFill>
                <a:latin typeface="Segoe UI Semilight"/>
                <a:cs typeface="Segoe UI Semilight"/>
              </a:rPr>
              <a:t>.</a:t>
            </a:r>
            <a:endParaRPr sz="2400" dirty="0">
              <a:latin typeface="Segoe UI Semilight"/>
              <a:cs typeface="Segoe UI Semiligh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352800" y="92584"/>
            <a:ext cx="521081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"Cómo</a:t>
            </a:r>
            <a:r>
              <a:rPr sz="1100" b="0" i="1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Impulsar</a:t>
            </a:r>
            <a:r>
              <a:rPr sz="1100" b="0" i="1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el</a:t>
            </a:r>
            <a:r>
              <a:rPr sz="1100" b="0" i="1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Aprendizaje</a:t>
            </a:r>
            <a:r>
              <a:rPr sz="1100" b="0" i="1" spc="-3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y</a:t>
            </a:r>
            <a:r>
              <a:rPr sz="1100" b="0" i="1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Bienestar</a:t>
            </a:r>
            <a:r>
              <a:rPr sz="1100" b="0" i="1" spc="-3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en</a:t>
            </a:r>
            <a:r>
              <a:rPr sz="1100" b="0" i="1" spc="-3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el</a:t>
            </a:r>
            <a:r>
              <a:rPr sz="1100" b="0" i="1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IV</a:t>
            </a:r>
            <a:r>
              <a:rPr sz="1100" b="0" i="1" spc="-2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Bloque</a:t>
            </a:r>
            <a:r>
              <a:rPr sz="1100" b="0" i="1" spc="-3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de</a:t>
            </a:r>
            <a:r>
              <a:rPr sz="1100" b="0" i="1" spc="-2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Semanas</a:t>
            </a:r>
            <a:r>
              <a:rPr sz="1100" b="0" i="1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de</a:t>
            </a:r>
            <a:r>
              <a:rPr sz="1100" b="0" i="1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Gestión</a:t>
            </a:r>
            <a:r>
              <a:rPr sz="1100" b="0" i="1" spc="-4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2025"</a:t>
            </a:r>
            <a:endParaRPr sz="1100">
              <a:latin typeface="Segoe UI Semilight"/>
              <a:cs typeface="Segoe UI Semiligh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923866" cy="112017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Optimización</a:t>
            </a:r>
            <a:r>
              <a:rPr spc="-75" dirty="0"/>
              <a:t> </a:t>
            </a:r>
            <a:r>
              <a:rPr dirty="0"/>
              <a:t>de</a:t>
            </a:r>
            <a:r>
              <a:rPr spc="-50" dirty="0"/>
              <a:t> </a:t>
            </a:r>
            <a:r>
              <a:rPr dirty="0"/>
              <a:t>las</a:t>
            </a:r>
            <a:r>
              <a:rPr spc="-60" dirty="0"/>
              <a:t> </a:t>
            </a:r>
            <a:r>
              <a:rPr dirty="0"/>
              <a:t>Semanas</a:t>
            </a:r>
            <a:r>
              <a:rPr spc="-70" dirty="0"/>
              <a:t> </a:t>
            </a:r>
            <a:r>
              <a:rPr dirty="0"/>
              <a:t>de</a:t>
            </a:r>
            <a:r>
              <a:rPr spc="-50" dirty="0"/>
              <a:t> </a:t>
            </a:r>
            <a:r>
              <a:rPr dirty="0"/>
              <a:t>Gestión</a:t>
            </a:r>
            <a:r>
              <a:rPr spc="-75" dirty="0"/>
              <a:t> </a:t>
            </a:r>
            <a:r>
              <a:rPr dirty="0"/>
              <a:t>para</a:t>
            </a:r>
            <a:r>
              <a:rPr spc="-60" dirty="0"/>
              <a:t> </a:t>
            </a:r>
            <a:r>
              <a:rPr dirty="0"/>
              <a:t>la</a:t>
            </a:r>
            <a:r>
              <a:rPr spc="-55" dirty="0"/>
              <a:t> </a:t>
            </a:r>
            <a:r>
              <a:rPr dirty="0"/>
              <a:t>mejora</a:t>
            </a:r>
            <a:r>
              <a:rPr spc="-75" dirty="0"/>
              <a:t> </a:t>
            </a:r>
            <a:r>
              <a:rPr spc="-10" dirty="0"/>
              <a:t>continua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idx="1"/>
          </p:nvPr>
        </p:nvSpPr>
        <p:spPr>
          <a:xfrm>
            <a:off x="663046" y="1981200"/>
            <a:ext cx="9152466" cy="460382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985" algn="just">
              <a:lnSpc>
                <a:spcPct val="100000"/>
              </a:lnSpc>
              <a:spcBef>
                <a:spcPts val="100"/>
              </a:spcBef>
            </a:pPr>
            <a:r>
              <a:rPr sz="1800" dirty="0"/>
              <a:t>Acciones</a:t>
            </a:r>
            <a:r>
              <a:rPr sz="1800" spc="245" dirty="0"/>
              <a:t> </a:t>
            </a:r>
            <a:r>
              <a:rPr sz="1800" dirty="0"/>
              <a:t>sugeridas</a:t>
            </a:r>
            <a:r>
              <a:rPr sz="1800" spc="245" dirty="0"/>
              <a:t> </a:t>
            </a:r>
            <a:r>
              <a:rPr sz="1800" dirty="0"/>
              <a:t>para</a:t>
            </a:r>
            <a:r>
              <a:rPr sz="1800" spc="235" dirty="0"/>
              <a:t> </a:t>
            </a:r>
            <a:r>
              <a:rPr sz="1800" dirty="0"/>
              <a:t>aprovechar</a:t>
            </a:r>
            <a:r>
              <a:rPr sz="1800" spc="235" dirty="0"/>
              <a:t> </a:t>
            </a:r>
            <a:r>
              <a:rPr sz="1800" dirty="0"/>
              <a:t>el</a:t>
            </a:r>
            <a:r>
              <a:rPr sz="1800" spc="229" dirty="0"/>
              <a:t> </a:t>
            </a:r>
            <a:r>
              <a:rPr sz="1800" dirty="0"/>
              <a:t>potencial</a:t>
            </a:r>
            <a:r>
              <a:rPr sz="1800" spc="235" dirty="0"/>
              <a:t> </a:t>
            </a:r>
            <a:r>
              <a:rPr sz="1800" dirty="0"/>
              <a:t>de</a:t>
            </a:r>
            <a:r>
              <a:rPr sz="1800" spc="225" dirty="0"/>
              <a:t> </a:t>
            </a:r>
            <a:r>
              <a:rPr sz="1800" dirty="0"/>
              <a:t>las</a:t>
            </a:r>
            <a:r>
              <a:rPr sz="1800" spc="245" dirty="0"/>
              <a:t> </a:t>
            </a:r>
            <a:r>
              <a:rPr sz="1800" dirty="0"/>
              <a:t>semanas</a:t>
            </a:r>
            <a:r>
              <a:rPr sz="1800" spc="240" dirty="0"/>
              <a:t> </a:t>
            </a:r>
            <a:r>
              <a:rPr sz="1800" dirty="0"/>
              <a:t>de</a:t>
            </a:r>
            <a:r>
              <a:rPr sz="1800" spc="235" dirty="0"/>
              <a:t> </a:t>
            </a:r>
            <a:r>
              <a:rPr sz="1800" dirty="0"/>
              <a:t>gestión</a:t>
            </a:r>
            <a:r>
              <a:rPr sz="1800" spc="245" dirty="0"/>
              <a:t> </a:t>
            </a:r>
            <a:r>
              <a:rPr sz="1800" dirty="0"/>
              <a:t>para</a:t>
            </a:r>
            <a:r>
              <a:rPr sz="1800" spc="240" dirty="0"/>
              <a:t> </a:t>
            </a:r>
            <a:r>
              <a:rPr sz="1800" dirty="0"/>
              <a:t>la</a:t>
            </a:r>
            <a:r>
              <a:rPr sz="1800" spc="225" dirty="0"/>
              <a:t> </a:t>
            </a:r>
            <a:r>
              <a:rPr sz="1800" dirty="0"/>
              <a:t>mejora</a:t>
            </a:r>
            <a:r>
              <a:rPr sz="1800" spc="235" dirty="0"/>
              <a:t> </a:t>
            </a:r>
            <a:r>
              <a:rPr sz="1800" dirty="0"/>
              <a:t>de</a:t>
            </a:r>
            <a:r>
              <a:rPr sz="1800" spc="235" dirty="0"/>
              <a:t> </a:t>
            </a:r>
            <a:r>
              <a:rPr sz="1800" spc="-25" dirty="0"/>
              <a:t>los </a:t>
            </a:r>
            <a:r>
              <a:rPr sz="1800" dirty="0"/>
              <a:t>aprendizajes</a:t>
            </a:r>
            <a:r>
              <a:rPr sz="1800" spc="-60" dirty="0"/>
              <a:t> </a:t>
            </a:r>
            <a:r>
              <a:rPr sz="1800" dirty="0"/>
              <a:t>y</a:t>
            </a:r>
            <a:r>
              <a:rPr sz="1800" spc="-65" dirty="0"/>
              <a:t> </a:t>
            </a:r>
            <a:r>
              <a:rPr sz="1800" dirty="0"/>
              <a:t>del</a:t>
            </a:r>
            <a:r>
              <a:rPr sz="1800" spc="-40" dirty="0"/>
              <a:t> </a:t>
            </a:r>
            <a:r>
              <a:rPr sz="1800" dirty="0"/>
              <a:t>bienestar</a:t>
            </a:r>
            <a:r>
              <a:rPr sz="1800" spc="-55" dirty="0"/>
              <a:t> </a:t>
            </a:r>
            <a:r>
              <a:rPr sz="1800" dirty="0"/>
              <a:t>integral</a:t>
            </a:r>
            <a:r>
              <a:rPr sz="1800" spc="-65" dirty="0"/>
              <a:t> </a:t>
            </a:r>
            <a:r>
              <a:rPr sz="1800" dirty="0"/>
              <a:t>de</a:t>
            </a:r>
            <a:r>
              <a:rPr sz="1800" spc="-45" dirty="0"/>
              <a:t> </a:t>
            </a:r>
            <a:r>
              <a:rPr sz="1800" dirty="0"/>
              <a:t>nuestros</a:t>
            </a:r>
            <a:r>
              <a:rPr sz="1800" spc="-45" dirty="0"/>
              <a:t> </a:t>
            </a:r>
            <a:r>
              <a:rPr sz="1800" spc="-10" dirty="0"/>
              <a:t>estudiantes:</a:t>
            </a:r>
            <a:endParaRPr sz="1800" dirty="0"/>
          </a:p>
          <a:p>
            <a:pPr marL="12700" algn="just">
              <a:lnSpc>
                <a:spcPct val="100000"/>
              </a:lnSpc>
            </a:pPr>
            <a:r>
              <a:rPr dirty="0" err="1"/>
              <a:t>Análisis</a:t>
            </a:r>
            <a:r>
              <a:rPr spc="-40" dirty="0"/>
              <a:t> </a:t>
            </a:r>
            <a:r>
              <a:rPr dirty="0"/>
              <a:t>y</a:t>
            </a:r>
            <a:r>
              <a:rPr spc="-10" dirty="0"/>
              <a:t> </a:t>
            </a:r>
            <a:r>
              <a:rPr dirty="0"/>
              <a:t>Reflexión</a:t>
            </a:r>
            <a:r>
              <a:rPr spc="-45" dirty="0"/>
              <a:t> </a:t>
            </a:r>
            <a:r>
              <a:rPr dirty="0"/>
              <a:t>sobre</a:t>
            </a:r>
            <a:r>
              <a:rPr spc="-55" dirty="0"/>
              <a:t> </a:t>
            </a:r>
            <a:r>
              <a:rPr dirty="0"/>
              <a:t>el</a:t>
            </a:r>
            <a:r>
              <a:rPr spc="-25" dirty="0"/>
              <a:t> </a:t>
            </a:r>
            <a:r>
              <a:rPr dirty="0"/>
              <a:t>Aprendizaje</a:t>
            </a:r>
            <a:r>
              <a:rPr spc="-65" dirty="0"/>
              <a:t> </a:t>
            </a:r>
            <a:r>
              <a:rPr dirty="0"/>
              <a:t>de</a:t>
            </a:r>
            <a:r>
              <a:rPr spc="-30" dirty="0"/>
              <a:t> </a:t>
            </a:r>
            <a:r>
              <a:rPr dirty="0"/>
              <a:t>los</a:t>
            </a:r>
            <a:r>
              <a:rPr spc="-35" dirty="0"/>
              <a:t> </a:t>
            </a:r>
            <a:r>
              <a:rPr spc="-10" dirty="0"/>
              <a:t>Estudiantes</a:t>
            </a:r>
          </a:p>
          <a:p>
            <a:pPr marL="12700" marR="5080" indent="284480" algn="just">
              <a:lnSpc>
                <a:spcPct val="100000"/>
              </a:lnSpc>
              <a:spcBef>
                <a:spcPts val="800"/>
              </a:spcBef>
              <a:buFont typeface="Arial"/>
              <a:buChar char="●"/>
              <a:tabLst>
                <a:tab pos="297180" algn="l"/>
              </a:tabLst>
            </a:pPr>
            <a:r>
              <a:rPr sz="1800" dirty="0"/>
              <a:t>Recojan</a:t>
            </a:r>
            <a:r>
              <a:rPr sz="1800" spc="60" dirty="0"/>
              <a:t>  </a:t>
            </a:r>
            <a:r>
              <a:rPr sz="1800" dirty="0"/>
              <a:t>y</a:t>
            </a:r>
            <a:r>
              <a:rPr sz="1800" spc="40" dirty="0"/>
              <a:t>  </a:t>
            </a:r>
            <a:r>
              <a:rPr sz="1800" dirty="0"/>
              <a:t>analicen</a:t>
            </a:r>
            <a:r>
              <a:rPr sz="1800" spc="60" dirty="0"/>
              <a:t>  </a:t>
            </a:r>
            <a:r>
              <a:rPr sz="1800" dirty="0"/>
              <a:t>en</a:t>
            </a:r>
            <a:r>
              <a:rPr sz="1800" spc="55" dirty="0"/>
              <a:t>  </a:t>
            </a:r>
            <a:r>
              <a:rPr sz="1800" dirty="0"/>
              <a:t>conjunto</a:t>
            </a:r>
            <a:r>
              <a:rPr sz="1800" spc="60" dirty="0"/>
              <a:t>  </a:t>
            </a:r>
            <a:r>
              <a:rPr sz="1800" dirty="0"/>
              <a:t>las</a:t>
            </a:r>
            <a:r>
              <a:rPr sz="1800" spc="60" dirty="0"/>
              <a:t>  </a:t>
            </a:r>
            <a:r>
              <a:rPr sz="1800" dirty="0"/>
              <a:t>evidencias</a:t>
            </a:r>
            <a:r>
              <a:rPr sz="1800" spc="65" dirty="0"/>
              <a:t>  </a:t>
            </a:r>
            <a:r>
              <a:rPr sz="1800" dirty="0"/>
              <a:t>de</a:t>
            </a:r>
            <a:r>
              <a:rPr sz="1800" spc="55" dirty="0"/>
              <a:t>  </a:t>
            </a:r>
            <a:r>
              <a:rPr sz="1800" dirty="0"/>
              <a:t>aprendizaje,</a:t>
            </a:r>
            <a:r>
              <a:rPr sz="1800" spc="50" dirty="0"/>
              <a:t>  </a:t>
            </a:r>
            <a:r>
              <a:rPr sz="1800" dirty="0"/>
              <a:t>considerando</a:t>
            </a:r>
            <a:r>
              <a:rPr sz="1800" spc="65" dirty="0"/>
              <a:t>  </a:t>
            </a:r>
            <a:r>
              <a:rPr sz="1800" dirty="0"/>
              <a:t>la</a:t>
            </a:r>
            <a:r>
              <a:rPr sz="1800" spc="45" dirty="0"/>
              <a:t>  </a:t>
            </a:r>
            <a:r>
              <a:rPr sz="1800" spc="-10" dirty="0"/>
              <a:t>información </a:t>
            </a:r>
            <a:r>
              <a:rPr sz="1800" dirty="0"/>
              <a:t>recopilada</a:t>
            </a:r>
            <a:r>
              <a:rPr sz="1800" spc="-30" dirty="0"/>
              <a:t> </a:t>
            </a:r>
            <a:r>
              <a:rPr sz="1800" dirty="0"/>
              <a:t>de</a:t>
            </a:r>
            <a:r>
              <a:rPr sz="1800" spc="-30" dirty="0"/>
              <a:t> </a:t>
            </a:r>
            <a:r>
              <a:rPr sz="1800" dirty="0"/>
              <a:t>distintas</a:t>
            </a:r>
            <a:r>
              <a:rPr sz="1800" spc="-30" dirty="0"/>
              <a:t> </a:t>
            </a:r>
            <a:r>
              <a:rPr sz="1800" dirty="0"/>
              <a:t>fuentes</a:t>
            </a:r>
            <a:r>
              <a:rPr sz="1800" spc="-35" dirty="0"/>
              <a:t> </a:t>
            </a:r>
            <a:r>
              <a:rPr sz="1800" dirty="0"/>
              <a:t>(informes,</a:t>
            </a:r>
            <a:r>
              <a:rPr sz="1800" spc="-30" dirty="0"/>
              <a:t> </a:t>
            </a:r>
            <a:r>
              <a:rPr sz="1800" dirty="0"/>
              <a:t>registros</a:t>
            </a:r>
            <a:r>
              <a:rPr sz="1800" spc="-25" dirty="0"/>
              <a:t> </a:t>
            </a:r>
            <a:r>
              <a:rPr sz="1800" dirty="0"/>
              <a:t>u</a:t>
            </a:r>
            <a:r>
              <a:rPr sz="1800" spc="-25" dirty="0"/>
              <a:t> </a:t>
            </a:r>
            <a:r>
              <a:rPr sz="1800" dirty="0"/>
              <a:t>otras</a:t>
            </a:r>
            <a:r>
              <a:rPr sz="1800" spc="-25" dirty="0"/>
              <a:t> </a:t>
            </a:r>
            <a:r>
              <a:rPr sz="1800" dirty="0"/>
              <a:t>evidencias).</a:t>
            </a:r>
            <a:r>
              <a:rPr sz="1800" spc="-25" dirty="0"/>
              <a:t> </a:t>
            </a:r>
            <a:r>
              <a:rPr sz="1800" dirty="0"/>
              <a:t>Algunas</a:t>
            </a:r>
            <a:r>
              <a:rPr sz="1800" spc="-30" dirty="0"/>
              <a:t> </a:t>
            </a:r>
            <a:r>
              <a:rPr sz="1800" dirty="0"/>
              <a:t>preguntas</a:t>
            </a:r>
            <a:r>
              <a:rPr sz="1800" spc="-35" dirty="0"/>
              <a:t> </a:t>
            </a:r>
            <a:r>
              <a:rPr sz="1800" dirty="0"/>
              <a:t>que</a:t>
            </a:r>
            <a:r>
              <a:rPr sz="1800" spc="-25" dirty="0"/>
              <a:t> </a:t>
            </a:r>
            <a:r>
              <a:rPr sz="1800" spc="-10" dirty="0"/>
              <a:t>pueden </a:t>
            </a:r>
            <a:r>
              <a:rPr sz="1800" dirty="0"/>
              <a:t>guiar</a:t>
            </a:r>
            <a:r>
              <a:rPr sz="1800" spc="350" dirty="0"/>
              <a:t> </a:t>
            </a:r>
            <a:r>
              <a:rPr sz="1800" dirty="0"/>
              <a:t>el</a:t>
            </a:r>
            <a:r>
              <a:rPr sz="1800" spc="360" dirty="0"/>
              <a:t> </a:t>
            </a:r>
            <a:r>
              <a:rPr sz="1800" dirty="0"/>
              <a:t>análisis</a:t>
            </a:r>
            <a:r>
              <a:rPr sz="1800" spc="360" dirty="0"/>
              <a:t> </a:t>
            </a:r>
            <a:r>
              <a:rPr sz="1800" dirty="0"/>
              <a:t>son:</a:t>
            </a:r>
            <a:r>
              <a:rPr sz="1800" spc="355" dirty="0"/>
              <a:t> </a:t>
            </a:r>
            <a:r>
              <a:rPr sz="1800" dirty="0"/>
              <a:t>¿qué</a:t>
            </a:r>
            <a:r>
              <a:rPr sz="1800" spc="360" dirty="0"/>
              <a:t> </a:t>
            </a:r>
            <a:r>
              <a:rPr sz="1800" dirty="0"/>
              <a:t>aprendizajes</a:t>
            </a:r>
            <a:r>
              <a:rPr sz="1800" spc="360" dirty="0"/>
              <a:t> </a:t>
            </a:r>
            <a:r>
              <a:rPr sz="1800" dirty="0"/>
              <a:t>han</a:t>
            </a:r>
            <a:r>
              <a:rPr sz="1800" spc="355" dirty="0"/>
              <a:t> </a:t>
            </a:r>
            <a:r>
              <a:rPr sz="1800" dirty="0"/>
              <a:t>logrado</a:t>
            </a:r>
            <a:r>
              <a:rPr sz="1800" spc="350" dirty="0"/>
              <a:t> </a:t>
            </a:r>
            <a:r>
              <a:rPr sz="1800" dirty="0"/>
              <a:t>los</a:t>
            </a:r>
            <a:r>
              <a:rPr sz="1800" spc="355" dirty="0"/>
              <a:t> </a:t>
            </a:r>
            <a:r>
              <a:rPr sz="1800" dirty="0"/>
              <a:t>estudiantes?,</a:t>
            </a:r>
            <a:r>
              <a:rPr sz="1800" spc="365" dirty="0"/>
              <a:t> </a:t>
            </a:r>
            <a:r>
              <a:rPr sz="1800" dirty="0"/>
              <a:t>¿todos</a:t>
            </a:r>
            <a:r>
              <a:rPr sz="1800" spc="355" dirty="0"/>
              <a:t> </a:t>
            </a:r>
            <a:r>
              <a:rPr sz="1800" dirty="0"/>
              <a:t>los</a:t>
            </a:r>
            <a:r>
              <a:rPr sz="1800" spc="365" dirty="0"/>
              <a:t> </a:t>
            </a:r>
            <a:r>
              <a:rPr sz="1800" dirty="0"/>
              <a:t>estudiantes</a:t>
            </a:r>
            <a:r>
              <a:rPr sz="1800" spc="355" dirty="0"/>
              <a:t> </a:t>
            </a:r>
            <a:r>
              <a:rPr sz="1800" spc="-25" dirty="0"/>
              <a:t>han </a:t>
            </a:r>
            <a:r>
              <a:rPr sz="1800" dirty="0"/>
              <a:t>logrado</a:t>
            </a:r>
            <a:r>
              <a:rPr sz="1800" spc="254" dirty="0"/>
              <a:t> </a:t>
            </a:r>
            <a:r>
              <a:rPr sz="1800" dirty="0"/>
              <a:t>los</a:t>
            </a:r>
            <a:r>
              <a:rPr sz="1800" spc="260" dirty="0"/>
              <a:t> </a:t>
            </a:r>
            <a:r>
              <a:rPr sz="1800" dirty="0"/>
              <a:t>aprendizajes</a:t>
            </a:r>
            <a:r>
              <a:rPr sz="1800" spc="265" dirty="0"/>
              <a:t> </a:t>
            </a:r>
            <a:r>
              <a:rPr sz="1800" dirty="0"/>
              <a:t>previstos?,</a:t>
            </a:r>
            <a:r>
              <a:rPr sz="1800" spc="260" dirty="0"/>
              <a:t> </a:t>
            </a:r>
            <a:r>
              <a:rPr sz="1800" dirty="0"/>
              <a:t>¿qué</a:t>
            </a:r>
            <a:r>
              <a:rPr sz="1800" spc="250" dirty="0"/>
              <a:t> </a:t>
            </a:r>
            <a:r>
              <a:rPr sz="1800" dirty="0"/>
              <a:t>aprendizajes</a:t>
            </a:r>
            <a:r>
              <a:rPr sz="1800" spc="265" dirty="0"/>
              <a:t> </a:t>
            </a:r>
            <a:r>
              <a:rPr sz="1800" dirty="0"/>
              <a:t>aún</a:t>
            </a:r>
            <a:r>
              <a:rPr sz="1800" spc="250" dirty="0"/>
              <a:t> </a:t>
            </a:r>
            <a:r>
              <a:rPr sz="1800" dirty="0"/>
              <a:t>no</a:t>
            </a:r>
            <a:r>
              <a:rPr sz="1800" spc="254" dirty="0"/>
              <a:t> </a:t>
            </a:r>
            <a:r>
              <a:rPr sz="1800" dirty="0"/>
              <a:t>han</a:t>
            </a:r>
            <a:r>
              <a:rPr sz="1800" spc="250" dirty="0"/>
              <a:t> </a:t>
            </a:r>
            <a:r>
              <a:rPr sz="1800" dirty="0"/>
              <a:t>logrado?,</a:t>
            </a:r>
            <a:r>
              <a:rPr sz="1800" spc="260" dirty="0"/>
              <a:t> </a:t>
            </a:r>
            <a:r>
              <a:rPr sz="1800" dirty="0"/>
              <a:t>¿qué</a:t>
            </a:r>
            <a:r>
              <a:rPr sz="1800" spc="254" dirty="0"/>
              <a:t> </a:t>
            </a:r>
            <a:r>
              <a:rPr sz="1800" dirty="0"/>
              <a:t>estrategias</a:t>
            </a:r>
            <a:r>
              <a:rPr sz="1800" spc="254" dirty="0"/>
              <a:t> </a:t>
            </a:r>
            <a:r>
              <a:rPr sz="1800" spc="-25" dirty="0"/>
              <a:t>han </a:t>
            </a:r>
            <a:r>
              <a:rPr sz="1800" dirty="0"/>
              <a:t>contribuido</a:t>
            </a:r>
            <a:r>
              <a:rPr sz="1800" spc="-60" dirty="0"/>
              <a:t> </a:t>
            </a:r>
            <a:r>
              <a:rPr sz="1800" dirty="0"/>
              <a:t>a</a:t>
            </a:r>
            <a:r>
              <a:rPr sz="1800" spc="-55" dirty="0"/>
              <a:t> </a:t>
            </a:r>
            <a:r>
              <a:rPr sz="1800" dirty="0"/>
              <a:t>que</a:t>
            </a:r>
            <a:r>
              <a:rPr sz="1800" spc="-65" dirty="0"/>
              <a:t> </a:t>
            </a:r>
            <a:r>
              <a:rPr sz="1800" dirty="0"/>
              <a:t>los</a:t>
            </a:r>
            <a:r>
              <a:rPr sz="1800" spc="-45" dirty="0"/>
              <a:t> </a:t>
            </a:r>
            <a:r>
              <a:rPr sz="1800" dirty="0"/>
              <a:t>estudiantes</a:t>
            </a:r>
            <a:r>
              <a:rPr sz="1800" spc="-55" dirty="0"/>
              <a:t> </a:t>
            </a:r>
            <a:r>
              <a:rPr sz="1800" dirty="0"/>
              <a:t>desarrollen</a:t>
            </a:r>
            <a:r>
              <a:rPr sz="1800" spc="-55" dirty="0"/>
              <a:t> </a:t>
            </a:r>
            <a:r>
              <a:rPr sz="1800" dirty="0"/>
              <a:t>los</a:t>
            </a:r>
            <a:r>
              <a:rPr sz="1800" spc="-45" dirty="0"/>
              <a:t> </a:t>
            </a:r>
            <a:r>
              <a:rPr sz="1800" spc="-10" dirty="0"/>
              <a:t>aprendizajes?</a:t>
            </a:r>
            <a:endParaRPr sz="1800" dirty="0"/>
          </a:p>
          <a:p>
            <a:pPr marL="12700" marR="5080" indent="221615" algn="just">
              <a:lnSpc>
                <a:spcPct val="100000"/>
              </a:lnSpc>
              <a:spcBef>
                <a:spcPts val="805"/>
              </a:spcBef>
              <a:buFont typeface="Arial"/>
              <a:buChar char="●"/>
              <a:tabLst>
                <a:tab pos="234315" algn="l"/>
              </a:tabLst>
            </a:pPr>
            <a:r>
              <a:rPr sz="1800" dirty="0"/>
              <a:t>Reflexionen</a:t>
            </a:r>
            <a:r>
              <a:rPr sz="1800" spc="125" dirty="0"/>
              <a:t> </a:t>
            </a:r>
            <a:r>
              <a:rPr sz="1800" dirty="0"/>
              <a:t>sobre</a:t>
            </a:r>
            <a:r>
              <a:rPr sz="1800" spc="110" dirty="0"/>
              <a:t> </a:t>
            </a:r>
            <a:r>
              <a:rPr sz="1800" dirty="0"/>
              <a:t>lo</a:t>
            </a:r>
            <a:r>
              <a:rPr sz="1800" spc="110" dirty="0"/>
              <a:t> </a:t>
            </a:r>
            <a:r>
              <a:rPr sz="1800" dirty="0"/>
              <a:t>que</a:t>
            </a:r>
            <a:r>
              <a:rPr sz="1800" spc="114" dirty="0"/>
              <a:t> </a:t>
            </a:r>
            <a:r>
              <a:rPr sz="1800" dirty="0"/>
              <a:t>han</a:t>
            </a:r>
            <a:r>
              <a:rPr sz="1800" spc="120" dirty="0"/>
              <a:t> </a:t>
            </a:r>
            <a:r>
              <a:rPr sz="1800" dirty="0"/>
              <a:t>logrado</a:t>
            </a:r>
            <a:r>
              <a:rPr sz="1800" spc="110" dirty="0"/>
              <a:t> </a:t>
            </a:r>
            <a:r>
              <a:rPr sz="1800" dirty="0"/>
              <a:t>aprender</a:t>
            </a:r>
            <a:r>
              <a:rPr sz="1800" spc="120" dirty="0"/>
              <a:t> </a:t>
            </a:r>
            <a:r>
              <a:rPr sz="1800" dirty="0"/>
              <a:t>los</a:t>
            </a:r>
            <a:r>
              <a:rPr sz="1800" spc="114" dirty="0"/>
              <a:t> </a:t>
            </a:r>
            <a:r>
              <a:rPr sz="1800" dirty="0"/>
              <a:t>estudiantes,</a:t>
            </a:r>
            <a:r>
              <a:rPr sz="1800" spc="110" dirty="0"/>
              <a:t> </a:t>
            </a:r>
            <a:r>
              <a:rPr sz="1800" dirty="0"/>
              <a:t>los</a:t>
            </a:r>
            <a:r>
              <a:rPr sz="1800" spc="114" dirty="0"/>
              <a:t> </a:t>
            </a:r>
            <a:r>
              <a:rPr sz="1800" dirty="0"/>
              <a:t>procesos</a:t>
            </a:r>
            <a:r>
              <a:rPr sz="1800" spc="130" dirty="0"/>
              <a:t> </a:t>
            </a:r>
            <a:r>
              <a:rPr sz="1800" dirty="0"/>
              <a:t>que</a:t>
            </a:r>
            <a:r>
              <a:rPr sz="1800" spc="110" dirty="0"/>
              <a:t> </a:t>
            </a:r>
            <a:r>
              <a:rPr sz="1800" dirty="0"/>
              <a:t>se</a:t>
            </a:r>
            <a:r>
              <a:rPr sz="1800" spc="114" dirty="0"/>
              <a:t> </a:t>
            </a:r>
            <a:r>
              <a:rPr sz="1800" spc="-10" dirty="0"/>
              <a:t>desarrollaron </a:t>
            </a:r>
            <a:r>
              <a:rPr sz="1800" dirty="0"/>
              <a:t>para</a:t>
            </a:r>
            <a:r>
              <a:rPr sz="1800" spc="310" dirty="0"/>
              <a:t> </a:t>
            </a:r>
            <a:r>
              <a:rPr sz="1800" dirty="0"/>
              <a:t>lograr</a:t>
            </a:r>
            <a:r>
              <a:rPr sz="1800" spc="320" dirty="0"/>
              <a:t> </a:t>
            </a:r>
            <a:r>
              <a:rPr sz="1800" dirty="0"/>
              <a:t>el</a:t>
            </a:r>
            <a:r>
              <a:rPr sz="1800" spc="330" dirty="0"/>
              <a:t> </a:t>
            </a:r>
            <a:r>
              <a:rPr sz="1800" dirty="0"/>
              <a:t>aprendizaje,</a:t>
            </a:r>
            <a:r>
              <a:rPr sz="1800" spc="315" dirty="0"/>
              <a:t> </a:t>
            </a:r>
            <a:r>
              <a:rPr sz="1800" dirty="0"/>
              <a:t>los</a:t>
            </a:r>
            <a:r>
              <a:rPr sz="1800" spc="320" dirty="0"/>
              <a:t> </a:t>
            </a:r>
            <a:r>
              <a:rPr sz="1800" dirty="0"/>
              <a:t>recursos</a:t>
            </a:r>
            <a:r>
              <a:rPr sz="1800" spc="320" dirty="0"/>
              <a:t> </a:t>
            </a:r>
            <a:r>
              <a:rPr sz="1800" dirty="0"/>
              <a:t>utilizados,</a:t>
            </a:r>
            <a:r>
              <a:rPr sz="1800" spc="330" dirty="0"/>
              <a:t> </a:t>
            </a:r>
            <a:r>
              <a:rPr sz="1800" dirty="0"/>
              <a:t>las</a:t>
            </a:r>
            <a:r>
              <a:rPr sz="1800" spc="325" dirty="0"/>
              <a:t> </a:t>
            </a:r>
            <a:r>
              <a:rPr sz="1800" dirty="0"/>
              <a:t>dificultades</a:t>
            </a:r>
            <a:r>
              <a:rPr sz="1800" spc="315" dirty="0"/>
              <a:t> </a:t>
            </a:r>
            <a:r>
              <a:rPr sz="1800" dirty="0"/>
              <a:t>que</a:t>
            </a:r>
            <a:r>
              <a:rPr sz="1800" spc="315" dirty="0"/>
              <a:t> </a:t>
            </a:r>
            <a:r>
              <a:rPr sz="1800" dirty="0"/>
              <a:t>se</a:t>
            </a:r>
            <a:r>
              <a:rPr sz="1800" spc="315" dirty="0"/>
              <a:t> </a:t>
            </a:r>
            <a:r>
              <a:rPr sz="1800" dirty="0"/>
              <a:t>presentaron</a:t>
            </a:r>
            <a:r>
              <a:rPr sz="1800" spc="320" dirty="0"/>
              <a:t> </a:t>
            </a:r>
            <a:r>
              <a:rPr sz="1800" dirty="0"/>
              <a:t>y</a:t>
            </a:r>
            <a:r>
              <a:rPr sz="1800" spc="315" dirty="0"/>
              <a:t> </a:t>
            </a:r>
            <a:r>
              <a:rPr sz="1800" dirty="0"/>
              <a:t>cómo</a:t>
            </a:r>
            <a:r>
              <a:rPr sz="1800" spc="315" dirty="0"/>
              <a:t> </a:t>
            </a:r>
            <a:r>
              <a:rPr sz="1800" spc="-25" dirty="0"/>
              <a:t>las </a:t>
            </a:r>
            <a:r>
              <a:rPr sz="1800" spc="-10" dirty="0"/>
              <a:t>superaron.</a:t>
            </a:r>
            <a:endParaRPr sz="1800" dirty="0"/>
          </a:p>
          <a:p>
            <a:pPr marL="12700" marR="5715" indent="218440" algn="just">
              <a:lnSpc>
                <a:spcPct val="100000"/>
              </a:lnSpc>
              <a:spcBef>
                <a:spcPts val="795"/>
              </a:spcBef>
              <a:buFont typeface="Arial"/>
              <a:buChar char="●"/>
              <a:tabLst>
                <a:tab pos="231140" algn="l"/>
              </a:tabLst>
            </a:pPr>
            <a:r>
              <a:rPr sz="1800" dirty="0"/>
              <a:t>Establezcan,</a:t>
            </a:r>
            <a:r>
              <a:rPr sz="1800" spc="100" dirty="0"/>
              <a:t> </a:t>
            </a:r>
            <a:r>
              <a:rPr sz="1800" dirty="0"/>
              <a:t>de</a:t>
            </a:r>
            <a:r>
              <a:rPr sz="1800" spc="100" dirty="0"/>
              <a:t> </a:t>
            </a:r>
            <a:r>
              <a:rPr sz="1800" dirty="0"/>
              <a:t>manera</a:t>
            </a:r>
            <a:r>
              <a:rPr sz="1800" spc="100" dirty="0"/>
              <a:t> </a:t>
            </a:r>
            <a:r>
              <a:rPr sz="1800" dirty="0"/>
              <a:t>conjunta,</a:t>
            </a:r>
            <a:r>
              <a:rPr sz="1800" spc="100" dirty="0"/>
              <a:t> </a:t>
            </a:r>
            <a:r>
              <a:rPr sz="1800" dirty="0"/>
              <a:t>las</a:t>
            </a:r>
            <a:r>
              <a:rPr sz="1800" spc="105" dirty="0"/>
              <a:t> </a:t>
            </a:r>
            <a:r>
              <a:rPr sz="1800" dirty="0"/>
              <a:t>principales</a:t>
            </a:r>
            <a:r>
              <a:rPr sz="1800" spc="105" dirty="0"/>
              <a:t> </a:t>
            </a:r>
            <a:r>
              <a:rPr sz="1800" dirty="0"/>
              <a:t>alertas</a:t>
            </a:r>
            <a:r>
              <a:rPr sz="1800" spc="105" dirty="0"/>
              <a:t> </a:t>
            </a:r>
            <a:r>
              <a:rPr sz="1800" dirty="0"/>
              <a:t>con</a:t>
            </a:r>
            <a:r>
              <a:rPr sz="1800" spc="105" dirty="0"/>
              <a:t> </a:t>
            </a:r>
            <a:r>
              <a:rPr sz="1800" dirty="0"/>
              <a:t>respecto</a:t>
            </a:r>
            <a:r>
              <a:rPr sz="1800" spc="105" dirty="0"/>
              <a:t> </a:t>
            </a:r>
            <a:r>
              <a:rPr sz="1800" dirty="0"/>
              <a:t>al</a:t>
            </a:r>
            <a:r>
              <a:rPr sz="1800" spc="105" dirty="0"/>
              <a:t> </a:t>
            </a:r>
            <a:r>
              <a:rPr sz="1800" dirty="0"/>
              <a:t>desarrollo</a:t>
            </a:r>
            <a:r>
              <a:rPr sz="1800" spc="100" dirty="0"/>
              <a:t> </a:t>
            </a:r>
            <a:r>
              <a:rPr sz="1800" dirty="0"/>
              <a:t>de</a:t>
            </a:r>
            <a:r>
              <a:rPr sz="1800" spc="100" dirty="0"/>
              <a:t> </a:t>
            </a:r>
            <a:r>
              <a:rPr sz="1800" spc="-10" dirty="0"/>
              <a:t>aprendizajes </a:t>
            </a:r>
            <a:r>
              <a:rPr sz="1800" dirty="0"/>
              <a:t>de</a:t>
            </a:r>
            <a:r>
              <a:rPr sz="1800" spc="60" dirty="0"/>
              <a:t>  </a:t>
            </a:r>
            <a:r>
              <a:rPr sz="1800" dirty="0"/>
              <a:t>los</a:t>
            </a:r>
            <a:r>
              <a:rPr sz="1800" spc="65" dirty="0"/>
              <a:t>  </a:t>
            </a:r>
            <a:r>
              <a:rPr sz="1800" dirty="0"/>
              <a:t>estudiantes</a:t>
            </a:r>
            <a:r>
              <a:rPr sz="1800" spc="65" dirty="0"/>
              <a:t>  </a:t>
            </a:r>
            <a:r>
              <a:rPr sz="1800" dirty="0"/>
              <a:t>(niveles</a:t>
            </a:r>
            <a:r>
              <a:rPr sz="1800" spc="55" dirty="0"/>
              <a:t>  </a:t>
            </a:r>
            <a:r>
              <a:rPr sz="1800" dirty="0"/>
              <a:t>de</a:t>
            </a:r>
            <a:r>
              <a:rPr sz="1800" spc="65" dirty="0"/>
              <a:t>  </a:t>
            </a:r>
            <a:r>
              <a:rPr sz="1800" dirty="0"/>
              <a:t>desarrollo,</a:t>
            </a:r>
            <a:r>
              <a:rPr sz="1800" spc="65" dirty="0"/>
              <a:t>  </a:t>
            </a:r>
            <a:r>
              <a:rPr sz="1800" dirty="0"/>
              <a:t>estudiantes</a:t>
            </a:r>
            <a:r>
              <a:rPr sz="1800" spc="65" dirty="0"/>
              <a:t>  </a:t>
            </a:r>
            <a:r>
              <a:rPr sz="1800" dirty="0"/>
              <a:t>en</a:t>
            </a:r>
            <a:r>
              <a:rPr sz="1800" spc="70" dirty="0"/>
              <a:t>  </a:t>
            </a:r>
            <a:r>
              <a:rPr sz="1800" dirty="0"/>
              <a:t>peligro</a:t>
            </a:r>
            <a:r>
              <a:rPr sz="1800" spc="60" dirty="0"/>
              <a:t>  </a:t>
            </a:r>
            <a:r>
              <a:rPr sz="1800" dirty="0"/>
              <a:t>de</a:t>
            </a:r>
            <a:r>
              <a:rPr sz="1800" spc="60" dirty="0"/>
              <a:t>  </a:t>
            </a:r>
            <a:r>
              <a:rPr sz="1800" dirty="0"/>
              <a:t>deserción,</a:t>
            </a:r>
            <a:r>
              <a:rPr sz="1800" spc="65" dirty="0"/>
              <a:t>  </a:t>
            </a:r>
            <a:r>
              <a:rPr sz="1800" dirty="0"/>
              <a:t>situaciones</a:t>
            </a:r>
            <a:r>
              <a:rPr sz="1800" spc="65" dirty="0"/>
              <a:t>  </a:t>
            </a:r>
            <a:r>
              <a:rPr sz="1800" spc="-25" dirty="0"/>
              <a:t>de </a:t>
            </a:r>
            <a:r>
              <a:rPr sz="1800" dirty="0"/>
              <a:t>vulnerabilidad</a:t>
            </a:r>
            <a:r>
              <a:rPr sz="1800" spc="-90" dirty="0"/>
              <a:t> </a:t>
            </a:r>
            <a:r>
              <a:rPr sz="1800" dirty="0"/>
              <a:t>o</a:t>
            </a:r>
            <a:r>
              <a:rPr sz="1800" spc="-65" dirty="0"/>
              <a:t> </a:t>
            </a:r>
            <a:r>
              <a:rPr sz="1800" dirty="0"/>
              <a:t>riesgo,</a:t>
            </a:r>
            <a:r>
              <a:rPr sz="1800" spc="-55" dirty="0"/>
              <a:t> </a:t>
            </a:r>
            <a:r>
              <a:rPr sz="1800" dirty="0"/>
              <a:t>barreras</a:t>
            </a:r>
            <a:r>
              <a:rPr sz="1800" spc="-55" dirty="0"/>
              <a:t> </a:t>
            </a:r>
            <a:r>
              <a:rPr sz="1800" dirty="0"/>
              <a:t>educativas,</a:t>
            </a:r>
            <a:r>
              <a:rPr sz="1800" spc="-80" dirty="0"/>
              <a:t> </a:t>
            </a:r>
            <a:r>
              <a:rPr sz="1800" dirty="0"/>
              <a:t>entre</a:t>
            </a:r>
            <a:r>
              <a:rPr sz="1800" spc="-75" dirty="0"/>
              <a:t> </a:t>
            </a:r>
            <a:r>
              <a:rPr sz="1800" spc="-10" dirty="0"/>
              <a:t>otros).</a:t>
            </a:r>
            <a:endParaRPr sz="1800" dirty="0"/>
          </a:p>
        </p:txBody>
      </p:sp>
      <p:sp>
        <p:nvSpPr>
          <p:cNvPr id="4" name="object 4"/>
          <p:cNvSpPr txBox="1"/>
          <p:nvPr/>
        </p:nvSpPr>
        <p:spPr>
          <a:xfrm>
            <a:off x="3490595" y="80962"/>
            <a:ext cx="521081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"Cómo</a:t>
            </a:r>
            <a:r>
              <a:rPr sz="1100" b="0" i="1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Impulsar</a:t>
            </a:r>
            <a:r>
              <a:rPr sz="1100" b="0" i="1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el</a:t>
            </a:r>
            <a:r>
              <a:rPr sz="1100" b="0" i="1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Aprendizaje</a:t>
            </a:r>
            <a:r>
              <a:rPr sz="1100" b="0" i="1" spc="-3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y</a:t>
            </a:r>
            <a:r>
              <a:rPr sz="1100" b="0" i="1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Bienestar</a:t>
            </a:r>
            <a:r>
              <a:rPr sz="1100" b="0" i="1" spc="-3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en</a:t>
            </a:r>
            <a:r>
              <a:rPr sz="1100" b="0" i="1" spc="-3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el</a:t>
            </a:r>
            <a:r>
              <a:rPr sz="1100" b="0" i="1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IV</a:t>
            </a:r>
            <a:r>
              <a:rPr sz="1100" b="0" i="1" spc="-2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Bloque</a:t>
            </a:r>
            <a:r>
              <a:rPr sz="1100" b="0" i="1" spc="-3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de</a:t>
            </a:r>
            <a:r>
              <a:rPr sz="1100" b="0" i="1" spc="-2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Semanas</a:t>
            </a:r>
            <a:r>
              <a:rPr sz="1100" b="0" i="1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de</a:t>
            </a:r>
            <a:r>
              <a:rPr sz="1100" b="0" i="1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Gestión</a:t>
            </a:r>
            <a:r>
              <a:rPr sz="1100" b="0" i="1" spc="-4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2025"</a:t>
            </a:r>
            <a:endParaRPr sz="1100">
              <a:latin typeface="Segoe UI Semilight"/>
              <a:cs typeface="Segoe UI Semiligh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Optimización</a:t>
            </a:r>
            <a:r>
              <a:rPr spc="-75" dirty="0"/>
              <a:t> </a:t>
            </a:r>
            <a:r>
              <a:rPr dirty="0"/>
              <a:t>de</a:t>
            </a:r>
            <a:r>
              <a:rPr spc="-50" dirty="0"/>
              <a:t> </a:t>
            </a:r>
            <a:r>
              <a:rPr dirty="0"/>
              <a:t>las</a:t>
            </a:r>
            <a:r>
              <a:rPr spc="-60" dirty="0"/>
              <a:t> </a:t>
            </a:r>
            <a:r>
              <a:rPr dirty="0"/>
              <a:t>Semanas</a:t>
            </a:r>
            <a:r>
              <a:rPr spc="-70" dirty="0"/>
              <a:t> </a:t>
            </a:r>
            <a:r>
              <a:rPr dirty="0"/>
              <a:t>de</a:t>
            </a:r>
            <a:r>
              <a:rPr spc="-50" dirty="0"/>
              <a:t> </a:t>
            </a:r>
            <a:r>
              <a:rPr dirty="0"/>
              <a:t>Gestión</a:t>
            </a:r>
            <a:r>
              <a:rPr spc="-75" dirty="0"/>
              <a:t> </a:t>
            </a:r>
            <a:r>
              <a:rPr dirty="0"/>
              <a:t>para</a:t>
            </a:r>
            <a:r>
              <a:rPr spc="-60" dirty="0"/>
              <a:t> </a:t>
            </a:r>
            <a:r>
              <a:rPr dirty="0"/>
              <a:t>la</a:t>
            </a:r>
            <a:r>
              <a:rPr spc="-55" dirty="0"/>
              <a:t> </a:t>
            </a:r>
            <a:r>
              <a:rPr dirty="0"/>
              <a:t>mejora</a:t>
            </a:r>
            <a:r>
              <a:rPr spc="-75" dirty="0"/>
              <a:t> </a:t>
            </a:r>
            <a:r>
              <a:rPr spc="-10" dirty="0"/>
              <a:t>continua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idx="1"/>
          </p:nvPr>
        </p:nvSpPr>
        <p:spPr>
          <a:xfrm>
            <a:off x="677334" y="1752600"/>
            <a:ext cx="8596668" cy="3880773"/>
          </a:xfrm>
          <a:prstGeom prst="rect">
            <a:avLst/>
          </a:prstGeom>
        </p:spPr>
        <p:txBody>
          <a:bodyPr vert="horz" wrap="square" lIns="0" tIns="41871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35" dirty="0"/>
              <a:t>Tomar</a:t>
            </a:r>
            <a:r>
              <a:rPr spc="-55" dirty="0"/>
              <a:t> </a:t>
            </a:r>
            <a:r>
              <a:rPr dirty="0"/>
              <a:t>decisiones</a:t>
            </a:r>
            <a:r>
              <a:rPr spc="-55" dirty="0"/>
              <a:t> </a:t>
            </a:r>
            <a:r>
              <a:rPr dirty="0"/>
              <a:t>fundamentadas</a:t>
            </a:r>
            <a:r>
              <a:rPr spc="-45" dirty="0"/>
              <a:t> </a:t>
            </a:r>
            <a:r>
              <a:rPr dirty="0"/>
              <a:t>en</a:t>
            </a:r>
            <a:r>
              <a:rPr spc="-35" dirty="0"/>
              <a:t> </a:t>
            </a:r>
            <a:r>
              <a:rPr dirty="0"/>
              <a:t>evidencias</a:t>
            </a:r>
            <a:r>
              <a:rPr spc="-55" dirty="0"/>
              <a:t> </a:t>
            </a:r>
            <a:r>
              <a:rPr spc="-10" dirty="0"/>
              <a:t>fiables</a:t>
            </a: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pc="-10" dirty="0"/>
          </a:p>
          <a:p>
            <a:pPr marL="12700" marR="5715" indent="262890" algn="just">
              <a:lnSpc>
                <a:spcPct val="100000"/>
              </a:lnSpc>
              <a:spcBef>
                <a:spcPts val="5"/>
              </a:spcBef>
              <a:buFont typeface="Arial"/>
              <a:buChar char="●"/>
              <a:tabLst>
                <a:tab pos="275590" algn="l"/>
              </a:tabLst>
            </a:pPr>
            <a:r>
              <a:rPr sz="1800" dirty="0"/>
              <a:t>A</a:t>
            </a:r>
            <a:r>
              <a:rPr sz="1800" spc="425" dirty="0"/>
              <a:t> </a:t>
            </a:r>
            <a:r>
              <a:rPr sz="1800" dirty="0"/>
              <a:t>partir</a:t>
            </a:r>
            <a:r>
              <a:rPr sz="1800" spc="440" dirty="0"/>
              <a:t> </a:t>
            </a:r>
            <a:r>
              <a:rPr sz="1800" dirty="0"/>
              <a:t>del</a:t>
            </a:r>
            <a:r>
              <a:rPr sz="1800" spc="425" dirty="0"/>
              <a:t> </a:t>
            </a:r>
            <a:r>
              <a:rPr sz="1800" dirty="0"/>
              <a:t>análisis</a:t>
            </a:r>
            <a:r>
              <a:rPr sz="1800" spc="445" dirty="0"/>
              <a:t> </a:t>
            </a:r>
            <a:r>
              <a:rPr sz="1800" dirty="0"/>
              <a:t>y</a:t>
            </a:r>
            <a:r>
              <a:rPr sz="1800" spc="415" dirty="0"/>
              <a:t> </a:t>
            </a:r>
            <a:r>
              <a:rPr sz="1800" dirty="0"/>
              <a:t>reflexión,</a:t>
            </a:r>
            <a:r>
              <a:rPr sz="1800" spc="440" dirty="0"/>
              <a:t> </a:t>
            </a:r>
            <a:r>
              <a:rPr sz="1800" dirty="0"/>
              <a:t>establezcan</a:t>
            </a:r>
            <a:r>
              <a:rPr sz="1800" spc="425" dirty="0"/>
              <a:t> </a:t>
            </a:r>
            <a:r>
              <a:rPr sz="1800" dirty="0"/>
              <a:t>acuerdos</a:t>
            </a:r>
            <a:r>
              <a:rPr sz="1800" spc="450" dirty="0"/>
              <a:t> </a:t>
            </a:r>
            <a:r>
              <a:rPr sz="1800" dirty="0"/>
              <a:t>y</a:t>
            </a:r>
            <a:r>
              <a:rPr sz="1800" spc="430" dirty="0"/>
              <a:t> </a:t>
            </a:r>
            <a:r>
              <a:rPr sz="1800" dirty="0"/>
              <a:t>tomen</a:t>
            </a:r>
            <a:r>
              <a:rPr sz="1800" spc="430" dirty="0"/>
              <a:t> </a:t>
            </a:r>
            <a:r>
              <a:rPr sz="1800" dirty="0"/>
              <a:t>decisiones</a:t>
            </a:r>
            <a:r>
              <a:rPr sz="1800" spc="440" dirty="0"/>
              <a:t> </a:t>
            </a:r>
            <a:r>
              <a:rPr sz="1800" dirty="0"/>
              <a:t>que</a:t>
            </a:r>
            <a:r>
              <a:rPr sz="1800" spc="430" dirty="0"/>
              <a:t> </a:t>
            </a:r>
            <a:r>
              <a:rPr sz="1800" dirty="0"/>
              <a:t>contribuyan</a:t>
            </a:r>
            <a:r>
              <a:rPr sz="1800" spc="430" dirty="0"/>
              <a:t> </a:t>
            </a:r>
            <a:r>
              <a:rPr sz="1800" spc="-25" dirty="0"/>
              <a:t>al </a:t>
            </a:r>
            <a:r>
              <a:rPr sz="1800" dirty="0"/>
              <a:t>desarrollo</a:t>
            </a:r>
            <a:r>
              <a:rPr sz="1800" spc="80" dirty="0"/>
              <a:t> </a:t>
            </a:r>
            <a:r>
              <a:rPr sz="1800" dirty="0"/>
              <a:t>de</a:t>
            </a:r>
            <a:r>
              <a:rPr sz="1800" spc="75" dirty="0"/>
              <a:t> </a:t>
            </a:r>
            <a:r>
              <a:rPr sz="1800" dirty="0"/>
              <a:t>las</a:t>
            </a:r>
            <a:r>
              <a:rPr sz="1800" spc="80" dirty="0"/>
              <a:t> </a:t>
            </a:r>
            <a:r>
              <a:rPr sz="1800" dirty="0"/>
              <a:t>competencias</a:t>
            </a:r>
            <a:r>
              <a:rPr sz="1800" spc="80" dirty="0"/>
              <a:t> </a:t>
            </a:r>
            <a:r>
              <a:rPr sz="1800" dirty="0"/>
              <a:t>de</a:t>
            </a:r>
            <a:r>
              <a:rPr sz="1800" spc="80" dirty="0"/>
              <a:t> </a:t>
            </a:r>
            <a:r>
              <a:rPr sz="1800" dirty="0"/>
              <a:t>los</a:t>
            </a:r>
            <a:r>
              <a:rPr sz="1800" spc="85" dirty="0"/>
              <a:t> </a:t>
            </a:r>
            <a:r>
              <a:rPr sz="1800" dirty="0"/>
              <a:t>estudiantes</a:t>
            </a:r>
            <a:r>
              <a:rPr sz="1800" spc="90" dirty="0"/>
              <a:t> </a:t>
            </a:r>
            <a:r>
              <a:rPr sz="1800" dirty="0"/>
              <a:t>que</a:t>
            </a:r>
            <a:r>
              <a:rPr sz="1800" spc="75" dirty="0"/>
              <a:t> </a:t>
            </a:r>
            <a:r>
              <a:rPr sz="1800" dirty="0"/>
              <a:t>aún</a:t>
            </a:r>
            <a:r>
              <a:rPr sz="1800" spc="65" dirty="0"/>
              <a:t> </a:t>
            </a:r>
            <a:r>
              <a:rPr sz="1800" dirty="0"/>
              <a:t>no</a:t>
            </a:r>
            <a:r>
              <a:rPr sz="1800" spc="85" dirty="0"/>
              <a:t> </a:t>
            </a:r>
            <a:r>
              <a:rPr sz="1800" dirty="0"/>
              <a:t>han</a:t>
            </a:r>
            <a:r>
              <a:rPr sz="1800" spc="80" dirty="0"/>
              <a:t> </a:t>
            </a:r>
            <a:r>
              <a:rPr sz="1800" dirty="0"/>
              <a:t>logrado</a:t>
            </a:r>
            <a:r>
              <a:rPr sz="1800" spc="85" dirty="0"/>
              <a:t> </a:t>
            </a:r>
            <a:r>
              <a:rPr sz="1800" dirty="0"/>
              <a:t>progresar;</a:t>
            </a:r>
            <a:r>
              <a:rPr sz="1800" spc="85" dirty="0"/>
              <a:t> </a:t>
            </a:r>
            <a:r>
              <a:rPr sz="1800" dirty="0"/>
              <a:t>así</a:t>
            </a:r>
            <a:r>
              <a:rPr sz="1800" spc="85" dirty="0"/>
              <a:t> </a:t>
            </a:r>
            <a:r>
              <a:rPr sz="1800" dirty="0"/>
              <a:t>como</a:t>
            </a:r>
            <a:r>
              <a:rPr sz="1800" spc="85" dirty="0"/>
              <a:t> </a:t>
            </a:r>
            <a:r>
              <a:rPr sz="1800" spc="-20" dirty="0"/>
              <a:t>para </a:t>
            </a:r>
            <a:r>
              <a:rPr sz="1800" dirty="0"/>
              <a:t>atender</a:t>
            </a:r>
            <a:r>
              <a:rPr sz="1800" spc="10" dirty="0"/>
              <a:t> </a:t>
            </a:r>
            <a:r>
              <a:rPr sz="1800" dirty="0"/>
              <a:t>a</a:t>
            </a:r>
            <a:r>
              <a:rPr sz="1800" spc="5" dirty="0"/>
              <a:t> </a:t>
            </a:r>
            <a:r>
              <a:rPr sz="1800" dirty="0"/>
              <a:t>los</a:t>
            </a:r>
            <a:r>
              <a:rPr sz="1800" spc="15" dirty="0"/>
              <a:t> </a:t>
            </a:r>
            <a:r>
              <a:rPr sz="1800" dirty="0"/>
              <a:t>estudiantes</a:t>
            </a:r>
            <a:r>
              <a:rPr sz="1800" spc="5" dirty="0"/>
              <a:t> </a:t>
            </a:r>
            <a:r>
              <a:rPr sz="1800" dirty="0"/>
              <a:t>que</a:t>
            </a:r>
            <a:r>
              <a:rPr sz="1800" spc="5" dirty="0"/>
              <a:t> </a:t>
            </a:r>
            <a:r>
              <a:rPr sz="1800" dirty="0"/>
              <a:t>se</a:t>
            </a:r>
            <a:r>
              <a:rPr sz="1800" spc="10" dirty="0"/>
              <a:t> </a:t>
            </a:r>
            <a:r>
              <a:rPr sz="1800" dirty="0"/>
              <a:t>encuentran en</a:t>
            </a:r>
            <a:r>
              <a:rPr sz="1800" spc="10" dirty="0"/>
              <a:t> </a:t>
            </a:r>
            <a:r>
              <a:rPr sz="1800" dirty="0"/>
              <a:t>peligro</a:t>
            </a:r>
            <a:r>
              <a:rPr sz="1800" spc="10" dirty="0"/>
              <a:t> </a:t>
            </a:r>
            <a:r>
              <a:rPr sz="1800" dirty="0"/>
              <a:t>de deserción,</a:t>
            </a:r>
            <a:r>
              <a:rPr sz="1800" spc="20" dirty="0"/>
              <a:t> </a:t>
            </a:r>
            <a:r>
              <a:rPr sz="1800" dirty="0"/>
              <a:t>en</a:t>
            </a:r>
            <a:r>
              <a:rPr sz="1800" spc="10" dirty="0"/>
              <a:t> </a:t>
            </a:r>
            <a:r>
              <a:rPr sz="1800" dirty="0"/>
              <a:t>situaciones</a:t>
            </a:r>
            <a:r>
              <a:rPr sz="1800" spc="15" dirty="0"/>
              <a:t> </a:t>
            </a:r>
            <a:r>
              <a:rPr sz="1800" dirty="0"/>
              <a:t>de</a:t>
            </a:r>
            <a:r>
              <a:rPr sz="1800" spc="5" dirty="0"/>
              <a:t> </a:t>
            </a:r>
            <a:r>
              <a:rPr sz="1800" spc="-10" dirty="0"/>
              <a:t>vulnerabilidad </a:t>
            </a:r>
            <a:r>
              <a:rPr sz="1800" dirty="0"/>
              <a:t>o</a:t>
            </a:r>
            <a:r>
              <a:rPr sz="1800" spc="-50" dirty="0"/>
              <a:t> </a:t>
            </a:r>
            <a:r>
              <a:rPr sz="1800" dirty="0"/>
              <a:t>riesgo,</a:t>
            </a:r>
            <a:r>
              <a:rPr sz="1800" spc="-30" dirty="0"/>
              <a:t> </a:t>
            </a:r>
            <a:r>
              <a:rPr sz="1800" dirty="0"/>
              <a:t>o</a:t>
            </a:r>
            <a:r>
              <a:rPr sz="1800" spc="-50" dirty="0"/>
              <a:t> </a:t>
            </a:r>
            <a:r>
              <a:rPr sz="1800" dirty="0"/>
              <a:t>enfrentando</a:t>
            </a:r>
            <a:r>
              <a:rPr sz="1800" spc="-65" dirty="0"/>
              <a:t> </a:t>
            </a:r>
            <a:r>
              <a:rPr sz="1800" dirty="0"/>
              <a:t>alguna</a:t>
            </a:r>
            <a:r>
              <a:rPr sz="1800" spc="-70" dirty="0"/>
              <a:t> </a:t>
            </a:r>
            <a:r>
              <a:rPr sz="1800" dirty="0"/>
              <a:t>barrera</a:t>
            </a:r>
            <a:r>
              <a:rPr sz="1800" spc="-45" dirty="0"/>
              <a:t> </a:t>
            </a:r>
            <a:r>
              <a:rPr sz="1800" spc="-10" dirty="0"/>
              <a:t>educativa.</a:t>
            </a:r>
            <a:endParaRPr sz="1800" dirty="0"/>
          </a:p>
          <a:p>
            <a:pPr marL="12700" marR="5080" indent="258445" algn="just">
              <a:lnSpc>
                <a:spcPct val="100000"/>
              </a:lnSpc>
              <a:spcBef>
                <a:spcPts val="800"/>
              </a:spcBef>
              <a:buFont typeface="Arial"/>
              <a:buChar char="●"/>
              <a:tabLst>
                <a:tab pos="271145" algn="l"/>
              </a:tabLst>
            </a:pPr>
            <a:r>
              <a:rPr sz="1800" dirty="0"/>
              <a:t>Analicen,</a:t>
            </a:r>
            <a:r>
              <a:rPr sz="1800" spc="409" dirty="0"/>
              <a:t> </a:t>
            </a:r>
            <a:r>
              <a:rPr sz="1800" dirty="0"/>
              <a:t>organizados</a:t>
            </a:r>
            <a:r>
              <a:rPr sz="1800" spc="405" dirty="0"/>
              <a:t> </a:t>
            </a:r>
            <a:r>
              <a:rPr sz="1800" dirty="0"/>
              <a:t>según</a:t>
            </a:r>
            <a:r>
              <a:rPr sz="1800" spc="405" dirty="0"/>
              <a:t> </a:t>
            </a:r>
            <a:r>
              <a:rPr sz="1800" dirty="0"/>
              <a:t>edad,</a:t>
            </a:r>
            <a:r>
              <a:rPr sz="1800" spc="405" dirty="0"/>
              <a:t> </a:t>
            </a:r>
            <a:r>
              <a:rPr sz="1800" dirty="0"/>
              <a:t>grado,</a:t>
            </a:r>
            <a:r>
              <a:rPr sz="1800" spc="409" dirty="0"/>
              <a:t> </a:t>
            </a:r>
            <a:r>
              <a:rPr sz="1800" dirty="0"/>
              <a:t>ciclo</a:t>
            </a:r>
            <a:r>
              <a:rPr sz="1800" spc="409" dirty="0"/>
              <a:t> </a:t>
            </a:r>
            <a:r>
              <a:rPr sz="1800" dirty="0"/>
              <a:t>o</a:t>
            </a:r>
            <a:r>
              <a:rPr sz="1800" spc="405" dirty="0"/>
              <a:t> </a:t>
            </a:r>
            <a:r>
              <a:rPr sz="1800" dirty="0"/>
              <a:t>área</a:t>
            </a:r>
            <a:r>
              <a:rPr sz="1800" spc="385" dirty="0"/>
              <a:t> </a:t>
            </a:r>
            <a:r>
              <a:rPr sz="1800" dirty="0"/>
              <a:t>y</a:t>
            </a:r>
            <a:r>
              <a:rPr sz="1800" spc="390" dirty="0"/>
              <a:t> </a:t>
            </a:r>
            <a:r>
              <a:rPr sz="1800" dirty="0"/>
              <a:t>de</a:t>
            </a:r>
            <a:r>
              <a:rPr sz="1800" spc="400" dirty="0"/>
              <a:t> </a:t>
            </a:r>
            <a:r>
              <a:rPr sz="1800" dirty="0"/>
              <a:t>forma</a:t>
            </a:r>
            <a:r>
              <a:rPr sz="1800" spc="390" dirty="0"/>
              <a:t> </a:t>
            </a:r>
            <a:r>
              <a:rPr sz="1800" dirty="0"/>
              <a:t>colegiada,</a:t>
            </a:r>
            <a:r>
              <a:rPr sz="1800" spc="409" dirty="0"/>
              <a:t> </a:t>
            </a:r>
            <a:r>
              <a:rPr sz="1800" dirty="0"/>
              <a:t>su</a:t>
            </a:r>
            <a:r>
              <a:rPr sz="1800" spc="409" dirty="0"/>
              <a:t> </a:t>
            </a:r>
            <a:r>
              <a:rPr sz="1800" spc="-10" dirty="0"/>
              <a:t>planificación </a:t>
            </a:r>
            <a:r>
              <a:rPr sz="1800" dirty="0"/>
              <a:t>curricular.</a:t>
            </a:r>
            <a:r>
              <a:rPr sz="1800" spc="35" dirty="0"/>
              <a:t> </a:t>
            </a:r>
            <a:r>
              <a:rPr sz="1800" dirty="0"/>
              <a:t>Al</a:t>
            </a:r>
            <a:r>
              <a:rPr sz="1800" spc="40" dirty="0"/>
              <a:t> </a:t>
            </a:r>
            <a:r>
              <a:rPr sz="1800" dirty="0"/>
              <a:t>hacerlo,</a:t>
            </a:r>
            <a:r>
              <a:rPr sz="1800" spc="45" dirty="0"/>
              <a:t> </a:t>
            </a:r>
            <a:r>
              <a:rPr sz="1800" dirty="0"/>
              <a:t>consideren</a:t>
            </a:r>
            <a:r>
              <a:rPr sz="1800" spc="50" dirty="0"/>
              <a:t> </a:t>
            </a:r>
            <a:r>
              <a:rPr sz="1800" dirty="0"/>
              <a:t>las</a:t>
            </a:r>
            <a:r>
              <a:rPr sz="1800" spc="40" dirty="0"/>
              <a:t> </a:t>
            </a:r>
            <a:r>
              <a:rPr sz="1800" dirty="0"/>
              <a:t>acciones</a:t>
            </a:r>
            <a:r>
              <a:rPr sz="1800" spc="45" dirty="0"/>
              <a:t> </a:t>
            </a:r>
            <a:r>
              <a:rPr sz="1800" dirty="0"/>
              <a:t>y</a:t>
            </a:r>
            <a:r>
              <a:rPr sz="1800" spc="25" dirty="0"/>
              <a:t> </a:t>
            </a:r>
            <a:r>
              <a:rPr sz="1800" dirty="0"/>
              <a:t>acuerdos</a:t>
            </a:r>
            <a:r>
              <a:rPr sz="1800" spc="40" dirty="0"/>
              <a:t> </a:t>
            </a:r>
            <a:r>
              <a:rPr sz="1800" dirty="0"/>
              <a:t>tomados</a:t>
            </a:r>
            <a:r>
              <a:rPr sz="1800" spc="40" dirty="0"/>
              <a:t> </a:t>
            </a:r>
            <a:r>
              <a:rPr sz="1800" dirty="0"/>
              <a:t>como</a:t>
            </a:r>
            <a:r>
              <a:rPr sz="1800" spc="50" dirty="0"/>
              <a:t> </a:t>
            </a:r>
            <a:r>
              <a:rPr sz="1800" dirty="0"/>
              <a:t>IE,</a:t>
            </a:r>
            <a:r>
              <a:rPr sz="1800" spc="40" dirty="0"/>
              <a:t> </a:t>
            </a:r>
            <a:r>
              <a:rPr sz="1800" dirty="0"/>
              <a:t>así</a:t>
            </a:r>
            <a:r>
              <a:rPr sz="1800" spc="40" dirty="0"/>
              <a:t> </a:t>
            </a:r>
            <a:r>
              <a:rPr sz="1800" dirty="0"/>
              <a:t>como</a:t>
            </a:r>
            <a:r>
              <a:rPr sz="1800" spc="35" dirty="0"/>
              <a:t> </a:t>
            </a:r>
            <a:r>
              <a:rPr sz="1800" dirty="0"/>
              <a:t>el</a:t>
            </a:r>
            <a:r>
              <a:rPr sz="1800" spc="45" dirty="0"/>
              <a:t> </a:t>
            </a:r>
            <a:r>
              <a:rPr sz="1800" dirty="0"/>
              <a:t>resultado</a:t>
            </a:r>
            <a:r>
              <a:rPr sz="1800" spc="40" dirty="0"/>
              <a:t> </a:t>
            </a:r>
            <a:r>
              <a:rPr sz="1800" spc="-25" dirty="0"/>
              <a:t>del </a:t>
            </a:r>
            <a:r>
              <a:rPr sz="1800" dirty="0"/>
              <a:t>análisis</a:t>
            </a:r>
            <a:r>
              <a:rPr sz="1800" spc="-50" dirty="0"/>
              <a:t> </a:t>
            </a:r>
            <a:r>
              <a:rPr sz="1800" dirty="0"/>
              <a:t>de</a:t>
            </a:r>
            <a:r>
              <a:rPr sz="1800" spc="-30" dirty="0"/>
              <a:t> </a:t>
            </a:r>
            <a:r>
              <a:rPr sz="1800" dirty="0"/>
              <a:t>las</a:t>
            </a:r>
            <a:r>
              <a:rPr sz="1800" spc="-35" dirty="0"/>
              <a:t> </a:t>
            </a:r>
            <a:r>
              <a:rPr sz="1800" spc="-10" dirty="0"/>
              <a:t>evidencias.</a:t>
            </a:r>
            <a:endParaRPr sz="1800" dirty="0"/>
          </a:p>
          <a:p>
            <a:pPr marL="12700" marR="6350" indent="250825" algn="just">
              <a:lnSpc>
                <a:spcPct val="100000"/>
              </a:lnSpc>
              <a:spcBef>
                <a:spcPts val="795"/>
              </a:spcBef>
              <a:buFont typeface="Arial"/>
              <a:buChar char="●"/>
              <a:tabLst>
                <a:tab pos="263525" algn="l"/>
              </a:tabLst>
            </a:pPr>
            <a:r>
              <a:rPr sz="1800" dirty="0"/>
              <a:t>Compartan</a:t>
            </a:r>
            <a:r>
              <a:rPr sz="1800" spc="340" dirty="0"/>
              <a:t> </a:t>
            </a:r>
            <a:r>
              <a:rPr sz="1800" dirty="0"/>
              <a:t>la</a:t>
            </a:r>
            <a:r>
              <a:rPr sz="1800" spc="335" dirty="0"/>
              <a:t> </a:t>
            </a:r>
            <a:r>
              <a:rPr sz="1800" dirty="0"/>
              <a:t>planificación</a:t>
            </a:r>
            <a:r>
              <a:rPr sz="1800" spc="335" dirty="0"/>
              <a:t> </a:t>
            </a:r>
            <a:r>
              <a:rPr sz="1800" dirty="0"/>
              <a:t>realizada,</a:t>
            </a:r>
            <a:r>
              <a:rPr sz="1800" spc="325" dirty="0"/>
              <a:t> </a:t>
            </a:r>
            <a:r>
              <a:rPr sz="1800" dirty="0"/>
              <a:t>reajusten</a:t>
            </a:r>
            <a:r>
              <a:rPr sz="1800" spc="340" dirty="0"/>
              <a:t> </a:t>
            </a:r>
            <a:r>
              <a:rPr sz="1800" dirty="0"/>
              <a:t>sus</a:t>
            </a:r>
            <a:r>
              <a:rPr sz="1800" spc="335" dirty="0"/>
              <a:t> </a:t>
            </a:r>
            <a:r>
              <a:rPr sz="1800" dirty="0"/>
              <a:t>propuestas</a:t>
            </a:r>
            <a:r>
              <a:rPr sz="1800" spc="320" dirty="0"/>
              <a:t> </a:t>
            </a:r>
            <a:r>
              <a:rPr sz="1800" dirty="0"/>
              <a:t>de</a:t>
            </a:r>
            <a:r>
              <a:rPr sz="1800" spc="345" dirty="0"/>
              <a:t> </a:t>
            </a:r>
            <a:r>
              <a:rPr sz="1800" dirty="0"/>
              <a:t>planificación</a:t>
            </a:r>
            <a:r>
              <a:rPr sz="1800" spc="345" dirty="0"/>
              <a:t> </a:t>
            </a:r>
            <a:r>
              <a:rPr sz="1800" dirty="0"/>
              <a:t>con</a:t>
            </a:r>
            <a:r>
              <a:rPr sz="1800" spc="330" dirty="0"/>
              <a:t> </a:t>
            </a:r>
            <a:r>
              <a:rPr sz="1800" dirty="0"/>
              <a:t>los</a:t>
            </a:r>
            <a:r>
              <a:rPr sz="1800" spc="340" dirty="0"/>
              <a:t> </a:t>
            </a:r>
            <a:r>
              <a:rPr sz="1800" spc="-10" dirty="0"/>
              <a:t>aportes </a:t>
            </a:r>
            <a:r>
              <a:rPr sz="1800" dirty="0"/>
              <a:t>brindados</a:t>
            </a:r>
            <a:r>
              <a:rPr sz="1800" spc="300" dirty="0"/>
              <a:t> </a:t>
            </a:r>
            <a:r>
              <a:rPr sz="1800" dirty="0"/>
              <a:t>y,</a:t>
            </a:r>
            <a:r>
              <a:rPr sz="1800" spc="295" dirty="0"/>
              <a:t> </a:t>
            </a:r>
            <a:r>
              <a:rPr sz="1800" dirty="0"/>
              <a:t>nuevamente</a:t>
            </a:r>
            <a:r>
              <a:rPr sz="1800" spc="280" dirty="0"/>
              <a:t> </a:t>
            </a:r>
            <a:r>
              <a:rPr sz="1800" dirty="0"/>
              <a:t>organizados</a:t>
            </a:r>
            <a:r>
              <a:rPr sz="1800" spc="300" dirty="0"/>
              <a:t> </a:t>
            </a:r>
            <a:r>
              <a:rPr sz="1800" dirty="0"/>
              <a:t>según</a:t>
            </a:r>
            <a:r>
              <a:rPr sz="1800" spc="305" dirty="0"/>
              <a:t> </a:t>
            </a:r>
            <a:r>
              <a:rPr sz="1800" dirty="0"/>
              <a:t>edad,</a:t>
            </a:r>
            <a:r>
              <a:rPr sz="1800" spc="300" dirty="0"/>
              <a:t> </a:t>
            </a:r>
            <a:r>
              <a:rPr sz="1800" dirty="0"/>
              <a:t>grado,</a:t>
            </a:r>
            <a:r>
              <a:rPr sz="1800" spc="315" dirty="0"/>
              <a:t> </a:t>
            </a:r>
            <a:r>
              <a:rPr sz="1800" dirty="0"/>
              <a:t>ciclo</a:t>
            </a:r>
            <a:r>
              <a:rPr sz="1800" spc="300" dirty="0"/>
              <a:t> </a:t>
            </a:r>
            <a:r>
              <a:rPr sz="1800" dirty="0"/>
              <a:t>o</a:t>
            </a:r>
            <a:r>
              <a:rPr sz="1800" spc="295" dirty="0"/>
              <a:t> </a:t>
            </a:r>
            <a:r>
              <a:rPr sz="1800" dirty="0"/>
              <a:t>área,</a:t>
            </a:r>
            <a:r>
              <a:rPr sz="1800" spc="295" dirty="0"/>
              <a:t> </a:t>
            </a:r>
            <a:r>
              <a:rPr sz="1800" dirty="0"/>
              <a:t>elaboren</a:t>
            </a:r>
            <a:r>
              <a:rPr sz="1800" spc="305" dirty="0"/>
              <a:t> </a:t>
            </a:r>
            <a:r>
              <a:rPr sz="1800" dirty="0"/>
              <a:t>sus</a:t>
            </a:r>
            <a:r>
              <a:rPr sz="1800" spc="300" dirty="0"/>
              <a:t> </a:t>
            </a:r>
            <a:r>
              <a:rPr sz="1800" dirty="0"/>
              <a:t>sesiones</a:t>
            </a:r>
            <a:r>
              <a:rPr sz="1800" spc="295" dirty="0"/>
              <a:t> </a:t>
            </a:r>
            <a:r>
              <a:rPr sz="1800" spc="-25" dirty="0"/>
              <a:t>de </a:t>
            </a:r>
            <a:r>
              <a:rPr sz="1800" spc="-10" dirty="0"/>
              <a:t>aprendizaje.</a:t>
            </a:r>
            <a:endParaRPr sz="1800" dirty="0"/>
          </a:p>
        </p:txBody>
      </p:sp>
      <p:sp>
        <p:nvSpPr>
          <p:cNvPr id="4" name="object 4"/>
          <p:cNvSpPr txBox="1"/>
          <p:nvPr/>
        </p:nvSpPr>
        <p:spPr>
          <a:xfrm>
            <a:off x="3490595" y="185736"/>
            <a:ext cx="521081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"Cómo</a:t>
            </a:r>
            <a:r>
              <a:rPr sz="1100" b="0" i="1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Impulsar</a:t>
            </a:r>
            <a:r>
              <a:rPr sz="1100" b="0" i="1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el</a:t>
            </a:r>
            <a:r>
              <a:rPr sz="1100" b="0" i="1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Aprendizaje</a:t>
            </a:r>
            <a:r>
              <a:rPr sz="1100" b="0" i="1" spc="-3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y</a:t>
            </a:r>
            <a:r>
              <a:rPr sz="1100" b="0" i="1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Bienestar</a:t>
            </a:r>
            <a:r>
              <a:rPr sz="1100" b="0" i="1" spc="-3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en</a:t>
            </a:r>
            <a:r>
              <a:rPr sz="1100" b="0" i="1" spc="-3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el</a:t>
            </a:r>
            <a:r>
              <a:rPr sz="1100" b="0" i="1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IV</a:t>
            </a:r>
            <a:r>
              <a:rPr sz="1100" b="0" i="1" spc="-2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Bloque</a:t>
            </a:r>
            <a:r>
              <a:rPr sz="1100" b="0" i="1" spc="-3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de</a:t>
            </a:r>
            <a:r>
              <a:rPr sz="1100" b="0" i="1" spc="-2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Semanas</a:t>
            </a:r>
            <a:r>
              <a:rPr sz="1100" b="0" i="1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de</a:t>
            </a:r>
            <a:r>
              <a:rPr sz="1100" b="0" i="1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Gestión</a:t>
            </a:r>
            <a:r>
              <a:rPr sz="1100" b="0" i="1" spc="-4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2025"</a:t>
            </a:r>
            <a:endParaRPr sz="1100">
              <a:latin typeface="Segoe UI Semilight"/>
              <a:cs typeface="Segoe UI Semiligh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Optimización</a:t>
            </a:r>
            <a:r>
              <a:rPr spc="-75" dirty="0"/>
              <a:t> </a:t>
            </a:r>
            <a:r>
              <a:rPr dirty="0"/>
              <a:t>de</a:t>
            </a:r>
            <a:r>
              <a:rPr spc="-50" dirty="0"/>
              <a:t> </a:t>
            </a:r>
            <a:r>
              <a:rPr dirty="0"/>
              <a:t>las</a:t>
            </a:r>
            <a:r>
              <a:rPr spc="-60" dirty="0"/>
              <a:t> </a:t>
            </a:r>
            <a:r>
              <a:rPr dirty="0"/>
              <a:t>Semanas</a:t>
            </a:r>
            <a:r>
              <a:rPr spc="-70" dirty="0"/>
              <a:t> </a:t>
            </a:r>
            <a:r>
              <a:rPr dirty="0"/>
              <a:t>de</a:t>
            </a:r>
            <a:r>
              <a:rPr spc="-50" dirty="0"/>
              <a:t> </a:t>
            </a:r>
            <a:r>
              <a:rPr dirty="0"/>
              <a:t>Gestión</a:t>
            </a:r>
            <a:r>
              <a:rPr spc="-75" dirty="0"/>
              <a:t> </a:t>
            </a:r>
            <a:r>
              <a:rPr dirty="0"/>
              <a:t>para</a:t>
            </a:r>
            <a:r>
              <a:rPr spc="-60" dirty="0"/>
              <a:t> </a:t>
            </a:r>
            <a:r>
              <a:rPr dirty="0"/>
              <a:t>la</a:t>
            </a:r>
            <a:r>
              <a:rPr spc="-55" dirty="0"/>
              <a:t> </a:t>
            </a:r>
            <a:r>
              <a:rPr dirty="0"/>
              <a:t>mejora</a:t>
            </a:r>
            <a:r>
              <a:rPr spc="-75" dirty="0"/>
              <a:t> </a:t>
            </a:r>
            <a:r>
              <a:rPr spc="-10" dirty="0"/>
              <a:t>continua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18172" y="1828800"/>
            <a:ext cx="10070465" cy="366585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0" dirty="0">
                <a:solidFill>
                  <a:srgbClr val="1F3863"/>
                </a:solidFill>
                <a:latin typeface="Segoe UI Semilight"/>
                <a:cs typeface="Segoe UI Semilight"/>
              </a:rPr>
              <a:t>Diseñar</a:t>
            </a:r>
            <a:r>
              <a:rPr sz="2000" b="0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000" b="0" dirty="0">
                <a:solidFill>
                  <a:srgbClr val="1F3863"/>
                </a:solidFill>
                <a:latin typeface="Segoe UI Semilight"/>
                <a:cs typeface="Segoe UI Semilight"/>
              </a:rPr>
              <a:t>estrategias</a:t>
            </a:r>
            <a:r>
              <a:rPr sz="2000" b="0" spc="-3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000" b="0" dirty="0">
                <a:solidFill>
                  <a:srgbClr val="1F3863"/>
                </a:solidFill>
                <a:latin typeface="Segoe UI Semilight"/>
                <a:cs typeface="Segoe UI Semilight"/>
              </a:rPr>
              <a:t>para</a:t>
            </a:r>
            <a:r>
              <a:rPr sz="2000" b="0" spc="-4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000" b="0" dirty="0">
                <a:solidFill>
                  <a:srgbClr val="1F3863"/>
                </a:solidFill>
                <a:latin typeface="Segoe UI Semilight"/>
                <a:cs typeface="Segoe UI Semilight"/>
              </a:rPr>
              <a:t>fortalecer</a:t>
            </a:r>
            <a:r>
              <a:rPr sz="2000" b="0" spc="-3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000" b="0" dirty="0">
                <a:solidFill>
                  <a:srgbClr val="1F3863"/>
                </a:solidFill>
                <a:latin typeface="Segoe UI Semilight"/>
                <a:cs typeface="Segoe UI Semilight"/>
              </a:rPr>
              <a:t>el</a:t>
            </a:r>
            <a:r>
              <a:rPr sz="2000" b="0" spc="-3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000" b="0" dirty="0">
                <a:solidFill>
                  <a:srgbClr val="1F3863"/>
                </a:solidFill>
                <a:latin typeface="Segoe UI Semilight"/>
                <a:cs typeface="Segoe UI Semilight"/>
              </a:rPr>
              <a:t>involucramiento</a:t>
            </a:r>
            <a:r>
              <a:rPr sz="2000" b="0" spc="-4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000" b="0" dirty="0">
                <a:solidFill>
                  <a:srgbClr val="1F3863"/>
                </a:solidFill>
                <a:latin typeface="Segoe UI Semilight"/>
                <a:cs typeface="Segoe UI Semilight"/>
              </a:rPr>
              <a:t>de</a:t>
            </a:r>
            <a:r>
              <a:rPr sz="2000" b="0" spc="-2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000" b="0" dirty="0">
                <a:solidFill>
                  <a:srgbClr val="1F3863"/>
                </a:solidFill>
                <a:latin typeface="Segoe UI Semilight"/>
                <a:cs typeface="Segoe UI Semilight"/>
              </a:rPr>
              <a:t>los</a:t>
            </a:r>
            <a:r>
              <a:rPr sz="2000" b="0" spc="-2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000" b="0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estudiantes</a:t>
            </a:r>
            <a:endParaRPr sz="2000" dirty="0">
              <a:latin typeface="Segoe UI Semilight"/>
              <a:cs typeface="Segoe UI Semilight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2000" dirty="0">
              <a:latin typeface="Segoe UI Semilight"/>
              <a:cs typeface="Segoe UI Semilight"/>
            </a:endParaRPr>
          </a:p>
          <a:p>
            <a:pPr marL="12700" marR="5080" indent="200660" algn="just">
              <a:lnSpc>
                <a:spcPct val="100000"/>
              </a:lnSpc>
              <a:buFont typeface="Arial"/>
              <a:buChar char="●"/>
              <a:tabLst>
                <a:tab pos="213360" algn="l"/>
              </a:tabLst>
            </a:pP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Involucrar</a:t>
            </a:r>
            <a:r>
              <a:rPr sz="1800" b="0" spc="-3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a</a:t>
            </a:r>
            <a:r>
              <a:rPr sz="1800" b="0" spc="-4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los</a:t>
            </a:r>
            <a:r>
              <a:rPr sz="1800" b="0" spc="-3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estudiantes</a:t>
            </a:r>
            <a:r>
              <a:rPr sz="1800" b="0" spc="-5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en</a:t>
            </a:r>
            <a:r>
              <a:rPr sz="1800" b="0" spc="-4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la</a:t>
            </a:r>
            <a:r>
              <a:rPr sz="1800" b="0" spc="-3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toma</a:t>
            </a:r>
            <a:r>
              <a:rPr sz="1800" b="0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de</a:t>
            </a:r>
            <a:r>
              <a:rPr sz="1800" b="0" spc="-3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decisiones</a:t>
            </a:r>
            <a:r>
              <a:rPr sz="1800" b="0" spc="-3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fortalece</a:t>
            </a:r>
            <a:r>
              <a:rPr sz="1800" b="0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su</a:t>
            </a:r>
            <a:r>
              <a:rPr sz="1800" b="0" spc="-2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sentido</a:t>
            </a:r>
            <a:r>
              <a:rPr sz="1800" b="0" spc="-3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de</a:t>
            </a:r>
            <a:r>
              <a:rPr sz="1800" b="0" spc="-3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pertenencia,</a:t>
            </a:r>
            <a:r>
              <a:rPr sz="1800" b="0" spc="-3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autonomía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y</a:t>
            </a:r>
            <a:r>
              <a:rPr sz="1800" b="0" spc="18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responsabilidad</a:t>
            </a:r>
            <a:r>
              <a:rPr sz="1800" b="0" spc="18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frente</a:t>
            </a:r>
            <a:r>
              <a:rPr sz="1800" b="0" spc="17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a</a:t>
            </a:r>
            <a:r>
              <a:rPr sz="1800" b="0" spc="17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su</a:t>
            </a:r>
            <a:r>
              <a:rPr sz="1800" b="0" spc="18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proceso</a:t>
            </a:r>
            <a:r>
              <a:rPr sz="1800" b="0" spc="18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de</a:t>
            </a:r>
            <a:r>
              <a:rPr sz="1800" b="0" spc="18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aprendizaje.</a:t>
            </a:r>
            <a:r>
              <a:rPr sz="1800" b="0" spc="18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Por</a:t>
            </a:r>
            <a:r>
              <a:rPr sz="1800" b="0" spc="19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ello,</a:t>
            </a:r>
            <a:r>
              <a:rPr sz="1800" b="0" spc="19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aprovechen</a:t>
            </a:r>
            <a:r>
              <a:rPr sz="1800" b="0" spc="17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las</a:t>
            </a:r>
            <a:r>
              <a:rPr sz="1800" b="0" spc="18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semanas</a:t>
            </a:r>
            <a:r>
              <a:rPr sz="1800" b="0" spc="18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de</a:t>
            </a:r>
            <a:r>
              <a:rPr sz="1800" b="0" spc="18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gestión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para</a:t>
            </a:r>
            <a:r>
              <a:rPr sz="1800" b="0" spc="5" dirty="0">
                <a:solidFill>
                  <a:srgbClr val="1F3863"/>
                </a:solidFill>
                <a:latin typeface="Segoe UI Semilight"/>
                <a:cs typeface="Segoe UI Semilight"/>
              </a:rPr>
              <a:t> 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diseñar</a:t>
            </a:r>
            <a:r>
              <a:rPr sz="1800" b="0" spc="10" dirty="0">
                <a:solidFill>
                  <a:srgbClr val="1F3863"/>
                </a:solidFill>
                <a:latin typeface="Segoe UI Semilight"/>
                <a:cs typeface="Segoe UI Semilight"/>
              </a:rPr>
              <a:t> 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estrategias</a:t>
            </a:r>
            <a:r>
              <a:rPr sz="1800" b="0" spc="5" dirty="0">
                <a:solidFill>
                  <a:srgbClr val="1F3863"/>
                </a:solidFill>
                <a:latin typeface="Segoe UI Semilight"/>
                <a:cs typeface="Segoe UI Semilight"/>
              </a:rPr>
              <a:t> 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conjuntas</a:t>
            </a:r>
            <a:r>
              <a:rPr sz="1800" b="0" spc="15" dirty="0">
                <a:solidFill>
                  <a:srgbClr val="1F3863"/>
                </a:solidFill>
                <a:latin typeface="Segoe UI Semilight"/>
                <a:cs typeface="Segoe UI Semilight"/>
              </a:rPr>
              <a:t> 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que</a:t>
            </a:r>
            <a:r>
              <a:rPr sz="1800" b="0" spc="10" dirty="0">
                <a:solidFill>
                  <a:srgbClr val="1F3863"/>
                </a:solidFill>
                <a:latin typeface="Segoe UI Semilight"/>
                <a:cs typeface="Segoe UI Semilight"/>
              </a:rPr>
              <a:t> 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fortalezcan</a:t>
            </a:r>
            <a:r>
              <a:rPr sz="1800" b="0" spc="5" dirty="0">
                <a:solidFill>
                  <a:srgbClr val="1F3863"/>
                </a:solidFill>
                <a:latin typeface="Segoe UI Semilight"/>
                <a:cs typeface="Segoe UI Semilight"/>
              </a:rPr>
              <a:t> 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la</a:t>
            </a:r>
            <a:r>
              <a:rPr sz="1800" b="0" spc="10" dirty="0">
                <a:solidFill>
                  <a:srgbClr val="1F3863"/>
                </a:solidFill>
                <a:latin typeface="Segoe UI Semilight"/>
                <a:cs typeface="Segoe UI Semilight"/>
              </a:rPr>
              <a:t> 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participación</a:t>
            </a:r>
            <a:r>
              <a:rPr sz="1800" b="0" spc="10" dirty="0">
                <a:solidFill>
                  <a:srgbClr val="1F3863"/>
                </a:solidFill>
                <a:latin typeface="Segoe UI Semilight"/>
                <a:cs typeface="Segoe UI Semilight"/>
              </a:rPr>
              <a:t> 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gradual</a:t>
            </a:r>
            <a:r>
              <a:rPr sz="1800" b="0" spc="5" dirty="0">
                <a:solidFill>
                  <a:srgbClr val="1F3863"/>
                </a:solidFill>
                <a:latin typeface="Segoe UI Semilight"/>
                <a:cs typeface="Segoe UI Semilight"/>
              </a:rPr>
              <a:t> 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y</a:t>
            </a:r>
            <a:r>
              <a:rPr sz="1800" b="0" spc="49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pertinente</a:t>
            </a:r>
            <a:r>
              <a:rPr sz="1800" b="0" spc="5" dirty="0">
                <a:solidFill>
                  <a:srgbClr val="1F3863"/>
                </a:solidFill>
                <a:latin typeface="Segoe UI Semilight"/>
                <a:cs typeface="Segoe UI Semilight"/>
              </a:rPr>
              <a:t> 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de</a:t>
            </a:r>
            <a:r>
              <a:rPr sz="1800" b="0" spc="10" dirty="0">
                <a:solidFill>
                  <a:srgbClr val="1F3863"/>
                </a:solidFill>
                <a:latin typeface="Segoe UI Semilight"/>
                <a:cs typeface="Segoe UI Semilight"/>
              </a:rPr>
              <a:t>  </a:t>
            </a:r>
            <a:r>
              <a:rPr sz="1800" b="0" spc="-25" dirty="0">
                <a:solidFill>
                  <a:srgbClr val="1F3863"/>
                </a:solidFill>
                <a:latin typeface="Segoe UI Semilight"/>
                <a:cs typeface="Segoe UI Semilight"/>
              </a:rPr>
              <a:t>sus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estudiantes,</a:t>
            </a:r>
            <a:r>
              <a:rPr sz="1800" b="0" spc="-4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adaptada</a:t>
            </a:r>
            <a:r>
              <a:rPr sz="1800" b="0" spc="-3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a</a:t>
            </a:r>
            <a:r>
              <a:rPr sz="1800" b="0" spc="-4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su</a:t>
            </a:r>
            <a:r>
              <a:rPr sz="1800" b="0" spc="-5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nivel</a:t>
            </a:r>
            <a:r>
              <a:rPr sz="1800" b="0" spc="-6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de</a:t>
            </a:r>
            <a:r>
              <a:rPr sz="1800" b="0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desarrollo</a:t>
            </a:r>
            <a:r>
              <a:rPr sz="1800" b="0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y</a:t>
            </a:r>
            <a:r>
              <a:rPr sz="1800" b="0" spc="-4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experiencia</a:t>
            </a:r>
            <a:r>
              <a:rPr sz="1800" b="0" spc="-6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escolar.</a:t>
            </a:r>
            <a:endParaRPr sz="1800" dirty="0">
              <a:latin typeface="Segoe UI Semilight"/>
              <a:cs typeface="Segoe UI Semilight"/>
            </a:endParaRPr>
          </a:p>
          <a:p>
            <a:pPr>
              <a:lnSpc>
                <a:spcPct val="100000"/>
              </a:lnSpc>
              <a:spcBef>
                <a:spcPts val="1375"/>
              </a:spcBef>
              <a:buClr>
                <a:srgbClr val="1F3863"/>
              </a:buClr>
              <a:buFont typeface="Arial"/>
              <a:buChar char="●"/>
            </a:pPr>
            <a:endParaRPr sz="1800" dirty="0">
              <a:latin typeface="Segoe UI Semilight"/>
              <a:cs typeface="Segoe UI Semilight"/>
            </a:endParaRPr>
          </a:p>
          <a:p>
            <a:pPr marL="211454" indent="-198755">
              <a:lnSpc>
                <a:spcPct val="100000"/>
              </a:lnSpc>
              <a:buFont typeface="Arial"/>
              <a:buChar char="●"/>
              <a:tabLst>
                <a:tab pos="211454" algn="l"/>
              </a:tabLst>
            </a:pP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Para</a:t>
            </a:r>
            <a:r>
              <a:rPr sz="1800" b="0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el</a:t>
            </a:r>
            <a:r>
              <a:rPr sz="1800" b="0" spc="-3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u="heavy" dirty="0">
                <a:solidFill>
                  <a:srgbClr val="1F3863"/>
                </a:solidFill>
                <a:uFill>
                  <a:solidFill>
                    <a:srgbClr val="1F3863"/>
                  </a:solidFill>
                </a:uFill>
                <a:latin typeface="Segoe UI Semilight"/>
                <a:cs typeface="Segoe UI Semilight"/>
              </a:rPr>
              <a:t>nivel</a:t>
            </a:r>
            <a:r>
              <a:rPr sz="1800" b="0" u="heavy" spc="-45" dirty="0">
                <a:solidFill>
                  <a:srgbClr val="1F3863"/>
                </a:solidFill>
                <a:uFill>
                  <a:solidFill>
                    <a:srgbClr val="1F3863"/>
                  </a:solidFill>
                </a:uFill>
                <a:latin typeface="Segoe UI Semilight"/>
                <a:cs typeface="Segoe UI Semilight"/>
              </a:rPr>
              <a:t> </a:t>
            </a:r>
            <a:r>
              <a:rPr sz="1800" b="0" u="heavy" dirty="0">
                <a:solidFill>
                  <a:srgbClr val="1F3863"/>
                </a:solidFill>
                <a:uFill>
                  <a:solidFill>
                    <a:srgbClr val="1F3863"/>
                  </a:solidFill>
                </a:uFill>
                <a:latin typeface="Segoe UI Semilight"/>
                <a:cs typeface="Segoe UI Semilight"/>
              </a:rPr>
              <a:t>inicial</a:t>
            </a:r>
            <a:r>
              <a:rPr sz="1800" b="0" u="heavy" spc="-55" dirty="0">
                <a:solidFill>
                  <a:srgbClr val="1F3863"/>
                </a:solidFill>
                <a:uFill>
                  <a:solidFill>
                    <a:srgbClr val="1F3863"/>
                  </a:solidFill>
                </a:uFill>
                <a:latin typeface="Segoe UI Semilight"/>
                <a:cs typeface="Segoe UI Semilight"/>
              </a:rPr>
              <a:t> </a:t>
            </a:r>
            <a:r>
              <a:rPr sz="1800" b="0" u="none" dirty="0">
                <a:solidFill>
                  <a:srgbClr val="1F3863"/>
                </a:solidFill>
                <a:latin typeface="Segoe UI Semilight"/>
                <a:cs typeface="Segoe UI Semilight"/>
              </a:rPr>
              <a:t>de</a:t>
            </a:r>
            <a:r>
              <a:rPr sz="1800" b="0" u="none" spc="-2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u="none" dirty="0">
                <a:solidFill>
                  <a:srgbClr val="1F3863"/>
                </a:solidFill>
                <a:latin typeface="Segoe UI Semilight"/>
                <a:cs typeface="Segoe UI Semilight"/>
              </a:rPr>
              <a:t>la</a:t>
            </a:r>
            <a:r>
              <a:rPr sz="1800" b="0" u="none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u="none" dirty="0">
                <a:solidFill>
                  <a:srgbClr val="1F3863"/>
                </a:solidFill>
                <a:latin typeface="Segoe UI Semilight"/>
                <a:cs typeface="Segoe UI Semilight"/>
              </a:rPr>
              <a:t>educación</a:t>
            </a:r>
            <a:r>
              <a:rPr sz="1800" b="0" u="none" spc="-3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u="none" dirty="0">
                <a:solidFill>
                  <a:srgbClr val="1F3863"/>
                </a:solidFill>
                <a:latin typeface="Segoe UI Semilight"/>
                <a:cs typeface="Segoe UI Semilight"/>
              </a:rPr>
              <a:t>básica</a:t>
            </a:r>
            <a:r>
              <a:rPr sz="1800" b="0" u="none" spc="-2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u="none" dirty="0">
                <a:solidFill>
                  <a:srgbClr val="1F3863"/>
                </a:solidFill>
                <a:latin typeface="Segoe UI Semilight"/>
                <a:cs typeface="Segoe UI Semilight"/>
              </a:rPr>
              <a:t>regular</a:t>
            </a:r>
            <a:r>
              <a:rPr sz="1800" b="0" u="none" spc="-3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u="none" dirty="0">
                <a:solidFill>
                  <a:srgbClr val="1F3863"/>
                </a:solidFill>
                <a:latin typeface="Segoe UI Semilight"/>
                <a:cs typeface="Segoe UI Semilight"/>
              </a:rPr>
              <a:t>les</a:t>
            </a:r>
            <a:r>
              <a:rPr sz="1800" b="0" u="none" spc="-3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u="none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sugerimos:</a:t>
            </a:r>
            <a:endParaRPr sz="1800" dirty="0">
              <a:latin typeface="Segoe UI Semilight"/>
              <a:cs typeface="Segoe UI Semilight"/>
            </a:endParaRPr>
          </a:p>
          <a:p>
            <a:pPr marL="387985" lvl="1" indent="-198755">
              <a:lnSpc>
                <a:spcPct val="100000"/>
              </a:lnSpc>
              <a:spcBef>
                <a:spcPts val="795"/>
              </a:spcBef>
              <a:buFont typeface="Arial"/>
              <a:buChar char="○"/>
              <a:tabLst>
                <a:tab pos="387985" algn="l"/>
              </a:tabLst>
            </a:pPr>
            <a:r>
              <a:rPr sz="1800" b="0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Permitir</a:t>
            </a:r>
            <a:r>
              <a:rPr sz="1800" b="0" spc="-6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que</a:t>
            </a:r>
            <a:r>
              <a:rPr sz="1800" b="0" spc="-4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elijan</a:t>
            </a:r>
            <a:r>
              <a:rPr sz="1800" b="0" spc="-7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entre</a:t>
            </a:r>
            <a:r>
              <a:rPr sz="1800" b="0" spc="-5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opciones</a:t>
            </a:r>
            <a:r>
              <a:rPr sz="1800" b="0" spc="-3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concretas</a:t>
            </a:r>
            <a:r>
              <a:rPr sz="1800" b="0" spc="-4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(ej.</a:t>
            </a:r>
            <a:r>
              <a:rPr sz="1800" b="0" spc="-5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materiales,</a:t>
            </a:r>
            <a:r>
              <a:rPr sz="1800" b="0" spc="-5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juegos,</a:t>
            </a:r>
            <a:r>
              <a:rPr sz="1800" b="0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canciones).</a:t>
            </a:r>
            <a:endParaRPr sz="1800" dirty="0">
              <a:latin typeface="Segoe UI Semilight"/>
              <a:cs typeface="Segoe UI Semilight"/>
            </a:endParaRPr>
          </a:p>
          <a:p>
            <a:pPr marL="387985" lvl="1" indent="-198755">
              <a:lnSpc>
                <a:spcPct val="100000"/>
              </a:lnSpc>
              <a:spcBef>
                <a:spcPts val="805"/>
              </a:spcBef>
              <a:buFont typeface="Arial"/>
              <a:buChar char="○"/>
              <a:tabLst>
                <a:tab pos="387985" algn="l"/>
              </a:tabLst>
            </a:pP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Incluir</a:t>
            </a:r>
            <a:r>
              <a:rPr sz="1800" b="0" spc="-6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sus</a:t>
            </a:r>
            <a:r>
              <a:rPr sz="1800" b="0" spc="-3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opiniones</a:t>
            </a:r>
            <a:r>
              <a:rPr sz="1800" b="0" spc="-3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en</a:t>
            </a:r>
            <a:r>
              <a:rPr sz="1800" b="0" spc="-3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la</a:t>
            </a:r>
            <a:r>
              <a:rPr sz="1800" b="0" spc="-4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organización</a:t>
            </a:r>
            <a:r>
              <a:rPr sz="1800" b="0" spc="-5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de</a:t>
            </a:r>
            <a:r>
              <a:rPr sz="1800" b="0" spc="-3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rutinas</a:t>
            </a:r>
            <a:r>
              <a:rPr sz="1800" b="0" spc="-5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o</a:t>
            </a:r>
            <a:r>
              <a:rPr sz="1800" b="0" spc="-3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actividades.</a:t>
            </a:r>
            <a:endParaRPr sz="1800" dirty="0">
              <a:latin typeface="Segoe UI Semilight"/>
              <a:cs typeface="Segoe UI Semilight"/>
            </a:endParaRPr>
          </a:p>
          <a:p>
            <a:pPr marL="387985" lvl="1" indent="-198755">
              <a:lnSpc>
                <a:spcPct val="100000"/>
              </a:lnSpc>
              <a:spcBef>
                <a:spcPts val="805"/>
              </a:spcBef>
              <a:buFont typeface="Arial"/>
              <a:buChar char="○"/>
              <a:tabLst>
                <a:tab pos="387985" algn="l"/>
              </a:tabLst>
            </a:pP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Usar</a:t>
            </a:r>
            <a:r>
              <a:rPr sz="1800" b="0" spc="-5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el</a:t>
            </a:r>
            <a:r>
              <a:rPr sz="1800" b="0" spc="-5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juego</a:t>
            </a:r>
            <a:r>
              <a:rPr sz="1800" b="0" spc="-5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como</a:t>
            </a:r>
            <a:r>
              <a:rPr sz="1800" b="0" spc="-5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medio</a:t>
            </a:r>
            <a:r>
              <a:rPr sz="1800" b="0" spc="-5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para</a:t>
            </a:r>
            <a:r>
              <a:rPr sz="1800" b="0" spc="-5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expresar</a:t>
            </a:r>
            <a:r>
              <a:rPr sz="1800" b="0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preferencias</a:t>
            </a:r>
            <a:r>
              <a:rPr sz="1800" b="0" spc="-6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y</a:t>
            </a:r>
            <a:r>
              <a:rPr sz="1800" b="0" spc="-6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tomar</a:t>
            </a:r>
            <a:r>
              <a:rPr sz="1800" b="0" spc="-5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decisiones</a:t>
            </a:r>
            <a:r>
              <a:rPr sz="1800" b="0" spc="-7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simples.</a:t>
            </a:r>
            <a:endParaRPr sz="1800" dirty="0">
              <a:latin typeface="Segoe UI Semilight"/>
              <a:cs typeface="Segoe UI Semiligh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48000" y="152400"/>
            <a:ext cx="521081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"Cómo</a:t>
            </a:r>
            <a:r>
              <a:rPr sz="1100" b="0" i="1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Impulsar</a:t>
            </a:r>
            <a:r>
              <a:rPr sz="1100" b="0" i="1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el</a:t>
            </a:r>
            <a:r>
              <a:rPr sz="1100" b="0" i="1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Aprendizaje</a:t>
            </a:r>
            <a:r>
              <a:rPr sz="1100" b="0" i="1" spc="-3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y</a:t>
            </a:r>
            <a:r>
              <a:rPr sz="1100" b="0" i="1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Bienestar</a:t>
            </a:r>
            <a:r>
              <a:rPr sz="1100" b="0" i="1" spc="-3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en</a:t>
            </a:r>
            <a:r>
              <a:rPr sz="1100" b="0" i="1" spc="-3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el</a:t>
            </a:r>
            <a:r>
              <a:rPr sz="1100" b="0" i="1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IV</a:t>
            </a:r>
            <a:r>
              <a:rPr sz="1100" b="0" i="1" spc="-2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Bloque</a:t>
            </a:r>
            <a:r>
              <a:rPr sz="1100" b="0" i="1" spc="-3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de</a:t>
            </a:r>
            <a:r>
              <a:rPr sz="1100" b="0" i="1" spc="-2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Semanas</a:t>
            </a:r>
            <a:r>
              <a:rPr sz="1100" b="0" i="1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de</a:t>
            </a:r>
            <a:r>
              <a:rPr sz="1100" b="0" i="1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Gestión</a:t>
            </a:r>
            <a:r>
              <a:rPr sz="1100" b="0" i="1" spc="-4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2025"</a:t>
            </a:r>
            <a:endParaRPr sz="1100" dirty="0">
              <a:latin typeface="Segoe UI Semilight"/>
              <a:cs typeface="Segoe UI Semiligh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Optimización</a:t>
            </a:r>
            <a:r>
              <a:rPr spc="-75" dirty="0"/>
              <a:t> </a:t>
            </a:r>
            <a:r>
              <a:rPr dirty="0"/>
              <a:t>de</a:t>
            </a:r>
            <a:r>
              <a:rPr spc="-50" dirty="0"/>
              <a:t> </a:t>
            </a:r>
            <a:r>
              <a:rPr dirty="0"/>
              <a:t>las</a:t>
            </a:r>
            <a:r>
              <a:rPr spc="-60" dirty="0"/>
              <a:t> </a:t>
            </a:r>
            <a:r>
              <a:rPr dirty="0"/>
              <a:t>Semanas</a:t>
            </a:r>
            <a:r>
              <a:rPr spc="-70" dirty="0"/>
              <a:t> </a:t>
            </a:r>
            <a:r>
              <a:rPr dirty="0"/>
              <a:t>de</a:t>
            </a:r>
            <a:r>
              <a:rPr spc="-50" dirty="0"/>
              <a:t> </a:t>
            </a:r>
            <a:r>
              <a:rPr dirty="0"/>
              <a:t>Gestión</a:t>
            </a:r>
            <a:r>
              <a:rPr spc="-75" dirty="0"/>
              <a:t> </a:t>
            </a:r>
            <a:r>
              <a:rPr dirty="0"/>
              <a:t>para</a:t>
            </a:r>
            <a:r>
              <a:rPr spc="-60" dirty="0"/>
              <a:t> </a:t>
            </a:r>
            <a:r>
              <a:rPr dirty="0"/>
              <a:t>la</a:t>
            </a:r>
            <a:r>
              <a:rPr spc="-55" dirty="0"/>
              <a:t> </a:t>
            </a:r>
            <a:r>
              <a:rPr dirty="0"/>
              <a:t>mejora</a:t>
            </a:r>
            <a:r>
              <a:rPr spc="-75" dirty="0"/>
              <a:t> </a:t>
            </a:r>
            <a:r>
              <a:rPr spc="-10" dirty="0"/>
              <a:t>continua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15136" y="1731391"/>
            <a:ext cx="10067290" cy="42449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0" dirty="0">
                <a:solidFill>
                  <a:srgbClr val="1F3863"/>
                </a:solidFill>
                <a:latin typeface="Segoe UI Semilight"/>
                <a:cs typeface="Segoe UI Semilight"/>
              </a:rPr>
              <a:t>Diseñar</a:t>
            </a:r>
            <a:r>
              <a:rPr sz="2000" b="0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000" b="0" dirty="0">
                <a:solidFill>
                  <a:srgbClr val="1F3863"/>
                </a:solidFill>
                <a:latin typeface="Segoe UI Semilight"/>
                <a:cs typeface="Segoe UI Semilight"/>
              </a:rPr>
              <a:t>estrategias</a:t>
            </a:r>
            <a:r>
              <a:rPr sz="2000" b="0" spc="-3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000" b="0" dirty="0">
                <a:solidFill>
                  <a:srgbClr val="1F3863"/>
                </a:solidFill>
                <a:latin typeface="Segoe UI Semilight"/>
                <a:cs typeface="Segoe UI Semilight"/>
              </a:rPr>
              <a:t>para</a:t>
            </a:r>
            <a:r>
              <a:rPr sz="2000" b="0" spc="-4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000" b="0" dirty="0">
                <a:solidFill>
                  <a:srgbClr val="1F3863"/>
                </a:solidFill>
                <a:latin typeface="Segoe UI Semilight"/>
                <a:cs typeface="Segoe UI Semilight"/>
              </a:rPr>
              <a:t>fortalecer</a:t>
            </a:r>
            <a:r>
              <a:rPr sz="2000" b="0" spc="-3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000" b="0" dirty="0">
                <a:solidFill>
                  <a:srgbClr val="1F3863"/>
                </a:solidFill>
                <a:latin typeface="Segoe UI Semilight"/>
                <a:cs typeface="Segoe UI Semilight"/>
              </a:rPr>
              <a:t>el</a:t>
            </a:r>
            <a:r>
              <a:rPr sz="2000" b="0" spc="-3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000" b="0" dirty="0">
                <a:solidFill>
                  <a:srgbClr val="1F3863"/>
                </a:solidFill>
                <a:latin typeface="Segoe UI Semilight"/>
                <a:cs typeface="Segoe UI Semilight"/>
              </a:rPr>
              <a:t>involucramiento</a:t>
            </a:r>
            <a:r>
              <a:rPr sz="2000" b="0" spc="-4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000" b="0" dirty="0">
                <a:solidFill>
                  <a:srgbClr val="1F3863"/>
                </a:solidFill>
                <a:latin typeface="Segoe UI Semilight"/>
                <a:cs typeface="Segoe UI Semilight"/>
              </a:rPr>
              <a:t>de</a:t>
            </a:r>
            <a:r>
              <a:rPr sz="2000" b="0" spc="-2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000" b="0" dirty="0">
                <a:solidFill>
                  <a:srgbClr val="1F3863"/>
                </a:solidFill>
                <a:latin typeface="Segoe UI Semilight"/>
                <a:cs typeface="Segoe UI Semilight"/>
              </a:rPr>
              <a:t>los</a:t>
            </a:r>
            <a:r>
              <a:rPr sz="2000" b="0" spc="-2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000" b="0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estudiantes</a:t>
            </a:r>
            <a:endParaRPr sz="2000">
              <a:latin typeface="Segoe UI Semilight"/>
              <a:cs typeface="Segoe UI Semilight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2000">
              <a:latin typeface="Segoe UI Semilight"/>
              <a:cs typeface="Segoe UI Semilight"/>
            </a:endParaRPr>
          </a:p>
          <a:p>
            <a:pPr marL="168910" indent="-156210">
              <a:lnSpc>
                <a:spcPct val="100000"/>
              </a:lnSpc>
              <a:buSzPct val="77777"/>
              <a:buFont typeface="Arial"/>
              <a:buChar char="●"/>
              <a:tabLst>
                <a:tab pos="168910" algn="l"/>
              </a:tabLst>
            </a:pP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Para</a:t>
            </a:r>
            <a:r>
              <a:rPr sz="1800" b="0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el</a:t>
            </a:r>
            <a:r>
              <a:rPr sz="1800" b="0" spc="-3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u="heavy" dirty="0">
                <a:solidFill>
                  <a:srgbClr val="1F3863"/>
                </a:solidFill>
                <a:uFill>
                  <a:solidFill>
                    <a:srgbClr val="1F3863"/>
                  </a:solidFill>
                </a:uFill>
                <a:latin typeface="Segoe UI Semilight"/>
                <a:cs typeface="Segoe UI Semilight"/>
              </a:rPr>
              <a:t>nivel</a:t>
            </a:r>
            <a:r>
              <a:rPr sz="1800" b="0" u="heavy" spc="-50" dirty="0">
                <a:solidFill>
                  <a:srgbClr val="1F3863"/>
                </a:solidFill>
                <a:uFill>
                  <a:solidFill>
                    <a:srgbClr val="1F3863"/>
                  </a:solidFill>
                </a:uFill>
                <a:latin typeface="Segoe UI Semilight"/>
                <a:cs typeface="Segoe UI Semilight"/>
              </a:rPr>
              <a:t> </a:t>
            </a:r>
            <a:r>
              <a:rPr sz="1800" b="0" u="heavy" dirty="0">
                <a:solidFill>
                  <a:srgbClr val="1F3863"/>
                </a:solidFill>
                <a:uFill>
                  <a:solidFill>
                    <a:srgbClr val="1F3863"/>
                  </a:solidFill>
                </a:uFill>
                <a:latin typeface="Segoe UI Semilight"/>
                <a:cs typeface="Segoe UI Semilight"/>
              </a:rPr>
              <a:t>primario</a:t>
            </a:r>
            <a:r>
              <a:rPr sz="1800" b="0" u="heavy" spc="-50" dirty="0">
                <a:solidFill>
                  <a:srgbClr val="1F3863"/>
                </a:solidFill>
                <a:uFill>
                  <a:solidFill>
                    <a:srgbClr val="1F3863"/>
                  </a:solidFill>
                </a:uFill>
                <a:latin typeface="Segoe UI Semilight"/>
                <a:cs typeface="Segoe UI Semilight"/>
              </a:rPr>
              <a:t> </a:t>
            </a:r>
            <a:r>
              <a:rPr sz="1800" b="0" u="none" dirty="0">
                <a:solidFill>
                  <a:srgbClr val="1F3863"/>
                </a:solidFill>
                <a:latin typeface="Segoe UI Semilight"/>
                <a:cs typeface="Segoe UI Semilight"/>
              </a:rPr>
              <a:t>de</a:t>
            </a:r>
            <a:r>
              <a:rPr sz="1800" b="0" u="none" spc="-2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u="none" dirty="0">
                <a:solidFill>
                  <a:srgbClr val="1F3863"/>
                </a:solidFill>
                <a:latin typeface="Segoe UI Semilight"/>
                <a:cs typeface="Segoe UI Semilight"/>
              </a:rPr>
              <a:t>la</a:t>
            </a:r>
            <a:r>
              <a:rPr sz="1800" b="0" u="none" spc="-3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u="none" dirty="0">
                <a:solidFill>
                  <a:srgbClr val="1F3863"/>
                </a:solidFill>
                <a:latin typeface="Segoe UI Semilight"/>
                <a:cs typeface="Segoe UI Semilight"/>
              </a:rPr>
              <a:t>Educación</a:t>
            </a:r>
            <a:r>
              <a:rPr sz="1800" b="0" u="none" spc="-4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u="none" dirty="0">
                <a:solidFill>
                  <a:srgbClr val="1F3863"/>
                </a:solidFill>
                <a:latin typeface="Segoe UI Semilight"/>
                <a:cs typeface="Segoe UI Semilight"/>
              </a:rPr>
              <a:t>Básica</a:t>
            </a:r>
            <a:r>
              <a:rPr sz="1800" b="0" u="none" spc="-3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u="none" dirty="0">
                <a:solidFill>
                  <a:srgbClr val="1F3863"/>
                </a:solidFill>
                <a:latin typeface="Segoe UI Semilight"/>
                <a:cs typeface="Segoe UI Semilight"/>
              </a:rPr>
              <a:t>Regular</a:t>
            </a:r>
            <a:r>
              <a:rPr sz="1800" b="0" u="none" spc="-3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u="none" dirty="0">
                <a:solidFill>
                  <a:srgbClr val="1F3863"/>
                </a:solidFill>
                <a:latin typeface="Segoe UI Semilight"/>
                <a:cs typeface="Segoe UI Semilight"/>
              </a:rPr>
              <a:t>les</a:t>
            </a:r>
            <a:r>
              <a:rPr sz="1800" b="0" u="none" spc="-3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u="none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sugerimos:</a:t>
            </a:r>
            <a:endParaRPr sz="1800">
              <a:latin typeface="Segoe UI Semilight"/>
              <a:cs typeface="Segoe UI Semilight"/>
            </a:endParaRPr>
          </a:p>
          <a:p>
            <a:pPr marL="387985" lvl="1" indent="-198755">
              <a:lnSpc>
                <a:spcPct val="100000"/>
              </a:lnSpc>
              <a:spcBef>
                <a:spcPts val="805"/>
              </a:spcBef>
              <a:buFont typeface="Arial"/>
              <a:buChar char="○"/>
              <a:tabLst>
                <a:tab pos="387985" algn="l"/>
              </a:tabLst>
            </a:pP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Incluirlos</a:t>
            </a:r>
            <a:r>
              <a:rPr sz="1800" b="0" spc="-5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en</a:t>
            </a:r>
            <a:r>
              <a:rPr sz="1800" b="0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la</a:t>
            </a:r>
            <a:r>
              <a:rPr sz="1800" b="0" spc="-5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definición</a:t>
            </a:r>
            <a:r>
              <a:rPr sz="1800" b="0" spc="-7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de</a:t>
            </a:r>
            <a:r>
              <a:rPr sz="1800" b="0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normas</a:t>
            </a:r>
            <a:r>
              <a:rPr sz="1800" b="0" spc="-3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de</a:t>
            </a:r>
            <a:r>
              <a:rPr sz="1800" b="0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convivencia</a:t>
            </a:r>
            <a:r>
              <a:rPr sz="1800" b="0" spc="-6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del</a:t>
            </a:r>
            <a:r>
              <a:rPr sz="1800" b="0" spc="-4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aula.</a:t>
            </a:r>
            <a:endParaRPr sz="1800">
              <a:latin typeface="Segoe UI Semilight"/>
              <a:cs typeface="Segoe UI Semilight"/>
            </a:endParaRPr>
          </a:p>
          <a:p>
            <a:pPr marL="387985" lvl="1" indent="-198755">
              <a:lnSpc>
                <a:spcPct val="100000"/>
              </a:lnSpc>
              <a:spcBef>
                <a:spcPts val="805"/>
              </a:spcBef>
              <a:buFont typeface="Arial"/>
              <a:buChar char="○"/>
              <a:tabLst>
                <a:tab pos="387985" algn="l"/>
              </a:tabLst>
            </a:pP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Consultarles</a:t>
            </a:r>
            <a:r>
              <a:rPr sz="1800" b="0" spc="-8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sobre</a:t>
            </a:r>
            <a:r>
              <a:rPr sz="1800" b="0" spc="-6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temas</a:t>
            </a:r>
            <a:r>
              <a:rPr sz="1800" b="0" spc="-6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de</a:t>
            </a:r>
            <a:r>
              <a:rPr sz="1800" b="0" spc="-6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interés</a:t>
            </a:r>
            <a:r>
              <a:rPr sz="1800" b="0" spc="-8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para</a:t>
            </a:r>
            <a:r>
              <a:rPr sz="1800" b="0" spc="-7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proyectos</a:t>
            </a:r>
            <a:r>
              <a:rPr sz="1800" b="0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o</a:t>
            </a:r>
            <a:r>
              <a:rPr sz="1800" b="0" spc="-7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actividades.</a:t>
            </a:r>
            <a:endParaRPr sz="1800">
              <a:latin typeface="Segoe UI Semilight"/>
              <a:cs typeface="Segoe UI Semilight"/>
            </a:endParaRPr>
          </a:p>
          <a:p>
            <a:pPr marL="387985" lvl="1" indent="-198755">
              <a:lnSpc>
                <a:spcPct val="100000"/>
              </a:lnSpc>
              <a:spcBef>
                <a:spcPts val="795"/>
              </a:spcBef>
              <a:buFont typeface="Arial"/>
              <a:buChar char="○"/>
              <a:tabLst>
                <a:tab pos="387985" algn="l"/>
              </a:tabLst>
            </a:pP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Promover</a:t>
            </a:r>
            <a:r>
              <a:rPr sz="1800" b="0" spc="-5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asambleas</a:t>
            </a:r>
            <a:r>
              <a:rPr sz="1800" b="0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de</a:t>
            </a:r>
            <a:r>
              <a:rPr sz="1800" b="0" spc="-5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aula</a:t>
            </a:r>
            <a:r>
              <a:rPr sz="1800" b="0" spc="-8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para</a:t>
            </a:r>
            <a:r>
              <a:rPr sz="1800" b="0" spc="-5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dialogar</a:t>
            </a:r>
            <a:r>
              <a:rPr sz="1800" b="0" spc="-5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sobre</a:t>
            </a:r>
            <a:r>
              <a:rPr sz="1800" b="0" spc="-4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problemas</a:t>
            </a:r>
            <a:r>
              <a:rPr sz="1800" b="0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comunes</a:t>
            </a:r>
            <a:r>
              <a:rPr sz="1800" b="0" spc="-5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y</a:t>
            </a:r>
            <a:r>
              <a:rPr sz="1800" b="0" spc="-5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proponer</a:t>
            </a:r>
            <a:r>
              <a:rPr sz="1800" b="0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soluciones.</a:t>
            </a:r>
            <a:endParaRPr sz="1800">
              <a:latin typeface="Segoe UI Semilight"/>
              <a:cs typeface="Segoe UI Semilight"/>
            </a:endParaRPr>
          </a:p>
          <a:p>
            <a:pPr lvl="1">
              <a:lnSpc>
                <a:spcPct val="100000"/>
              </a:lnSpc>
              <a:spcBef>
                <a:spcPts val="1370"/>
              </a:spcBef>
              <a:buClr>
                <a:srgbClr val="1F3863"/>
              </a:buClr>
              <a:buFont typeface="Arial"/>
              <a:buChar char="○"/>
            </a:pPr>
            <a:endParaRPr sz="1800">
              <a:latin typeface="Segoe UI Semilight"/>
              <a:cs typeface="Segoe UI Semilight"/>
            </a:endParaRPr>
          </a:p>
          <a:p>
            <a:pPr marL="211454" indent="-198755">
              <a:lnSpc>
                <a:spcPct val="100000"/>
              </a:lnSpc>
              <a:buFont typeface="Arial"/>
              <a:buChar char="●"/>
              <a:tabLst>
                <a:tab pos="211454" algn="l"/>
              </a:tabLst>
            </a:pP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Para</a:t>
            </a:r>
            <a:r>
              <a:rPr sz="1800" b="0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el</a:t>
            </a:r>
            <a:r>
              <a:rPr sz="1800" b="0" spc="-3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u="heavy" dirty="0">
                <a:solidFill>
                  <a:srgbClr val="1F3863"/>
                </a:solidFill>
                <a:uFill>
                  <a:solidFill>
                    <a:srgbClr val="1F3863"/>
                  </a:solidFill>
                </a:uFill>
                <a:latin typeface="Segoe UI Semilight"/>
                <a:cs typeface="Segoe UI Semilight"/>
              </a:rPr>
              <a:t>nivel</a:t>
            </a:r>
            <a:r>
              <a:rPr sz="1800" b="0" u="heavy" spc="-55" dirty="0">
                <a:solidFill>
                  <a:srgbClr val="1F3863"/>
                </a:solidFill>
                <a:uFill>
                  <a:solidFill>
                    <a:srgbClr val="1F3863"/>
                  </a:solidFill>
                </a:uFill>
                <a:latin typeface="Segoe UI Semilight"/>
                <a:cs typeface="Segoe UI Semilight"/>
              </a:rPr>
              <a:t> </a:t>
            </a:r>
            <a:r>
              <a:rPr sz="1800" b="0" u="heavy" dirty="0">
                <a:solidFill>
                  <a:srgbClr val="1F3863"/>
                </a:solidFill>
                <a:uFill>
                  <a:solidFill>
                    <a:srgbClr val="1F3863"/>
                  </a:solidFill>
                </a:uFill>
                <a:latin typeface="Segoe UI Semilight"/>
                <a:cs typeface="Segoe UI Semilight"/>
              </a:rPr>
              <a:t>secundario</a:t>
            </a:r>
            <a:r>
              <a:rPr sz="1800" b="0" u="heavy" spc="-45" dirty="0">
                <a:solidFill>
                  <a:srgbClr val="1F3863"/>
                </a:solidFill>
                <a:uFill>
                  <a:solidFill>
                    <a:srgbClr val="1F3863"/>
                  </a:solidFill>
                </a:uFill>
                <a:latin typeface="Segoe UI Semilight"/>
                <a:cs typeface="Segoe UI Semilight"/>
              </a:rPr>
              <a:t> </a:t>
            </a:r>
            <a:r>
              <a:rPr sz="1800" b="0" u="none" dirty="0">
                <a:solidFill>
                  <a:srgbClr val="1F3863"/>
                </a:solidFill>
                <a:latin typeface="Segoe UI Semilight"/>
                <a:cs typeface="Segoe UI Semilight"/>
              </a:rPr>
              <a:t>de</a:t>
            </a:r>
            <a:r>
              <a:rPr sz="1800" b="0" u="none" spc="-3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u="none" dirty="0">
                <a:solidFill>
                  <a:srgbClr val="1F3863"/>
                </a:solidFill>
                <a:latin typeface="Segoe UI Semilight"/>
                <a:cs typeface="Segoe UI Semilight"/>
              </a:rPr>
              <a:t>la</a:t>
            </a:r>
            <a:r>
              <a:rPr sz="1800" b="0" u="none" spc="-3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u="none" dirty="0">
                <a:solidFill>
                  <a:srgbClr val="1F3863"/>
                </a:solidFill>
                <a:latin typeface="Segoe UI Semilight"/>
                <a:cs typeface="Segoe UI Semilight"/>
              </a:rPr>
              <a:t>Educación</a:t>
            </a:r>
            <a:r>
              <a:rPr sz="1800" b="0" u="none" spc="-4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u="none" dirty="0">
                <a:solidFill>
                  <a:srgbClr val="1F3863"/>
                </a:solidFill>
                <a:latin typeface="Segoe UI Semilight"/>
                <a:cs typeface="Segoe UI Semilight"/>
              </a:rPr>
              <a:t>Básica</a:t>
            </a:r>
            <a:r>
              <a:rPr sz="1800" b="0" u="none" spc="-5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u="none" dirty="0">
                <a:solidFill>
                  <a:srgbClr val="1F3863"/>
                </a:solidFill>
                <a:latin typeface="Segoe UI Semilight"/>
                <a:cs typeface="Segoe UI Semilight"/>
              </a:rPr>
              <a:t>Regular</a:t>
            </a:r>
            <a:r>
              <a:rPr sz="1800" b="0" u="none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u="none" dirty="0">
                <a:solidFill>
                  <a:srgbClr val="1F3863"/>
                </a:solidFill>
                <a:latin typeface="Segoe UI Semilight"/>
                <a:cs typeface="Segoe UI Semilight"/>
              </a:rPr>
              <a:t>les</a:t>
            </a:r>
            <a:r>
              <a:rPr sz="1800" b="0" u="none" spc="-2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u="none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sugerimos:</a:t>
            </a:r>
            <a:endParaRPr sz="1800">
              <a:latin typeface="Segoe UI Semilight"/>
              <a:cs typeface="Segoe UI Semilight"/>
            </a:endParaRPr>
          </a:p>
          <a:p>
            <a:pPr marL="387985" lvl="1" indent="-198755">
              <a:lnSpc>
                <a:spcPct val="100000"/>
              </a:lnSpc>
              <a:spcBef>
                <a:spcPts val="795"/>
              </a:spcBef>
              <a:buFont typeface="Arial"/>
              <a:buChar char="○"/>
              <a:tabLst>
                <a:tab pos="387985" algn="l"/>
              </a:tabLst>
            </a:pP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Fomentar</a:t>
            </a:r>
            <a:r>
              <a:rPr sz="1800" b="0" spc="-3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la</a:t>
            </a:r>
            <a:r>
              <a:rPr sz="1800" b="0" spc="-5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participación</a:t>
            </a:r>
            <a:r>
              <a:rPr sz="1800" b="0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en</a:t>
            </a:r>
            <a:r>
              <a:rPr sz="1800" b="0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el</a:t>
            </a:r>
            <a:r>
              <a:rPr sz="1800" b="0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Municipio</a:t>
            </a:r>
            <a:r>
              <a:rPr sz="1800" b="0" spc="-6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Escolar</a:t>
            </a:r>
            <a:r>
              <a:rPr sz="1800" b="0" spc="-4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y</a:t>
            </a:r>
            <a:r>
              <a:rPr sz="1800" b="0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otros</a:t>
            </a:r>
            <a:r>
              <a:rPr sz="1800" b="0" spc="-2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espacios</a:t>
            </a:r>
            <a:r>
              <a:rPr sz="1800" b="0" spc="-3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de</a:t>
            </a:r>
            <a:r>
              <a:rPr sz="1800" b="0" spc="-3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representación</a:t>
            </a:r>
            <a:r>
              <a:rPr sz="1800" b="0" spc="-3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estudiantil.</a:t>
            </a:r>
            <a:endParaRPr sz="1800">
              <a:latin typeface="Segoe UI Semilight"/>
              <a:cs typeface="Segoe UI Semilight"/>
            </a:endParaRPr>
          </a:p>
          <a:p>
            <a:pPr marL="387985" lvl="1" indent="-198755">
              <a:lnSpc>
                <a:spcPct val="100000"/>
              </a:lnSpc>
              <a:spcBef>
                <a:spcPts val="805"/>
              </a:spcBef>
              <a:buFont typeface="Arial"/>
              <a:buChar char="○"/>
              <a:tabLst>
                <a:tab pos="387985" algn="l"/>
              </a:tabLst>
            </a:pP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Incluirlos</a:t>
            </a:r>
            <a:r>
              <a:rPr sz="1800" b="0" spc="-6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en</a:t>
            </a:r>
            <a:r>
              <a:rPr sz="1800" b="0" spc="-5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la</a:t>
            </a:r>
            <a:r>
              <a:rPr sz="1800" b="0" spc="-6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planificación</a:t>
            </a:r>
            <a:r>
              <a:rPr sz="1800" b="0" spc="-8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de</a:t>
            </a:r>
            <a:r>
              <a:rPr sz="1800" b="0" spc="-5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actividades</a:t>
            </a:r>
            <a:r>
              <a:rPr sz="1800" b="0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escolares,</a:t>
            </a:r>
            <a:r>
              <a:rPr sz="1800" b="0" spc="-4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proyectos</a:t>
            </a:r>
            <a:r>
              <a:rPr sz="1800" b="0" spc="-3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de</a:t>
            </a:r>
            <a:r>
              <a:rPr sz="1800" b="0" spc="-5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mejora</a:t>
            </a:r>
            <a:r>
              <a:rPr sz="1800" b="0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o</a:t>
            </a:r>
            <a:r>
              <a:rPr sz="1800" b="0" spc="-5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acciones</a:t>
            </a:r>
            <a:r>
              <a:rPr sz="1800" b="0" spc="-5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de</a:t>
            </a:r>
            <a:r>
              <a:rPr sz="1800" b="0" spc="-4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tutoría.</a:t>
            </a:r>
            <a:endParaRPr sz="1800">
              <a:latin typeface="Segoe UI Semilight"/>
              <a:cs typeface="Segoe UI Semilight"/>
            </a:endParaRPr>
          </a:p>
          <a:p>
            <a:pPr marL="189230" marR="5080" lvl="1" indent="255270">
              <a:lnSpc>
                <a:spcPct val="100000"/>
              </a:lnSpc>
              <a:spcBef>
                <a:spcPts val="805"/>
              </a:spcBef>
              <a:buFont typeface="Arial"/>
              <a:buChar char="○"/>
              <a:tabLst>
                <a:tab pos="444500" algn="l"/>
              </a:tabLst>
            </a:pP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Promover</a:t>
            </a:r>
            <a:r>
              <a:rPr sz="1800" b="0" spc="38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el</a:t>
            </a:r>
            <a:r>
              <a:rPr sz="1800" b="0" spc="39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análisis</a:t>
            </a:r>
            <a:r>
              <a:rPr sz="1800" b="0" spc="38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de</a:t>
            </a:r>
            <a:r>
              <a:rPr sz="1800" b="0" spc="38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asuntos</a:t>
            </a:r>
            <a:r>
              <a:rPr sz="1800" b="0" spc="38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públicos</a:t>
            </a:r>
            <a:r>
              <a:rPr sz="1800" b="0" spc="39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o</a:t>
            </a:r>
            <a:r>
              <a:rPr sz="1800" b="0" spc="38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escolares</a:t>
            </a:r>
            <a:r>
              <a:rPr sz="1800" b="0" spc="39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que</a:t>
            </a:r>
            <a:r>
              <a:rPr sz="1800" b="0" spc="39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les</a:t>
            </a:r>
            <a:r>
              <a:rPr sz="1800" b="0" spc="38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afecten,</a:t>
            </a:r>
            <a:r>
              <a:rPr sz="1800" b="0" spc="37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y</a:t>
            </a:r>
            <a:r>
              <a:rPr sz="1800" b="0" spc="38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facilitar</a:t>
            </a:r>
            <a:r>
              <a:rPr sz="1800" b="0" spc="38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espacios</a:t>
            </a:r>
            <a:r>
              <a:rPr sz="1800" b="0" spc="37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spc="-25" dirty="0">
                <a:solidFill>
                  <a:srgbClr val="1F3863"/>
                </a:solidFill>
                <a:latin typeface="Segoe UI Semilight"/>
                <a:cs typeface="Segoe UI Semilight"/>
              </a:rPr>
              <a:t>de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deliberación</a:t>
            </a:r>
            <a:r>
              <a:rPr sz="1800" b="0" spc="-6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y</a:t>
            </a:r>
            <a:r>
              <a:rPr sz="1800" b="0" spc="-5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propuesta.</a:t>
            </a:r>
            <a:endParaRPr sz="1800">
              <a:latin typeface="Segoe UI Semilight"/>
              <a:cs typeface="Segoe UI Semiligh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43376" y="228600"/>
            <a:ext cx="521081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"Cómo</a:t>
            </a:r>
            <a:r>
              <a:rPr sz="1100" b="0" i="1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Impulsar</a:t>
            </a:r>
            <a:r>
              <a:rPr sz="1100" b="0" i="1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el</a:t>
            </a:r>
            <a:r>
              <a:rPr sz="1100" b="0" i="1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Aprendizaje</a:t>
            </a:r>
            <a:r>
              <a:rPr sz="1100" b="0" i="1" spc="-3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y</a:t>
            </a:r>
            <a:r>
              <a:rPr sz="1100" b="0" i="1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Bienestar</a:t>
            </a:r>
            <a:r>
              <a:rPr sz="1100" b="0" i="1" spc="-3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en</a:t>
            </a:r>
            <a:r>
              <a:rPr sz="1100" b="0" i="1" spc="-3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el</a:t>
            </a:r>
            <a:r>
              <a:rPr sz="1100" b="0" i="1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IV</a:t>
            </a:r>
            <a:r>
              <a:rPr sz="1100" b="0" i="1" spc="-2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Bloque</a:t>
            </a:r>
            <a:r>
              <a:rPr sz="1100" b="0" i="1" spc="-3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de</a:t>
            </a:r>
            <a:r>
              <a:rPr sz="1100" b="0" i="1" spc="-2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Semanas</a:t>
            </a:r>
            <a:r>
              <a:rPr sz="1100" b="0" i="1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de</a:t>
            </a:r>
            <a:r>
              <a:rPr sz="1100" b="0" i="1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Gestión</a:t>
            </a:r>
            <a:r>
              <a:rPr sz="1100" b="0" i="1" spc="-4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2025"</a:t>
            </a:r>
            <a:endParaRPr sz="1100">
              <a:latin typeface="Segoe UI Semilight"/>
              <a:cs typeface="Segoe UI Semiligh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2000" y="1855470"/>
            <a:ext cx="10227945" cy="46564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599815" algn="l"/>
              </a:tabLst>
            </a:pPr>
            <a:r>
              <a:rPr sz="2000" b="0" dirty="0">
                <a:solidFill>
                  <a:srgbClr val="1F3863"/>
                </a:solidFill>
                <a:latin typeface="Segoe UI Semilight"/>
                <a:cs typeface="Segoe UI Semilight"/>
              </a:rPr>
              <a:t>Durante</a:t>
            </a:r>
            <a:r>
              <a:rPr sz="2000" b="0" spc="-5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000" b="0" dirty="0">
                <a:solidFill>
                  <a:srgbClr val="1F3863"/>
                </a:solidFill>
                <a:latin typeface="Segoe UI Semilight"/>
                <a:cs typeface="Segoe UI Semilight"/>
              </a:rPr>
              <a:t>las</a:t>
            </a:r>
            <a:r>
              <a:rPr sz="2000" b="0" spc="-5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000" b="0" dirty="0">
                <a:solidFill>
                  <a:srgbClr val="1F3863"/>
                </a:solidFill>
                <a:latin typeface="Segoe UI Semilight"/>
                <a:cs typeface="Segoe UI Semilight"/>
              </a:rPr>
              <a:t>semanas</a:t>
            </a:r>
            <a:r>
              <a:rPr sz="2000" b="0" spc="-5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000" b="0" dirty="0">
                <a:solidFill>
                  <a:srgbClr val="1F3863"/>
                </a:solidFill>
                <a:latin typeface="Segoe UI Semilight"/>
                <a:cs typeface="Segoe UI Semilight"/>
              </a:rPr>
              <a:t>de</a:t>
            </a:r>
            <a:r>
              <a:rPr sz="2000" b="0" spc="-5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000" b="0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gestión</a:t>
            </a:r>
            <a:r>
              <a:rPr sz="2000" b="0" dirty="0">
                <a:solidFill>
                  <a:srgbClr val="1F3863"/>
                </a:solidFill>
                <a:latin typeface="Segoe UI Semilight"/>
                <a:cs typeface="Segoe UI Semilight"/>
              </a:rPr>
              <a:t>	debe</a:t>
            </a:r>
            <a:r>
              <a:rPr sz="2000" b="0" spc="-6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000" b="0" dirty="0">
                <a:solidFill>
                  <a:srgbClr val="1F3863"/>
                </a:solidFill>
                <a:latin typeface="Segoe UI Semilight"/>
                <a:cs typeface="Segoe UI Semilight"/>
              </a:rPr>
              <a:t>trabajarse</a:t>
            </a:r>
            <a:r>
              <a:rPr sz="2000" b="0" spc="-6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000" b="0" dirty="0">
                <a:solidFill>
                  <a:srgbClr val="1F3863"/>
                </a:solidFill>
                <a:latin typeface="Segoe UI Semilight"/>
                <a:cs typeface="Segoe UI Semilight"/>
              </a:rPr>
              <a:t>el</a:t>
            </a:r>
            <a:r>
              <a:rPr sz="2000" b="0" spc="-5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000" b="0" dirty="0">
                <a:solidFill>
                  <a:srgbClr val="1F3863"/>
                </a:solidFill>
                <a:latin typeface="Segoe UI Semilight"/>
                <a:cs typeface="Segoe UI Semilight"/>
              </a:rPr>
              <a:t>clima</a:t>
            </a:r>
            <a:r>
              <a:rPr sz="2000" b="0" spc="-6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2000" b="0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institucional</a:t>
            </a:r>
            <a:endParaRPr sz="2000" dirty="0">
              <a:latin typeface="Segoe UI Semilight"/>
              <a:cs typeface="Segoe UI Semilight"/>
            </a:endParaRPr>
          </a:p>
          <a:p>
            <a:pPr marL="455295" marR="5080" indent="-285115" algn="just">
              <a:lnSpc>
                <a:spcPct val="100000"/>
              </a:lnSpc>
              <a:spcBef>
                <a:spcPts val="1575"/>
              </a:spcBef>
              <a:buClr>
                <a:srgbClr val="000000"/>
              </a:buClr>
              <a:buSzPct val="61111"/>
              <a:buFont typeface="Wingdings"/>
              <a:buChar char=""/>
              <a:tabLst>
                <a:tab pos="455295" algn="l"/>
              </a:tabLst>
            </a:pP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Las</a:t>
            </a:r>
            <a:r>
              <a:rPr sz="1800" b="0" spc="245" dirty="0">
                <a:solidFill>
                  <a:srgbClr val="1F3863"/>
                </a:solidFill>
                <a:latin typeface="Segoe UI Semilight"/>
                <a:cs typeface="Segoe UI Semilight"/>
              </a:rPr>
              <a:t> 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semanas</a:t>
            </a:r>
            <a:r>
              <a:rPr sz="1800" b="0" spc="250" dirty="0">
                <a:solidFill>
                  <a:srgbClr val="1F3863"/>
                </a:solidFill>
                <a:latin typeface="Segoe UI Semilight"/>
                <a:cs typeface="Segoe UI Semilight"/>
              </a:rPr>
              <a:t> 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de</a:t>
            </a:r>
            <a:r>
              <a:rPr sz="1800" b="0" spc="250" dirty="0">
                <a:solidFill>
                  <a:srgbClr val="1F3863"/>
                </a:solidFill>
                <a:latin typeface="Segoe UI Semilight"/>
                <a:cs typeface="Segoe UI Semilight"/>
              </a:rPr>
              <a:t> 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gestión</a:t>
            </a:r>
            <a:r>
              <a:rPr sz="1800" b="0" spc="250" dirty="0">
                <a:solidFill>
                  <a:srgbClr val="1F3863"/>
                </a:solidFill>
                <a:latin typeface="Segoe UI Semilight"/>
                <a:cs typeface="Segoe UI Semilight"/>
              </a:rPr>
              <a:t> 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son</a:t>
            </a:r>
            <a:r>
              <a:rPr sz="1800" b="0" spc="250" dirty="0">
                <a:solidFill>
                  <a:srgbClr val="1F3863"/>
                </a:solidFill>
                <a:latin typeface="Segoe UI Semilight"/>
                <a:cs typeface="Segoe UI Semilight"/>
              </a:rPr>
              <a:t> 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un</a:t>
            </a:r>
            <a:r>
              <a:rPr sz="1800" b="0" spc="254" dirty="0">
                <a:solidFill>
                  <a:srgbClr val="1F3863"/>
                </a:solidFill>
                <a:latin typeface="Segoe UI Semilight"/>
                <a:cs typeface="Segoe UI Semilight"/>
              </a:rPr>
              <a:t> 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momento</a:t>
            </a:r>
            <a:r>
              <a:rPr sz="1800" b="0" spc="245" dirty="0">
                <a:solidFill>
                  <a:srgbClr val="1F3863"/>
                </a:solidFill>
                <a:latin typeface="Segoe UI Semilight"/>
                <a:cs typeface="Segoe UI Semilight"/>
              </a:rPr>
              <a:t> 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ideal</a:t>
            </a:r>
            <a:r>
              <a:rPr sz="1800" b="0" spc="250" dirty="0">
                <a:solidFill>
                  <a:srgbClr val="1F3863"/>
                </a:solidFill>
                <a:latin typeface="Segoe UI Semilight"/>
                <a:cs typeface="Segoe UI Semilight"/>
              </a:rPr>
              <a:t> 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para</a:t>
            </a:r>
            <a:r>
              <a:rPr sz="1800" b="0" spc="245" dirty="0">
                <a:solidFill>
                  <a:srgbClr val="1F3863"/>
                </a:solidFill>
                <a:latin typeface="Segoe UI Semilight"/>
                <a:cs typeface="Segoe UI Semilight"/>
              </a:rPr>
              <a:t> 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fortalecer</a:t>
            </a:r>
            <a:r>
              <a:rPr sz="1800" b="0" spc="250" dirty="0">
                <a:solidFill>
                  <a:srgbClr val="1F3863"/>
                </a:solidFill>
                <a:latin typeface="Segoe UI Semilight"/>
                <a:cs typeface="Segoe UI Semilight"/>
              </a:rPr>
              <a:t> 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el</a:t>
            </a:r>
            <a:r>
              <a:rPr sz="1800" b="0" spc="250" dirty="0">
                <a:solidFill>
                  <a:srgbClr val="1F3863"/>
                </a:solidFill>
                <a:latin typeface="Segoe UI Semilight"/>
                <a:cs typeface="Segoe UI Semilight"/>
              </a:rPr>
              <a:t> 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clima</a:t>
            </a:r>
            <a:r>
              <a:rPr sz="1800" b="0" spc="250" dirty="0">
                <a:solidFill>
                  <a:srgbClr val="1F3863"/>
                </a:solidFill>
                <a:latin typeface="Segoe UI Semilight"/>
                <a:cs typeface="Segoe UI Semilight"/>
              </a:rPr>
              <a:t>  </a:t>
            </a:r>
            <a:r>
              <a:rPr sz="1800" b="0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institucional.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Concretamente,</a:t>
            </a:r>
            <a:r>
              <a:rPr sz="1800" b="0" spc="-3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permiten</a:t>
            </a:r>
            <a:r>
              <a:rPr sz="1800" b="0" spc="-4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conversar</a:t>
            </a:r>
            <a:r>
              <a:rPr sz="1800" b="0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sobre</a:t>
            </a:r>
            <a:r>
              <a:rPr sz="1800" b="0" spc="-4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el</a:t>
            </a:r>
            <a:r>
              <a:rPr sz="1800" b="0" spc="-3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ambiente</a:t>
            </a:r>
            <a:r>
              <a:rPr sz="1800" b="0" spc="-5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laboral,</a:t>
            </a:r>
            <a:r>
              <a:rPr sz="1800" b="0" spc="-4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resolver</a:t>
            </a:r>
            <a:r>
              <a:rPr sz="1800" b="0" spc="-4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tensiones,</a:t>
            </a:r>
            <a:r>
              <a:rPr sz="1800" b="0" spc="-3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reconocer</a:t>
            </a:r>
            <a:r>
              <a:rPr sz="1800" b="0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logros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del</a:t>
            </a:r>
            <a:r>
              <a:rPr sz="1800" b="0" spc="-4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equipo</a:t>
            </a:r>
            <a:r>
              <a:rPr sz="1800" b="0" spc="-3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y</a:t>
            </a:r>
            <a:r>
              <a:rPr sz="1800" b="0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construir</a:t>
            </a:r>
            <a:r>
              <a:rPr sz="1800" b="0" spc="-5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acuerdos</a:t>
            </a:r>
            <a:r>
              <a:rPr sz="1800" b="0" spc="-3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que</a:t>
            </a:r>
            <a:r>
              <a:rPr sz="1800" b="0" spc="-4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mejoren</a:t>
            </a:r>
            <a:r>
              <a:rPr sz="1800" b="0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la</a:t>
            </a:r>
            <a:r>
              <a:rPr sz="1800" b="0" spc="-5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convivencia</a:t>
            </a:r>
            <a:r>
              <a:rPr sz="1800" b="0" spc="-5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y</a:t>
            </a:r>
            <a:r>
              <a:rPr sz="1800" b="0" spc="-5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colaboración</a:t>
            </a:r>
            <a:r>
              <a:rPr sz="1800" b="0" spc="-10" dirty="0">
                <a:solidFill>
                  <a:srgbClr val="C00000"/>
                </a:solidFill>
                <a:latin typeface="Segoe UI Semilight"/>
                <a:cs typeface="Segoe UI Semilight"/>
              </a:rPr>
              <a:t>.</a:t>
            </a:r>
            <a:endParaRPr sz="1800" dirty="0">
              <a:latin typeface="Segoe UI Semilight"/>
              <a:cs typeface="Segoe UI Semilight"/>
            </a:endParaRPr>
          </a:p>
          <a:p>
            <a:pPr marL="91440">
              <a:lnSpc>
                <a:spcPct val="100000"/>
              </a:lnSpc>
              <a:spcBef>
                <a:spcPts val="1964"/>
              </a:spcBef>
            </a:pPr>
            <a:r>
              <a:rPr sz="2800" b="0" spc="-10" dirty="0">
                <a:solidFill>
                  <a:srgbClr val="C00000"/>
                </a:solidFill>
                <a:latin typeface="Segoe UI Semilight"/>
                <a:cs typeface="Segoe UI Semilight"/>
              </a:rPr>
              <a:t>¡Recuerda!</a:t>
            </a:r>
            <a:endParaRPr sz="2800" dirty="0">
              <a:latin typeface="Segoe UI Semilight"/>
              <a:cs typeface="Segoe UI Semilight"/>
            </a:endParaRPr>
          </a:p>
          <a:p>
            <a:pPr marL="91440" marR="568960">
              <a:lnSpc>
                <a:spcPct val="100000"/>
              </a:lnSpc>
              <a:spcBef>
                <a:spcPts val="1230"/>
              </a:spcBef>
            </a:pP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Promover</a:t>
            </a:r>
            <a:r>
              <a:rPr sz="1800" b="0" spc="-3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el</a:t>
            </a:r>
            <a:r>
              <a:rPr sz="1800" b="0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buen</a:t>
            </a:r>
            <a:r>
              <a:rPr sz="1800" b="0" spc="-3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clima</a:t>
            </a:r>
            <a:r>
              <a:rPr sz="1800" b="0" spc="-6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institucional</a:t>
            </a:r>
            <a:r>
              <a:rPr sz="1800" b="0" spc="-7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en</a:t>
            </a:r>
            <a:r>
              <a:rPr sz="1800" b="0" spc="-3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una</a:t>
            </a:r>
            <a:r>
              <a:rPr sz="1800" b="0" spc="-6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IE</a:t>
            </a:r>
            <a:r>
              <a:rPr sz="1800" b="0" spc="-3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o</a:t>
            </a:r>
            <a:r>
              <a:rPr sz="1800" b="0" spc="-2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programa</a:t>
            </a:r>
            <a:r>
              <a:rPr sz="1800" b="0" spc="-2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educativo</a:t>
            </a:r>
            <a:r>
              <a:rPr sz="1800" b="0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es</a:t>
            </a:r>
            <a:r>
              <a:rPr sz="1800" b="0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fundamental</a:t>
            </a:r>
            <a:r>
              <a:rPr sz="1800" b="0" spc="-5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por</a:t>
            </a:r>
            <a:r>
              <a:rPr sz="1800" b="0" spc="-3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razones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clave,</a:t>
            </a:r>
            <a:r>
              <a:rPr sz="1800" b="0" spc="-5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entre</a:t>
            </a:r>
            <a:r>
              <a:rPr sz="1800" b="0" spc="-4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ellas:</a:t>
            </a:r>
            <a:endParaRPr sz="1800" dirty="0">
              <a:latin typeface="Segoe UI Semilight"/>
              <a:cs typeface="Segoe UI Semilight"/>
            </a:endParaRPr>
          </a:p>
          <a:p>
            <a:pPr marL="376555" marR="7620" indent="-285750">
              <a:lnSpc>
                <a:spcPct val="100000"/>
              </a:lnSpc>
              <a:spcBef>
                <a:spcPts val="5"/>
              </a:spcBef>
              <a:buFont typeface="Courier New"/>
              <a:buChar char="o"/>
              <a:tabLst>
                <a:tab pos="377825" algn="l"/>
                <a:tab pos="954405" algn="l"/>
                <a:tab pos="1335405" algn="l"/>
                <a:tab pos="2242185" algn="l"/>
                <a:tab pos="4064000" algn="l"/>
                <a:tab pos="4361180" algn="l"/>
                <a:tab pos="5674995" algn="l"/>
                <a:tab pos="6440170" algn="l"/>
                <a:tab pos="6844030" algn="l"/>
                <a:tab pos="8086090" algn="l"/>
                <a:tab pos="8963660" algn="l"/>
              </a:tabLst>
            </a:pPr>
            <a:r>
              <a:rPr sz="1800" b="0" spc="-20" dirty="0">
                <a:solidFill>
                  <a:srgbClr val="1F3863"/>
                </a:solidFill>
                <a:latin typeface="Segoe UI Semilight"/>
                <a:cs typeface="Segoe UI Semilight"/>
              </a:rPr>
              <a:t>Crea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	</a:t>
            </a:r>
            <a:r>
              <a:rPr sz="1800" b="0" spc="-25" dirty="0">
                <a:solidFill>
                  <a:srgbClr val="1F3863"/>
                </a:solidFill>
                <a:latin typeface="Segoe UI Semilight"/>
                <a:cs typeface="Segoe UI Semilight"/>
              </a:rPr>
              <a:t>un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	</a:t>
            </a:r>
            <a:r>
              <a:rPr sz="1800" b="0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entorno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	estimulante</a:t>
            </a:r>
            <a:r>
              <a:rPr sz="1800" b="0" spc="43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spc="-20" dirty="0">
                <a:solidFill>
                  <a:srgbClr val="1F3863"/>
                </a:solidFill>
                <a:latin typeface="Segoe UI Semilight"/>
                <a:cs typeface="Segoe UI Semilight"/>
              </a:rPr>
              <a:t>para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	</a:t>
            </a:r>
            <a:r>
              <a:rPr sz="1800" b="0" spc="-25" dirty="0">
                <a:solidFill>
                  <a:srgbClr val="1F3863"/>
                </a:solidFill>
                <a:latin typeface="Segoe UI Semilight"/>
                <a:cs typeface="Segoe UI Semilight"/>
              </a:rPr>
              <a:t>el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	</a:t>
            </a:r>
            <a:r>
              <a:rPr sz="1800" b="0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aprendizaje,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	</a:t>
            </a:r>
            <a:r>
              <a:rPr sz="1800" b="0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donde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	</a:t>
            </a:r>
            <a:r>
              <a:rPr sz="1800" b="0" spc="-25" dirty="0">
                <a:solidFill>
                  <a:srgbClr val="1F3863"/>
                </a:solidFill>
                <a:latin typeface="Segoe UI Semilight"/>
                <a:cs typeface="Segoe UI Semilight"/>
              </a:rPr>
              <a:t>los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	</a:t>
            </a:r>
            <a:r>
              <a:rPr sz="1800" b="0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estudiantes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	</a:t>
            </a:r>
            <a:r>
              <a:rPr sz="1800" b="0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pueden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	</a:t>
            </a:r>
            <a:r>
              <a:rPr sz="1800" b="0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desarrollarse 	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académica</a:t>
            </a:r>
            <a:r>
              <a:rPr sz="1800" b="0" spc="-2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y</a:t>
            </a:r>
            <a:r>
              <a:rPr sz="1800" b="0" spc="-3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emocionalmente</a:t>
            </a:r>
            <a:r>
              <a:rPr sz="1800" b="0" spc="-2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de</a:t>
            </a:r>
            <a:r>
              <a:rPr sz="1800" b="0" spc="-2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manera</a:t>
            </a:r>
            <a:r>
              <a:rPr sz="1800" b="0" spc="-2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óptima.</a:t>
            </a:r>
            <a:endParaRPr sz="1800" dirty="0">
              <a:latin typeface="Segoe UI Semilight"/>
              <a:cs typeface="Segoe UI Semilight"/>
            </a:endParaRPr>
          </a:p>
          <a:p>
            <a:pPr marL="440690" indent="-349250">
              <a:lnSpc>
                <a:spcPct val="100000"/>
              </a:lnSpc>
              <a:buFont typeface="Courier New"/>
              <a:buChar char="o"/>
              <a:tabLst>
                <a:tab pos="440690" algn="l"/>
              </a:tabLst>
            </a:pP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Mejora</a:t>
            </a:r>
            <a:r>
              <a:rPr sz="1800" b="0" spc="-4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el</a:t>
            </a:r>
            <a:r>
              <a:rPr sz="1800" b="0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aprendizaje</a:t>
            </a:r>
            <a:r>
              <a:rPr sz="1800" b="0" spc="-4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y</a:t>
            </a:r>
            <a:r>
              <a:rPr sz="1800" b="0" spc="-4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el</a:t>
            </a:r>
            <a:r>
              <a:rPr sz="1800" b="0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rendimiento</a:t>
            </a:r>
            <a:r>
              <a:rPr sz="1800" b="0" spc="-5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académico.</a:t>
            </a:r>
            <a:endParaRPr sz="1800" dirty="0">
              <a:latin typeface="Segoe UI Semilight"/>
              <a:cs typeface="Segoe UI Semilight"/>
            </a:endParaRPr>
          </a:p>
          <a:p>
            <a:pPr marL="440690" indent="-349250">
              <a:lnSpc>
                <a:spcPct val="100000"/>
              </a:lnSpc>
              <a:buFont typeface="Courier New"/>
              <a:buChar char="o"/>
              <a:tabLst>
                <a:tab pos="440690" algn="l"/>
              </a:tabLst>
            </a:pP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Genera</a:t>
            </a:r>
            <a:r>
              <a:rPr sz="1800" b="0" spc="-5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un</a:t>
            </a:r>
            <a:r>
              <a:rPr sz="1800" b="0" spc="-4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ambiente</a:t>
            </a:r>
            <a:r>
              <a:rPr sz="1800" b="0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de</a:t>
            </a:r>
            <a:r>
              <a:rPr sz="1800" b="0" spc="-3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aprendizaje</a:t>
            </a:r>
            <a:r>
              <a:rPr sz="1800" b="0" spc="-5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entre</a:t>
            </a:r>
            <a:r>
              <a:rPr sz="1800" b="0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los</a:t>
            </a:r>
            <a:r>
              <a:rPr sz="1800" b="0" spc="-3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docentes.</a:t>
            </a:r>
            <a:endParaRPr sz="1800" dirty="0">
              <a:latin typeface="Segoe UI Semilight"/>
              <a:cs typeface="Segoe UI Semilight"/>
            </a:endParaRPr>
          </a:p>
          <a:p>
            <a:pPr marL="377190" indent="-285750">
              <a:lnSpc>
                <a:spcPct val="100000"/>
              </a:lnSpc>
              <a:buFont typeface="Courier New"/>
              <a:buChar char="o"/>
              <a:tabLst>
                <a:tab pos="377190" algn="l"/>
              </a:tabLst>
            </a:pP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Promueve</a:t>
            </a:r>
            <a:r>
              <a:rPr sz="1800" b="0" spc="-6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relaciones</a:t>
            </a:r>
            <a:r>
              <a:rPr sz="1800" b="0" spc="-7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saludables</a:t>
            </a:r>
            <a:r>
              <a:rPr sz="1800" b="0" spc="-5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entre</a:t>
            </a:r>
            <a:r>
              <a:rPr sz="1800" b="0" spc="-6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los</a:t>
            </a:r>
            <a:r>
              <a:rPr sz="1800" b="0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integrantes</a:t>
            </a:r>
            <a:r>
              <a:rPr sz="1800" b="0" spc="-7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de</a:t>
            </a:r>
            <a:r>
              <a:rPr sz="1800" b="0" spc="-5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la</a:t>
            </a:r>
            <a:r>
              <a:rPr sz="1800" b="0" spc="-6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comunidad</a:t>
            </a:r>
            <a:r>
              <a:rPr sz="1800" b="0" spc="-6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educativa.</a:t>
            </a:r>
            <a:endParaRPr sz="1800" dirty="0">
              <a:latin typeface="Segoe UI Semilight"/>
              <a:cs typeface="Segoe UI Semilight"/>
            </a:endParaRPr>
          </a:p>
          <a:p>
            <a:pPr marL="376555" indent="-285115">
              <a:lnSpc>
                <a:spcPct val="100000"/>
              </a:lnSpc>
              <a:buFont typeface="Courier New"/>
              <a:buChar char="o"/>
              <a:tabLst>
                <a:tab pos="376555" algn="l"/>
              </a:tabLst>
            </a:pPr>
            <a:r>
              <a:rPr sz="1800" b="0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Favorece</a:t>
            </a:r>
            <a:r>
              <a:rPr sz="1800" b="0" spc="-2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la</a:t>
            </a:r>
            <a:r>
              <a:rPr sz="1800" b="0" spc="-3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salud</a:t>
            </a:r>
            <a:r>
              <a:rPr sz="1800" b="0" spc="-3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mental</a:t>
            </a:r>
            <a:r>
              <a:rPr sz="1800" b="0" spc="-3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y</a:t>
            </a:r>
            <a:r>
              <a:rPr sz="1800" b="0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emocional</a:t>
            </a:r>
            <a:r>
              <a:rPr sz="1800" b="0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de</a:t>
            </a:r>
            <a:r>
              <a:rPr sz="1800" b="0" spc="-1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la</a:t>
            </a:r>
            <a:r>
              <a:rPr sz="1800" b="0" spc="-3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comunidad</a:t>
            </a:r>
            <a:r>
              <a:rPr sz="1800" b="0" spc="-5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educativa.</a:t>
            </a:r>
            <a:endParaRPr sz="1800" dirty="0">
              <a:latin typeface="Segoe UI Semilight"/>
              <a:cs typeface="Segoe UI Semilight"/>
            </a:endParaRPr>
          </a:p>
          <a:p>
            <a:pPr marL="377190" indent="-285750">
              <a:lnSpc>
                <a:spcPct val="100000"/>
              </a:lnSpc>
              <a:buFont typeface="Courier New"/>
              <a:buChar char="o"/>
              <a:tabLst>
                <a:tab pos="377190" algn="l"/>
              </a:tabLst>
            </a:pP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Facilita</a:t>
            </a:r>
            <a:r>
              <a:rPr sz="1800" b="0" spc="-6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la</a:t>
            </a:r>
            <a:r>
              <a:rPr sz="1800" b="0" spc="-6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gestión</a:t>
            </a:r>
            <a:r>
              <a:rPr sz="1800" b="0" spc="-3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escolar</a:t>
            </a:r>
            <a:r>
              <a:rPr sz="1800" b="0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y</a:t>
            </a:r>
            <a:r>
              <a:rPr sz="1800" b="0" spc="-6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el</a:t>
            </a:r>
            <a:r>
              <a:rPr sz="1800" b="0" spc="-5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dirty="0">
                <a:solidFill>
                  <a:srgbClr val="1F3863"/>
                </a:solidFill>
                <a:latin typeface="Segoe UI Semilight"/>
                <a:cs typeface="Segoe UI Semilight"/>
              </a:rPr>
              <a:t>liderazgo</a:t>
            </a:r>
            <a:r>
              <a:rPr sz="1800" b="0" spc="-4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800" b="0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pedagógico.</a:t>
            </a:r>
            <a:endParaRPr sz="1800" dirty="0">
              <a:latin typeface="Segoe UI Semilight"/>
              <a:cs typeface="Segoe UI Semi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490595" y="152400"/>
            <a:ext cx="521081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"Cómo</a:t>
            </a:r>
            <a:r>
              <a:rPr sz="1100" b="0" i="1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Impulsar</a:t>
            </a:r>
            <a:r>
              <a:rPr sz="1100" b="0" i="1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el</a:t>
            </a:r>
            <a:r>
              <a:rPr sz="1100" b="0" i="1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Aprendizaje</a:t>
            </a:r>
            <a:r>
              <a:rPr sz="1100" b="0" i="1" spc="-3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y</a:t>
            </a:r>
            <a:r>
              <a:rPr sz="1100" b="0" i="1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Bienestar</a:t>
            </a:r>
            <a:r>
              <a:rPr sz="1100" b="0" i="1" spc="-3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en</a:t>
            </a:r>
            <a:r>
              <a:rPr sz="1100" b="0" i="1" spc="-3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el</a:t>
            </a:r>
            <a:r>
              <a:rPr sz="1100" b="0" i="1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IV</a:t>
            </a:r>
            <a:r>
              <a:rPr sz="1100" b="0" i="1" spc="-2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Bloque</a:t>
            </a:r>
            <a:r>
              <a:rPr sz="1100" b="0" i="1" spc="-3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de</a:t>
            </a:r>
            <a:r>
              <a:rPr sz="1100" b="0" i="1" spc="-2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Semanas</a:t>
            </a:r>
            <a:r>
              <a:rPr sz="1100" b="0" i="1" spc="-4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de</a:t>
            </a:r>
            <a:r>
              <a:rPr sz="1100" b="0" i="1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dirty="0">
                <a:solidFill>
                  <a:srgbClr val="1F3863"/>
                </a:solidFill>
                <a:latin typeface="Segoe UI Semilight"/>
                <a:cs typeface="Segoe UI Semilight"/>
              </a:rPr>
              <a:t>Gestión</a:t>
            </a:r>
            <a:r>
              <a:rPr sz="1100" b="0" i="1" spc="-45" dirty="0">
                <a:solidFill>
                  <a:srgbClr val="1F3863"/>
                </a:solidFill>
                <a:latin typeface="Segoe UI Semilight"/>
                <a:cs typeface="Segoe UI Semilight"/>
              </a:rPr>
              <a:t> </a:t>
            </a:r>
            <a:r>
              <a:rPr sz="1100" b="0" i="1" spc="-10" dirty="0">
                <a:solidFill>
                  <a:srgbClr val="1F3863"/>
                </a:solidFill>
                <a:latin typeface="Segoe UI Semilight"/>
                <a:cs typeface="Segoe UI Semilight"/>
              </a:rPr>
              <a:t>2025"</a:t>
            </a:r>
            <a:endParaRPr sz="1100">
              <a:latin typeface="Segoe UI Semilight"/>
              <a:cs typeface="Segoe UI Semiligh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533400" y="609600"/>
            <a:ext cx="8596668" cy="167417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Optimización</a:t>
            </a:r>
            <a:r>
              <a:rPr spc="-95" dirty="0"/>
              <a:t> </a:t>
            </a:r>
            <a:r>
              <a:rPr dirty="0"/>
              <a:t>de</a:t>
            </a:r>
            <a:r>
              <a:rPr spc="-55" dirty="0"/>
              <a:t> </a:t>
            </a:r>
            <a:r>
              <a:rPr dirty="0"/>
              <a:t>las</a:t>
            </a:r>
            <a:r>
              <a:rPr spc="-75" dirty="0"/>
              <a:t> </a:t>
            </a:r>
            <a:r>
              <a:rPr dirty="0"/>
              <a:t>Semanas</a:t>
            </a:r>
            <a:r>
              <a:rPr spc="-80" dirty="0"/>
              <a:t> </a:t>
            </a:r>
            <a:r>
              <a:rPr dirty="0"/>
              <a:t>de</a:t>
            </a:r>
            <a:r>
              <a:rPr spc="-55" dirty="0"/>
              <a:t> </a:t>
            </a:r>
            <a:r>
              <a:rPr dirty="0"/>
              <a:t>Gestión</a:t>
            </a:r>
            <a:r>
              <a:rPr spc="-85" dirty="0"/>
              <a:t> </a:t>
            </a:r>
            <a:r>
              <a:rPr dirty="0"/>
              <a:t>para</a:t>
            </a:r>
            <a:r>
              <a:rPr spc="-75" dirty="0"/>
              <a:t> </a:t>
            </a:r>
            <a:r>
              <a:rPr dirty="0"/>
              <a:t>la</a:t>
            </a:r>
            <a:r>
              <a:rPr spc="-65" dirty="0"/>
              <a:t> </a:t>
            </a:r>
            <a:r>
              <a:rPr dirty="0" err="1"/>
              <a:t>mejora</a:t>
            </a:r>
            <a:r>
              <a:rPr spc="-80" dirty="0"/>
              <a:t> </a:t>
            </a:r>
            <a:r>
              <a:rPr spc="-10" dirty="0"/>
              <a:t>continua</a:t>
            </a:r>
            <a:br>
              <a:rPr lang="es-ES" spc="-10" dirty="0"/>
            </a:br>
            <a:endParaRPr spc="-1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59858" y="774711"/>
            <a:ext cx="7974902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dirty="0">
                <a:latin typeface="Cambria" panose="02040503050406030204" pitchFamily="18" charset="0"/>
                <a:ea typeface="Cambria" panose="02040503050406030204" pitchFamily="18" charset="0"/>
              </a:rPr>
              <a:t>Semanas</a:t>
            </a:r>
            <a:r>
              <a:rPr sz="4000" b="1" spc="-85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4000" b="1" dirty="0">
                <a:latin typeface="Cambria" panose="02040503050406030204" pitchFamily="18" charset="0"/>
                <a:ea typeface="Cambria" panose="02040503050406030204" pitchFamily="18" charset="0"/>
              </a:rPr>
              <a:t>de</a:t>
            </a:r>
            <a:r>
              <a:rPr sz="4000" b="1" spc="-75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4000" b="1" dirty="0">
                <a:latin typeface="Cambria" panose="02040503050406030204" pitchFamily="18" charset="0"/>
                <a:ea typeface="Cambria" panose="02040503050406030204" pitchFamily="18" charset="0"/>
              </a:rPr>
              <a:t>gestión</a:t>
            </a:r>
            <a:r>
              <a:rPr sz="4000" b="1" spc="-85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sz="4000" b="1" spc="-10" dirty="0">
                <a:latin typeface="Cambria" panose="02040503050406030204" pitchFamily="18" charset="0"/>
                <a:ea typeface="Cambria" panose="02040503050406030204" pitchFamily="18" charset="0"/>
              </a:rPr>
              <a:t>intermedia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10200" y="3061716"/>
            <a:ext cx="1143000" cy="114299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267522" y="4219384"/>
            <a:ext cx="1583750" cy="44435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0" dirty="0">
                <a:solidFill>
                  <a:srgbClr val="1F3862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La</a:t>
            </a:r>
            <a:r>
              <a:rPr sz="1400" b="0" spc="-10" dirty="0">
                <a:solidFill>
                  <a:srgbClr val="1F3862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dirty="0">
                <a:solidFill>
                  <a:srgbClr val="1F3862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IE</a:t>
            </a:r>
            <a:r>
              <a:rPr sz="1400" b="0" spc="-30" dirty="0">
                <a:solidFill>
                  <a:srgbClr val="1F3862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dirty="0">
                <a:solidFill>
                  <a:srgbClr val="1F3862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implementa</a:t>
            </a:r>
            <a:r>
              <a:rPr sz="1400" b="0" spc="-35" dirty="0">
                <a:solidFill>
                  <a:srgbClr val="1F3862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spc="-25" dirty="0">
                <a:solidFill>
                  <a:srgbClr val="1F3862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las</a:t>
            </a:r>
            <a:endParaRPr sz="1400" dirty="0">
              <a:latin typeface="Cambria" panose="02040503050406030204" pitchFamily="18" charset="0"/>
              <a:ea typeface="Cambria" panose="02040503050406030204" pitchFamily="18" charset="0"/>
              <a:cs typeface="Segoe UI Semiligh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b="0" dirty="0">
                <a:solidFill>
                  <a:srgbClr val="1F3862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siguientes</a:t>
            </a:r>
            <a:r>
              <a:rPr sz="1400" b="0" spc="-55" dirty="0">
                <a:solidFill>
                  <a:srgbClr val="1F3862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spc="-10" dirty="0">
                <a:solidFill>
                  <a:srgbClr val="1F3862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acciones</a:t>
            </a:r>
            <a:endParaRPr sz="1400" dirty="0">
              <a:latin typeface="Cambria" panose="02040503050406030204" pitchFamily="18" charset="0"/>
              <a:ea typeface="Cambria" panose="02040503050406030204" pitchFamily="18" charset="0"/>
              <a:cs typeface="Segoe UI Semilight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020054" y="1580375"/>
            <a:ext cx="1914145" cy="1139202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5146679" y="1656651"/>
            <a:ext cx="1704593" cy="875881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 indent="635" algn="ctr">
              <a:lnSpc>
                <a:spcPct val="99500"/>
              </a:lnSpc>
              <a:spcBef>
                <a:spcPts val="110"/>
              </a:spcBef>
            </a:pPr>
            <a:r>
              <a:rPr sz="1400" b="0" spc="-1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Actividades</a:t>
            </a:r>
            <a:r>
              <a:rPr sz="1400" b="0" spc="1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enfocadas </a:t>
            </a:r>
            <a:r>
              <a:rPr sz="1400" b="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en</a:t>
            </a:r>
            <a:r>
              <a:rPr sz="1400" b="0" spc="-5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la</a:t>
            </a:r>
            <a:r>
              <a:rPr sz="1400" b="0" spc="-15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organización</a:t>
            </a:r>
            <a:r>
              <a:rPr sz="1400" b="0" spc="-5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de</a:t>
            </a:r>
            <a:r>
              <a:rPr sz="1400" b="0" spc="-5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spc="-25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la </a:t>
            </a:r>
            <a:r>
              <a:rPr sz="1400" b="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comunidad</a:t>
            </a:r>
            <a:r>
              <a:rPr sz="1400" b="0" spc="-65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educativa</a:t>
            </a:r>
            <a:endParaRPr sz="1400" dirty="0">
              <a:latin typeface="Cambria" panose="02040503050406030204" pitchFamily="18" charset="0"/>
              <a:ea typeface="Cambria" panose="02040503050406030204" pitchFamily="18" charset="0"/>
              <a:cs typeface="Segoe UI Semilight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6688835" y="2286000"/>
            <a:ext cx="2226564" cy="1884424"/>
            <a:chOff x="6688835" y="2286000"/>
            <a:chExt cx="2226564" cy="1884424"/>
          </a:xfrm>
        </p:grpSpPr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688835" y="2286000"/>
              <a:ext cx="924305" cy="761238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018018" y="3032759"/>
              <a:ext cx="1897381" cy="1137665"/>
            </a:xfrm>
            <a:prstGeom prst="rect">
              <a:avLst/>
            </a:prstGeom>
          </p:spPr>
        </p:pic>
      </p:grpSp>
      <p:sp>
        <p:nvSpPr>
          <p:cNvPr id="10" name="object 10"/>
          <p:cNvSpPr txBox="1"/>
          <p:nvPr/>
        </p:nvSpPr>
        <p:spPr>
          <a:xfrm>
            <a:off x="7009316" y="3056249"/>
            <a:ext cx="1835216" cy="109068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-3810" algn="ctr">
              <a:lnSpc>
                <a:spcPct val="99800"/>
              </a:lnSpc>
              <a:spcBef>
                <a:spcPts val="105"/>
              </a:spcBef>
            </a:pPr>
            <a:r>
              <a:rPr sz="1400" b="0" spc="-1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Actividades</a:t>
            </a:r>
            <a:r>
              <a:rPr sz="1400" b="0" spc="1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spc="-25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de </a:t>
            </a:r>
            <a:r>
              <a:rPr sz="1400" b="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seguimiento</a:t>
            </a:r>
            <a:r>
              <a:rPr sz="1400" b="0" spc="-5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a</a:t>
            </a:r>
            <a:r>
              <a:rPr sz="1400" b="0" spc="-2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spc="-25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la </a:t>
            </a:r>
            <a:r>
              <a:rPr sz="1400" b="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implementación</a:t>
            </a:r>
            <a:r>
              <a:rPr sz="1400" b="0" spc="-1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de</a:t>
            </a:r>
            <a:r>
              <a:rPr sz="1400" b="0" spc="-45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spc="-25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las </a:t>
            </a:r>
            <a:r>
              <a:rPr sz="1400" b="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actividades</a:t>
            </a:r>
            <a:r>
              <a:rPr sz="1400" b="0" spc="-7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continuas </a:t>
            </a:r>
            <a:r>
              <a:rPr sz="1400" b="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de</a:t>
            </a:r>
            <a:r>
              <a:rPr sz="1400" b="0" spc="-1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la</a:t>
            </a:r>
            <a:r>
              <a:rPr sz="1400" b="0" spc="-15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spc="-25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IE</a:t>
            </a:r>
            <a:endParaRPr sz="1400" dirty="0">
              <a:latin typeface="Cambria" panose="02040503050406030204" pitchFamily="18" charset="0"/>
              <a:ea typeface="Cambria" panose="02040503050406030204" pitchFamily="18" charset="0"/>
              <a:cs typeface="Segoe UI Semilight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6254496" y="4114800"/>
            <a:ext cx="2051304" cy="2404110"/>
            <a:chOff x="6254496" y="4114800"/>
            <a:chExt cx="2051304" cy="2404110"/>
          </a:xfrm>
        </p:grpSpPr>
        <p:pic>
          <p:nvPicPr>
            <p:cNvPr id="12" name="object 1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615428" y="4114800"/>
              <a:ext cx="386359" cy="1280922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254496" y="5381244"/>
              <a:ext cx="2051304" cy="1137666"/>
            </a:xfrm>
            <a:prstGeom prst="rect">
              <a:avLst/>
            </a:prstGeom>
          </p:spPr>
        </p:pic>
      </p:grpSp>
      <p:sp>
        <p:nvSpPr>
          <p:cNvPr id="14" name="object 14"/>
          <p:cNvSpPr txBox="1"/>
          <p:nvPr/>
        </p:nvSpPr>
        <p:spPr>
          <a:xfrm>
            <a:off x="6427850" y="5485674"/>
            <a:ext cx="1704592" cy="8752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99800"/>
              </a:lnSpc>
              <a:spcBef>
                <a:spcPts val="105"/>
              </a:spcBef>
            </a:pPr>
            <a:r>
              <a:rPr sz="1400" b="0" spc="-1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Actividades</a:t>
            </a:r>
            <a:r>
              <a:rPr sz="1400" b="0" spc="1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enfocadas </a:t>
            </a:r>
            <a:r>
              <a:rPr sz="1400" b="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en</a:t>
            </a:r>
            <a:r>
              <a:rPr sz="1400" b="0" spc="-1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el</a:t>
            </a:r>
            <a:r>
              <a:rPr sz="1400" b="0" spc="-15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seguimiento</a:t>
            </a:r>
            <a:r>
              <a:rPr sz="1400" b="0" spc="-3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spc="-25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al </a:t>
            </a:r>
            <a:r>
              <a:rPr sz="1400" b="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desarrollo</a:t>
            </a:r>
            <a:r>
              <a:rPr sz="1400" b="0" spc="-6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integral</a:t>
            </a:r>
            <a:r>
              <a:rPr sz="1400" b="0" spc="-5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spc="-25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de </a:t>
            </a:r>
            <a:r>
              <a:rPr sz="1400" b="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los</a:t>
            </a:r>
            <a:r>
              <a:rPr sz="1400" b="0" spc="-25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estudiantes</a:t>
            </a:r>
            <a:endParaRPr sz="1400" dirty="0">
              <a:latin typeface="Cambria" panose="02040503050406030204" pitchFamily="18" charset="0"/>
              <a:ea typeface="Cambria" panose="02040503050406030204" pitchFamily="18" charset="0"/>
              <a:cs typeface="Segoe UI Semilight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505200" y="5381244"/>
            <a:ext cx="2789935" cy="1137920"/>
            <a:chOff x="3785615" y="5381244"/>
            <a:chExt cx="2509520" cy="1137920"/>
          </a:xfrm>
        </p:grpSpPr>
        <p:pic>
          <p:nvPicPr>
            <p:cNvPr id="16" name="object 16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451347" y="6278880"/>
              <a:ext cx="843534" cy="72390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3785615" y="5381244"/>
              <a:ext cx="1704593" cy="1137666"/>
            </a:xfrm>
            <a:prstGeom prst="rect">
              <a:avLst/>
            </a:prstGeom>
          </p:spPr>
        </p:pic>
      </p:grpSp>
      <p:sp>
        <p:nvSpPr>
          <p:cNvPr id="18" name="object 18"/>
          <p:cNvSpPr txBox="1"/>
          <p:nvPr/>
        </p:nvSpPr>
        <p:spPr>
          <a:xfrm>
            <a:off x="3602106" y="5572909"/>
            <a:ext cx="1554098" cy="660437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065" marR="5080" algn="ctr">
              <a:lnSpc>
                <a:spcPct val="99500"/>
              </a:lnSpc>
              <a:spcBef>
                <a:spcPts val="110"/>
              </a:spcBef>
            </a:pPr>
            <a:r>
              <a:rPr sz="1400" b="0" spc="-1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Actividades</a:t>
            </a:r>
            <a:r>
              <a:rPr sz="1400" b="0" spc="1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enfocadas </a:t>
            </a:r>
            <a:r>
              <a:rPr sz="1400" b="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en</a:t>
            </a:r>
            <a:r>
              <a:rPr sz="1400" b="0" spc="-1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el</a:t>
            </a:r>
            <a:r>
              <a:rPr sz="1400" b="0" spc="-15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trabajo</a:t>
            </a:r>
            <a:r>
              <a:rPr sz="1400" b="0" spc="-2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spc="-25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con </a:t>
            </a:r>
            <a:r>
              <a:rPr sz="1400" b="0" spc="-1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familias</a:t>
            </a:r>
            <a:endParaRPr sz="1400" dirty="0">
              <a:latin typeface="Cambria" panose="02040503050406030204" pitchFamily="18" charset="0"/>
              <a:ea typeface="Cambria" panose="02040503050406030204" pitchFamily="18" charset="0"/>
              <a:cs typeface="Segoe UI Semilight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2829305" y="3032760"/>
            <a:ext cx="1897381" cy="2362962"/>
            <a:chOff x="2829305" y="3032760"/>
            <a:chExt cx="1897381" cy="2362962"/>
          </a:xfrm>
        </p:grpSpPr>
        <p:pic>
          <p:nvPicPr>
            <p:cNvPr id="20" name="object 20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3764280" y="4114800"/>
              <a:ext cx="365010" cy="1280922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829305" y="3032760"/>
              <a:ext cx="1897381" cy="1137665"/>
            </a:xfrm>
            <a:prstGeom prst="rect">
              <a:avLst/>
            </a:prstGeom>
          </p:spPr>
        </p:pic>
      </p:grpSp>
      <p:sp>
        <p:nvSpPr>
          <p:cNvPr id="22" name="object 22"/>
          <p:cNvSpPr txBox="1"/>
          <p:nvPr/>
        </p:nvSpPr>
        <p:spPr>
          <a:xfrm>
            <a:off x="2971800" y="3075625"/>
            <a:ext cx="1526541" cy="95058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10900"/>
              </a:lnSpc>
              <a:spcBef>
                <a:spcPts val="100"/>
              </a:spcBef>
            </a:pPr>
            <a:r>
              <a:rPr sz="1400" b="0" spc="-1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Actividades</a:t>
            </a:r>
            <a:r>
              <a:rPr sz="1400" b="0" spc="1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spc="-1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enfocadas </a:t>
            </a:r>
            <a:r>
              <a:rPr sz="1400" b="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en la</a:t>
            </a:r>
            <a:r>
              <a:rPr sz="1400" b="0" spc="-15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actualización</a:t>
            </a:r>
            <a:r>
              <a:rPr sz="1400" b="0" spc="-5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spc="-25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de </a:t>
            </a:r>
            <a:r>
              <a:rPr sz="1400" b="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los</a:t>
            </a:r>
            <a:r>
              <a:rPr sz="1400" b="0" spc="-3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II.GG.</a:t>
            </a:r>
            <a:r>
              <a:rPr sz="1400" b="0" spc="-15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o</a:t>
            </a:r>
            <a:r>
              <a:rPr sz="1400" b="0" spc="-5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del</a:t>
            </a:r>
            <a:r>
              <a:rPr sz="1400" b="0" spc="-2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spc="-25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DG</a:t>
            </a:r>
            <a:endParaRPr sz="1400" dirty="0">
              <a:latin typeface="Cambria" panose="02040503050406030204" pitchFamily="18" charset="0"/>
              <a:ea typeface="Cambria" panose="02040503050406030204" pitchFamily="18" charset="0"/>
              <a:cs typeface="Segoe UI Semilight"/>
            </a:endParaRPr>
          </a:p>
        </p:txBody>
      </p:sp>
      <p:pic>
        <p:nvPicPr>
          <p:cNvPr id="23" name="object 23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4131564" y="2286000"/>
            <a:ext cx="925842" cy="761238"/>
          </a:xfrm>
          <a:prstGeom prst="rect">
            <a:avLst/>
          </a:prstGeom>
        </p:spPr>
      </p:pic>
      <p:sp>
        <p:nvSpPr>
          <p:cNvPr id="24" name="object 24"/>
          <p:cNvSpPr txBox="1"/>
          <p:nvPr/>
        </p:nvSpPr>
        <p:spPr>
          <a:xfrm>
            <a:off x="1419144" y="228278"/>
            <a:ext cx="7201821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"Cómo</a:t>
            </a:r>
            <a:r>
              <a:rPr sz="1400" b="0" i="1" spc="-4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Impulsar</a:t>
            </a:r>
            <a:r>
              <a:rPr sz="1400" b="0" i="1" spc="-4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el</a:t>
            </a:r>
            <a:r>
              <a:rPr sz="1400" b="0" i="1" spc="-1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Aprendizaje</a:t>
            </a:r>
            <a:r>
              <a:rPr sz="1400" b="0" i="1" spc="-35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y</a:t>
            </a:r>
            <a:r>
              <a:rPr sz="1400" b="0" i="1" spc="-1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Bienestar</a:t>
            </a:r>
            <a:r>
              <a:rPr sz="1400" b="0" i="1" spc="-3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en</a:t>
            </a:r>
            <a:r>
              <a:rPr sz="1400" b="0" i="1" spc="-3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el</a:t>
            </a:r>
            <a:r>
              <a:rPr sz="1400" b="0" i="1" spc="-1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IV</a:t>
            </a:r>
            <a:r>
              <a:rPr sz="1400" b="0" i="1" spc="-2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Bloque</a:t>
            </a:r>
            <a:r>
              <a:rPr sz="1400" b="0" i="1" spc="-3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de</a:t>
            </a:r>
            <a:r>
              <a:rPr sz="1400" b="0" i="1" spc="-25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Semanas</a:t>
            </a:r>
            <a:r>
              <a:rPr sz="1400" b="0" i="1" spc="-4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de</a:t>
            </a:r>
            <a:r>
              <a:rPr sz="1400" b="0" i="1" spc="-1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Gestión</a:t>
            </a:r>
            <a:r>
              <a:rPr sz="1400" b="0" i="1" spc="-45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 </a:t>
            </a:r>
            <a:r>
              <a:rPr sz="1400" b="0" i="1" spc="-10" dirty="0">
                <a:solidFill>
                  <a:srgbClr val="1F3863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Semilight"/>
              </a:rPr>
              <a:t>2025"</a:t>
            </a:r>
            <a:endParaRPr sz="1400" dirty="0">
              <a:latin typeface="Cambria" panose="02040503050406030204" pitchFamily="18" charset="0"/>
              <a:ea typeface="Cambria" panose="02040503050406030204" pitchFamily="18" charset="0"/>
              <a:cs typeface="Segoe UI Semiligh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129</TotalTime>
  <Words>2847</Words>
  <Application>Microsoft Office PowerPoint</Application>
  <PresentationFormat>Panorámica</PresentationFormat>
  <Paragraphs>502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31" baseType="lpstr">
      <vt:lpstr>Arial</vt:lpstr>
      <vt:lpstr>Calibri</vt:lpstr>
      <vt:lpstr>Cambria</vt:lpstr>
      <vt:lpstr>Cascadia Code SemiBold</vt:lpstr>
      <vt:lpstr>Courier New</vt:lpstr>
      <vt:lpstr>Segoe UI Semilight</vt:lpstr>
      <vt:lpstr>Symbol</vt:lpstr>
      <vt:lpstr>Times New Roman</vt:lpstr>
      <vt:lpstr>Trebuchet MS</vt:lpstr>
      <vt:lpstr>Wingdings</vt:lpstr>
      <vt:lpstr>Wingdings 3</vt:lpstr>
      <vt:lpstr>Faceta</vt:lpstr>
      <vt:lpstr>ORIENTACIONES GENERALES PARA LA IMPLEMENTACIÓN DEL IV BLOQUE DE LAS SEMANAS DE GESTIÓN DEL AÑO ESCOLAR 20252025</vt:lpstr>
      <vt:lpstr>De inicio, previo a las clases</vt:lpstr>
      <vt:lpstr>Semanas de gestión</vt:lpstr>
      <vt:lpstr>Optimización de las Semanas de Gestión para la mejora continua</vt:lpstr>
      <vt:lpstr>Optimización de las Semanas de Gestión para la mejora continua</vt:lpstr>
      <vt:lpstr>Optimización de las Semanas de Gestión para la mejora continua</vt:lpstr>
      <vt:lpstr>Optimización de las Semanas de Gestión para la mejora continua</vt:lpstr>
      <vt:lpstr>Optimización de las Semanas de Gestión para la mejora continua </vt:lpstr>
      <vt:lpstr>Semanas de gestión intermedia</vt:lpstr>
      <vt:lpstr>Programación de actividades 2025</vt:lpstr>
      <vt:lpstr>Presentación de PowerPoint</vt:lpstr>
      <vt:lpstr>Presentación de PowerPoint</vt:lpstr>
      <vt:lpstr>Presentación de PowerPoint</vt:lpstr>
      <vt:lpstr>Presentación de PowerPoint</vt:lpstr>
      <vt:lpstr>Responsabilidades</vt:lpstr>
      <vt:lpstr>Actualización de los protocolos para la atención de la violencia contra estudiantes (R.M.N.°383-2025-MINEDU)</vt:lpstr>
      <vt:lpstr>Actualización de los protocolos para la atención de la violencia contra estudiantes (R.M.N.°383-2025-MINEDU)</vt:lpstr>
      <vt:lpstr>Convocatorias de UGEL durante la semana de gestión </vt:lpstr>
      <vt:lpstr>GRACIAS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PORTADA</dc:title>
  <dc:creator>Liz Paucarcaja</dc:creator>
  <cp:lastModifiedBy>JefeAGP</cp:lastModifiedBy>
  <cp:revision>23</cp:revision>
  <dcterms:created xsi:type="dcterms:W3CDTF">2025-09-29T20:48:07Z</dcterms:created>
  <dcterms:modified xsi:type="dcterms:W3CDTF">2025-09-30T17:06:24Z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2025-09-08T00:00:00Z</vt:filetime>
  </property>
  <property fmtid="{D5CDD505-2E9C-101B-9397-08002B2CF9AE}" pid="3" name="Creator">
    <vt:lpwstr>Microsoft® PowerPoint® LTSC</vt:lpwstr>
  </property>
  <property fmtid="{D5CDD505-2E9C-101B-9397-08002B2CF9AE}" pid="4" name="LastSaved">
    <vt:filetime>2025-09-29T00:00:00Z</vt:filetime>
  </property>
  <property fmtid="{D5CDD505-2E9C-101B-9397-08002B2CF9AE}" pid="5" name="Producer">
    <vt:lpwstr>Microsoft® PowerPoint® LTSC</vt:lpwstr>
  </property>
</Properties>
</file>