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A Day Without Sun Text Bold" panose="020B0604020202020204" charset="0"/>
      <p:regular r:id="rId39"/>
    </p:embeddedFont>
    <p:embeddedFont>
      <p:font typeface="Ballpoint" panose="020B0604020202020204" charset="0"/>
      <p:regular r:id="rId40"/>
    </p:embeddedFont>
    <p:embeddedFont>
      <p:font typeface="Childos Arabic" panose="020B0604020202020204" charset="-78"/>
      <p:regular r:id="rId41"/>
    </p:embeddedFont>
    <p:embeddedFont>
      <p:font typeface="Childos Arabic Bold" panose="020B0604020202020204" charset="-78"/>
      <p:regular r:id="rId42"/>
    </p:embeddedFont>
    <p:embeddedFont>
      <p:font typeface="Itim" panose="020B0604020202020204" charset="-34"/>
      <p:regular r:id="rId43"/>
    </p:embeddedFont>
    <p:embeddedFont>
      <p:font typeface="Open Sans" panose="020B0606030504020204" pitchFamily="34" charset="0"/>
      <p:regular r:id="rId44"/>
    </p:embeddedFont>
    <p:embeddedFont>
      <p:font typeface="Open Sans Bold" panose="020B0806030504020204" charset="0"/>
      <p:regular r:id="rId45"/>
    </p:embeddedFont>
    <p:embeddedFont>
      <p:font typeface="Sergio Trendy" panose="020B0604020202020204" charset="0"/>
      <p:regular r:id="rId46"/>
    </p:embeddedFont>
    <p:embeddedFont>
      <p:font typeface="Times New Roman MT" panose="020B0604020202020204" charset="0"/>
      <p:regular r:id="rId47"/>
    </p:embeddedFont>
    <p:embeddedFont>
      <p:font typeface="Times New Roman MT Bold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sv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7.sv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10119"/>
            <a:ext cx="16070495" cy="9066763"/>
          </a:xfrm>
          <a:custGeom>
            <a:avLst/>
            <a:gdLst/>
            <a:ahLst/>
            <a:cxnLst/>
            <a:rect l="l" t="t" r="r" b="b"/>
            <a:pathLst>
              <a:path w="16070495" h="9066763">
                <a:moveTo>
                  <a:pt x="0" y="0"/>
                </a:moveTo>
                <a:lnTo>
                  <a:pt x="16070495" y="0"/>
                </a:lnTo>
                <a:lnTo>
                  <a:pt x="16070495" y="9066762"/>
                </a:lnTo>
                <a:lnTo>
                  <a:pt x="0" y="906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08" b="-179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10751" y="5032653"/>
            <a:ext cx="11038488" cy="184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4"/>
              </a:lnSpc>
            </a:pPr>
            <a:r>
              <a:rPr lang="en-US" sz="7879" b="1" spc="-102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ESTRATEGIAS PARA DESARROLLAR LA FLUIDEZ LECTORA</a:t>
            </a:r>
          </a:p>
        </p:txBody>
      </p:sp>
      <p:sp>
        <p:nvSpPr>
          <p:cNvPr id="5" name="Freeform 5"/>
          <p:cNvSpPr/>
          <p:nvPr/>
        </p:nvSpPr>
        <p:spPr>
          <a:xfrm rot="3459258" flipH="1">
            <a:off x="15260300" y="1861926"/>
            <a:ext cx="2819408" cy="4392845"/>
          </a:xfrm>
          <a:custGeom>
            <a:avLst/>
            <a:gdLst/>
            <a:ahLst/>
            <a:cxnLst/>
            <a:rect l="l" t="t" r="r" b="b"/>
            <a:pathLst>
              <a:path w="2819408" h="4392845">
                <a:moveTo>
                  <a:pt x="2819408" y="0"/>
                </a:moveTo>
                <a:lnTo>
                  <a:pt x="0" y="0"/>
                </a:lnTo>
                <a:lnTo>
                  <a:pt x="0" y="4392845"/>
                </a:lnTo>
                <a:lnTo>
                  <a:pt x="2819408" y="4392845"/>
                </a:lnTo>
                <a:lnTo>
                  <a:pt x="281940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751379">
            <a:off x="3220613" y="5922387"/>
            <a:ext cx="1705687" cy="3374560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0" y="0"/>
                </a:moveTo>
                <a:lnTo>
                  <a:pt x="1705687" y="0"/>
                </a:lnTo>
                <a:lnTo>
                  <a:pt x="1705687" y="3374559"/>
                </a:lnTo>
                <a:lnTo>
                  <a:pt x="0" y="33745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88334">
            <a:off x="6675290" y="6769127"/>
            <a:ext cx="4937420" cy="960553"/>
          </a:xfrm>
          <a:custGeom>
            <a:avLst/>
            <a:gdLst/>
            <a:ahLst/>
            <a:cxnLst/>
            <a:rect l="l" t="t" r="r" b="b"/>
            <a:pathLst>
              <a:path w="4937420" h="960553">
                <a:moveTo>
                  <a:pt x="0" y="0"/>
                </a:moveTo>
                <a:lnTo>
                  <a:pt x="4937420" y="0"/>
                </a:lnTo>
                <a:lnTo>
                  <a:pt x="4937420" y="960552"/>
                </a:lnTo>
                <a:lnTo>
                  <a:pt x="0" y="9605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36145" y="1307577"/>
            <a:ext cx="2653549" cy="1238323"/>
          </a:xfrm>
          <a:custGeom>
            <a:avLst/>
            <a:gdLst/>
            <a:ahLst/>
            <a:cxnLst/>
            <a:rect l="l" t="t" r="r" b="b"/>
            <a:pathLst>
              <a:path w="2653549" h="1238323">
                <a:moveTo>
                  <a:pt x="0" y="0"/>
                </a:moveTo>
                <a:lnTo>
                  <a:pt x="2653549" y="0"/>
                </a:lnTo>
                <a:lnTo>
                  <a:pt x="2653549" y="1238323"/>
                </a:lnTo>
                <a:lnTo>
                  <a:pt x="0" y="12383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627843" y="1028700"/>
            <a:ext cx="1765816" cy="2207270"/>
          </a:xfrm>
          <a:custGeom>
            <a:avLst/>
            <a:gdLst/>
            <a:ahLst/>
            <a:cxnLst/>
            <a:rect l="l" t="t" r="r" b="b"/>
            <a:pathLst>
              <a:path w="1765816" h="2207270">
                <a:moveTo>
                  <a:pt x="0" y="0"/>
                </a:moveTo>
                <a:lnTo>
                  <a:pt x="1765817" y="0"/>
                </a:lnTo>
                <a:lnTo>
                  <a:pt x="1765817" y="2207270"/>
                </a:lnTo>
                <a:lnTo>
                  <a:pt x="0" y="2207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25179" y="3226219"/>
            <a:ext cx="6233713" cy="137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19"/>
              </a:lnSpc>
              <a:spcBef>
                <a:spcPct val="0"/>
              </a:spcBef>
            </a:pPr>
            <a:r>
              <a:rPr lang="en-US" sz="7227" spc="7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Asistencia técnica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7983516"/>
            <a:ext cx="7217261" cy="123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66"/>
              </a:lnSpc>
              <a:spcBef>
                <a:spcPct val="0"/>
              </a:spcBef>
            </a:pPr>
            <a:r>
              <a:rPr lang="en-US" sz="6547" spc="72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Prof. Rocío Burgos Campos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6077" y="663128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3" y="0"/>
                </a:lnTo>
                <a:lnTo>
                  <a:pt x="16083223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09181" y="1363447"/>
            <a:ext cx="12265753" cy="5976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6"/>
              </a:lnSpc>
              <a:spcBef>
                <a:spcPct val="0"/>
              </a:spcBef>
            </a:pPr>
            <a:r>
              <a:rPr lang="en-US" sz="2926" b="1" spc="64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DESARROLLO:</a:t>
            </a:r>
          </a:p>
          <a:p>
            <a:pPr algn="l">
              <a:lnSpc>
                <a:spcPts val="3848"/>
              </a:lnSpc>
              <a:spcBef>
                <a:spcPct val="0"/>
              </a:spcBef>
            </a:pPr>
            <a:r>
              <a:rPr lang="en-US" sz="2748" b="1" spc="6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Modelado del docente:</a:t>
            </a:r>
          </a:p>
          <a:p>
            <a:pPr marL="593476" lvl="1" indent="-296738" algn="just">
              <a:lnSpc>
                <a:spcPts val="3848"/>
              </a:lnSpc>
              <a:buFont typeface="Arial"/>
              <a:buChar char="•"/>
            </a:pPr>
            <a:r>
              <a:rPr lang="en-US" sz="2748" spc="6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Lee en voz alta y hace un aplauso en cada coma y dos aplausos en cada punto.</a:t>
            </a:r>
          </a:p>
          <a:p>
            <a:pPr algn="just">
              <a:lnSpc>
                <a:spcPts val="4128"/>
              </a:lnSpc>
              <a:spcBef>
                <a:spcPct val="0"/>
              </a:spcBef>
            </a:pPr>
            <a:r>
              <a:rPr lang="en-US" sz="2948" b="1" spc="64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en grupo:</a:t>
            </a:r>
          </a:p>
          <a:p>
            <a:pPr marL="593476" lvl="1" indent="-296738" algn="just">
              <a:lnSpc>
                <a:spcPts val="3848"/>
              </a:lnSpc>
              <a:buFont typeface="Arial"/>
              <a:buChar char="•"/>
            </a:pPr>
            <a:r>
              <a:rPr lang="en-US" sz="2748" spc="6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Los estudiantes leen junto con el docente y hacen los aplausos al mismo tiempo.</a:t>
            </a:r>
          </a:p>
          <a:p>
            <a:pPr algn="just">
              <a:lnSpc>
                <a:spcPts val="3848"/>
              </a:lnSpc>
              <a:spcBef>
                <a:spcPct val="0"/>
              </a:spcBef>
            </a:pPr>
            <a:r>
              <a:rPr lang="en-US" sz="2748" b="1" spc="6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por parejas:</a:t>
            </a:r>
          </a:p>
          <a:p>
            <a:pPr marL="636655" lvl="1" indent="-318328" algn="just">
              <a:lnSpc>
                <a:spcPts val="4128"/>
              </a:lnSpc>
              <a:buFont typeface="Arial"/>
              <a:buChar char="•"/>
            </a:pPr>
            <a:r>
              <a:rPr lang="en-US" sz="2948" spc="64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Uno lee y el otro marca los aplausos. Luego intercambian roles.</a:t>
            </a:r>
          </a:p>
          <a:p>
            <a:pPr algn="just">
              <a:lnSpc>
                <a:spcPts val="3848"/>
              </a:lnSpc>
              <a:spcBef>
                <a:spcPct val="0"/>
              </a:spcBef>
            </a:pPr>
            <a:r>
              <a:rPr lang="en-US" sz="2748" b="1" spc="6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sin aplausos:</a:t>
            </a:r>
          </a:p>
          <a:p>
            <a:pPr marL="593476" lvl="1" indent="-296738" algn="just">
              <a:lnSpc>
                <a:spcPts val="3848"/>
              </a:lnSpc>
              <a:buFont typeface="Arial"/>
              <a:buChar char="•"/>
            </a:pPr>
            <a:r>
              <a:rPr lang="en-US" sz="2748" spc="6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Leen el texto con fluidez manteniendo las pausas correctamente, sin usar palmas.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09180" y="7427553"/>
            <a:ext cx="6096819" cy="1438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CIERRE REFLEXIVO: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</a:t>
            </a:r>
            <a:r>
              <a:rPr lang="en-US" sz="2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Qué</a:t>
            </a: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me </a:t>
            </a:r>
            <a:r>
              <a:rPr lang="en-US" sz="2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ayudó</a:t>
            </a: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a leer con </a:t>
            </a:r>
            <a:r>
              <a:rPr lang="en-US" sz="2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más</a:t>
            </a: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ritmo</a:t>
            </a: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?</a:t>
            </a:r>
          </a:p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¿Me di </a:t>
            </a:r>
            <a:r>
              <a:rPr lang="en-US" sz="2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cuenta</a:t>
            </a: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cuándo</a:t>
            </a: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debía</a:t>
            </a: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pausar</a:t>
            </a:r>
            <a:r>
              <a:rPr lang="en-US" sz="2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8" y="663128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3" y="0"/>
                </a:lnTo>
                <a:lnTo>
                  <a:pt x="16083223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86200" y="1475621"/>
            <a:ext cx="3279051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PRACTICAMOS: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36149" y="2730333"/>
            <a:ext cx="12449249" cy="519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4"/>
              </a:lnSpc>
              <a:spcBef>
                <a:spcPct val="0"/>
              </a:spcBef>
            </a:pPr>
            <a:r>
              <a:rPr lang="en-US" sz="4174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“La sorpresa del recreo”</a:t>
            </a:r>
          </a:p>
          <a:p>
            <a:pPr algn="l">
              <a:lnSpc>
                <a:spcPts val="5844"/>
              </a:lnSpc>
              <a:spcBef>
                <a:spcPct val="0"/>
              </a:spcBef>
            </a:pPr>
            <a:r>
              <a:rPr lang="en-US" sz="4174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Sonó el timbre, todos salieron corriendo.</a:t>
            </a:r>
          </a:p>
          <a:p>
            <a:pPr algn="l">
              <a:lnSpc>
                <a:spcPts val="5844"/>
              </a:lnSpc>
              <a:spcBef>
                <a:spcPct val="0"/>
              </a:spcBef>
            </a:pPr>
            <a:r>
              <a:rPr lang="en-US" sz="4174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Ana se sentó en la banca, sacó su lonchera y… ¡sorpresa!</a:t>
            </a:r>
          </a:p>
          <a:p>
            <a:pPr algn="l">
              <a:lnSpc>
                <a:spcPts val="5844"/>
              </a:lnSpc>
              <a:spcBef>
                <a:spcPct val="0"/>
              </a:spcBef>
            </a:pPr>
            <a:r>
              <a:rPr lang="en-US" sz="4174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Alguien había dejado una nota.</a:t>
            </a:r>
          </a:p>
          <a:p>
            <a:pPr algn="l">
              <a:lnSpc>
                <a:spcPts val="5844"/>
              </a:lnSpc>
              <a:spcBef>
                <a:spcPct val="0"/>
              </a:spcBef>
            </a:pPr>
            <a:r>
              <a:rPr lang="en-US" sz="4174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—“Gracias por ser mi amiga.”</a:t>
            </a:r>
          </a:p>
          <a:p>
            <a:pPr algn="l">
              <a:lnSpc>
                <a:spcPts val="5844"/>
              </a:lnSpc>
              <a:spcBef>
                <a:spcPct val="0"/>
              </a:spcBef>
            </a:pPr>
            <a:r>
              <a:rPr lang="en-US" sz="4174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Ana miró a su alrededor, sonrió, guardó la nota y pensó:</a:t>
            </a:r>
          </a:p>
          <a:p>
            <a:pPr algn="l">
              <a:lnSpc>
                <a:spcPts val="5844"/>
              </a:lnSpc>
              <a:spcBef>
                <a:spcPct val="0"/>
              </a:spcBef>
            </a:pPr>
            <a:r>
              <a:rPr lang="en-US" sz="4174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“Hoy será un gran día.”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103" y="801829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15384" y="1222404"/>
            <a:ext cx="4572729" cy="1829092"/>
          </a:xfrm>
          <a:custGeom>
            <a:avLst/>
            <a:gdLst/>
            <a:ahLst/>
            <a:cxnLst/>
            <a:rect l="l" t="t" r="r" b="b"/>
            <a:pathLst>
              <a:path w="4572729" h="1829092">
                <a:moveTo>
                  <a:pt x="0" y="0"/>
                </a:moveTo>
                <a:lnTo>
                  <a:pt x="4572729" y="0"/>
                </a:lnTo>
                <a:lnTo>
                  <a:pt x="4572729" y="1829091"/>
                </a:lnTo>
                <a:lnTo>
                  <a:pt x="0" y="18290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89148" y="3085973"/>
            <a:ext cx="11598903" cy="6387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2"/>
              </a:lnSpc>
              <a:spcBef>
                <a:spcPct val="0"/>
              </a:spcBef>
            </a:pPr>
            <a:r>
              <a:rPr lang="en-US" sz="33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NIVEL: </a:t>
            </a:r>
            <a:r>
              <a:rPr lang="en-US" sz="33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3° a 6° de primaria</a:t>
            </a:r>
          </a:p>
          <a:p>
            <a:pPr algn="just">
              <a:lnSpc>
                <a:spcPts val="4632"/>
              </a:lnSpc>
              <a:spcBef>
                <a:spcPct val="0"/>
              </a:spcBef>
            </a:pPr>
            <a:r>
              <a:rPr lang="en-US" sz="33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PROPÓSITO: </a:t>
            </a:r>
            <a:r>
              <a:rPr lang="en-US" sz="33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Mejorar la velocidad y comprensión lectora identificando niveles de fluidez mediante colores.</a:t>
            </a:r>
          </a:p>
          <a:p>
            <a:pPr algn="just">
              <a:lnSpc>
                <a:spcPts val="4632"/>
              </a:lnSpc>
              <a:spcBef>
                <a:spcPct val="0"/>
              </a:spcBef>
            </a:pPr>
            <a:r>
              <a:rPr lang="en-US" sz="33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BENEFICIO: </a:t>
            </a:r>
            <a:r>
              <a:rPr lang="en-US" sz="33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Ayuda a autorregular la lectura, mejora la autoconsciencia y fomenta la mejora gradual.</a:t>
            </a:r>
          </a:p>
          <a:p>
            <a:pPr algn="l">
              <a:lnSpc>
                <a:spcPts val="4632"/>
              </a:lnSpc>
              <a:spcBef>
                <a:spcPct val="0"/>
              </a:spcBef>
            </a:pPr>
            <a:r>
              <a:rPr lang="en-US" sz="33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DURACIÓN:</a:t>
            </a:r>
            <a:r>
              <a:rPr lang="en-US" sz="33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15 minutos</a:t>
            </a:r>
          </a:p>
          <a:p>
            <a:pPr algn="l">
              <a:lnSpc>
                <a:spcPts val="4632"/>
              </a:lnSpc>
              <a:spcBef>
                <a:spcPct val="0"/>
              </a:spcBef>
            </a:pPr>
            <a:r>
              <a:rPr lang="en-US" sz="33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MATERIALES:</a:t>
            </a:r>
          </a:p>
          <a:p>
            <a:pPr algn="just">
              <a:lnSpc>
                <a:spcPts val="4632"/>
              </a:lnSpc>
              <a:spcBef>
                <a:spcPct val="0"/>
              </a:spcBef>
            </a:pPr>
            <a:r>
              <a:rPr lang="en-US" sz="33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Tarjetas de colores (verde, amarillo y rojo), textos breves (80–100 palabras).</a:t>
            </a:r>
          </a:p>
          <a:p>
            <a:pPr algn="just">
              <a:lnSpc>
                <a:spcPts val="4632"/>
              </a:lnSpc>
              <a:spcBef>
                <a:spcPct val="0"/>
              </a:spcBef>
            </a:pPr>
            <a:r>
              <a:rPr lang="en-US" sz="33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Cronómetro.</a:t>
            </a:r>
          </a:p>
          <a:p>
            <a:pPr algn="l">
              <a:lnSpc>
                <a:spcPts val="4128"/>
              </a:lnSpc>
              <a:spcBef>
                <a:spcPct val="0"/>
              </a:spcBef>
            </a:pPr>
            <a:endParaRPr lang="en-US" sz="3308">
              <a:solidFill>
                <a:srgbClr val="000000"/>
              </a:solidFill>
              <a:latin typeface="Times New Roman MT"/>
              <a:ea typeface="Times New Roman MT"/>
              <a:cs typeface="Times New Roman MT"/>
              <a:sym typeface="Times New Roman M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199208" y="415901"/>
            <a:ext cx="2561675" cy="4036580"/>
          </a:xfrm>
          <a:custGeom>
            <a:avLst/>
            <a:gdLst/>
            <a:ahLst/>
            <a:cxnLst/>
            <a:rect l="l" t="t" r="r" b="b"/>
            <a:pathLst>
              <a:path w="2561675" h="4036580">
                <a:moveTo>
                  <a:pt x="0" y="0"/>
                </a:moveTo>
                <a:lnTo>
                  <a:pt x="2561675" y="0"/>
                </a:lnTo>
                <a:lnTo>
                  <a:pt x="2561675" y="4036579"/>
                </a:lnTo>
                <a:lnTo>
                  <a:pt x="0" y="40365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64387" y="1602895"/>
            <a:ext cx="10248426" cy="104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  <a:spcBef>
                <a:spcPct val="0"/>
              </a:spcBef>
            </a:pPr>
            <a:r>
              <a:rPr lang="en-US" sz="5487" spc="12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ESTRATEGIA 03: EL SEMÁFORO DE LA FLUIDEZ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8805" y="610119"/>
            <a:ext cx="16070495" cy="9066763"/>
          </a:xfrm>
          <a:custGeom>
            <a:avLst/>
            <a:gdLst/>
            <a:ahLst/>
            <a:cxnLst/>
            <a:rect l="l" t="t" r="r" b="b"/>
            <a:pathLst>
              <a:path w="16070495" h="9066763">
                <a:moveTo>
                  <a:pt x="0" y="0"/>
                </a:moveTo>
                <a:lnTo>
                  <a:pt x="16070495" y="0"/>
                </a:lnTo>
                <a:lnTo>
                  <a:pt x="16070495" y="9066762"/>
                </a:lnTo>
                <a:lnTo>
                  <a:pt x="0" y="906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08" b="-179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86200" y="1333500"/>
            <a:ext cx="12397041" cy="7022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8"/>
              </a:lnSpc>
            </a:pP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DESARROLLO:</a:t>
            </a:r>
          </a:p>
          <a:p>
            <a:pPr algn="just">
              <a:lnSpc>
                <a:spcPts val="6308"/>
              </a:lnSpc>
            </a:pP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individual: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El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estudiante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lee un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texto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cronometrado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en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voz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alta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(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puede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ser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en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pareja o ante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el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docente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).</a:t>
            </a:r>
          </a:p>
          <a:p>
            <a:pPr algn="just">
              <a:lnSpc>
                <a:spcPts val="6308"/>
              </a:lnSpc>
            </a:pPr>
            <a:r>
              <a:rPr lang="en-US" sz="3800" b="1" dirty="0" err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Evaluación</a:t>
            </a: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con </a:t>
            </a:r>
            <a:r>
              <a:rPr lang="en-US" sz="3800" b="1" dirty="0" err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el</a:t>
            </a: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semáforo</a:t>
            </a: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:</a:t>
            </a:r>
          </a:p>
          <a:p>
            <a:pPr algn="just">
              <a:lnSpc>
                <a:spcPts val="6308"/>
              </a:lnSpc>
            </a:pP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Verde: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Lee con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fluidez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, sin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pausas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incorrectas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ni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errores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.</a:t>
            </a:r>
          </a:p>
          <a:p>
            <a:pPr algn="just">
              <a:lnSpc>
                <a:spcPts val="6308"/>
              </a:lnSpc>
            </a:pP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Amarillo: 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Lee con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algunas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pausas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errores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leves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.</a:t>
            </a:r>
          </a:p>
          <a:p>
            <a:pPr algn="just">
              <a:lnSpc>
                <a:spcPts val="6308"/>
              </a:lnSpc>
            </a:pP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Rojo: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Presenta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muchas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interrupciones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vacilaciones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o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errores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.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Autoevaluación</a:t>
            </a: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y </a:t>
            </a:r>
            <a:r>
              <a:rPr lang="en-US" sz="3800" b="1" dirty="0" err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retroalimentación</a:t>
            </a:r>
            <a:r>
              <a:rPr lang="en-US" sz="38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: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El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estudiante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recibe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una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tarjeta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de color y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reflexiona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: ¿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Qué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puedo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mejorar</a:t>
            </a:r>
            <a:r>
              <a:rPr lang="en-US" sz="38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10119"/>
            <a:ext cx="16070495" cy="9066763"/>
          </a:xfrm>
          <a:custGeom>
            <a:avLst/>
            <a:gdLst/>
            <a:ahLst/>
            <a:cxnLst/>
            <a:rect l="l" t="t" r="r" b="b"/>
            <a:pathLst>
              <a:path w="16070495" h="9066763">
                <a:moveTo>
                  <a:pt x="0" y="0"/>
                </a:moveTo>
                <a:lnTo>
                  <a:pt x="16070495" y="0"/>
                </a:lnTo>
                <a:lnTo>
                  <a:pt x="16070495" y="9066762"/>
                </a:lnTo>
                <a:lnTo>
                  <a:pt x="0" y="906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08" b="-179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35029" y="4953914"/>
            <a:ext cx="931351" cy="1360314"/>
          </a:xfrm>
          <a:custGeom>
            <a:avLst/>
            <a:gdLst/>
            <a:ahLst/>
            <a:cxnLst/>
            <a:rect l="l" t="t" r="r" b="b"/>
            <a:pathLst>
              <a:path w="931351" h="1360314">
                <a:moveTo>
                  <a:pt x="0" y="0"/>
                </a:moveTo>
                <a:lnTo>
                  <a:pt x="931350" y="0"/>
                </a:lnTo>
                <a:lnTo>
                  <a:pt x="931350" y="1360313"/>
                </a:lnTo>
                <a:lnTo>
                  <a:pt x="0" y="1360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9283" r="-308873" b="-2065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16735" y="1619127"/>
            <a:ext cx="12622865" cy="124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  <a:spcBef>
                <a:spcPct val="0"/>
              </a:spcBef>
            </a:pPr>
            <a:r>
              <a:rPr lang="en-US" sz="3400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Relectura con mejora: </a:t>
            </a:r>
            <a:r>
              <a:rPr lang="en-US" sz="340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Vuelve a leer con el objetivo de cambiar de color.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16735" y="2868575"/>
            <a:ext cx="8118065" cy="1847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  <a:spcBef>
                <a:spcPct val="0"/>
              </a:spcBef>
            </a:pPr>
            <a:r>
              <a:rPr lang="en-US" sz="3400" b="1" dirty="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CIERRE REFLEXIVO:</a:t>
            </a:r>
          </a:p>
          <a:p>
            <a:pPr algn="l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¿En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qué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color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empecé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y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en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cuál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terminé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? ¿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Qué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hice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diferente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en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la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segunda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lectura</a:t>
            </a:r>
            <a:r>
              <a:rPr lang="en-US" sz="3400" dirty="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77542" y="8167318"/>
            <a:ext cx="9362057" cy="815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84"/>
              </a:lnSpc>
            </a:pPr>
            <a:r>
              <a:rPr lang="en-US" sz="49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Lee con fluidez, sin pausas incorrectas ni errores.</a:t>
            </a:r>
          </a:p>
        </p:txBody>
      </p:sp>
      <p:sp>
        <p:nvSpPr>
          <p:cNvPr id="8" name="Freeform 8"/>
          <p:cNvSpPr/>
          <p:nvPr/>
        </p:nvSpPr>
        <p:spPr>
          <a:xfrm>
            <a:off x="5235029" y="6499965"/>
            <a:ext cx="931351" cy="1360314"/>
          </a:xfrm>
          <a:custGeom>
            <a:avLst/>
            <a:gdLst/>
            <a:ahLst/>
            <a:cxnLst/>
            <a:rect l="l" t="t" r="r" b="b"/>
            <a:pathLst>
              <a:path w="931351" h="1360314">
                <a:moveTo>
                  <a:pt x="0" y="0"/>
                </a:moveTo>
                <a:lnTo>
                  <a:pt x="931350" y="0"/>
                </a:lnTo>
                <a:lnTo>
                  <a:pt x="931350" y="1360314"/>
                </a:lnTo>
                <a:lnTo>
                  <a:pt x="0" y="136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9283" r="-308873" b="-2065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029" y="8046016"/>
            <a:ext cx="931351" cy="1360314"/>
          </a:xfrm>
          <a:custGeom>
            <a:avLst/>
            <a:gdLst/>
            <a:ahLst/>
            <a:cxnLst/>
            <a:rect l="l" t="t" r="r" b="b"/>
            <a:pathLst>
              <a:path w="931351" h="1360314">
                <a:moveTo>
                  <a:pt x="0" y="0"/>
                </a:moveTo>
                <a:lnTo>
                  <a:pt x="931350" y="0"/>
                </a:lnTo>
                <a:lnTo>
                  <a:pt x="931350" y="1360314"/>
                </a:lnTo>
                <a:lnTo>
                  <a:pt x="0" y="1360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9283" r="-308873" b="-2065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87105" y="6618464"/>
            <a:ext cx="8463691" cy="93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Lee con algunas pausas o errores leves.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87105" y="4982489"/>
            <a:ext cx="9433214" cy="128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57"/>
              </a:lnSpc>
            </a:pPr>
            <a:r>
              <a:rPr lang="en-US" sz="4900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Presenta </a:t>
            </a:r>
            <a:r>
              <a:rPr lang="en-US" sz="4900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muchas</a:t>
            </a:r>
            <a:r>
              <a:rPr lang="en-US" sz="4900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interrupciones</a:t>
            </a:r>
            <a:r>
              <a:rPr lang="en-US" sz="4900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vacilaciones</a:t>
            </a:r>
            <a:r>
              <a:rPr lang="en-US" sz="4900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o </a:t>
            </a:r>
            <a:r>
              <a:rPr lang="en-US" sz="4900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errores</a:t>
            </a:r>
            <a:r>
              <a:rPr lang="en-US" sz="4900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71389" y="984044"/>
            <a:ext cx="15429624" cy="8938465"/>
          </a:xfrm>
          <a:custGeom>
            <a:avLst/>
            <a:gdLst/>
            <a:ahLst/>
            <a:cxnLst/>
            <a:rect l="l" t="t" r="r" b="b"/>
            <a:pathLst>
              <a:path w="15429624" h="8938465">
                <a:moveTo>
                  <a:pt x="15429624" y="0"/>
                </a:moveTo>
                <a:lnTo>
                  <a:pt x="0" y="0"/>
                </a:lnTo>
                <a:lnTo>
                  <a:pt x="0" y="8938465"/>
                </a:lnTo>
                <a:lnTo>
                  <a:pt x="15429624" y="8938465"/>
                </a:lnTo>
                <a:lnTo>
                  <a:pt x="15429624" y="0"/>
                </a:lnTo>
                <a:close/>
              </a:path>
            </a:pathLst>
          </a:custGeom>
          <a:blipFill>
            <a:blip r:embed="rId3"/>
            <a:stretch>
              <a:fillRect t="-10911" b="-168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59577" y="1630498"/>
            <a:ext cx="2791361" cy="2786778"/>
          </a:xfrm>
          <a:custGeom>
            <a:avLst/>
            <a:gdLst/>
            <a:ahLst/>
            <a:cxnLst/>
            <a:rect l="l" t="t" r="r" b="b"/>
            <a:pathLst>
              <a:path w="2791361" h="2786778">
                <a:moveTo>
                  <a:pt x="0" y="0"/>
                </a:moveTo>
                <a:lnTo>
                  <a:pt x="2791361" y="0"/>
                </a:lnTo>
                <a:lnTo>
                  <a:pt x="2791361" y="2786778"/>
                </a:lnTo>
                <a:lnTo>
                  <a:pt x="0" y="278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69779" y="4750446"/>
            <a:ext cx="5009081" cy="140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0"/>
              </a:lnSpc>
            </a:pPr>
            <a:r>
              <a:rPr lang="en-US" sz="509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PROPUESTA DE RÚBRICA APLICADA POR EL DOCENTE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74319" y="6664408"/>
            <a:ext cx="2504027" cy="44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252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INSUMO: VÍDEO</a:t>
            </a:r>
          </a:p>
        </p:txBody>
      </p:sp>
      <p:sp>
        <p:nvSpPr>
          <p:cNvPr id="7" name="Freeform 7"/>
          <p:cNvSpPr/>
          <p:nvPr/>
        </p:nvSpPr>
        <p:spPr>
          <a:xfrm>
            <a:off x="8550930" y="1225903"/>
            <a:ext cx="6436175" cy="8454746"/>
          </a:xfrm>
          <a:custGeom>
            <a:avLst/>
            <a:gdLst/>
            <a:ahLst/>
            <a:cxnLst/>
            <a:rect l="l" t="t" r="r" b="b"/>
            <a:pathLst>
              <a:path w="6436175" h="8454746">
                <a:moveTo>
                  <a:pt x="0" y="0"/>
                </a:moveTo>
                <a:lnTo>
                  <a:pt x="6436176" y="0"/>
                </a:lnTo>
                <a:lnTo>
                  <a:pt x="6436176" y="8454746"/>
                </a:lnTo>
                <a:lnTo>
                  <a:pt x="0" y="8454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103" y="801829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15384" y="1222404"/>
            <a:ext cx="4572729" cy="1829092"/>
          </a:xfrm>
          <a:custGeom>
            <a:avLst/>
            <a:gdLst/>
            <a:ahLst/>
            <a:cxnLst/>
            <a:rect l="l" t="t" r="r" b="b"/>
            <a:pathLst>
              <a:path w="4572729" h="1829092">
                <a:moveTo>
                  <a:pt x="0" y="0"/>
                </a:moveTo>
                <a:lnTo>
                  <a:pt x="4572729" y="0"/>
                </a:lnTo>
                <a:lnTo>
                  <a:pt x="4572729" y="1829091"/>
                </a:lnTo>
                <a:lnTo>
                  <a:pt x="0" y="18290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89148" y="2927670"/>
            <a:ext cx="11598903" cy="673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NIVEL:   </a:t>
            </a:r>
            <a:r>
              <a:rPr lang="en-US" sz="32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2° a 4° grado</a:t>
            </a:r>
          </a:p>
          <a:p>
            <a:pPr algn="just">
              <a:lnSpc>
                <a:spcPts val="4492"/>
              </a:lnSpc>
              <a:spcBef>
                <a:spcPct val="0"/>
              </a:spcBef>
            </a:pPr>
            <a:r>
              <a:rPr lang="en-US" sz="32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PROPÓSITO: </a:t>
            </a:r>
            <a:r>
              <a:rPr lang="en-US" sz="32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Fomentar la fluidez lectora con ritmo y comprensión mediante el movimiento corporal sincronizado con la lectura.</a:t>
            </a:r>
          </a:p>
          <a:p>
            <a:pPr algn="just">
              <a:lnSpc>
                <a:spcPts val="4492"/>
              </a:lnSpc>
              <a:spcBef>
                <a:spcPct val="0"/>
              </a:spcBef>
            </a:pPr>
            <a:r>
              <a:rPr lang="en-US" sz="32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BENEFICIO: </a:t>
            </a:r>
            <a:r>
              <a:rPr lang="en-US" sz="32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Mejora la coordinación entre ritmo, respiración y lectura oral, promueve la concentración activa, reduce la ansiedad lectora.</a:t>
            </a: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DURACIÓN:</a:t>
            </a:r>
            <a:r>
              <a:rPr lang="en-US" sz="32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15 minutos</a:t>
            </a:r>
          </a:p>
          <a:p>
            <a:pPr algn="l">
              <a:lnSpc>
                <a:spcPts val="4492"/>
              </a:lnSpc>
              <a:spcBef>
                <a:spcPct val="0"/>
              </a:spcBef>
            </a:pPr>
            <a:r>
              <a:rPr lang="en-US" sz="32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MATERIALES:</a:t>
            </a:r>
          </a:p>
          <a:p>
            <a:pPr algn="just">
              <a:lnSpc>
                <a:spcPts val="4492"/>
              </a:lnSpc>
              <a:spcBef>
                <a:spcPct val="0"/>
              </a:spcBef>
            </a:pPr>
            <a:r>
              <a:rPr lang="en-US" sz="3208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Poema corto con estrofas rítmicas (de preferencia octosílabos o rima consonante), espacio libre para caminar en grupo.</a:t>
            </a:r>
          </a:p>
          <a:p>
            <a:pPr algn="l">
              <a:lnSpc>
                <a:spcPts val="3988"/>
              </a:lnSpc>
              <a:spcBef>
                <a:spcPct val="0"/>
              </a:spcBef>
            </a:pPr>
            <a:endParaRPr lang="en-US" sz="3208">
              <a:solidFill>
                <a:srgbClr val="000000"/>
              </a:solidFill>
              <a:latin typeface="Times New Roman MT"/>
              <a:ea typeface="Times New Roman MT"/>
              <a:cs typeface="Times New Roman MT"/>
              <a:sym typeface="Times New Roman M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64387" y="1602895"/>
            <a:ext cx="10248426" cy="104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  <a:spcBef>
                <a:spcPct val="0"/>
              </a:spcBef>
            </a:pPr>
            <a:r>
              <a:rPr lang="en-US" sz="5487" spc="12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ESTRATEGIA 04: CAMINA EL POEMA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103" y="801829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79569" y="1534832"/>
            <a:ext cx="12711286" cy="606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3"/>
              </a:lnSpc>
              <a:spcBef>
                <a:spcPct val="0"/>
              </a:spcBef>
            </a:pPr>
            <a:r>
              <a:rPr lang="en-US" sz="276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DESARROLLO:</a:t>
            </a:r>
          </a:p>
          <a:p>
            <a:pPr algn="l">
              <a:lnSpc>
                <a:spcPts val="4063"/>
              </a:lnSpc>
            </a:pPr>
            <a:r>
              <a:rPr lang="en-US" sz="276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Selección del poema:</a:t>
            </a:r>
            <a:r>
              <a:rPr lang="en-US" sz="276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Usa un poema con cadencia clara y repetición (por ejemplo, de Gloria Fuertes, José Martí o rimas de tradición oral).</a:t>
            </a:r>
          </a:p>
          <a:p>
            <a:pPr algn="l">
              <a:lnSpc>
                <a:spcPts val="4063"/>
              </a:lnSpc>
            </a:pPr>
            <a:r>
              <a:rPr lang="en-US" sz="276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modelada:</a:t>
            </a:r>
            <a:r>
              <a:rPr lang="en-US" sz="276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El docente lee en voz alta, caminando lentamente y marcando el ritmo con pasos o palmadas suaves.</a:t>
            </a:r>
          </a:p>
          <a:p>
            <a:pPr algn="l">
              <a:lnSpc>
                <a:spcPts val="4063"/>
              </a:lnSpc>
            </a:pPr>
            <a:r>
              <a:rPr lang="en-US" sz="276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en movimiento:</a:t>
            </a:r>
            <a:r>
              <a:rPr lang="en-US" sz="276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Los estudiantes leen el poema en voz alta mientras caminan al ritmo de los versos, todos juntos o por turnos.</a:t>
            </a:r>
          </a:p>
          <a:p>
            <a:pPr algn="l">
              <a:lnSpc>
                <a:spcPts val="4063"/>
              </a:lnSpc>
            </a:pPr>
            <a:r>
              <a:rPr lang="en-US" sz="276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Versos con emoción:</a:t>
            </a:r>
            <a:r>
              <a:rPr lang="en-US" sz="276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En la segunda ronda, asigna emociones (felicidad, sorpresa, miedo) para leer mientras caminan.</a:t>
            </a:r>
          </a:p>
          <a:p>
            <a:pPr algn="l">
              <a:lnSpc>
                <a:spcPts val="2763"/>
              </a:lnSpc>
              <a:spcBef>
                <a:spcPct val="0"/>
              </a:spcBef>
            </a:pPr>
            <a:endParaRPr lang="en-US" sz="2763">
              <a:solidFill>
                <a:srgbClr val="000000"/>
              </a:solidFill>
              <a:latin typeface="Times New Roman MT"/>
              <a:ea typeface="Times New Roman MT"/>
              <a:cs typeface="Times New Roman MT"/>
              <a:sym typeface="Times New Roman MT"/>
            </a:endParaRPr>
          </a:p>
          <a:p>
            <a:pPr algn="l">
              <a:lnSpc>
                <a:spcPts val="2763"/>
              </a:lnSpc>
              <a:spcBef>
                <a:spcPct val="0"/>
              </a:spcBef>
            </a:pPr>
            <a:r>
              <a:rPr lang="en-US" sz="276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CIERRE REFLEXIVO: </a:t>
            </a:r>
          </a:p>
          <a:p>
            <a:pPr algn="l">
              <a:lnSpc>
                <a:spcPts val="3565"/>
              </a:lnSpc>
            </a:pPr>
            <a:r>
              <a:rPr lang="en-US" sz="276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¿Qué sentí al leer caminando? </a:t>
            </a:r>
          </a:p>
          <a:p>
            <a:pPr algn="l">
              <a:lnSpc>
                <a:spcPts val="3565"/>
              </a:lnSpc>
            </a:pPr>
            <a:r>
              <a:rPr lang="en-US" sz="276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¿Leer en movimiento me ayudó a recordar el poema?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6077" y="1028700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3" y="0"/>
                </a:lnTo>
                <a:lnTo>
                  <a:pt x="16083223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71374" y="1572935"/>
            <a:ext cx="3067625" cy="88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PRACTICAMOS: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11579" y="2480986"/>
            <a:ext cx="6336432" cy="615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“El lagarto está llorando” – Federico García Lorca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(fragmento adaptado para uso escolar)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El lagarto está llorando,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la lagarta está llorando.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El lagarto y la lagarta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con delantalitos blancos.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Han perdido sin querer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su anillo de desposados.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¡Ay, su anillito de plomo,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344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ay, su anillito plomado!</a:t>
            </a:r>
          </a:p>
        </p:txBody>
      </p:sp>
      <p:sp>
        <p:nvSpPr>
          <p:cNvPr id="6" name="Freeform 6"/>
          <p:cNvSpPr/>
          <p:nvPr/>
        </p:nvSpPr>
        <p:spPr>
          <a:xfrm rot="155002">
            <a:off x="3854336" y="3332287"/>
            <a:ext cx="5433724" cy="5603332"/>
          </a:xfrm>
          <a:custGeom>
            <a:avLst/>
            <a:gdLst/>
            <a:ahLst/>
            <a:cxnLst/>
            <a:rect l="l" t="t" r="r" b="b"/>
            <a:pathLst>
              <a:path w="5433724" h="5603332">
                <a:moveTo>
                  <a:pt x="0" y="0"/>
                </a:moveTo>
                <a:lnTo>
                  <a:pt x="5433724" y="0"/>
                </a:lnTo>
                <a:lnTo>
                  <a:pt x="5433724" y="5603333"/>
                </a:lnTo>
                <a:lnTo>
                  <a:pt x="0" y="5603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1" r="-3814" b="-38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38229" y="5281804"/>
            <a:ext cx="3833208" cy="248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5"/>
              </a:lnSpc>
              <a:spcBef>
                <a:spcPct val="0"/>
              </a:spcBef>
            </a:pPr>
            <a:r>
              <a:rPr lang="en-US" sz="183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¿CÓMO USARLO EN LA ESTRATEGIA?</a:t>
            </a:r>
          </a:p>
          <a:p>
            <a:pPr algn="l">
              <a:lnSpc>
                <a:spcPts val="2425"/>
              </a:lnSpc>
              <a:spcBef>
                <a:spcPct val="0"/>
              </a:spcBef>
            </a:pPr>
            <a:r>
              <a:rPr lang="en-US" sz="173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Los estudiantes leen en voz alta caminando lentamente, marcando el ritmo de cada verso con los pasos.</a:t>
            </a:r>
          </a:p>
          <a:p>
            <a:pPr algn="l">
              <a:lnSpc>
                <a:spcPts val="2425"/>
              </a:lnSpc>
              <a:spcBef>
                <a:spcPct val="0"/>
              </a:spcBef>
            </a:pPr>
            <a:r>
              <a:rPr lang="en-US" sz="173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Cada estrofa puede ser leída por un grupo distinto o un dúo que camina uno frente al otro.</a:t>
            </a:r>
          </a:p>
          <a:p>
            <a:pPr algn="l">
              <a:lnSpc>
                <a:spcPts val="2425"/>
              </a:lnSpc>
              <a:spcBef>
                <a:spcPct val="0"/>
              </a:spcBef>
            </a:pPr>
            <a:r>
              <a:rPr lang="en-US" sz="173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En la repetición final, pueden leer el poema sin caminar, solo con movimientos suaves (manos al pecho, mímica de llorar) que refuercen el sentimiento.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1823" y="4057253"/>
            <a:ext cx="16937857" cy="2600645"/>
            <a:chOff x="0" y="0"/>
            <a:chExt cx="4460999" cy="684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0999" cy="684944"/>
            </a:xfrm>
            <a:custGeom>
              <a:avLst/>
              <a:gdLst/>
              <a:ahLst/>
              <a:cxnLst/>
              <a:rect l="l" t="t" r="r" b="b"/>
              <a:pathLst>
                <a:path w="4460999" h="684944">
                  <a:moveTo>
                    <a:pt x="5485" y="0"/>
                  </a:moveTo>
                  <a:lnTo>
                    <a:pt x="4455514" y="0"/>
                  </a:lnTo>
                  <a:cubicBezTo>
                    <a:pt x="4458544" y="0"/>
                    <a:pt x="4460999" y="2456"/>
                    <a:pt x="4460999" y="5485"/>
                  </a:cubicBezTo>
                  <a:lnTo>
                    <a:pt x="4460999" y="679459"/>
                  </a:lnTo>
                  <a:cubicBezTo>
                    <a:pt x="4460999" y="680913"/>
                    <a:pt x="4460422" y="682308"/>
                    <a:pt x="4459393" y="683337"/>
                  </a:cubicBezTo>
                  <a:cubicBezTo>
                    <a:pt x="4458364" y="684366"/>
                    <a:pt x="4456969" y="684944"/>
                    <a:pt x="4455514" y="684944"/>
                  </a:cubicBezTo>
                  <a:lnTo>
                    <a:pt x="5485" y="684944"/>
                  </a:lnTo>
                  <a:cubicBezTo>
                    <a:pt x="4030" y="684944"/>
                    <a:pt x="2635" y="684366"/>
                    <a:pt x="1607" y="683337"/>
                  </a:cubicBezTo>
                  <a:cubicBezTo>
                    <a:pt x="578" y="682308"/>
                    <a:pt x="0" y="680913"/>
                    <a:pt x="0" y="679459"/>
                  </a:cubicBezTo>
                  <a:lnTo>
                    <a:pt x="0" y="5485"/>
                  </a:lnTo>
                  <a:cubicBezTo>
                    <a:pt x="0" y="4030"/>
                    <a:pt x="578" y="2635"/>
                    <a:pt x="1607" y="1607"/>
                  </a:cubicBezTo>
                  <a:cubicBezTo>
                    <a:pt x="2635" y="578"/>
                    <a:pt x="4030" y="0"/>
                    <a:pt x="5485" y="0"/>
                  </a:cubicBezTo>
                  <a:close/>
                </a:path>
              </a:pathLst>
            </a:custGeom>
            <a:solidFill>
              <a:srgbClr val="FFFBF5"/>
            </a:solidFill>
            <a:ln w="104775" cap="sq">
              <a:solidFill>
                <a:srgbClr val="41363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0999" cy="723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lectora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60293" y="5035909"/>
            <a:ext cx="15058440" cy="97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128">
                <a:solidFill>
                  <a:srgbClr val="000000"/>
                </a:solidFill>
                <a:latin typeface="Sergio Trendy"/>
                <a:ea typeface="Sergio Trendy"/>
                <a:cs typeface="Sergio Trendy"/>
                <a:sym typeface="Sergio Trendy"/>
              </a:rPr>
              <a:t>ESTRATEGIAS: NIVEL SECUNDARIA</a:t>
            </a:r>
          </a:p>
        </p:txBody>
      </p:sp>
      <p:sp>
        <p:nvSpPr>
          <p:cNvPr id="7" name="Freeform 7"/>
          <p:cNvSpPr/>
          <p:nvPr/>
        </p:nvSpPr>
        <p:spPr>
          <a:xfrm>
            <a:off x="8449805" y="3447345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2785" y="318942"/>
            <a:ext cx="17125028" cy="9649117"/>
          </a:xfrm>
          <a:custGeom>
            <a:avLst/>
            <a:gdLst/>
            <a:ahLst/>
            <a:cxnLst/>
            <a:rect l="l" t="t" r="r" b="b"/>
            <a:pathLst>
              <a:path w="17125028" h="9649117">
                <a:moveTo>
                  <a:pt x="0" y="0"/>
                </a:moveTo>
                <a:lnTo>
                  <a:pt x="17125027" y="0"/>
                </a:lnTo>
                <a:lnTo>
                  <a:pt x="17125027" y="9649116"/>
                </a:lnTo>
                <a:lnTo>
                  <a:pt x="0" y="9649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396" b="-11969"/>
            </a:stretch>
          </a:blipFill>
        </p:spPr>
      </p:sp>
      <p:sp>
        <p:nvSpPr>
          <p:cNvPr id="4" name="Freeform 4"/>
          <p:cNvSpPr/>
          <p:nvPr/>
        </p:nvSpPr>
        <p:spPr>
          <a:xfrm rot="131805">
            <a:off x="3751555" y="5170872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6" y="0"/>
                </a:lnTo>
                <a:lnTo>
                  <a:pt x="1454666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1805">
            <a:off x="3751555" y="6946960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6" y="0"/>
                </a:lnTo>
                <a:lnTo>
                  <a:pt x="1454666" y="1381115"/>
                </a:lnTo>
                <a:lnTo>
                  <a:pt x="0" y="138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1805">
            <a:off x="3751555" y="3275142"/>
            <a:ext cx="1454665" cy="1381115"/>
          </a:xfrm>
          <a:custGeom>
            <a:avLst/>
            <a:gdLst/>
            <a:ahLst/>
            <a:cxnLst/>
            <a:rect l="l" t="t" r="r" b="b"/>
            <a:pathLst>
              <a:path w="1454665" h="1381115">
                <a:moveTo>
                  <a:pt x="0" y="0"/>
                </a:moveTo>
                <a:lnTo>
                  <a:pt x="1454666" y="0"/>
                </a:lnTo>
                <a:lnTo>
                  <a:pt x="1454666" y="1381114"/>
                </a:lnTo>
                <a:lnTo>
                  <a:pt x="0" y="138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09221" y="774414"/>
            <a:ext cx="5621639" cy="2248656"/>
          </a:xfrm>
          <a:custGeom>
            <a:avLst/>
            <a:gdLst/>
            <a:ahLst/>
            <a:cxnLst/>
            <a:rect l="l" t="t" r="r" b="b"/>
            <a:pathLst>
              <a:path w="5621639" h="2248656">
                <a:moveTo>
                  <a:pt x="0" y="0"/>
                </a:moveTo>
                <a:lnTo>
                  <a:pt x="5621639" y="0"/>
                </a:lnTo>
                <a:lnTo>
                  <a:pt x="5621639" y="2248656"/>
                </a:lnTo>
                <a:lnTo>
                  <a:pt x="0" y="22486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73570" y="897925"/>
            <a:ext cx="7664910" cy="198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3"/>
              </a:lnSpc>
              <a:spcBef>
                <a:spcPct val="0"/>
              </a:spcBef>
            </a:pPr>
            <a:r>
              <a:rPr lang="en-US" sz="10402" spc="22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PROPÓSITOS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49138" y="3063723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9138" y="4994303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14300" y="6813949"/>
            <a:ext cx="929176" cy="133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3"/>
              </a:lnSpc>
              <a:spcBef>
                <a:spcPct val="0"/>
              </a:spcBef>
            </a:pPr>
            <a:r>
              <a:rPr lang="en-US" sz="7014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3</a:t>
            </a:r>
          </a:p>
        </p:txBody>
      </p:sp>
      <p:sp>
        <p:nvSpPr>
          <p:cNvPr id="12" name="Freeform 12"/>
          <p:cNvSpPr/>
          <p:nvPr/>
        </p:nvSpPr>
        <p:spPr>
          <a:xfrm rot="740594">
            <a:off x="14875709" y="1367734"/>
            <a:ext cx="1389707" cy="1781676"/>
          </a:xfrm>
          <a:custGeom>
            <a:avLst/>
            <a:gdLst/>
            <a:ahLst/>
            <a:cxnLst/>
            <a:rect l="l" t="t" r="r" b="b"/>
            <a:pathLst>
              <a:path w="1389707" h="1781676">
                <a:moveTo>
                  <a:pt x="0" y="0"/>
                </a:moveTo>
                <a:lnTo>
                  <a:pt x="1389707" y="0"/>
                </a:lnTo>
                <a:lnTo>
                  <a:pt x="1389707" y="1781677"/>
                </a:lnTo>
                <a:lnTo>
                  <a:pt x="0" y="17816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475006" y="3339948"/>
            <a:ext cx="11311694" cy="1222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9"/>
              </a:lnSpc>
            </a:pPr>
            <a:r>
              <a:rPr lang="en-US" sz="4403" spc="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Fortalecer las competencias pedagógicas en lectoescritura de los docentes del nivel primaria y secundaria.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75006" y="5203853"/>
            <a:ext cx="11311694" cy="1357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19"/>
              </a:lnSpc>
            </a:pPr>
            <a:r>
              <a:rPr lang="en-US" sz="4403" spc="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Desarrollar estrategias de fluidez lectora basadas en enfoques multifactoriales.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75006" y="7009055"/>
            <a:ext cx="11311694" cy="12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47"/>
              </a:lnSpc>
            </a:pPr>
            <a:r>
              <a:rPr lang="en-US" sz="4403" spc="9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Aplicar actividades de gamificación para mejorar la precisión, velocidad y expresividad en la lectura.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9" y="848063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7332" y="1384222"/>
            <a:ext cx="4572729" cy="1829092"/>
          </a:xfrm>
          <a:custGeom>
            <a:avLst/>
            <a:gdLst/>
            <a:ahLst/>
            <a:cxnLst/>
            <a:rect l="l" t="t" r="r" b="b"/>
            <a:pathLst>
              <a:path w="4572729" h="1829092">
                <a:moveTo>
                  <a:pt x="0" y="0"/>
                </a:moveTo>
                <a:lnTo>
                  <a:pt x="4572729" y="0"/>
                </a:lnTo>
                <a:lnTo>
                  <a:pt x="4572729" y="1829092"/>
                </a:lnTo>
                <a:lnTo>
                  <a:pt x="0" y="182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08992" y="2700660"/>
            <a:ext cx="12141460" cy="738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7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NIVEL:</a:t>
            </a: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001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1° a 2° de SECUNDARIA</a:t>
            </a:r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PROPÓSITO:</a:t>
            </a:r>
          </a:p>
          <a:p>
            <a:pPr algn="just">
              <a:lnSpc>
                <a:spcPts val="3827"/>
              </a:lnSpc>
              <a:spcBef>
                <a:spcPct val="0"/>
              </a:spcBef>
            </a:pPr>
            <a:r>
              <a:rPr lang="en-US" sz="27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Desarrollar confianza, ritmo y precisión en la lectura oral, promoviendo una participación gradual y colaborativa.</a:t>
            </a:r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DURACIÓN:</a:t>
            </a:r>
          </a:p>
          <a:p>
            <a:pPr algn="l">
              <a:lnSpc>
                <a:spcPts val="3827"/>
              </a:lnSpc>
              <a:spcBef>
                <a:spcPct val="0"/>
              </a:spcBef>
            </a:pPr>
            <a:r>
              <a:rPr lang="en-US" sz="27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10 a 15 minutos</a:t>
            </a:r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MATERIALES:</a:t>
            </a:r>
          </a:p>
          <a:p>
            <a:pPr marL="648064" lvl="1" indent="-324032" algn="just">
              <a:lnSpc>
                <a:spcPts val="4202"/>
              </a:lnSpc>
              <a:spcBef>
                <a:spcPct val="0"/>
              </a:spcBef>
              <a:buFont typeface="Arial"/>
              <a:buChar char="•"/>
            </a:pP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Un texto narrativo o expositivo (100–150 palabras, de interés adolescente).</a:t>
            </a:r>
          </a:p>
          <a:p>
            <a:pPr marL="648064" lvl="1" indent="-324032" algn="l">
              <a:lnSpc>
                <a:spcPts val="4202"/>
              </a:lnSpc>
              <a:spcBef>
                <a:spcPct val="0"/>
              </a:spcBef>
              <a:buFont typeface="Arial"/>
              <a:buChar char="•"/>
            </a:pP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Cronómetro o reloj (opcional).</a:t>
            </a:r>
          </a:p>
          <a:p>
            <a:pPr marL="669654" lvl="1" indent="-334827" algn="l">
              <a:lnSpc>
                <a:spcPts val="4342"/>
              </a:lnSpc>
              <a:spcBef>
                <a:spcPct val="0"/>
              </a:spcBef>
              <a:buFont typeface="Arial"/>
              <a:buChar char="•"/>
            </a:pPr>
            <a:r>
              <a:rPr lang="en-US" sz="31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Ficha de autoevaluación (opcional).</a:t>
            </a:r>
          </a:p>
          <a:p>
            <a:pPr algn="l">
              <a:lnSpc>
                <a:spcPts val="4202"/>
              </a:lnSpc>
              <a:spcBef>
                <a:spcPct val="0"/>
              </a:spcBef>
            </a:pPr>
            <a:endParaRPr lang="en-US" sz="3101">
              <a:solidFill>
                <a:srgbClr val="000000"/>
              </a:solidFill>
              <a:latin typeface="Times New Roman MT"/>
              <a:ea typeface="Times New Roman MT"/>
              <a:cs typeface="Times New Roman MT"/>
              <a:sym typeface="Times New Roman MT"/>
            </a:endParaRPr>
          </a:p>
          <a:p>
            <a:pPr algn="l">
              <a:lnSpc>
                <a:spcPts val="3827"/>
              </a:lnSpc>
              <a:spcBef>
                <a:spcPct val="0"/>
              </a:spcBef>
            </a:pPr>
            <a:endParaRPr lang="en-US" sz="3101">
              <a:solidFill>
                <a:srgbClr val="000000"/>
              </a:solidFill>
              <a:latin typeface="Times New Roman MT"/>
              <a:ea typeface="Times New Roman MT"/>
              <a:cs typeface="Times New Roman MT"/>
              <a:sym typeface="Times New Roman M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929864" y="1028700"/>
            <a:ext cx="2867342" cy="2867342"/>
          </a:xfrm>
          <a:custGeom>
            <a:avLst/>
            <a:gdLst/>
            <a:ahLst/>
            <a:cxnLst/>
            <a:rect l="l" t="t" r="r" b="b"/>
            <a:pathLst>
              <a:path w="2867342" h="2867342">
                <a:moveTo>
                  <a:pt x="0" y="0"/>
                </a:moveTo>
                <a:lnTo>
                  <a:pt x="2867342" y="0"/>
                </a:lnTo>
                <a:lnTo>
                  <a:pt x="2867342" y="2867342"/>
                </a:lnTo>
                <a:lnTo>
                  <a:pt x="0" y="28673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85021" y="1757444"/>
            <a:ext cx="10202946" cy="12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  <a:spcBef>
                <a:spcPct val="0"/>
              </a:spcBef>
            </a:pPr>
            <a:r>
              <a:rPr lang="en-US" sz="6803" spc="14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ESTRATEGIA 01: LECTURA EN CADENA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9" y="848063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41948" y="1747680"/>
            <a:ext cx="12402926" cy="734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52"/>
              </a:lnSpc>
              <a:spcBef>
                <a:spcPct val="0"/>
              </a:spcBef>
            </a:pPr>
            <a:r>
              <a:rPr lang="en-US" sz="3014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PASOS PARA APLICAR:</a:t>
            </a:r>
          </a:p>
          <a:p>
            <a:pPr algn="just">
              <a:lnSpc>
                <a:spcPts val="4852"/>
              </a:lnSpc>
              <a:spcBef>
                <a:spcPct val="0"/>
              </a:spcBef>
            </a:pPr>
            <a:r>
              <a:rPr lang="en-US" sz="3014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Preparación del texto:</a:t>
            </a:r>
          </a:p>
          <a:p>
            <a:pPr marL="650725" lvl="1" indent="-325362" algn="just">
              <a:lnSpc>
                <a:spcPts val="4852"/>
              </a:lnSpc>
              <a:buFont typeface="Arial"/>
              <a:buChar char="•"/>
            </a:pPr>
            <a:r>
              <a:rPr lang="en-US" sz="3014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Elige un texto con párrafos cortos, adecuado al nivel lector del grupo.</a:t>
            </a:r>
          </a:p>
          <a:p>
            <a:pPr marL="650725" lvl="1" indent="-325362" algn="just">
              <a:lnSpc>
                <a:spcPts val="4852"/>
              </a:lnSpc>
              <a:buFont typeface="Arial"/>
              <a:buChar char="•"/>
            </a:pPr>
            <a:r>
              <a:rPr lang="en-US" sz="3014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Asegúrate de que tenga puntuación clara y vocabulario comprensible.</a:t>
            </a:r>
          </a:p>
          <a:p>
            <a:pPr algn="just">
              <a:lnSpc>
                <a:spcPts val="4852"/>
              </a:lnSpc>
              <a:spcBef>
                <a:spcPct val="0"/>
              </a:spcBef>
            </a:pPr>
            <a:r>
              <a:rPr lang="en-US" sz="3014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Modelado del docente:</a:t>
            </a:r>
          </a:p>
          <a:p>
            <a:pPr marL="650725" lvl="1" indent="-325362" algn="just">
              <a:lnSpc>
                <a:spcPts val="4852"/>
              </a:lnSpc>
              <a:buFont typeface="Arial"/>
              <a:buChar char="•"/>
            </a:pPr>
            <a:r>
              <a:rPr lang="en-US" sz="3014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Lee en voz alta el primer párrafo mostrando cómo usar entonación, pausas y velocidad adecuada.</a:t>
            </a:r>
          </a:p>
          <a:p>
            <a:pPr marL="650725" lvl="1" indent="-325362" algn="just">
              <a:lnSpc>
                <a:spcPts val="4852"/>
              </a:lnSpc>
              <a:buFont typeface="Arial"/>
              <a:buChar char="•"/>
            </a:pPr>
            <a:r>
              <a:rPr lang="en-US" sz="3014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Puedes subrayar palabras que deben enfatizarse o explicar brevemente frases complejas.</a:t>
            </a:r>
          </a:p>
          <a:p>
            <a:pPr algn="just">
              <a:lnSpc>
                <a:spcPts val="4852"/>
              </a:lnSpc>
              <a:spcBef>
                <a:spcPct val="0"/>
              </a:spcBef>
            </a:pPr>
            <a:r>
              <a:rPr lang="en-US" sz="3014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en cadena:</a:t>
            </a:r>
          </a:p>
          <a:p>
            <a:pPr marL="650725" lvl="1" indent="-325362" algn="just">
              <a:lnSpc>
                <a:spcPts val="4852"/>
              </a:lnSpc>
              <a:buFont typeface="Arial"/>
              <a:buChar char="•"/>
            </a:pPr>
            <a:r>
              <a:rPr lang="en-US" sz="3014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Cada estudiante lee un párrafo de 3–4 oraciones. Al terminar, da paso al siguiente alumno.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2908" y="824946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3" y="0"/>
                </a:lnTo>
                <a:lnTo>
                  <a:pt x="16083223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83640" y="1618609"/>
            <a:ext cx="12723025" cy="3941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56"/>
              </a:lnSpc>
              <a:spcBef>
                <a:spcPct val="0"/>
              </a:spcBef>
            </a:pPr>
            <a:r>
              <a:rPr lang="en-US" sz="314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Si alguien se equivoca, puede corregir y continuar sin presión, o recibir apoyo del grupo.</a:t>
            </a:r>
          </a:p>
          <a:p>
            <a:pPr algn="l">
              <a:lnSpc>
                <a:spcPts val="5700"/>
              </a:lnSpc>
              <a:spcBef>
                <a:spcPct val="0"/>
              </a:spcBef>
            </a:pPr>
            <a:r>
              <a:rPr lang="en-US" sz="3540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CIERRE REFLEXIVO:</a:t>
            </a:r>
          </a:p>
          <a:p>
            <a:pPr algn="l">
              <a:lnSpc>
                <a:spcPts val="5056"/>
              </a:lnSpc>
              <a:spcBef>
                <a:spcPct val="0"/>
              </a:spcBef>
            </a:pPr>
            <a:r>
              <a:rPr lang="en-US" sz="3140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Primera ronda reflexiva: </a:t>
            </a:r>
            <a:r>
              <a:rPr lang="en-US" sz="314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Después de una primera vuelta, pregunta:</a:t>
            </a:r>
          </a:p>
          <a:p>
            <a:pPr algn="just">
              <a:lnSpc>
                <a:spcPts val="5056"/>
              </a:lnSpc>
              <a:spcBef>
                <a:spcPct val="0"/>
              </a:spcBef>
            </a:pPr>
            <a:r>
              <a:rPr lang="en-US" sz="3140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¿Fue fácil o difícil seguir el ritmo? ¿Qué parte del texto te generó más dificultad?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57230" y="6935121"/>
            <a:ext cx="9649435" cy="1730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0"/>
              </a:lnSpc>
            </a:pPr>
            <a:r>
              <a:rPr lang="en-US" sz="3735" b="1">
                <a:solidFill>
                  <a:srgbClr val="004AAD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Relectura con mejora</a:t>
            </a:r>
          </a:p>
          <a:p>
            <a:pPr algn="just">
              <a:lnSpc>
                <a:spcPts val="4264"/>
              </a:lnSpc>
            </a:pPr>
            <a:r>
              <a:rPr lang="en-US" sz="3135" b="1">
                <a:solidFill>
                  <a:srgbClr val="000000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Vuelven a leer el texto completo con más seguridad, enfocándose en mejorar lo observado en la primera ronda.</a:t>
            </a:r>
          </a:p>
        </p:txBody>
      </p:sp>
      <p:sp>
        <p:nvSpPr>
          <p:cNvPr id="6" name="Freeform 6"/>
          <p:cNvSpPr/>
          <p:nvPr/>
        </p:nvSpPr>
        <p:spPr>
          <a:xfrm>
            <a:off x="4632158" y="6198520"/>
            <a:ext cx="2143307" cy="2139788"/>
          </a:xfrm>
          <a:custGeom>
            <a:avLst/>
            <a:gdLst/>
            <a:ahLst/>
            <a:cxnLst/>
            <a:rect l="l" t="t" r="r" b="b"/>
            <a:pathLst>
              <a:path w="2143307" h="2139788">
                <a:moveTo>
                  <a:pt x="0" y="0"/>
                </a:moveTo>
                <a:lnTo>
                  <a:pt x="2143307" y="0"/>
                </a:lnTo>
                <a:lnTo>
                  <a:pt x="2143307" y="2139788"/>
                </a:lnTo>
                <a:lnTo>
                  <a:pt x="0" y="2139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57230" y="5979445"/>
            <a:ext cx="2487290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SUGERENCIA: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9676" y="968162"/>
            <a:ext cx="15429624" cy="8938465"/>
          </a:xfrm>
          <a:custGeom>
            <a:avLst/>
            <a:gdLst/>
            <a:ahLst/>
            <a:cxnLst/>
            <a:rect l="l" t="t" r="r" b="b"/>
            <a:pathLst>
              <a:path w="15429624" h="8938465">
                <a:moveTo>
                  <a:pt x="15429624" y="0"/>
                </a:moveTo>
                <a:lnTo>
                  <a:pt x="0" y="0"/>
                </a:lnTo>
                <a:lnTo>
                  <a:pt x="0" y="8938465"/>
                </a:lnTo>
                <a:lnTo>
                  <a:pt x="15429624" y="8938465"/>
                </a:lnTo>
                <a:lnTo>
                  <a:pt x="15429624" y="0"/>
                </a:lnTo>
                <a:close/>
              </a:path>
            </a:pathLst>
          </a:custGeom>
          <a:blipFill>
            <a:blip r:embed="rId3"/>
            <a:stretch>
              <a:fillRect t="-10911" b="-168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5516" y="464561"/>
            <a:ext cx="2791361" cy="2786778"/>
          </a:xfrm>
          <a:custGeom>
            <a:avLst/>
            <a:gdLst/>
            <a:ahLst/>
            <a:cxnLst/>
            <a:rect l="l" t="t" r="r" b="b"/>
            <a:pathLst>
              <a:path w="2791361" h="2786778">
                <a:moveTo>
                  <a:pt x="0" y="0"/>
                </a:moveTo>
                <a:lnTo>
                  <a:pt x="2791362" y="0"/>
                </a:lnTo>
                <a:lnTo>
                  <a:pt x="2791362" y="2786778"/>
                </a:lnTo>
                <a:lnTo>
                  <a:pt x="0" y="278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76878" y="5912972"/>
            <a:ext cx="11564646" cy="3151366"/>
          </a:xfrm>
          <a:custGeom>
            <a:avLst/>
            <a:gdLst/>
            <a:ahLst/>
            <a:cxnLst/>
            <a:rect l="l" t="t" r="r" b="b"/>
            <a:pathLst>
              <a:path w="11564646" h="3151366">
                <a:moveTo>
                  <a:pt x="0" y="0"/>
                </a:moveTo>
                <a:lnTo>
                  <a:pt x="11564645" y="0"/>
                </a:lnTo>
                <a:lnTo>
                  <a:pt x="11564645" y="3151366"/>
                </a:lnTo>
                <a:lnTo>
                  <a:pt x="0" y="3151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59749" y="1446644"/>
            <a:ext cx="7445904" cy="91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  <a:spcBef>
                <a:spcPct val="0"/>
              </a:spcBef>
            </a:pPr>
            <a:r>
              <a:rPr lang="en-US" sz="4821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FICHA DE AUTOEVALUACIÓN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76878" y="2399576"/>
            <a:ext cx="9916419" cy="259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4"/>
              </a:lnSpc>
              <a:spcBef>
                <a:spcPct val="0"/>
              </a:spcBef>
            </a:pPr>
            <a:r>
              <a:rPr lang="en-US" sz="35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ESTRATEGIA: LECTURA EN CADENA</a:t>
            </a:r>
          </a:p>
          <a:p>
            <a:pPr algn="l">
              <a:lnSpc>
                <a:spcPts val="5014"/>
              </a:lnSpc>
              <a:spcBef>
                <a:spcPct val="0"/>
              </a:spcBef>
            </a:pPr>
            <a:r>
              <a:rPr lang="en-US" sz="35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Nombre del estudiante: ……………………………………………………………………………..</a:t>
            </a:r>
          </a:p>
          <a:p>
            <a:pPr algn="l">
              <a:lnSpc>
                <a:spcPts val="5014"/>
              </a:lnSpc>
              <a:spcBef>
                <a:spcPct val="0"/>
              </a:spcBef>
            </a:pPr>
            <a:r>
              <a:rPr lang="en-US" sz="35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Grado y sección: …………………………………….Fecha: ………………………………………</a:t>
            </a:r>
          </a:p>
          <a:p>
            <a:pPr algn="ctr">
              <a:lnSpc>
                <a:spcPts val="5014"/>
              </a:lnSpc>
              <a:spcBef>
                <a:spcPct val="0"/>
              </a:spcBef>
            </a:pPr>
            <a:r>
              <a:rPr lang="en-US" sz="35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76878" y="4402345"/>
            <a:ext cx="11564646" cy="1211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30"/>
              </a:lnSpc>
              <a:spcBef>
                <a:spcPct val="0"/>
              </a:spcBef>
            </a:pPr>
            <a:r>
              <a:rPr lang="en-US" sz="3307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Luego de participar en la actividad de Lectura en cadena, marca con una X la opción que mejor describa tu desempeño: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9" y="848063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7332" y="1384222"/>
            <a:ext cx="4572729" cy="1829092"/>
          </a:xfrm>
          <a:custGeom>
            <a:avLst/>
            <a:gdLst/>
            <a:ahLst/>
            <a:cxnLst/>
            <a:rect l="l" t="t" r="r" b="b"/>
            <a:pathLst>
              <a:path w="4572729" h="1829092">
                <a:moveTo>
                  <a:pt x="0" y="0"/>
                </a:moveTo>
                <a:lnTo>
                  <a:pt x="4572729" y="0"/>
                </a:lnTo>
                <a:lnTo>
                  <a:pt x="4572729" y="1829092"/>
                </a:lnTo>
                <a:lnTo>
                  <a:pt x="0" y="182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08992" y="2538842"/>
            <a:ext cx="12141460" cy="6819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7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NIVEL:</a:t>
            </a: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001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1° a 5° de SECUNDARIA</a:t>
            </a:r>
          </a:p>
          <a:p>
            <a:pPr algn="just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PROPÓSITO: </a:t>
            </a: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Mejorar la precisión y velocidad lectora de manera competitiva y divertida.</a:t>
            </a:r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DURACIÓN:</a:t>
            </a:r>
          </a:p>
          <a:p>
            <a:pPr algn="l">
              <a:lnSpc>
                <a:spcPts val="3827"/>
              </a:lnSpc>
              <a:spcBef>
                <a:spcPct val="0"/>
              </a:spcBef>
            </a:pPr>
            <a:r>
              <a:rPr lang="en-US" sz="27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10 a 15 minutos</a:t>
            </a:r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MATERIALES:</a:t>
            </a:r>
          </a:p>
          <a:p>
            <a:pPr marL="648064" lvl="1" indent="-324032" algn="just">
              <a:lnSpc>
                <a:spcPts val="4202"/>
              </a:lnSpc>
              <a:spcBef>
                <a:spcPct val="0"/>
              </a:spcBef>
              <a:buFont typeface="Arial"/>
              <a:buChar char="•"/>
            </a:pP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Texto de 150–200 palabras con puntuación adecuada.</a:t>
            </a:r>
          </a:p>
          <a:p>
            <a:pPr marL="648064" lvl="1" indent="-324032" algn="l">
              <a:lnSpc>
                <a:spcPts val="4202"/>
              </a:lnSpc>
              <a:spcBef>
                <a:spcPct val="0"/>
              </a:spcBef>
              <a:buFont typeface="Arial"/>
              <a:buChar char="•"/>
            </a:pP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Cronómetro o reloj</a:t>
            </a:r>
          </a:p>
          <a:p>
            <a:pPr algn="l">
              <a:lnSpc>
                <a:spcPts val="4062"/>
              </a:lnSpc>
              <a:spcBef>
                <a:spcPct val="0"/>
              </a:spcBef>
            </a:pPr>
            <a:r>
              <a:rPr lang="en-US" sz="29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PASOS PARA APLICAR:</a:t>
            </a:r>
          </a:p>
          <a:p>
            <a:pPr marL="590236" lvl="1" indent="-295118" algn="l">
              <a:lnSpc>
                <a:spcPts val="3827"/>
              </a:lnSpc>
              <a:buFont typeface="Arial"/>
              <a:buChar char="•"/>
            </a:pPr>
            <a:r>
              <a:rPr lang="en-US" sz="27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Se eligen dos estudiantes (con similar fluidez) para leer el mismo fragmento.</a:t>
            </a:r>
          </a:p>
          <a:p>
            <a:pPr marL="590236" lvl="1" indent="-295118" algn="l">
              <a:lnSpc>
                <a:spcPts val="3827"/>
              </a:lnSpc>
              <a:buFont typeface="Arial"/>
              <a:buChar char="•"/>
            </a:pPr>
            <a:r>
              <a:rPr lang="en-US" sz="27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Ambos usan la Ficha de coevaluación para evaluarse.</a:t>
            </a:r>
          </a:p>
          <a:p>
            <a:pPr marL="590236" lvl="1" indent="-295118" algn="l">
              <a:lnSpc>
                <a:spcPts val="3827"/>
              </a:lnSpc>
              <a:buFont typeface="Arial"/>
              <a:buChar char="•"/>
            </a:pPr>
            <a:r>
              <a:rPr lang="en-US" sz="27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El grupo aplaude valorando el esfuerzo de ambos.</a:t>
            </a:r>
          </a:p>
        </p:txBody>
      </p:sp>
      <p:sp>
        <p:nvSpPr>
          <p:cNvPr id="6" name="Freeform 6"/>
          <p:cNvSpPr/>
          <p:nvPr/>
        </p:nvSpPr>
        <p:spPr>
          <a:xfrm>
            <a:off x="15241882" y="529182"/>
            <a:ext cx="2604288" cy="2511820"/>
          </a:xfrm>
          <a:custGeom>
            <a:avLst/>
            <a:gdLst/>
            <a:ahLst/>
            <a:cxnLst/>
            <a:rect l="l" t="t" r="r" b="b"/>
            <a:pathLst>
              <a:path w="2604288" h="2511820">
                <a:moveTo>
                  <a:pt x="0" y="0"/>
                </a:moveTo>
                <a:lnTo>
                  <a:pt x="2604288" y="0"/>
                </a:lnTo>
                <a:lnTo>
                  <a:pt x="2604288" y="2511820"/>
                </a:lnTo>
                <a:lnTo>
                  <a:pt x="0" y="251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40" b="-184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03801" y="1518392"/>
            <a:ext cx="10226063" cy="12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  <a:spcBef>
                <a:spcPct val="0"/>
              </a:spcBef>
            </a:pPr>
            <a:r>
              <a:rPr lang="en-US" sz="6803" spc="14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ESTRATEGIA 02: DUELO DE LECTORES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533606">
            <a:off x="12244517" y="8586639"/>
            <a:ext cx="4838553" cy="955614"/>
          </a:xfrm>
          <a:custGeom>
            <a:avLst/>
            <a:gdLst/>
            <a:ahLst/>
            <a:cxnLst/>
            <a:rect l="l" t="t" r="r" b="b"/>
            <a:pathLst>
              <a:path w="4838553" h="955614">
                <a:moveTo>
                  <a:pt x="0" y="0"/>
                </a:moveTo>
                <a:lnTo>
                  <a:pt x="4838554" y="0"/>
                </a:lnTo>
                <a:lnTo>
                  <a:pt x="4838554" y="955614"/>
                </a:lnTo>
                <a:lnTo>
                  <a:pt x="0" y="955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440318">
            <a:off x="15684161" y="-21477"/>
            <a:ext cx="515542" cy="2100354"/>
          </a:xfrm>
          <a:custGeom>
            <a:avLst/>
            <a:gdLst/>
            <a:ahLst/>
            <a:cxnLst/>
            <a:rect l="l" t="t" r="r" b="b"/>
            <a:pathLst>
              <a:path w="515542" h="2100354">
                <a:moveTo>
                  <a:pt x="0" y="0"/>
                </a:moveTo>
                <a:lnTo>
                  <a:pt x="515542" y="0"/>
                </a:lnTo>
                <a:lnTo>
                  <a:pt x="515542" y="2100354"/>
                </a:lnTo>
                <a:lnTo>
                  <a:pt x="0" y="21003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8253379" y="3923266"/>
            <a:ext cx="2234429" cy="1007524"/>
          </a:xfrm>
          <a:custGeom>
            <a:avLst/>
            <a:gdLst/>
            <a:ahLst/>
            <a:cxnLst/>
            <a:rect l="l" t="t" r="r" b="b"/>
            <a:pathLst>
              <a:path w="2234429" h="1007524">
                <a:moveTo>
                  <a:pt x="2234429" y="0"/>
                </a:moveTo>
                <a:lnTo>
                  <a:pt x="0" y="0"/>
                </a:lnTo>
                <a:lnTo>
                  <a:pt x="0" y="1007524"/>
                </a:lnTo>
                <a:lnTo>
                  <a:pt x="2234429" y="1007524"/>
                </a:lnTo>
                <a:lnTo>
                  <a:pt x="223442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48797" flipH="1">
            <a:off x="1143237" y="363563"/>
            <a:ext cx="19020489" cy="13987616"/>
          </a:xfrm>
          <a:custGeom>
            <a:avLst/>
            <a:gdLst/>
            <a:ahLst/>
            <a:cxnLst/>
            <a:rect l="l" t="t" r="r" b="b"/>
            <a:pathLst>
              <a:path w="19020489" h="13987616">
                <a:moveTo>
                  <a:pt x="19020489" y="0"/>
                </a:moveTo>
                <a:lnTo>
                  <a:pt x="0" y="0"/>
                </a:lnTo>
                <a:lnTo>
                  <a:pt x="0" y="13987617"/>
                </a:lnTo>
                <a:lnTo>
                  <a:pt x="19020489" y="13987617"/>
                </a:lnTo>
                <a:lnTo>
                  <a:pt x="19020489" y="0"/>
                </a:lnTo>
                <a:close/>
              </a:path>
            </a:pathLst>
          </a:custGeom>
          <a:blipFill>
            <a:blip r:embed="rId6"/>
            <a:stretch>
              <a:fillRect t="-65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19682" y="1771091"/>
            <a:ext cx="9715518" cy="90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70"/>
              </a:lnSpc>
              <a:spcBef>
                <a:spcPct val="0"/>
              </a:spcBef>
            </a:pPr>
            <a:r>
              <a:rPr lang="en-US" sz="562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¿</a:t>
            </a:r>
            <a:r>
              <a:rPr lang="en-US" sz="562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Puede</a:t>
            </a:r>
            <a:r>
              <a:rPr lang="en-US" sz="562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62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una</a:t>
            </a:r>
            <a:r>
              <a:rPr lang="en-US" sz="562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62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máquina</a:t>
            </a:r>
            <a:r>
              <a:rPr lang="en-US" sz="562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62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pensar</a:t>
            </a:r>
            <a:r>
              <a:rPr lang="en-US" sz="562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62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como</a:t>
            </a:r>
            <a:r>
              <a:rPr lang="en-US" sz="562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5621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nosotros</a:t>
            </a:r>
            <a:r>
              <a:rPr lang="en-US" sz="5621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04552" y="2911075"/>
            <a:ext cx="12961536" cy="681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86"/>
              </a:lnSpc>
              <a:spcBef>
                <a:spcPct val="0"/>
              </a:spcBef>
            </a:pPr>
            <a:r>
              <a:rPr lang="en-US" sz="349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La inteligencia artificial (IA) es una rama de la ciencia que busca crear máquinas capaces de imitar habilidades humanas, como aprender, tomar decisiones o resolver problemas. Seguramente has usado IA sin darte cuenta: cuando tu celular reconoce tu cara, cuando YouTube te sugiere videos o cuando hablas con un asistente virtual como Siri o Alexa.</a:t>
            </a:r>
          </a:p>
          <a:p>
            <a:pPr algn="just">
              <a:lnSpc>
                <a:spcPts val="4886"/>
              </a:lnSpc>
              <a:spcBef>
                <a:spcPct val="0"/>
              </a:spcBef>
            </a:pPr>
            <a:r>
              <a:rPr lang="en-US" sz="349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Estas máquinas no "piensan" como los humanos, pero aprenden a partir de datos. Por ejemplo, si se les muestran miles de imágenes de gatos, pueden aprender a reconocer uno nuevo. Sin embargo, no sienten emociones ni tienen conciencia.</a:t>
            </a:r>
          </a:p>
          <a:p>
            <a:pPr algn="just">
              <a:lnSpc>
                <a:spcPts val="4886"/>
              </a:lnSpc>
              <a:spcBef>
                <a:spcPct val="0"/>
              </a:spcBef>
            </a:pPr>
            <a:r>
              <a:rPr lang="en-US" sz="349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Hoy en día, la IA se usa en medicina, educación, videojuegos, transporte y hasta en el arte. Aunque es muy útil, también plantea desafíos: ¿qué pasa si una IA comete errores? ¿Podría reemplazar algunos trabajos? Por eso, es importante aprender sobre ella y usarla con responsabilidad.</a:t>
            </a:r>
          </a:p>
        </p:txBody>
      </p:sp>
      <p:sp>
        <p:nvSpPr>
          <p:cNvPr id="9" name="Freeform 9"/>
          <p:cNvSpPr/>
          <p:nvPr/>
        </p:nvSpPr>
        <p:spPr>
          <a:xfrm rot="-667990">
            <a:off x="612908" y="544477"/>
            <a:ext cx="3423641" cy="2766067"/>
          </a:xfrm>
          <a:custGeom>
            <a:avLst/>
            <a:gdLst/>
            <a:ahLst/>
            <a:cxnLst/>
            <a:rect l="l" t="t" r="r" b="b"/>
            <a:pathLst>
              <a:path w="2897800" h="2916749">
                <a:moveTo>
                  <a:pt x="0" y="0"/>
                </a:moveTo>
                <a:lnTo>
                  <a:pt x="2897799" y="0"/>
                </a:lnTo>
                <a:lnTo>
                  <a:pt x="2897799" y="2916749"/>
                </a:lnTo>
                <a:lnTo>
                  <a:pt x="0" y="29167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65968" y="1423590"/>
            <a:ext cx="1684386" cy="1007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1"/>
              </a:lnSpc>
              <a:spcBef>
                <a:spcPct val="0"/>
              </a:spcBef>
            </a:pPr>
            <a:r>
              <a:rPr lang="en-US" sz="6294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TEXTO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533606">
            <a:off x="12244517" y="8586639"/>
            <a:ext cx="4838553" cy="955614"/>
          </a:xfrm>
          <a:custGeom>
            <a:avLst/>
            <a:gdLst/>
            <a:ahLst/>
            <a:cxnLst/>
            <a:rect l="l" t="t" r="r" b="b"/>
            <a:pathLst>
              <a:path w="4838553" h="955614">
                <a:moveTo>
                  <a:pt x="0" y="0"/>
                </a:moveTo>
                <a:lnTo>
                  <a:pt x="4838554" y="0"/>
                </a:lnTo>
                <a:lnTo>
                  <a:pt x="4838554" y="955614"/>
                </a:lnTo>
                <a:lnTo>
                  <a:pt x="0" y="955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4411">
            <a:off x="2543128" y="532777"/>
            <a:ext cx="8920922" cy="9630834"/>
          </a:xfrm>
          <a:custGeom>
            <a:avLst/>
            <a:gdLst/>
            <a:ahLst/>
            <a:cxnLst/>
            <a:rect l="l" t="t" r="r" b="b"/>
            <a:pathLst>
              <a:path w="8920922" h="9630834">
                <a:moveTo>
                  <a:pt x="0" y="0"/>
                </a:moveTo>
                <a:lnTo>
                  <a:pt x="8920922" y="0"/>
                </a:lnTo>
                <a:lnTo>
                  <a:pt x="8920922" y="9630834"/>
                </a:lnTo>
                <a:lnTo>
                  <a:pt x="0" y="9630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96" r="-2296" b="-51174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8253379" y="3923266"/>
            <a:ext cx="2234429" cy="1007524"/>
          </a:xfrm>
          <a:custGeom>
            <a:avLst/>
            <a:gdLst/>
            <a:ahLst/>
            <a:cxnLst/>
            <a:rect l="l" t="t" r="r" b="b"/>
            <a:pathLst>
              <a:path w="2234429" h="1007524">
                <a:moveTo>
                  <a:pt x="2234429" y="0"/>
                </a:moveTo>
                <a:lnTo>
                  <a:pt x="0" y="0"/>
                </a:lnTo>
                <a:lnTo>
                  <a:pt x="0" y="1007524"/>
                </a:lnTo>
                <a:lnTo>
                  <a:pt x="2234429" y="1007524"/>
                </a:lnTo>
                <a:lnTo>
                  <a:pt x="223442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49887" y="5510119"/>
            <a:ext cx="7107405" cy="2555230"/>
          </a:xfrm>
          <a:custGeom>
            <a:avLst/>
            <a:gdLst/>
            <a:ahLst/>
            <a:cxnLst/>
            <a:rect l="l" t="t" r="r" b="b"/>
            <a:pathLst>
              <a:path w="7107405" h="2555230">
                <a:moveTo>
                  <a:pt x="0" y="0"/>
                </a:moveTo>
                <a:lnTo>
                  <a:pt x="7107404" y="0"/>
                </a:lnTo>
                <a:lnTo>
                  <a:pt x="7107404" y="2555230"/>
                </a:lnTo>
                <a:lnTo>
                  <a:pt x="0" y="25552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85033" y="2360006"/>
            <a:ext cx="5356899" cy="7949360"/>
          </a:xfrm>
          <a:custGeom>
            <a:avLst/>
            <a:gdLst/>
            <a:ahLst/>
            <a:cxnLst/>
            <a:rect l="l" t="t" r="r" b="b"/>
            <a:pathLst>
              <a:path w="5356899" h="7949360">
                <a:moveTo>
                  <a:pt x="0" y="0"/>
                </a:moveTo>
                <a:lnTo>
                  <a:pt x="5356899" y="0"/>
                </a:lnTo>
                <a:lnTo>
                  <a:pt x="5356899" y="7949360"/>
                </a:lnTo>
                <a:lnTo>
                  <a:pt x="0" y="7949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390" r="-639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45939" y="1652164"/>
            <a:ext cx="8115300" cy="1000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2"/>
              </a:lnSpc>
            </a:pPr>
            <a:r>
              <a:rPr lang="en-US" sz="730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FICHA DE COEVALUACIÓN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53025" y="2480846"/>
            <a:ext cx="7701128" cy="178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5"/>
              </a:lnSpc>
              <a:spcBef>
                <a:spcPct val="0"/>
              </a:spcBef>
            </a:pPr>
            <a:r>
              <a:rPr lang="en-US" sz="250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ESTRATEGIA 02: DUELO DE LECTORES</a:t>
            </a:r>
          </a:p>
          <a:p>
            <a:pPr algn="l">
              <a:lnSpc>
                <a:spcPts val="3505"/>
              </a:lnSpc>
              <a:spcBef>
                <a:spcPct val="0"/>
              </a:spcBef>
            </a:pPr>
            <a:r>
              <a:rPr lang="en-US" sz="250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Apellidos y nombres del evaluador: ………………………………………………………………...</a:t>
            </a:r>
          </a:p>
          <a:p>
            <a:pPr algn="l">
              <a:lnSpc>
                <a:spcPts val="3505"/>
              </a:lnSpc>
              <a:spcBef>
                <a:spcPct val="0"/>
              </a:spcBef>
            </a:pPr>
            <a:r>
              <a:rPr lang="en-US" sz="250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Apellidos y nombres del evaluado: ………………………………………………………………....</a:t>
            </a:r>
          </a:p>
          <a:p>
            <a:pPr algn="l">
              <a:lnSpc>
                <a:spcPts val="3505"/>
              </a:lnSpc>
              <a:spcBef>
                <a:spcPct val="0"/>
              </a:spcBef>
            </a:pPr>
            <a:r>
              <a:rPr lang="en-US" sz="250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Grado y sección: …………………………………… Fecha: ………………………………………..........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89217" y="4388928"/>
            <a:ext cx="7664935" cy="959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21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Luego de participar en la actividad Duelo de lectores, marca con un ✔️ la opción que mejor describa tu desempeño: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35336" y="8151074"/>
            <a:ext cx="7518817" cy="111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7"/>
              </a:lnSpc>
              <a:spcBef>
                <a:spcPct val="0"/>
              </a:spcBef>
            </a:pPr>
            <a:r>
              <a:rPr lang="en-US" sz="204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SUGERENCIAS PARA QUE EL COMPAÑERO MEJORE SU LECTURA:</a:t>
            </a:r>
          </a:p>
          <a:p>
            <a:pPr algn="ctr">
              <a:lnSpc>
                <a:spcPts val="2857"/>
              </a:lnSpc>
              <a:spcBef>
                <a:spcPct val="0"/>
              </a:spcBef>
            </a:pPr>
            <a:r>
              <a:rPr lang="en-US" sz="204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71389" y="984044"/>
            <a:ext cx="15429624" cy="8938465"/>
          </a:xfrm>
          <a:custGeom>
            <a:avLst/>
            <a:gdLst/>
            <a:ahLst/>
            <a:cxnLst/>
            <a:rect l="l" t="t" r="r" b="b"/>
            <a:pathLst>
              <a:path w="15429624" h="8938465">
                <a:moveTo>
                  <a:pt x="15429624" y="0"/>
                </a:moveTo>
                <a:lnTo>
                  <a:pt x="0" y="0"/>
                </a:lnTo>
                <a:lnTo>
                  <a:pt x="0" y="8938465"/>
                </a:lnTo>
                <a:lnTo>
                  <a:pt x="15429624" y="8938465"/>
                </a:lnTo>
                <a:lnTo>
                  <a:pt x="15429624" y="0"/>
                </a:lnTo>
                <a:close/>
              </a:path>
            </a:pathLst>
          </a:custGeom>
          <a:blipFill>
            <a:blip r:embed="rId3"/>
            <a:stretch>
              <a:fillRect t="-10911" b="-168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59577" y="1630498"/>
            <a:ext cx="2791361" cy="2786778"/>
          </a:xfrm>
          <a:custGeom>
            <a:avLst/>
            <a:gdLst/>
            <a:ahLst/>
            <a:cxnLst/>
            <a:rect l="l" t="t" r="r" b="b"/>
            <a:pathLst>
              <a:path w="2791361" h="2786778">
                <a:moveTo>
                  <a:pt x="0" y="0"/>
                </a:moveTo>
                <a:lnTo>
                  <a:pt x="2791361" y="0"/>
                </a:lnTo>
                <a:lnTo>
                  <a:pt x="2791361" y="2786778"/>
                </a:lnTo>
                <a:lnTo>
                  <a:pt x="0" y="278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069779" y="4750446"/>
            <a:ext cx="5009081" cy="140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0"/>
              </a:lnSpc>
            </a:pPr>
            <a:r>
              <a:rPr lang="en-US" sz="509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PROPUESTA DE RÚBRICA APLICADA POR EL DOCENTE</a:t>
            </a:r>
          </a:p>
        </p:txBody>
      </p:sp>
      <p:sp>
        <p:nvSpPr>
          <p:cNvPr id="6" name="Freeform 6"/>
          <p:cNvSpPr/>
          <p:nvPr/>
        </p:nvSpPr>
        <p:spPr>
          <a:xfrm>
            <a:off x="8398440" y="1028700"/>
            <a:ext cx="6792647" cy="8893809"/>
          </a:xfrm>
          <a:custGeom>
            <a:avLst/>
            <a:gdLst/>
            <a:ahLst/>
            <a:cxnLst/>
            <a:rect l="l" t="t" r="r" b="b"/>
            <a:pathLst>
              <a:path w="6792647" h="8893809">
                <a:moveTo>
                  <a:pt x="0" y="0"/>
                </a:moveTo>
                <a:lnTo>
                  <a:pt x="6792647" y="0"/>
                </a:lnTo>
                <a:lnTo>
                  <a:pt x="6792647" y="8893809"/>
                </a:lnTo>
                <a:lnTo>
                  <a:pt x="0" y="889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74319" y="6664408"/>
            <a:ext cx="2504027" cy="44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252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INSUMO: VÍDEO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9" y="848063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7332" y="1384222"/>
            <a:ext cx="4572729" cy="1829092"/>
          </a:xfrm>
          <a:custGeom>
            <a:avLst/>
            <a:gdLst/>
            <a:ahLst/>
            <a:cxnLst/>
            <a:rect l="l" t="t" r="r" b="b"/>
            <a:pathLst>
              <a:path w="4572729" h="1829092">
                <a:moveTo>
                  <a:pt x="0" y="0"/>
                </a:moveTo>
                <a:lnTo>
                  <a:pt x="4572729" y="0"/>
                </a:lnTo>
                <a:lnTo>
                  <a:pt x="4572729" y="1829092"/>
                </a:lnTo>
                <a:lnTo>
                  <a:pt x="0" y="182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86824" y="2453169"/>
            <a:ext cx="12141460" cy="642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7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NIVEL:</a:t>
            </a: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sz="3001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1° a 5° de SECUNDARIA</a:t>
            </a:r>
          </a:p>
          <a:p>
            <a:pPr algn="just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PROPÓSITO: </a:t>
            </a: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Mejorar la expresividad y entonación en la lectura, incorporando habilidades comunicativas orales.</a:t>
            </a:r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DURACIÓN:</a:t>
            </a:r>
          </a:p>
          <a:p>
            <a:pPr algn="l">
              <a:lnSpc>
                <a:spcPts val="3827"/>
              </a:lnSpc>
              <a:spcBef>
                <a:spcPct val="0"/>
              </a:spcBef>
            </a:pPr>
            <a:r>
              <a:rPr lang="en-US" sz="27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15 minutos</a:t>
            </a:r>
          </a:p>
          <a:p>
            <a:pPr algn="l">
              <a:lnSpc>
                <a:spcPts val="4202"/>
              </a:lnSpc>
              <a:spcBef>
                <a:spcPct val="0"/>
              </a:spcBef>
            </a:pPr>
            <a:r>
              <a:rPr lang="en-US" sz="30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MATERIALES:</a:t>
            </a:r>
          </a:p>
          <a:p>
            <a:pPr marL="648064" lvl="1" indent="-324032" algn="just">
              <a:lnSpc>
                <a:spcPts val="4202"/>
              </a:lnSpc>
              <a:spcBef>
                <a:spcPct val="0"/>
              </a:spcBef>
              <a:buFont typeface="Arial"/>
              <a:buChar char="•"/>
            </a:pPr>
            <a:r>
              <a:rPr lang="en-US" sz="300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Fragmento de texto narrativo o dramático, grabadora o celular, rúbrica de expresión oral.</a:t>
            </a:r>
          </a:p>
          <a:p>
            <a:pPr algn="l">
              <a:lnSpc>
                <a:spcPts val="4062"/>
              </a:lnSpc>
              <a:spcBef>
                <a:spcPct val="0"/>
              </a:spcBef>
            </a:pPr>
            <a:r>
              <a:rPr lang="en-US" sz="29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PASOS PARA APLICAR:</a:t>
            </a:r>
          </a:p>
          <a:p>
            <a:pPr algn="just">
              <a:lnSpc>
                <a:spcPts val="4247"/>
              </a:lnSpc>
              <a:spcBef>
                <a:spcPct val="0"/>
              </a:spcBef>
            </a:pPr>
            <a:r>
              <a:rPr lang="en-US" sz="303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Selección del texto:</a:t>
            </a:r>
            <a:r>
              <a:rPr lang="en-US" sz="30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Un grupo selecciona un fragmento de cuento, noticia o  pieza teatral  (150–200 palabras).</a:t>
            </a:r>
          </a:p>
        </p:txBody>
      </p:sp>
      <p:sp>
        <p:nvSpPr>
          <p:cNvPr id="6" name="Freeform 6"/>
          <p:cNvSpPr/>
          <p:nvPr/>
        </p:nvSpPr>
        <p:spPr>
          <a:xfrm>
            <a:off x="15241882" y="529182"/>
            <a:ext cx="2604288" cy="2511820"/>
          </a:xfrm>
          <a:custGeom>
            <a:avLst/>
            <a:gdLst/>
            <a:ahLst/>
            <a:cxnLst/>
            <a:rect l="l" t="t" r="r" b="b"/>
            <a:pathLst>
              <a:path w="2604288" h="2511820">
                <a:moveTo>
                  <a:pt x="0" y="0"/>
                </a:moveTo>
                <a:lnTo>
                  <a:pt x="2604288" y="0"/>
                </a:lnTo>
                <a:lnTo>
                  <a:pt x="2604288" y="2511820"/>
                </a:lnTo>
                <a:lnTo>
                  <a:pt x="0" y="251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40" b="-184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73225" y="1518392"/>
            <a:ext cx="10768656" cy="12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  <a:spcBef>
                <a:spcPct val="0"/>
              </a:spcBef>
            </a:pPr>
            <a:r>
              <a:rPr lang="en-US" sz="6803" spc="14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ESTRATEGIA 03: LECTURA RADIOFÓNICA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48820"/>
            <a:ext cx="16070495" cy="9066763"/>
          </a:xfrm>
          <a:custGeom>
            <a:avLst/>
            <a:gdLst/>
            <a:ahLst/>
            <a:cxnLst/>
            <a:rect l="l" t="t" r="r" b="b"/>
            <a:pathLst>
              <a:path w="16070495" h="9066763">
                <a:moveTo>
                  <a:pt x="0" y="0"/>
                </a:moveTo>
                <a:lnTo>
                  <a:pt x="16070495" y="0"/>
                </a:lnTo>
                <a:lnTo>
                  <a:pt x="16070495" y="9066763"/>
                </a:lnTo>
                <a:lnTo>
                  <a:pt x="0" y="9066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08" b="-179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26811" y="1677242"/>
            <a:ext cx="12426795" cy="381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9"/>
              </a:lnSpc>
              <a:spcBef>
                <a:spcPct val="0"/>
              </a:spcBef>
            </a:pPr>
            <a:r>
              <a:rPr lang="en-US" sz="3549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Ensamble de voces:</a:t>
            </a:r>
            <a:r>
              <a:rPr lang="en-US" sz="354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Asignan roles: narrador, personajes, efectos de sonido si desean (uso de objetos).</a:t>
            </a:r>
          </a:p>
          <a:p>
            <a:pPr algn="just">
              <a:lnSpc>
                <a:spcPts val="4969"/>
              </a:lnSpc>
              <a:spcBef>
                <a:spcPct val="0"/>
              </a:spcBef>
            </a:pPr>
            <a:r>
              <a:rPr lang="en-US" sz="3549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Ensayo y grabación: </a:t>
            </a:r>
            <a:r>
              <a:rPr lang="en-US" sz="354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Practican entonación, pausas, énfasis emocional y luego graban una lectura tipo podcast.</a:t>
            </a:r>
          </a:p>
          <a:p>
            <a:pPr algn="just">
              <a:lnSpc>
                <a:spcPts val="4969"/>
              </a:lnSpc>
              <a:spcBef>
                <a:spcPct val="0"/>
              </a:spcBef>
            </a:pPr>
            <a:r>
              <a:rPr lang="en-US" sz="3549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Reproducción y evaluación:</a:t>
            </a:r>
            <a:r>
              <a:rPr lang="en-US" sz="354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Escuchan el audio como clase y usan una rúbrica sencilla para retroalimentarse.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26811" y="5584319"/>
            <a:ext cx="12426795" cy="210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3"/>
              </a:lnSpc>
              <a:spcBef>
                <a:spcPct val="0"/>
              </a:spcBef>
            </a:pPr>
            <a:r>
              <a:rPr lang="en-US" sz="46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CIERRE REFLEXIVO:</a:t>
            </a:r>
          </a:p>
          <a:p>
            <a:pPr algn="l">
              <a:lnSpc>
                <a:spcPts val="4502"/>
              </a:lnSpc>
            </a:pPr>
            <a:r>
              <a:rPr lang="en-US" sz="388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¿Logré mantener la atención del oyente? </a:t>
            </a:r>
          </a:p>
          <a:p>
            <a:pPr algn="l">
              <a:lnSpc>
                <a:spcPts val="4502"/>
              </a:lnSpc>
            </a:pPr>
            <a:r>
              <a:rPr lang="en-US" sz="388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¿Qué emociones transmití con mi lectura?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229610" y="485214"/>
            <a:ext cx="7828780" cy="12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79"/>
              </a:lnSpc>
              <a:spcBef>
                <a:spcPct val="0"/>
              </a:spcBef>
            </a:pPr>
            <a:r>
              <a:rPr lang="en-US" sz="6627" spc="72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¿QUÉ ES LA FLUIDEZ LECTORA?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42458" y="942376"/>
            <a:ext cx="15112230" cy="283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81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5481"/>
              </a:lnSpc>
              <a:spcBef>
                <a:spcPct val="0"/>
              </a:spcBef>
            </a:pPr>
            <a:r>
              <a:rPr lang="en-US" sz="3915" spc="4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La fluidez lectora es la capacidad de leer un texto con precisión, velocidad adecuada y expresividad, permitiendo que la atención se centre en la comprensión del significado.</a:t>
            </a:r>
          </a:p>
          <a:p>
            <a:pPr algn="just">
              <a:lnSpc>
                <a:spcPts val="5481"/>
              </a:lnSpc>
              <a:spcBef>
                <a:spcPct val="0"/>
              </a:spcBef>
            </a:pPr>
            <a:endParaRPr lang="en-US" sz="3915" spc="43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42458" y="2982961"/>
            <a:ext cx="15112230" cy="144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99"/>
              </a:lnSpc>
              <a:spcBef>
                <a:spcPct val="0"/>
              </a:spcBef>
            </a:pPr>
            <a:r>
              <a:rPr lang="en-US" sz="3928" spc="4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Desde la perspectiva Multifactorial de la fluidez lectora, que representa el enfoque más integral y actual, se consideran diversos factores: </a:t>
            </a:r>
          </a:p>
        </p:txBody>
      </p:sp>
      <p:sp>
        <p:nvSpPr>
          <p:cNvPr id="6" name="Freeform 6"/>
          <p:cNvSpPr/>
          <p:nvPr/>
        </p:nvSpPr>
        <p:spPr>
          <a:xfrm>
            <a:off x="1751604" y="4547204"/>
            <a:ext cx="7311878" cy="5479746"/>
          </a:xfrm>
          <a:custGeom>
            <a:avLst/>
            <a:gdLst/>
            <a:ahLst/>
            <a:cxnLst/>
            <a:rect l="l" t="t" r="r" b="b"/>
            <a:pathLst>
              <a:path w="7311878" h="5479746">
                <a:moveTo>
                  <a:pt x="0" y="0"/>
                </a:moveTo>
                <a:lnTo>
                  <a:pt x="7311877" y="0"/>
                </a:lnTo>
                <a:lnTo>
                  <a:pt x="7311877" y="5479747"/>
                </a:lnTo>
                <a:lnTo>
                  <a:pt x="0" y="5479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4" r="-6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55148" y="5233378"/>
            <a:ext cx="4529496" cy="497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 b="1" dirty="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FACTORES  COGNITIVOS</a:t>
            </a:r>
          </a:p>
        </p:txBody>
      </p:sp>
      <p:sp>
        <p:nvSpPr>
          <p:cNvPr id="8" name="Freeform 8"/>
          <p:cNvSpPr/>
          <p:nvPr/>
        </p:nvSpPr>
        <p:spPr>
          <a:xfrm>
            <a:off x="2750498" y="4923114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80" y="0"/>
                </a:lnTo>
                <a:lnTo>
                  <a:pt x="736080" y="734827"/>
                </a:lnTo>
                <a:lnTo>
                  <a:pt x="0" y="734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44181" y="5653789"/>
            <a:ext cx="2411313" cy="78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4159" spc="45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Automaticidad</a:t>
            </a:r>
            <a:r>
              <a:rPr lang="en-US" sz="4159" spc="45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19632" y="7519815"/>
            <a:ext cx="5265012" cy="720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  <a:spcBef>
                <a:spcPct val="0"/>
              </a:spcBef>
            </a:pPr>
            <a:r>
              <a:rPr lang="en-US" sz="4485" spc="49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Velocidad</a:t>
            </a:r>
            <a:r>
              <a:rPr lang="en-US" sz="4485" spc="49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de </a:t>
            </a:r>
            <a:r>
              <a:rPr lang="en-US" sz="4485" spc="49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Procesamiento</a:t>
            </a:r>
            <a:r>
              <a:rPr lang="en-US" sz="4485" spc="49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19632" y="6395865"/>
            <a:ext cx="5793298" cy="112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36"/>
              </a:lnSpc>
            </a:pPr>
            <a:r>
              <a:rPr lang="en-US" sz="3628" spc="3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Capacidad de reconocer palabras sin esfuerzo consciente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19632" y="8359817"/>
            <a:ext cx="5793298" cy="110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3"/>
              </a:lnSpc>
            </a:pP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Rapidez con que el cerebro procesa información visual y lingüística</a:t>
            </a:r>
          </a:p>
        </p:txBody>
      </p:sp>
      <p:sp>
        <p:nvSpPr>
          <p:cNvPr id="13" name="Freeform 13"/>
          <p:cNvSpPr/>
          <p:nvPr/>
        </p:nvSpPr>
        <p:spPr>
          <a:xfrm>
            <a:off x="9580383" y="4547204"/>
            <a:ext cx="7311878" cy="5479746"/>
          </a:xfrm>
          <a:custGeom>
            <a:avLst/>
            <a:gdLst/>
            <a:ahLst/>
            <a:cxnLst/>
            <a:rect l="l" t="t" r="r" b="b"/>
            <a:pathLst>
              <a:path w="7311878" h="5479746">
                <a:moveTo>
                  <a:pt x="0" y="0"/>
                </a:moveTo>
                <a:lnTo>
                  <a:pt x="7311878" y="0"/>
                </a:lnTo>
                <a:lnTo>
                  <a:pt x="7311878" y="5479747"/>
                </a:lnTo>
                <a:lnTo>
                  <a:pt x="0" y="5479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4" r="-624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433302" y="5317792"/>
            <a:ext cx="4600649" cy="497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5"/>
              </a:lnSpc>
            </a:pPr>
            <a:r>
              <a:rPr lang="en-US" sz="2896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FACTORES  LINGÜÍSTICOS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525773" y="4776086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8"/>
                </a:lnTo>
                <a:lnTo>
                  <a:pt x="0" y="734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893813" y="5644264"/>
            <a:ext cx="1519312" cy="84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4"/>
              </a:lnSpc>
              <a:spcBef>
                <a:spcPct val="0"/>
              </a:spcBef>
            </a:pPr>
            <a:r>
              <a:rPr lang="en-US" sz="4403" spc="96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Prosodia: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75698" y="6367290"/>
            <a:ext cx="5769844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3"/>
              </a:lnSpc>
            </a:pP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Patrones de entonación, ritmo y énfasis que otorgan significado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16881" y="7520586"/>
            <a:ext cx="1496244" cy="858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3"/>
              </a:lnSpc>
              <a:spcBef>
                <a:spcPct val="0"/>
              </a:spcBef>
            </a:pPr>
            <a:r>
              <a:rPr lang="en-US" sz="4459" spc="49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Sintaxis: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75698" y="8255947"/>
            <a:ext cx="5769844" cy="1233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5"/>
              </a:lnSpc>
            </a:pPr>
            <a:r>
              <a:rPr lang="en-US" sz="3859" spc="42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Conocimiento de las estructuras gramaticales del idioma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48820"/>
            <a:ext cx="16070495" cy="9066763"/>
          </a:xfrm>
          <a:custGeom>
            <a:avLst/>
            <a:gdLst/>
            <a:ahLst/>
            <a:cxnLst/>
            <a:rect l="l" t="t" r="r" b="b"/>
            <a:pathLst>
              <a:path w="16070495" h="9066763">
                <a:moveTo>
                  <a:pt x="0" y="0"/>
                </a:moveTo>
                <a:lnTo>
                  <a:pt x="16070495" y="0"/>
                </a:lnTo>
                <a:lnTo>
                  <a:pt x="16070495" y="9066763"/>
                </a:lnTo>
                <a:lnTo>
                  <a:pt x="0" y="9066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08" b="-179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71340" y="1311029"/>
            <a:ext cx="2783458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PRACTICAMOS: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59890" y="2304804"/>
            <a:ext cx="11541627" cy="38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6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Fragmento adaptado de “Collacocha”Autor: Enrique Solari Swayne</a:t>
            </a:r>
          </a:p>
          <a:p>
            <a:pPr algn="ctr">
              <a:lnSpc>
                <a:spcPts val="4270"/>
              </a:lnSpc>
            </a:pPr>
            <a:r>
              <a:rPr lang="en-US" sz="36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 Versión adaptada para lectura radiofónica educativa </a:t>
            </a:r>
          </a:p>
          <a:p>
            <a:pPr algn="l">
              <a:lnSpc>
                <a:spcPts val="4270"/>
              </a:lnSpc>
            </a:pPr>
            <a:r>
              <a:rPr lang="en-US" sz="36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Personajes:</a:t>
            </a:r>
          </a:p>
          <a:p>
            <a:pPr algn="l">
              <a:lnSpc>
                <a:spcPts val="4270"/>
              </a:lnSpc>
            </a:pPr>
            <a:r>
              <a:rPr lang="en-US" sz="368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INGENIERO GÓMEZ (joven, decidido)</a:t>
            </a:r>
          </a:p>
          <a:p>
            <a:pPr algn="l">
              <a:lnSpc>
                <a:spcPts val="4270"/>
              </a:lnSpc>
            </a:pPr>
            <a:r>
              <a:rPr lang="en-US" sz="368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INGENIERO VILLARREAL (mayor, reflexivo)</a:t>
            </a:r>
          </a:p>
          <a:p>
            <a:pPr algn="l">
              <a:lnSpc>
                <a:spcPts val="4270"/>
              </a:lnSpc>
            </a:pPr>
            <a:r>
              <a:rPr lang="en-US" sz="368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MAURICIO (obrero cusqueño, leal)</a:t>
            </a:r>
          </a:p>
          <a:p>
            <a:pPr algn="l">
              <a:lnSpc>
                <a:spcPts val="4270"/>
              </a:lnSpc>
            </a:pPr>
            <a:r>
              <a:rPr lang="en-US" sz="368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CARMELA (campesina, firme y valiente)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67882" y="6303168"/>
            <a:ext cx="11894831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3"/>
              </a:lnSpc>
            </a:pPr>
            <a:r>
              <a:rPr lang="en-US" sz="391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GÓMEZ (voz decidida, firme):</a:t>
            </a:r>
          </a:p>
          <a:p>
            <a:pPr algn="l">
              <a:lnSpc>
                <a:spcPts val="4693"/>
              </a:lnSpc>
            </a:pPr>
            <a:r>
              <a:rPr lang="en-US" sz="391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—¡La presa no puede romperse! Si no llegamos a tiempo, el río se lo lleva todo.</a:t>
            </a:r>
          </a:p>
          <a:p>
            <a:pPr algn="l">
              <a:lnSpc>
                <a:spcPts val="4693"/>
              </a:lnSpc>
            </a:pPr>
            <a:r>
              <a:rPr lang="en-US" sz="391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VILLARREAL (voz preocupada):</a:t>
            </a:r>
          </a:p>
          <a:p>
            <a:pPr algn="l">
              <a:lnSpc>
                <a:spcPts val="4693"/>
              </a:lnSpc>
            </a:pPr>
            <a:r>
              <a:rPr lang="en-US" sz="391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—Lo advertí, Gómez. No era seguro excavar tan cerca del cauce.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48820"/>
            <a:ext cx="16070495" cy="9066763"/>
          </a:xfrm>
          <a:custGeom>
            <a:avLst/>
            <a:gdLst/>
            <a:ahLst/>
            <a:cxnLst/>
            <a:rect l="l" t="t" r="r" b="b"/>
            <a:pathLst>
              <a:path w="16070495" h="9066763">
                <a:moveTo>
                  <a:pt x="0" y="0"/>
                </a:moveTo>
                <a:lnTo>
                  <a:pt x="16070495" y="0"/>
                </a:lnTo>
                <a:lnTo>
                  <a:pt x="16070495" y="9066763"/>
                </a:lnTo>
                <a:lnTo>
                  <a:pt x="0" y="9066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08" b="-179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82510" y="1628628"/>
            <a:ext cx="12505763" cy="722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8"/>
              </a:lnSpc>
            </a:pPr>
            <a:r>
              <a:rPr lang="en-US" sz="432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MAURICIO (con tono angustiado):</a:t>
            </a:r>
          </a:p>
          <a:p>
            <a:pPr algn="l">
              <a:lnSpc>
                <a:spcPts val="5108"/>
              </a:lnSpc>
            </a:pPr>
            <a:r>
              <a:rPr lang="en-US" sz="432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—Yo mismo vi las grietas, ingeniero… el agua se cuela, la tierra tiembla… ¡esto no es normal!</a:t>
            </a:r>
          </a:p>
          <a:p>
            <a:pPr algn="l">
              <a:lnSpc>
                <a:spcPts val="5108"/>
              </a:lnSpc>
            </a:pPr>
            <a:r>
              <a:rPr lang="en-US" sz="432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CARMELA (con voz firme y campesina):</a:t>
            </a:r>
          </a:p>
          <a:p>
            <a:pPr algn="l">
              <a:lnSpc>
                <a:spcPts val="5108"/>
              </a:lnSpc>
            </a:pPr>
            <a:r>
              <a:rPr lang="en-US" sz="432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—Si la tierra habla, hay que escucharla. No podemos tapar sus heridas con concreto.</a:t>
            </a:r>
          </a:p>
          <a:p>
            <a:pPr algn="l">
              <a:lnSpc>
                <a:spcPts val="5108"/>
              </a:lnSpc>
            </a:pPr>
            <a:r>
              <a:rPr lang="en-US" sz="432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GÓMEZ (en tono reflexivo):</a:t>
            </a:r>
          </a:p>
          <a:p>
            <a:pPr algn="l">
              <a:lnSpc>
                <a:spcPts val="5108"/>
              </a:lnSpc>
            </a:pPr>
            <a:r>
              <a:rPr lang="en-US" sz="432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—Entonces… no basta con cálculos. Hay que entender este lugar. Escucharlo.</a:t>
            </a:r>
          </a:p>
          <a:p>
            <a:pPr algn="l">
              <a:lnSpc>
                <a:spcPts val="5108"/>
              </a:lnSpc>
            </a:pPr>
            <a:r>
              <a:rPr lang="en-US" sz="432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VILLARREAL (pausado):</a:t>
            </a:r>
          </a:p>
          <a:p>
            <a:pPr algn="l">
              <a:lnSpc>
                <a:spcPts val="5108"/>
              </a:lnSpc>
            </a:pPr>
            <a:r>
              <a:rPr lang="en-US" sz="432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—La ingeniería no solo está en los planos, Gómez. Está también en el respeto por la naturaleza… y por su gente.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9676" y="968162"/>
            <a:ext cx="15429624" cy="8938465"/>
          </a:xfrm>
          <a:custGeom>
            <a:avLst/>
            <a:gdLst/>
            <a:ahLst/>
            <a:cxnLst/>
            <a:rect l="l" t="t" r="r" b="b"/>
            <a:pathLst>
              <a:path w="15429624" h="8938465">
                <a:moveTo>
                  <a:pt x="15429624" y="0"/>
                </a:moveTo>
                <a:lnTo>
                  <a:pt x="0" y="0"/>
                </a:lnTo>
                <a:lnTo>
                  <a:pt x="0" y="8938465"/>
                </a:lnTo>
                <a:lnTo>
                  <a:pt x="15429624" y="8938465"/>
                </a:lnTo>
                <a:lnTo>
                  <a:pt x="15429624" y="0"/>
                </a:lnTo>
                <a:close/>
              </a:path>
            </a:pathLst>
          </a:custGeom>
          <a:blipFill>
            <a:blip r:embed="rId3"/>
            <a:stretch>
              <a:fillRect t="-10911" b="-168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5516" y="464561"/>
            <a:ext cx="2791361" cy="2786778"/>
          </a:xfrm>
          <a:custGeom>
            <a:avLst/>
            <a:gdLst/>
            <a:ahLst/>
            <a:cxnLst/>
            <a:rect l="l" t="t" r="r" b="b"/>
            <a:pathLst>
              <a:path w="2791361" h="2786778">
                <a:moveTo>
                  <a:pt x="0" y="0"/>
                </a:moveTo>
                <a:lnTo>
                  <a:pt x="2791362" y="0"/>
                </a:lnTo>
                <a:lnTo>
                  <a:pt x="2791362" y="2786778"/>
                </a:lnTo>
                <a:lnTo>
                  <a:pt x="0" y="278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76878" y="4651598"/>
            <a:ext cx="11243197" cy="4932953"/>
          </a:xfrm>
          <a:custGeom>
            <a:avLst/>
            <a:gdLst/>
            <a:ahLst/>
            <a:cxnLst/>
            <a:rect l="l" t="t" r="r" b="b"/>
            <a:pathLst>
              <a:path w="11243197" h="4932953">
                <a:moveTo>
                  <a:pt x="0" y="0"/>
                </a:moveTo>
                <a:lnTo>
                  <a:pt x="11243196" y="0"/>
                </a:lnTo>
                <a:lnTo>
                  <a:pt x="11243196" y="4932952"/>
                </a:lnTo>
                <a:lnTo>
                  <a:pt x="0" y="4932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59749" y="1446644"/>
            <a:ext cx="7445904" cy="91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  <a:spcBef>
                <a:spcPct val="0"/>
              </a:spcBef>
            </a:pPr>
            <a:r>
              <a:rPr lang="en-US" sz="4821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FICHA DE AUTOEVALUACIÓN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76878" y="2309372"/>
            <a:ext cx="11564646" cy="216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0"/>
              </a:lnSpc>
            </a:pPr>
            <a:r>
              <a:rPr lang="en-US" sz="35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ESTRATEGIA: LECTURA RADIOFÓNICA</a:t>
            </a:r>
          </a:p>
          <a:p>
            <a:pPr algn="l">
              <a:lnSpc>
                <a:spcPts val="4190"/>
              </a:lnSpc>
            </a:pPr>
            <a:r>
              <a:rPr lang="en-US" sz="35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Nombre del estudiante: ……………………………………………………………………………..</a:t>
            </a:r>
          </a:p>
          <a:p>
            <a:pPr algn="l">
              <a:lnSpc>
                <a:spcPts val="4190"/>
              </a:lnSpc>
            </a:pPr>
            <a:r>
              <a:rPr lang="en-US" sz="35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Grado y sección: …………………………………….Fecha: ………………………………………</a:t>
            </a:r>
          </a:p>
          <a:p>
            <a:pPr algn="ctr">
              <a:lnSpc>
                <a:spcPts val="4190"/>
              </a:lnSpc>
            </a:pPr>
            <a:r>
              <a:rPr lang="en-US" sz="358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76878" y="4021230"/>
            <a:ext cx="11564646" cy="63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30"/>
              </a:lnSpc>
              <a:spcBef>
                <a:spcPct val="0"/>
              </a:spcBef>
            </a:pPr>
            <a:r>
              <a:rPr lang="en-US" sz="3307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Marca con una X la opción que mejor describa tu participación: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-533606">
            <a:off x="12244517" y="8586639"/>
            <a:ext cx="4838553" cy="955614"/>
          </a:xfrm>
          <a:custGeom>
            <a:avLst/>
            <a:gdLst/>
            <a:ahLst/>
            <a:cxnLst/>
            <a:rect l="l" t="t" r="r" b="b"/>
            <a:pathLst>
              <a:path w="4838553" h="955614">
                <a:moveTo>
                  <a:pt x="0" y="0"/>
                </a:moveTo>
                <a:lnTo>
                  <a:pt x="4838554" y="0"/>
                </a:lnTo>
                <a:lnTo>
                  <a:pt x="4838554" y="955614"/>
                </a:lnTo>
                <a:lnTo>
                  <a:pt x="0" y="955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4411">
            <a:off x="2543128" y="532777"/>
            <a:ext cx="8920922" cy="9630834"/>
          </a:xfrm>
          <a:custGeom>
            <a:avLst/>
            <a:gdLst/>
            <a:ahLst/>
            <a:cxnLst/>
            <a:rect l="l" t="t" r="r" b="b"/>
            <a:pathLst>
              <a:path w="8920922" h="9630834">
                <a:moveTo>
                  <a:pt x="0" y="0"/>
                </a:moveTo>
                <a:lnTo>
                  <a:pt x="8920922" y="0"/>
                </a:lnTo>
                <a:lnTo>
                  <a:pt x="8920922" y="9630834"/>
                </a:lnTo>
                <a:lnTo>
                  <a:pt x="0" y="9630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96" r="-2296" b="-51174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8253379" y="3923266"/>
            <a:ext cx="2234429" cy="1007524"/>
          </a:xfrm>
          <a:custGeom>
            <a:avLst/>
            <a:gdLst/>
            <a:ahLst/>
            <a:cxnLst/>
            <a:rect l="l" t="t" r="r" b="b"/>
            <a:pathLst>
              <a:path w="2234429" h="1007524">
                <a:moveTo>
                  <a:pt x="2234429" y="0"/>
                </a:moveTo>
                <a:lnTo>
                  <a:pt x="0" y="0"/>
                </a:lnTo>
                <a:lnTo>
                  <a:pt x="0" y="1007524"/>
                </a:lnTo>
                <a:lnTo>
                  <a:pt x="2234429" y="1007524"/>
                </a:lnTo>
                <a:lnTo>
                  <a:pt x="223442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85033" y="2360006"/>
            <a:ext cx="5722937" cy="7949360"/>
          </a:xfrm>
          <a:custGeom>
            <a:avLst/>
            <a:gdLst/>
            <a:ahLst/>
            <a:cxnLst/>
            <a:rect l="l" t="t" r="r" b="b"/>
            <a:pathLst>
              <a:path w="5722937" h="7949360">
                <a:moveTo>
                  <a:pt x="0" y="0"/>
                </a:moveTo>
                <a:lnTo>
                  <a:pt x="5722937" y="0"/>
                </a:lnTo>
                <a:lnTo>
                  <a:pt x="5722937" y="7949360"/>
                </a:lnTo>
                <a:lnTo>
                  <a:pt x="0" y="7949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06" t="-208" b="-20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35336" y="5529926"/>
            <a:ext cx="6798964" cy="2515617"/>
          </a:xfrm>
          <a:custGeom>
            <a:avLst/>
            <a:gdLst/>
            <a:ahLst/>
            <a:cxnLst/>
            <a:rect l="l" t="t" r="r" b="b"/>
            <a:pathLst>
              <a:path w="6798964" h="2515617">
                <a:moveTo>
                  <a:pt x="0" y="0"/>
                </a:moveTo>
                <a:lnTo>
                  <a:pt x="6798964" y="0"/>
                </a:lnTo>
                <a:lnTo>
                  <a:pt x="6798964" y="2515616"/>
                </a:lnTo>
                <a:lnTo>
                  <a:pt x="0" y="251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45939" y="1652164"/>
            <a:ext cx="8115300" cy="1000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2"/>
              </a:lnSpc>
            </a:pPr>
            <a:r>
              <a:rPr lang="en-US" sz="730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FICHA DE COEVALUACIÓN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53025" y="2557471"/>
            <a:ext cx="7701128" cy="178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5"/>
              </a:lnSpc>
              <a:spcBef>
                <a:spcPct val="0"/>
              </a:spcBef>
            </a:pPr>
            <a:r>
              <a:rPr lang="en-US" sz="250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ESTRATEGIA 03: LECTURA RADIOFÓNICA</a:t>
            </a:r>
          </a:p>
          <a:p>
            <a:pPr algn="l">
              <a:lnSpc>
                <a:spcPts val="3505"/>
              </a:lnSpc>
              <a:spcBef>
                <a:spcPct val="0"/>
              </a:spcBef>
            </a:pPr>
            <a:r>
              <a:rPr lang="en-US" sz="250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Apellidos y nombres del evaluador: ………………………………………………………………...</a:t>
            </a:r>
          </a:p>
          <a:p>
            <a:pPr algn="l">
              <a:lnSpc>
                <a:spcPts val="3505"/>
              </a:lnSpc>
              <a:spcBef>
                <a:spcPct val="0"/>
              </a:spcBef>
            </a:pPr>
            <a:r>
              <a:rPr lang="en-US" sz="250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Apellidos y nombres del evaluado: ………………………………………………………………....</a:t>
            </a:r>
          </a:p>
          <a:p>
            <a:pPr algn="l">
              <a:lnSpc>
                <a:spcPts val="3505"/>
              </a:lnSpc>
              <a:spcBef>
                <a:spcPct val="0"/>
              </a:spcBef>
            </a:pPr>
            <a:r>
              <a:rPr lang="en-US" sz="250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Grado y sección: …………………………………… Fecha: ………………………………………..........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89217" y="4388928"/>
            <a:ext cx="7664935" cy="959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21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Escucha con atención la lectura grabada de tu compañero/a y marca con un </a:t>
            </a:r>
            <a:r>
              <a:rPr lang="en-US" sz="3211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✔️</a:t>
            </a:r>
            <a:r>
              <a:rPr lang="en-US" sz="321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según lo observado: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35336" y="8151074"/>
            <a:ext cx="7518817" cy="111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7"/>
              </a:lnSpc>
              <a:spcBef>
                <a:spcPct val="0"/>
              </a:spcBef>
            </a:pPr>
            <a:r>
              <a:rPr lang="en-US" sz="204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COMENTARIO POSITIVO PARA TU COMPAÑERO</a:t>
            </a:r>
          </a:p>
          <a:p>
            <a:pPr algn="ctr">
              <a:lnSpc>
                <a:spcPts val="2857"/>
              </a:lnSpc>
              <a:spcBef>
                <a:spcPct val="0"/>
              </a:spcBef>
            </a:pPr>
            <a:r>
              <a:rPr lang="en-US" sz="204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9" y="848063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03121" y="1028700"/>
            <a:ext cx="4572729" cy="1829092"/>
          </a:xfrm>
          <a:custGeom>
            <a:avLst/>
            <a:gdLst/>
            <a:ahLst/>
            <a:cxnLst/>
            <a:rect l="l" t="t" r="r" b="b"/>
            <a:pathLst>
              <a:path w="4572729" h="1829092">
                <a:moveTo>
                  <a:pt x="0" y="0"/>
                </a:moveTo>
                <a:lnTo>
                  <a:pt x="4572729" y="0"/>
                </a:lnTo>
                <a:lnTo>
                  <a:pt x="4572729" y="1829092"/>
                </a:lnTo>
                <a:lnTo>
                  <a:pt x="0" y="182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86824" y="2467857"/>
            <a:ext cx="12115441" cy="686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7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NIVEL: </a:t>
            </a:r>
            <a:r>
              <a:rPr lang="en-US" sz="2995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1° a 5° de SECUNDARIA</a:t>
            </a:r>
          </a:p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PROPÓSITO: </a:t>
            </a:r>
            <a:r>
              <a:rPr lang="en-US" sz="2995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Desarrollar fluidez expresiva, entonación y comprensión interpretativa del poema a través de la teatralización del texto.</a:t>
            </a:r>
          </a:p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DURACIÓN:</a:t>
            </a:r>
          </a:p>
          <a:p>
            <a:pPr algn="l">
              <a:lnSpc>
                <a:spcPts val="3819"/>
              </a:lnSpc>
              <a:spcBef>
                <a:spcPct val="0"/>
              </a:spcBef>
            </a:pPr>
            <a:r>
              <a:rPr lang="en-US" sz="27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15 minutos</a:t>
            </a:r>
          </a:p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MATERIALES:</a:t>
            </a:r>
          </a:p>
          <a:p>
            <a:pPr marL="646675" lvl="1" indent="-323338" algn="just">
              <a:lnSpc>
                <a:spcPts val="4193"/>
              </a:lnSpc>
              <a:spcBef>
                <a:spcPct val="0"/>
              </a:spcBef>
              <a:buFont typeface="Arial"/>
              <a:buChar char="•"/>
            </a:pPr>
            <a:r>
              <a:rPr lang="en-US" sz="2995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Poema dramático o lírico, vestuario o accesorios simples (opcional), espacio libre para representar.</a:t>
            </a:r>
          </a:p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DESARROLLO:</a:t>
            </a:r>
          </a:p>
          <a:p>
            <a:pPr algn="just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Selección del poema:</a:t>
            </a:r>
            <a:r>
              <a:rPr lang="en-US" sz="2995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Escoge un poema con fuerte carga emocional o posibilidad de representar acciones.</a:t>
            </a:r>
          </a:p>
          <a:p>
            <a:pPr algn="just">
              <a:lnSpc>
                <a:spcPts val="4238"/>
              </a:lnSpc>
              <a:spcBef>
                <a:spcPct val="0"/>
              </a:spcBef>
            </a:pPr>
            <a:endParaRPr lang="en-US" sz="2995">
              <a:solidFill>
                <a:srgbClr val="000000"/>
              </a:solidFill>
              <a:latin typeface="Times New Roman MT"/>
              <a:ea typeface="Times New Roman MT"/>
              <a:cs typeface="Times New Roman MT"/>
              <a:sym typeface="Times New Roman M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241882" y="529182"/>
            <a:ext cx="2604288" cy="2511820"/>
          </a:xfrm>
          <a:custGeom>
            <a:avLst/>
            <a:gdLst/>
            <a:ahLst/>
            <a:cxnLst/>
            <a:rect l="l" t="t" r="r" b="b"/>
            <a:pathLst>
              <a:path w="2604288" h="2511820">
                <a:moveTo>
                  <a:pt x="0" y="0"/>
                </a:moveTo>
                <a:lnTo>
                  <a:pt x="2604288" y="0"/>
                </a:lnTo>
                <a:lnTo>
                  <a:pt x="2604288" y="2511820"/>
                </a:lnTo>
                <a:lnTo>
                  <a:pt x="0" y="251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40" b="-184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03121" y="1518392"/>
            <a:ext cx="10768656" cy="12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  <a:spcBef>
                <a:spcPct val="0"/>
              </a:spcBef>
            </a:pPr>
            <a:r>
              <a:rPr lang="en-US" sz="6803" spc="14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ESTRATEGIA 04: VERSO EN ESCENA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9" y="848063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09716" y="1640635"/>
            <a:ext cx="12850959" cy="384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83"/>
              </a:lnSpc>
              <a:spcBef>
                <a:spcPct val="0"/>
              </a:spcBef>
            </a:pPr>
            <a:r>
              <a:rPr lang="en-US" sz="3059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interpretada:</a:t>
            </a:r>
            <a:r>
              <a:rPr lang="en-US" sz="305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En parejas o grupos, los estudiantes asignan versos y planifican pequeños movimientos escénicos o gestos para acompañar la lectura.</a:t>
            </a:r>
          </a:p>
          <a:p>
            <a:pPr algn="just">
              <a:lnSpc>
                <a:spcPts val="4283"/>
              </a:lnSpc>
              <a:spcBef>
                <a:spcPct val="0"/>
              </a:spcBef>
            </a:pPr>
            <a:r>
              <a:rPr lang="en-US" sz="3059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Representación escénica:</a:t>
            </a:r>
            <a:r>
              <a:rPr lang="en-US" sz="305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Leen el poema de forma performática, con gestualidad, cambios de tono, movimientos simples.</a:t>
            </a:r>
          </a:p>
          <a:p>
            <a:pPr algn="just">
              <a:lnSpc>
                <a:spcPts val="4283"/>
              </a:lnSpc>
              <a:spcBef>
                <a:spcPct val="0"/>
              </a:spcBef>
            </a:pPr>
            <a:r>
              <a:rPr lang="en-US" sz="3059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Observación y retroalimentación:</a:t>
            </a:r>
            <a:r>
              <a:rPr lang="en-US" sz="305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El grupo observa y comenta qué ayudó más a comprender el mensaje del poema: ¿la voz?, ¿el gesto?, ¿la emoción?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09716" y="5724173"/>
            <a:ext cx="12850959" cy="15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0"/>
              </a:lnSpc>
              <a:spcBef>
                <a:spcPct val="0"/>
              </a:spcBef>
            </a:pPr>
            <a:r>
              <a:rPr lang="en-US" sz="342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CIERRE REFLEXIVO: </a:t>
            </a:r>
          </a:p>
          <a:p>
            <a:pPr algn="just">
              <a:lnSpc>
                <a:spcPts val="3621"/>
              </a:lnSpc>
            </a:pPr>
            <a:r>
              <a:rPr lang="en-US" sz="312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¿Qué descubrí del poema al representarlo? </a:t>
            </a:r>
          </a:p>
          <a:p>
            <a:pPr algn="just">
              <a:lnSpc>
                <a:spcPts val="3505"/>
              </a:lnSpc>
            </a:pPr>
            <a:r>
              <a:rPr lang="en-US" sz="3021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¿Cómo cambió mi lectura al darle vida con el cuerpo?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8" y="950632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04935" y="1043486"/>
            <a:ext cx="2783458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PRACTICAMOS: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88869" y="2065837"/>
            <a:ext cx="3119740" cy="58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7"/>
              </a:lnSpc>
            </a:pPr>
            <a:r>
              <a:rPr lang="en-US" sz="363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“Los heraldos negros”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04935" y="2617781"/>
            <a:ext cx="4522282" cy="1356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62"/>
              </a:lnSpc>
              <a:spcBef>
                <a:spcPct val="0"/>
              </a:spcBef>
            </a:pP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Hay golpes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la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vida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, tan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fuertes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… ¡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Yo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no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sé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!</a:t>
            </a:r>
          </a:p>
          <a:p>
            <a:pPr algn="l">
              <a:lnSpc>
                <a:spcPts val="2562"/>
              </a:lnSpc>
              <a:spcBef>
                <a:spcPct val="0"/>
              </a:spcBef>
            </a:pP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Golpes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como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del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odio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de Dios;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como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si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ante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ellos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,</a:t>
            </a:r>
          </a:p>
          <a:p>
            <a:pPr algn="l">
              <a:lnSpc>
                <a:spcPts val="2562"/>
              </a:lnSpc>
              <a:spcBef>
                <a:spcPct val="0"/>
              </a:spcBef>
            </a:pP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la resaca de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todo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lo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sufrido</a:t>
            </a:r>
            <a:endParaRPr lang="en-US" sz="2351" dirty="0">
              <a:solidFill>
                <a:srgbClr val="004AA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2562"/>
              </a:lnSpc>
              <a:spcBef>
                <a:spcPct val="0"/>
              </a:spcBef>
            </a:pP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se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empozara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alma… ¡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Yo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no </a:t>
            </a:r>
            <a:r>
              <a:rPr lang="en-US" sz="2351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sé</a:t>
            </a:r>
            <a:r>
              <a:rPr lang="en-US" sz="2351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45385" y="4094690"/>
            <a:ext cx="452228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26"/>
              </a:lnSpc>
              <a:spcBef>
                <a:spcPct val="0"/>
              </a:spcBef>
            </a:pP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Son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pocos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;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pero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son… Abren zanjas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oscuras</a:t>
            </a:r>
            <a:endParaRPr lang="en-US" sz="2226" dirty="0">
              <a:solidFill>
                <a:srgbClr val="004AA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2426"/>
              </a:lnSpc>
              <a:spcBef>
                <a:spcPct val="0"/>
              </a:spcBef>
            </a:pP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rostro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más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fiero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y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lomo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más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fuerte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  <a:p>
            <a:pPr algn="l">
              <a:lnSpc>
                <a:spcPts val="2426"/>
              </a:lnSpc>
              <a:spcBef>
                <a:spcPct val="0"/>
              </a:spcBef>
            </a:pP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Serán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tal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vez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los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potros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de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bárbaros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atilas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;</a:t>
            </a:r>
          </a:p>
          <a:p>
            <a:pPr algn="l">
              <a:lnSpc>
                <a:spcPts val="2426"/>
              </a:lnSpc>
              <a:spcBef>
                <a:spcPct val="0"/>
              </a:spcBef>
            </a:pP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o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los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heraldos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negros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que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nos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26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manda</a:t>
            </a:r>
            <a:r>
              <a:rPr lang="en-US" sz="2226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la Muerte.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99964" y="5647851"/>
            <a:ext cx="4986093" cy="1301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74"/>
              </a:lnSpc>
              <a:spcBef>
                <a:spcPct val="0"/>
              </a:spcBef>
            </a:pP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Son las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caídas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hondas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de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los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Cristos del alma,</a:t>
            </a:r>
          </a:p>
          <a:p>
            <a:pPr algn="l">
              <a:lnSpc>
                <a:spcPts val="2474"/>
              </a:lnSpc>
              <a:spcBef>
                <a:spcPct val="0"/>
              </a:spcBef>
            </a:pP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de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alguna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fe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adorable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que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Destino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blasfema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  <a:p>
            <a:pPr algn="l">
              <a:lnSpc>
                <a:spcPts val="2474"/>
              </a:lnSpc>
              <a:spcBef>
                <a:spcPct val="0"/>
              </a:spcBef>
            </a:pP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Esos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golpes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sangrientos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son las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crepitaciones</a:t>
            </a:r>
            <a:endParaRPr lang="en-US" sz="2270" dirty="0">
              <a:solidFill>
                <a:srgbClr val="004AA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2474"/>
              </a:lnSpc>
              <a:spcBef>
                <a:spcPct val="0"/>
              </a:spcBef>
            </a:pP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de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algún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pan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que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la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puerta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del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horno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se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nos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270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quema</a:t>
            </a:r>
            <a:r>
              <a:rPr lang="en-US" sz="2270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83183" y="9194118"/>
            <a:ext cx="474403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2"/>
              </a:lnSpc>
              <a:spcBef>
                <a:spcPct val="0"/>
              </a:spcBef>
            </a:pPr>
            <a:r>
              <a:rPr lang="en-US" sz="2975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Autor: César Vallejo Mendoza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69484" y="7163420"/>
            <a:ext cx="4967277" cy="114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7"/>
              </a:lnSpc>
            </a:pP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Y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hombre… Pobre… ¡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pobre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!  Vuelve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los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ojos,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como</a:t>
            </a:r>
            <a:endParaRPr lang="en-US" sz="2043" dirty="0">
              <a:solidFill>
                <a:srgbClr val="004AA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2247"/>
              </a:lnSpc>
            </a:pP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cuando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por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sobre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hombro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nos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llama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una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palmada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;</a:t>
            </a:r>
          </a:p>
          <a:p>
            <a:pPr algn="l">
              <a:lnSpc>
                <a:spcPts val="2247"/>
              </a:lnSpc>
            </a:pP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vuelve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los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ojos locos,  y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todo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lo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vivido</a:t>
            </a:r>
            <a:endParaRPr lang="en-US" sz="2043" dirty="0">
              <a:solidFill>
                <a:srgbClr val="004AA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2247"/>
              </a:lnSpc>
            </a:pP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se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empoza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como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charco de culpa,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la </a:t>
            </a:r>
            <a:r>
              <a:rPr lang="en-US" sz="204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mirada</a:t>
            </a:r>
            <a:r>
              <a:rPr lang="en-US" sz="204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88447" y="2762100"/>
            <a:ext cx="5464427" cy="603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Estudiante 1 </a:t>
            </a:r>
            <a:r>
              <a:rPr lang="en-US" sz="2300">
                <a:solidFill>
                  <a:srgbClr val="FF6D4D"/>
                </a:solidFill>
                <a:latin typeface="Ballpoint"/>
                <a:ea typeface="Ballpoint"/>
                <a:cs typeface="Ballpoint"/>
                <a:sym typeface="Ballpoint"/>
              </a:rPr>
              <a:t>(voz firme, al centro, pausada):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Hay golpes en la vida, tan fuertes… ¡Yo no sé!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6D4D"/>
                </a:solidFill>
                <a:latin typeface="Ballpoint"/>
                <a:ea typeface="Ballpoint"/>
                <a:cs typeface="Ballpoint"/>
                <a:sym typeface="Ballpoint"/>
              </a:rPr>
              <a:t> (Mano derecha al pecho, mirada al frente. Pausa larga)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Estudiante 2 </a:t>
            </a:r>
            <a:r>
              <a:rPr lang="en-US" sz="2300">
                <a:solidFill>
                  <a:srgbClr val="FF6D4D"/>
                </a:solidFill>
                <a:latin typeface="Ballpoint"/>
                <a:ea typeface="Ballpoint"/>
                <a:cs typeface="Ballpoint"/>
                <a:sym typeface="Ballpoint"/>
              </a:rPr>
              <a:t>(voz baja, resignada):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Golpes como del odio de Dios...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6D4D"/>
                </a:solidFill>
                <a:latin typeface="Ballpoint"/>
                <a:ea typeface="Ballpoint"/>
                <a:cs typeface="Ballpoint"/>
                <a:sym typeface="Ballpoint"/>
              </a:rPr>
              <a:t>(Da un paso lento al frente, mira hacia el cielo como preguntando algo)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Estudiante 3</a:t>
            </a:r>
            <a:r>
              <a:rPr lang="en-US" sz="2300">
                <a:solidFill>
                  <a:srgbClr val="FF6D4D"/>
                </a:solidFill>
                <a:latin typeface="Ballpoint"/>
                <a:ea typeface="Ballpoint"/>
                <a:cs typeface="Ballpoint"/>
                <a:sym typeface="Ballpoint"/>
              </a:rPr>
              <a:t> (entonación dolida):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Como si ante ellos,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la resaca de todo lo sufrido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 empozara en el alma…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6D4D"/>
                </a:solidFill>
                <a:latin typeface="Ballpoint"/>
                <a:ea typeface="Ballpoint"/>
                <a:cs typeface="Ballpoint"/>
                <a:sym typeface="Ballpoint"/>
              </a:rPr>
              <a:t>(Hace una pausa, se lleva la mano al estómago o al corazón)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Todos </a:t>
            </a:r>
            <a:r>
              <a:rPr lang="en-US" sz="2300">
                <a:solidFill>
                  <a:srgbClr val="FF6D4D"/>
                </a:solidFill>
                <a:latin typeface="Ballpoint"/>
                <a:ea typeface="Ballpoint"/>
                <a:cs typeface="Ballpoint"/>
                <a:sym typeface="Ballpoint"/>
              </a:rPr>
              <a:t>(voz coral suave, simultánea):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¡Yo no sé!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2300">
                <a:solidFill>
                  <a:srgbClr val="FF6D4D"/>
                </a:solidFill>
                <a:latin typeface="Ballpoint"/>
                <a:ea typeface="Ballpoint"/>
                <a:cs typeface="Ballpoint"/>
                <a:sym typeface="Ballpoint"/>
              </a:rPr>
              <a:t>(Cada uno con mirada distinta: confusión, rabia, tristeza)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50471" y="2169526"/>
            <a:ext cx="4163447" cy="58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7"/>
              </a:lnSpc>
            </a:pPr>
            <a:r>
              <a:rPr lang="en-US" sz="3639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Guion de lectura dramatizada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04934" y="8542957"/>
            <a:ext cx="390086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8"/>
              </a:lnSpc>
              <a:spcBef>
                <a:spcPct val="0"/>
              </a:spcBef>
            </a:pPr>
            <a:r>
              <a:rPr lang="en-US" sz="2209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Hay golpes </a:t>
            </a:r>
            <a:r>
              <a:rPr lang="en-US" sz="2209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2209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la </a:t>
            </a:r>
            <a:r>
              <a:rPr lang="en-US" sz="2209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vida</a:t>
            </a:r>
            <a:r>
              <a:rPr lang="en-US" sz="2209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, tan </a:t>
            </a:r>
            <a:r>
              <a:rPr lang="en-US" sz="2209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fuertes</a:t>
            </a:r>
            <a:r>
              <a:rPr lang="en-US" sz="2209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… ¡</a:t>
            </a:r>
            <a:r>
              <a:rPr lang="en-US" sz="2209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Yo</a:t>
            </a:r>
            <a:r>
              <a:rPr lang="en-US" sz="2209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no </a:t>
            </a:r>
            <a:r>
              <a:rPr lang="en-US" sz="2209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sé</a:t>
            </a:r>
            <a:r>
              <a:rPr lang="en-US" sz="2209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40341" y="3488778"/>
            <a:ext cx="1221857" cy="2061415"/>
          </a:xfrm>
          <a:custGeom>
            <a:avLst/>
            <a:gdLst/>
            <a:ahLst/>
            <a:cxnLst/>
            <a:rect l="l" t="t" r="r" b="b"/>
            <a:pathLst>
              <a:path w="1221857" h="2061415">
                <a:moveTo>
                  <a:pt x="0" y="0"/>
                </a:moveTo>
                <a:lnTo>
                  <a:pt x="1221857" y="0"/>
                </a:lnTo>
                <a:lnTo>
                  <a:pt x="1221857" y="2061415"/>
                </a:lnTo>
                <a:lnTo>
                  <a:pt x="0" y="2061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52310" y="5143500"/>
            <a:ext cx="964181" cy="1626686"/>
          </a:xfrm>
          <a:custGeom>
            <a:avLst/>
            <a:gdLst/>
            <a:ahLst/>
            <a:cxnLst/>
            <a:rect l="l" t="t" r="r" b="b"/>
            <a:pathLst>
              <a:path w="964181" h="1626686">
                <a:moveTo>
                  <a:pt x="0" y="0"/>
                </a:moveTo>
                <a:lnTo>
                  <a:pt x="964181" y="0"/>
                </a:lnTo>
                <a:lnTo>
                  <a:pt x="964181" y="1626686"/>
                </a:lnTo>
                <a:lnTo>
                  <a:pt x="0" y="16266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002">
            <a:off x="4832187" y="401612"/>
            <a:ext cx="9385814" cy="9678782"/>
          </a:xfrm>
          <a:custGeom>
            <a:avLst/>
            <a:gdLst/>
            <a:ahLst/>
            <a:cxnLst/>
            <a:rect l="l" t="t" r="r" b="b"/>
            <a:pathLst>
              <a:path w="9385814" h="9678782">
                <a:moveTo>
                  <a:pt x="0" y="0"/>
                </a:moveTo>
                <a:lnTo>
                  <a:pt x="9385814" y="0"/>
                </a:lnTo>
                <a:lnTo>
                  <a:pt x="9385814" y="9678782"/>
                </a:lnTo>
                <a:lnTo>
                  <a:pt x="0" y="9678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1" r="-3814" b="-3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956843"/>
            <a:ext cx="12117027" cy="2686683"/>
          </a:xfrm>
          <a:custGeom>
            <a:avLst/>
            <a:gdLst/>
            <a:ahLst/>
            <a:cxnLst/>
            <a:rect l="l" t="t" r="r" b="b"/>
            <a:pathLst>
              <a:path w="12117027" h="2686683">
                <a:moveTo>
                  <a:pt x="0" y="0"/>
                </a:moveTo>
                <a:lnTo>
                  <a:pt x="12117027" y="0"/>
                </a:lnTo>
                <a:lnTo>
                  <a:pt x="12117027" y="2686683"/>
                </a:lnTo>
                <a:lnTo>
                  <a:pt x="0" y="2686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4099" b="-164099"/>
            </a:stretch>
          </a:blipFill>
        </p:spPr>
      </p:sp>
      <p:sp>
        <p:nvSpPr>
          <p:cNvPr id="7" name="Freeform 7"/>
          <p:cNvSpPr/>
          <p:nvPr/>
        </p:nvSpPr>
        <p:spPr>
          <a:xfrm rot="671662">
            <a:off x="1592390" y="6773948"/>
            <a:ext cx="1100495" cy="1052473"/>
          </a:xfrm>
          <a:custGeom>
            <a:avLst/>
            <a:gdLst/>
            <a:ahLst/>
            <a:cxnLst/>
            <a:rect l="l" t="t" r="r" b="b"/>
            <a:pathLst>
              <a:path w="1100495" h="1052473">
                <a:moveTo>
                  <a:pt x="0" y="0"/>
                </a:moveTo>
                <a:lnTo>
                  <a:pt x="1100495" y="0"/>
                </a:lnTo>
                <a:lnTo>
                  <a:pt x="1100495" y="1052473"/>
                </a:lnTo>
                <a:lnTo>
                  <a:pt x="0" y="10524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331506" flipH="1">
            <a:off x="1569399" y="3234854"/>
            <a:ext cx="7438701" cy="3354178"/>
          </a:xfrm>
          <a:custGeom>
            <a:avLst/>
            <a:gdLst/>
            <a:ahLst/>
            <a:cxnLst/>
            <a:rect l="l" t="t" r="r" b="b"/>
            <a:pathLst>
              <a:path w="7438701" h="3354178">
                <a:moveTo>
                  <a:pt x="7438701" y="0"/>
                </a:moveTo>
                <a:lnTo>
                  <a:pt x="0" y="0"/>
                </a:lnTo>
                <a:lnTo>
                  <a:pt x="0" y="3354178"/>
                </a:lnTo>
                <a:lnTo>
                  <a:pt x="7438701" y="3354178"/>
                </a:lnTo>
                <a:lnTo>
                  <a:pt x="743870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89957">
            <a:off x="7447993" y="3118623"/>
            <a:ext cx="5393550" cy="260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4"/>
              </a:lnSpc>
              <a:spcBef>
                <a:spcPct val="0"/>
              </a:spcBef>
            </a:pPr>
            <a:r>
              <a:rPr lang="en-US" sz="13710" spc="315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GRACIAS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64996" y="6379486"/>
            <a:ext cx="10115905" cy="17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1"/>
              </a:lnSpc>
            </a:pPr>
            <a:r>
              <a:rPr lang="en-US" sz="375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“Saber leer es aprender a mirar el mundo con otros ojos. Cada palabra nos abre una puerta; cada lectura, una nueva forma de entender la vida.”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324642" y="3127714"/>
            <a:ext cx="7822621" cy="5790191"/>
          </a:xfrm>
          <a:custGeom>
            <a:avLst/>
            <a:gdLst/>
            <a:ahLst/>
            <a:cxnLst/>
            <a:rect l="l" t="t" r="r" b="b"/>
            <a:pathLst>
              <a:path w="7822621" h="5790191">
                <a:moveTo>
                  <a:pt x="0" y="0"/>
                </a:moveTo>
                <a:lnTo>
                  <a:pt x="7822621" y="0"/>
                </a:lnTo>
                <a:lnTo>
                  <a:pt x="7822621" y="5790192"/>
                </a:lnTo>
                <a:lnTo>
                  <a:pt x="0" y="5790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1117027" y="2597897"/>
            <a:ext cx="7805731" cy="5777690"/>
          </a:xfrm>
          <a:custGeom>
            <a:avLst/>
            <a:gdLst/>
            <a:ahLst/>
            <a:cxnLst/>
            <a:rect l="l" t="t" r="r" b="b"/>
            <a:pathLst>
              <a:path w="7805731" h="5777690">
                <a:moveTo>
                  <a:pt x="0" y="0"/>
                </a:moveTo>
                <a:lnTo>
                  <a:pt x="7805732" y="0"/>
                </a:lnTo>
                <a:lnTo>
                  <a:pt x="7805732" y="5777690"/>
                </a:lnTo>
                <a:lnTo>
                  <a:pt x="0" y="577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505143" y="2618825"/>
            <a:ext cx="7966832" cy="5896934"/>
          </a:xfrm>
          <a:custGeom>
            <a:avLst/>
            <a:gdLst/>
            <a:ahLst/>
            <a:cxnLst/>
            <a:rect l="l" t="t" r="r" b="b"/>
            <a:pathLst>
              <a:path w="7966832" h="5896934">
                <a:moveTo>
                  <a:pt x="0" y="0"/>
                </a:moveTo>
                <a:lnTo>
                  <a:pt x="7966832" y="0"/>
                </a:lnTo>
                <a:lnTo>
                  <a:pt x="7966832" y="5896934"/>
                </a:lnTo>
                <a:lnTo>
                  <a:pt x="0" y="589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63758" y="2914115"/>
            <a:ext cx="4282203" cy="629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3903" spc="85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FACTORES CONTEXTUALES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36576" y="3355613"/>
            <a:ext cx="3789140" cy="629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3903" spc="85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FACTORES INDIVIDUALES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21139" y="3265816"/>
            <a:ext cx="4878791" cy="629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3903" spc="85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FACTORES  SOCIOEMOCIONALES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699" y="3648943"/>
            <a:ext cx="4102321" cy="607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  <a:spcBef>
                <a:spcPct val="0"/>
              </a:spcBef>
            </a:pPr>
            <a:r>
              <a:rPr lang="en-US" sz="3803" spc="8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Características</a:t>
            </a:r>
            <a:r>
              <a:rPr lang="en-US" sz="3803" spc="8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del </a:t>
            </a:r>
            <a:r>
              <a:rPr lang="en-US" sz="3803" spc="8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Texto</a:t>
            </a:r>
            <a:r>
              <a:rPr lang="en-US" sz="3803" spc="8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:</a:t>
            </a:r>
          </a:p>
        </p:txBody>
      </p:sp>
      <p:sp>
        <p:nvSpPr>
          <p:cNvPr id="10" name="Freeform 10"/>
          <p:cNvSpPr/>
          <p:nvPr/>
        </p:nvSpPr>
        <p:spPr>
          <a:xfrm>
            <a:off x="727680" y="2553940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7"/>
                </a:lnTo>
                <a:lnTo>
                  <a:pt x="0" y="734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38679" y="3066515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8"/>
                </a:lnTo>
                <a:lnTo>
                  <a:pt x="0" y="734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11364" y="2553940"/>
            <a:ext cx="736079" cy="734827"/>
          </a:xfrm>
          <a:custGeom>
            <a:avLst/>
            <a:gdLst/>
            <a:ahLst/>
            <a:cxnLst/>
            <a:rect l="l" t="t" r="r" b="b"/>
            <a:pathLst>
              <a:path w="736079" h="734827">
                <a:moveTo>
                  <a:pt x="0" y="0"/>
                </a:moveTo>
                <a:lnTo>
                  <a:pt x="736079" y="0"/>
                </a:lnTo>
                <a:lnTo>
                  <a:pt x="736079" y="734827"/>
                </a:lnTo>
                <a:lnTo>
                  <a:pt x="0" y="734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87105" y="4418727"/>
            <a:ext cx="4658857" cy="106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79"/>
              </a:lnSpc>
            </a:pP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Complejidad textuaL y el género textual.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486742"/>
            <a:ext cx="3487753" cy="72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4"/>
              </a:lnSpc>
              <a:spcBef>
                <a:spcPct val="0"/>
              </a:spcBef>
            </a:pPr>
            <a:r>
              <a:rPr lang="en-US" sz="3803" spc="8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Ambiente de Lectura: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256916"/>
            <a:ext cx="4532400" cy="105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3"/>
              </a:lnSpc>
            </a:pP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Contexto físico: Ruido, iluminación, comodidad.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7902" y="7372692"/>
            <a:ext cx="4717261" cy="103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27"/>
              </a:lnSpc>
            </a:pP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Contexto social: Presión de evaluación, apoyo del grupo.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11307" y="4094673"/>
            <a:ext cx="4602532" cy="295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65"/>
              </a:lnSpc>
            </a:pPr>
            <a:r>
              <a:rPr lang="en-US" sz="3803" spc="8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Motivación</a:t>
            </a:r>
            <a:r>
              <a:rPr lang="en-US" sz="3803" spc="8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: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</a:p>
          <a:p>
            <a:pPr algn="just">
              <a:lnSpc>
                <a:spcPts val="3765"/>
              </a:lnSpc>
            </a:pP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Intrínseca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: Placer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por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la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lectura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curiosidad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por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contenido</a:t>
            </a:r>
            <a:endParaRPr lang="en-US" sz="3803" spc="83" dirty="0">
              <a:solidFill>
                <a:srgbClr val="000000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just">
              <a:lnSpc>
                <a:spcPts val="3765"/>
              </a:lnSpc>
            </a:pP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Extrínseca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: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Calificaciones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reconocimiento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social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94211" y="7044078"/>
            <a:ext cx="4607121" cy="201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3"/>
              </a:lnSpc>
            </a:pPr>
            <a:r>
              <a:rPr lang="en-US" sz="3803" spc="8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Experiencia Previa:</a:t>
            </a: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Exposición a textos, conocimiento del mundo, experiencias escolares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36379" y="4086418"/>
            <a:ext cx="4576167" cy="153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65"/>
              </a:lnSpc>
            </a:pPr>
            <a:r>
              <a:rPr lang="en-US" sz="3803" spc="8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Ansiedad</a:t>
            </a:r>
            <a:r>
              <a:rPr lang="en-US" sz="3803" spc="8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lectora</a:t>
            </a:r>
            <a:r>
              <a:rPr lang="en-US" sz="3803" spc="8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: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Miedo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al error,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presión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por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el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rendimiento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36379" y="5644766"/>
            <a:ext cx="4525687" cy="11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3"/>
              </a:lnSpc>
            </a:pPr>
            <a:r>
              <a:rPr lang="en-US" sz="3803" spc="83" dirty="0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Confianza: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Seguridad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en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las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propias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803" spc="83" dirty="0" err="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habilidades</a:t>
            </a:r>
            <a:r>
              <a:rPr lang="en-US" sz="3803" spc="83" dirty="0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98519" y="6992892"/>
            <a:ext cx="4601407" cy="171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7"/>
              </a:lnSpc>
            </a:pPr>
            <a:r>
              <a:rPr lang="en-US" sz="3803" spc="83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Identidad lectora:</a:t>
            </a:r>
          </a:p>
          <a:p>
            <a:pPr algn="just">
              <a:lnSpc>
                <a:spcPts val="4297"/>
              </a:lnSpc>
            </a:pPr>
            <a:r>
              <a:rPr lang="en-US" sz="3803" spc="8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Autopercepción como "buen" o "mal" lector.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2353" y="4103487"/>
            <a:ext cx="15966947" cy="2600645"/>
            <a:chOff x="0" y="0"/>
            <a:chExt cx="4205286" cy="684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5286" cy="684944"/>
            </a:xfrm>
            <a:custGeom>
              <a:avLst/>
              <a:gdLst/>
              <a:ahLst/>
              <a:cxnLst/>
              <a:rect l="l" t="t" r="r" b="b"/>
              <a:pathLst>
                <a:path w="4205286" h="684944">
                  <a:moveTo>
                    <a:pt x="5818" y="0"/>
                  </a:moveTo>
                  <a:lnTo>
                    <a:pt x="4199468" y="0"/>
                  </a:lnTo>
                  <a:cubicBezTo>
                    <a:pt x="4201011" y="0"/>
                    <a:pt x="4202491" y="613"/>
                    <a:pt x="4203582" y="1704"/>
                  </a:cubicBezTo>
                  <a:cubicBezTo>
                    <a:pt x="4204673" y="2795"/>
                    <a:pt x="4205286" y="4275"/>
                    <a:pt x="4205286" y="5818"/>
                  </a:cubicBezTo>
                  <a:lnTo>
                    <a:pt x="4205286" y="679125"/>
                  </a:lnTo>
                  <a:cubicBezTo>
                    <a:pt x="4205286" y="682339"/>
                    <a:pt x="4202681" y="684944"/>
                    <a:pt x="4199468" y="684944"/>
                  </a:cubicBezTo>
                  <a:lnTo>
                    <a:pt x="5818" y="684944"/>
                  </a:lnTo>
                  <a:cubicBezTo>
                    <a:pt x="4275" y="684944"/>
                    <a:pt x="2795" y="684331"/>
                    <a:pt x="1704" y="683239"/>
                  </a:cubicBezTo>
                  <a:cubicBezTo>
                    <a:pt x="613" y="682148"/>
                    <a:pt x="0" y="680668"/>
                    <a:pt x="0" y="679125"/>
                  </a:cubicBezTo>
                  <a:lnTo>
                    <a:pt x="0" y="5818"/>
                  </a:lnTo>
                  <a:cubicBezTo>
                    <a:pt x="0" y="4275"/>
                    <a:pt x="613" y="2795"/>
                    <a:pt x="1704" y="1704"/>
                  </a:cubicBezTo>
                  <a:cubicBezTo>
                    <a:pt x="2795" y="613"/>
                    <a:pt x="4275" y="0"/>
                    <a:pt x="5818" y="0"/>
                  </a:cubicBezTo>
                  <a:close/>
                </a:path>
              </a:pathLst>
            </a:custGeom>
            <a:solidFill>
              <a:srgbClr val="FFFBF5"/>
            </a:solidFill>
            <a:ln w="104775" cap="sq">
              <a:solidFill>
                <a:srgbClr val="41363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5286" cy="723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lectora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47646" y="4891093"/>
            <a:ext cx="13856361" cy="977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128">
                <a:solidFill>
                  <a:srgbClr val="000000"/>
                </a:solidFill>
                <a:latin typeface="Sergio Trendy"/>
                <a:ea typeface="Sergio Trendy"/>
                <a:cs typeface="Sergio Trendy"/>
                <a:sym typeface="Sergio Trendy"/>
              </a:rPr>
              <a:t>ESTRATEGIAS: NIVEL PRIMARIA</a:t>
            </a:r>
          </a:p>
        </p:txBody>
      </p:sp>
      <p:sp>
        <p:nvSpPr>
          <p:cNvPr id="7" name="Freeform 7"/>
          <p:cNvSpPr/>
          <p:nvPr/>
        </p:nvSpPr>
        <p:spPr>
          <a:xfrm>
            <a:off x="8547398" y="3493579"/>
            <a:ext cx="1221893" cy="1219815"/>
          </a:xfrm>
          <a:custGeom>
            <a:avLst/>
            <a:gdLst/>
            <a:ahLst/>
            <a:cxnLst/>
            <a:rect l="l" t="t" r="r" b="b"/>
            <a:pathLst>
              <a:path w="1221893" h="1219815">
                <a:moveTo>
                  <a:pt x="0" y="0"/>
                </a:moveTo>
                <a:lnTo>
                  <a:pt x="1221893" y="0"/>
                </a:lnTo>
                <a:lnTo>
                  <a:pt x="1221893" y="1219815"/>
                </a:lnTo>
                <a:lnTo>
                  <a:pt x="0" y="1219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2389" y="848063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15384" y="1222404"/>
            <a:ext cx="4572729" cy="1829092"/>
          </a:xfrm>
          <a:custGeom>
            <a:avLst/>
            <a:gdLst/>
            <a:ahLst/>
            <a:cxnLst/>
            <a:rect l="l" t="t" r="r" b="b"/>
            <a:pathLst>
              <a:path w="4572729" h="1829092">
                <a:moveTo>
                  <a:pt x="0" y="0"/>
                </a:moveTo>
                <a:lnTo>
                  <a:pt x="4572729" y="0"/>
                </a:lnTo>
                <a:lnTo>
                  <a:pt x="4572729" y="1829091"/>
                </a:lnTo>
                <a:lnTo>
                  <a:pt x="0" y="18290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24577" y="2672676"/>
            <a:ext cx="12141460" cy="645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7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062"/>
              </a:lnSpc>
              <a:spcBef>
                <a:spcPct val="0"/>
              </a:spcBef>
            </a:pPr>
            <a:r>
              <a:rPr lang="en-US" sz="29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NIVEL: </a:t>
            </a:r>
            <a:r>
              <a:rPr lang="en-US" sz="2901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1° a 4° de PRIMARIA</a:t>
            </a:r>
          </a:p>
          <a:p>
            <a:pPr algn="l">
              <a:lnSpc>
                <a:spcPts val="4062"/>
              </a:lnSpc>
              <a:spcBef>
                <a:spcPct val="0"/>
              </a:spcBef>
            </a:pPr>
            <a:r>
              <a:rPr lang="en-US" sz="29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PROPÓSITO:</a:t>
            </a:r>
          </a:p>
          <a:p>
            <a:pPr algn="l">
              <a:lnSpc>
                <a:spcPts val="3687"/>
              </a:lnSpc>
              <a:spcBef>
                <a:spcPct val="0"/>
              </a:spcBef>
            </a:pPr>
            <a:r>
              <a:rPr lang="en-US" sz="26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Mejorar la entonación, ritmo y fraseo mediante la imitación consciente del modelo lector.</a:t>
            </a:r>
          </a:p>
          <a:p>
            <a:pPr algn="l">
              <a:lnSpc>
                <a:spcPts val="4062"/>
              </a:lnSpc>
              <a:spcBef>
                <a:spcPct val="0"/>
              </a:spcBef>
            </a:pPr>
            <a:r>
              <a:rPr lang="en-US" sz="29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BENEFICIO:</a:t>
            </a:r>
          </a:p>
          <a:p>
            <a:pPr algn="l">
              <a:lnSpc>
                <a:spcPts val="3687"/>
              </a:lnSpc>
              <a:spcBef>
                <a:spcPct val="0"/>
              </a:spcBef>
            </a:pPr>
            <a:r>
              <a:rPr lang="en-US" sz="26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Permite practicar la fluidez con intención comunicativa, fomenta la comprensión y el trabajo en equipo.</a:t>
            </a:r>
          </a:p>
          <a:p>
            <a:pPr algn="l">
              <a:lnSpc>
                <a:spcPts val="4062"/>
              </a:lnSpc>
              <a:spcBef>
                <a:spcPct val="0"/>
              </a:spcBef>
            </a:pPr>
            <a:r>
              <a:rPr lang="en-US" sz="29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DURACIÓN:</a:t>
            </a:r>
          </a:p>
          <a:p>
            <a:pPr algn="l">
              <a:lnSpc>
                <a:spcPts val="3687"/>
              </a:lnSpc>
              <a:spcBef>
                <a:spcPct val="0"/>
              </a:spcBef>
            </a:pPr>
            <a:r>
              <a:rPr lang="en-US" sz="26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15 minutos</a:t>
            </a:r>
          </a:p>
          <a:p>
            <a:pPr algn="l">
              <a:lnSpc>
                <a:spcPts val="4062"/>
              </a:lnSpc>
              <a:spcBef>
                <a:spcPct val="0"/>
              </a:spcBef>
            </a:pPr>
            <a:r>
              <a:rPr lang="en-US" sz="2901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MATERIALES:</a:t>
            </a:r>
          </a:p>
          <a:p>
            <a:pPr algn="l">
              <a:lnSpc>
                <a:spcPts val="3687"/>
              </a:lnSpc>
              <a:spcBef>
                <a:spcPct val="0"/>
              </a:spcBef>
            </a:pPr>
            <a:r>
              <a:rPr lang="en-US" sz="26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Un texto breve (de 4 a 6 oraciones) con signos de puntuación bien marcados.</a:t>
            </a:r>
          </a:p>
          <a:p>
            <a:pPr algn="l">
              <a:lnSpc>
                <a:spcPts val="3687"/>
              </a:lnSpc>
              <a:spcBef>
                <a:spcPct val="0"/>
              </a:spcBef>
            </a:pPr>
            <a:r>
              <a:rPr lang="en-US" sz="263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Pizarra o proyector (opcional).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277318" y="534885"/>
            <a:ext cx="3777437" cy="3623024"/>
            <a:chOff x="0" y="0"/>
            <a:chExt cx="887061" cy="850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7061" cy="850800"/>
            </a:xfrm>
            <a:custGeom>
              <a:avLst/>
              <a:gdLst/>
              <a:ahLst/>
              <a:cxnLst/>
              <a:rect l="l" t="t" r="r" b="b"/>
              <a:pathLst>
                <a:path w="887061" h="850800">
                  <a:moveTo>
                    <a:pt x="443530" y="0"/>
                  </a:moveTo>
                  <a:cubicBezTo>
                    <a:pt x="198575" y="0"/>
                    <a:pt x="0" y="190458"/>
                    <a:pt x="0" y="425400"/>
                  </a:cubicBezTo>
                  <a:cubicBezTo>
                    <a:pt x="0" y="660342"/>
                    <a:pt x="198575" y="850800"/>
                    <a:pt x="443530" y="850800"/>
                  </a:cubicBezTo>
                  <a:cubicBezTo>
                    <a:pt x="688486" y="850800"/>
                    <a:pt x="887061" y="660342"/>
                    <a:pt x="887061" y="425400"/>
                  </a:cubicBezTo>
                  <a:cubicBezTo>
                    <a:pt x="887061" y="190458"/>
                    <a:pt x="688486" y="0"/>
                    <a:pt x="443530" y="0"/>
                  </a:cubicBezTo>
                  <a:close/>
                </a:path>
              </a:pathLst>
            </a:custGeom>
            <a:blipFill>
              <a:blip r:embed="rId5"/>
              <a:stretch>
                <a:fillRect t="-298" b="-29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746839" y="1356574"/>
            <a:ext cx="9763724" cy="129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4"/>
              </a:lnSpc>
              <a:spcBef>
                <a:spcPct val="0"/>
              </a:spcBef>
            </a:pPr>
            <a:r>
              <a:rPr lang="en-US" sz="6803" spc="14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ESTRATEGIA 01: LECTURA CON ECO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7466" y="929598"/>
            <a:ext cx="17046944" cy="8713705"/>
          </a:xfrm>
          <a:custGeom>
            <a:avLst/>
            <a:gdLst/>
            <a:ahLst/>
            <a:cxnLst/>
            <a:rect l="l" t="t" r="r" b="b"/>
            <a:pathLst>
              <a:path w="17046944" h="8713705">
                <a:moveTo>
                  <a:pt x="0" y="0"/>
                </a:moveTo>
                <a:lnTo>
                  <a:pt x="17046944" y="0"/>
                </a:lnTo>
                <a:lnTo>
                  <a:pt x="17046944" y="8713705"/>
                </a:lnTo>
                <a:lnTo>
                  <a:pt x="0" y="8713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28" b="-3487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98705" y="1814217"/>
            <a:ext cx="12642418" cy="714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80"/>
              </a:lnSpc>
              <a:spcBef>
                <a:spcPct val="0"/>
              </a:spcBef>
            </a:pPr>
            <a:r>
              <a:rPr lang="en-US" sz="2985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DESARROLLO: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Modelo del docente: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El docente lee una oración o frase en voz alta, con entonación clara, ritmo natural y pausas correctas.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Lectura con eco: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Los estudiantes repiten en voz alta la misma frase imitando la lectura del docente, como si fueran su "eco".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Se puede hacer en grupo primero y luego individualmente.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Variaciones: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Cambiar el tono de voz (emocionado, serio, asombrado) y pedir que lo imiten.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Leer en parejas: un estudiante lee con buena fluidez, el otro repite como eco.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Relectura con mejora:</a:t>
            </a:r>
          </a:p>
          <a:p>
            <a:pPr algn="just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Se repite el ejercicio con el texto completo, pero esta vez tratando de mantener el ritmo sin el modelo del docente.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7466" y="766759"/>
            <a:ext cx="16853068" cy="8852850"/>
          </a:xfrm>
          <a:custGeom>
            <a:avLst/>
            <a:gdLst/>
            <a:ahLst/>
            <a:cxnLst/>
            <a:rect l="l" t="t" r="r" b="b"/>
            <a:pathLst>
              <a:path w="16853068" h="8852850">
                <a:moveTo>
                  <a:pt x="0" y="0"/>
                </a:moveTo>
                <a:lnTo>
                  <a:pt x="16853068" y="0"/>
                </a:lnTo>
                <a:lnTo>
                  <a:pt x="16853068" y="8852850"/>
                </a:lnTo>
                <a:lnTo>
                  <a:pt x="0" y="885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95" b="-3081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3589" y="1615760"/>
            <a:ext cx="12228596" cy="231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41"/>
              </a:lnSpc>
              <a:spcBef>
                <a:spcPct val="0"/>
              </a:spcBef>
            </a:pPr>
            <a:r>
              <a:rPr lang="en-US" sz="324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CIERRE REFLEXIVO:</a:t>
            </a:r>
          </a:p>
          <a:p>
            <a:pPr algn="just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¿Qué parte fue más divertida?</a:t>
            </a:r>
          </a:p>
          <a:p>
            <a:pPr algn="just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¿Me sentí más seguro al repetir después del modelo?</a:t>
            </a:r>
            <a:r>
              <a:rPr lang="en-US" sz="3243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   </a:t>
            </a:r>
          </a:p>
          <a:p>
            <a:pPr algn="just">
              <a:lnSpc>
                <a:spcPts val="4541"/>
              </a:lnSpc>
              <a:spcBef>
                <a:spcPct val="0"/>
              </a:spcBef>
            </a:pPr>
            <a:endParaRPr lang="en-US" sz="3243" b="1">
              <a:solidFill>
                <a:srgbClr val="000000"/>
              </a:solidFill>
              <a:latin typeface="Times New Roman MT Bold"/>
              <a:ea typeface="Times New Roman MT Bold"/>
              <a:cs typeface="Times New Roman MT Bold"/>
              <a:sym typeface="Times New Roman M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543589" y="3700059"/>
            <a:ext cx="1731258" cy="1728416"/>
          </a:xfrm>
          <a:custGeom>
            <a:avLst/>
            <a:gdLst/>
            <a:ahLst/>
            <a:cxnLst/>
            <a:rect l="l" t="t" r="r" b="b"/>
            <a:pathLst>
              <a:path w="1731258" h="1728416">
                <a:moveTo>
                  <a:pt x="0" y="0"/>
                </a:moveTo>
                <a:lnTo>
                  <a:pt x="1731259" y="0"/>
                </a:lnTo>
                <a:lnTo>
                  <a:pt x="1731259" y="1728415"/>
                </a:lnTo>
                <a:lnTo>
                  <a:pt x="0" y="1728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79773" y="4389905"/>
            <a:ext cx="10755527" cy="82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7"/>
              </a:lnSpc>
            </a:pPr>
            <a:r>
              <a:rPr lang="en-US" sz="2869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Usa textos con diálogos o exclamaciones para hacerlo más expresivo. Esto estimula el gusto por leer y mejora la comprensión oral.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79773" y="3297055"/>
            <a:ext cx="2487290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SUGERENCIA: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00796" y="5506316"/>
            <a:ext cx="12234504" cy="3574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en-US" sz="3966" spc="87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Esta mañana, Tomás salió a regar las plantas.</a:t>
            </a:r>
          </a:p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en-US" sz="3966" spc="87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¡Qué sorpresa se llevó! Había una mariposa en su sombrero.</a:t>
            </a:r>
          </a:p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en-US" sz="3966" spc="87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—¡Mira, mamá! —gritó emocionado—. ¡Tengo una amiga nueva!</a:t>
            </a:r>
          </a:p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en-US" sz="3966" spc="87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La mariposa voló alrededor de él, como si jugara.</a:t>
            </a:r>
          </a:p>
          <a:p>
            <a:pPr algn="ctr">
              <a:lnSpc>
                <a:spcPts val="5553"/>
              </a:lnSpc>
              <a:spcBef>
                <a:spcPct val="0"/>
              </a:spcBef>
            </a:pPr>
            <a:r>
              <a:rPr lang="en-US" sz="3966" spc="87">
                <a:solidFill>
                  <a:srgbClr val="004AAD"/>
                </a:solidFill>
                <a:latin typeface="Ballpoint"/>
                <a:ea typeface="Ballpoint"/>
                <a:cs typeface="Ballpoint"/>
                <a:sym typeface="Ballpoint"/>
              </a:rPr>
              <a:t>Tomás sonrió feliz y volvió al jardín cada día a buscarla.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103" y="801829"/>
            <a:ext cx="16083223" cy="8960744"/>
          </a:xfrm>
          <a:custGeom>
            <a:avLst/>
            <a:gdLst/>
            <a:ahLst/>
            <a:cxnLst/>
            <a:rect l="l" t="t" r="r" b="b"/>
            <a:pathLst>
              <a:path w="16083223" h="8960744">
                <a:moveTo>
                  <a:pt x="0" y="0"/>
                </a:moveTo>
                <a:lnTo>
                  <a:pt x="16083222" y="0"/>
                </a:lnTo>
                <a:lnTo>
                  <a:pt x="16083222" y="8960744"/>
                </a:lnTo>
                <a:lnTo>
                  <a:pt x="0" y="896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130" b="-217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16985" y="1321752"/>
            <a:ext cx="4572729" cy="1829092"/>
          </a:xfrm>
          <a:custGeom>
            <a:avLst/>
            <a:gdLst/>
            <a:ahLst/>
            <a:cxnLst/>
            <a:rect l="l" t="t" r="r" b="b"/>
            <a:pathLst>
              <a:path w="4572729" h="1829092">
                <a:moveTo>
                  <a:pt x="0" y="0"/>
                </a:moveTo>
                <a:lnTo>
                  <a:pt x="4572729" y="0"/>
                </a:lnTo>
                <a:lnTo>
                  <a:pt x="4572729" y="1829092"/>
                </a:lnTo>
                <a:lnTo>
                  <a:pt x="0" y="18290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89148" y="3234199"/>
            <a:ext cx="11598903" cy="556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2"/>
              </a:lnSpc>
              <a:spcBef>
                <a:spcPct val="0"/>
              </a:spcBef>
            </a:pPr>
            <a:r>
              <a:rPr lang="en-US" sz="30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NIVEL: </a:t>
            </a:r>
            <a:r>
              <a:rPr lang="en-US" sz="3008" b="1">
                <a:solidFill>
                  <a:srgbClr val="004AAD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2° a 5° de PRIMARIA</a:t>
            </a:r>
          </a:p>
          <a:p>
            <a:pPr algn="l">
              <a:lnSpc>
                <a:spcPts val="4212"/>
              </a:lnSpc>
              <a:spcBef>
                <a:spcPct val="0"/>
              </a:spcBef>
            </a:pPr>
            <a:r>
              <a:rPr lang="en-US" sz="30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PROPÓSITO:</a:t>
            </a:r>
          </a:p>
          <a:p>
            <a:pPr algn="just">
              <a:lnSpc>
                <a:spcPts val="3848"/>
              </a:lnSpc>
              <a:spcBef>
                <a:spcPct val="0"/>
              </a:spcBef>
            </a:pPr>
            <a:r>
              <a:rPr lang="en-US" sz="274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Mejorar el ritmo y la pausa en la lectura, identificando los signos de puntuación.</a:t>
            </a:r>
          </a:p>
          <a:p>
            <a:pPr algn="l">
              <a:lnSpc>
                <a:spcPts val="4212"/>
              </a:lnSpc>
              <a:spcBef>
                <a:spcPct val="0"/>
              </a:spcBef>
            </a:pPr>
            <a:r>
              <a:rPr lang="en-US" sz="30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BENEFICIO:</a:t>
            </a:r>
          </a:p>
          <a:p>
            <a:pPr algn="l">
              <a:lnSpc>
                <a:spcPts val="3848"/>
              </a:lnSpc>
              <a:spcBef>
                <a:spcPct val="0"/>
              </a:spcBef>
            </a:pPr>
            <a:r>
              <a:rPr lang="en-US" sz="274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Refuerza la conciencia sintáctica, pausación y entonación.</a:t>
            </a:r>
          </a:p>
          <a:p>
            <a:pPr algn="l">
              <a:lnSpc>
                <a:spcPts val="4212"/>
              </a:lnSpc>
              <a:spcBef>
                <a:spcPct val="0"/>
              </a:spcBef>
            </a:pPr>
            <a:r>
              <a:rPr lang="en-US" sz="30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DURACIÓN:</a:t>
            </a:r>
          </a:p>
          <a:p>
            <a:pPr algn="l">
              <a:lnSpc>
                <a:spcPts val="3848"/>
              </a:lnSpc>
              <a:spcBef>
                <a:spcPct val="0"/>
              </a:spcBef>
            </a:pPr>
            <a:r>
              <a:rPr lang="en-US" sz="274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10  a 15 minutos</a:t>
            </a:r>
          </a:p>
          <a:p>
            <a:pPr algn="l">
              <a:lnSpc>
                <a:spcPts val="4212"/>
              </a:lnSpc>
              <a:spcBef>
                <a:spcPct val="0"/>
              </a:spcBef>
            </a:pPr>
            <a:r>
              <a:rPr lang="en-US" sz="3008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MATERIALES:</a:t>
            </a:r>
          </a:p>
          <a:p>
            <a:pPr algn="l">
              <a:lnSpc>
                <a:spcPts val="3848"/>
              </a:lnSpc>
              <a:spcBef>
                <a:spcPct val="0"/>
              </a:spcBef>
            </a:pPr>
            <a:r>
              <a:rPr lang="en-US" sz="274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Texto breve con signos claros de puntuación.</a:t>
            </a:r>
          </a:p>
          <a:p>
            <a:pPr algn="l">
              <a:lnSpc>
                <a:spcPts val="3848"/>
              </a:lnSpc>
              <a:spcBef>
                <a:spcPct val="0"/>
              </a:spcBef>
            </a:pPr>
            <a:r>
              <a:rPr lang="en-US" sz="274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Pizarra o proyector (opcional).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630895" y="747841"/>
            <a:ext cx="3805569" cy="380556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151051" y="1602895"/>
            <a:ext cx="9012759" cy="104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  <a:spcBef>
                <a:spcPct val="0"/>
              </a:spcBef>
            </a:pPr>
            <a:r>
              <a:rPr lang="en-US" sz="5487" spc="120">
                <a:solidFill>
                  <a:srgbClr val="FF3131"/>
                </a:solidFill>
                <a:latin typeface="Ballpoint"/>
                <a:ea typeface="Ballpoint"/>
                <a:cs typeface="Ballpoint"/>
                <a:sym typeface="Ballpoint"/>
              </a:rPr>
              <a:t>ESTRATEGIA 02: LECTURA CON APLAUSOS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3015</Words>
  <Application>Microsoft Office PowerPoint</Application>
  <PresentationFormat>Personalizado</PresentationFormat>
  <Paragraphs>326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50" baseType="lpstr">
      <vt:lpstr>Calibri</vt:lpstr>
      <vt:lpstr>Ballpoint</vt:lpstr>
      <vt:lpstr>Childos Arabic Bold</vt:lpstr>
      <vt:lpstr>Childos Arabic</vt:lpstr>
      <vt:lpstr>A Day Without Sun Text Bold</vt:lpstr>
      <vt:lpstr>Times New Roman MT Bold</vt:lpstr>
      <vt:lpstr>Times New Roman MT</vt:lpstr>
      <vt:lpstr>Open Sans Bold</vt:lpstr>
      <vt:lpstr>Arial</vt:lpstr>
      <vt:lpstr>Sergio Trendy</vt:lpstr>
      <vt:lpstr>Itim</vt:lpstr>
      <vt:lpstr>Open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AT. Estrategias para desarrollar la fluidez lectora</dc:title>
  <dc:creator>Gabriela Rocio Burgos Campos</dc:creator>
  <cp:lastModifiedBy>Gelber Ernesto Becerra Burgos</cp:lastModifiedBy>
  <cp:revision>2</cp:revision>
  <dcterms:created xsi:type="dcterms:W3CDTF">2006-08-16T00:00:00Z</dcterms:created>
  <dcterms:modified xsi:type="dcterms:W3CDTF">2026-04-13T18:38:41Z</dcterms:modified>
  <dc:identifier>DAGtVWYMS6Y</dc:identifier>
</cp:coreProperties>
</file>