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 Day Without Sun Text Bold" panose="020B0604020202020204" charset="0"/>
      <p:regular r:id="rId21"/>
    </p:embeddedFont>
    <p:embeddedFont>
      <p:font typeface="Ballpoint" panose="020B0604020202020204" charset="0"/>
      <p:regular r:id="rId22"/>
    </p:embeddedFont>
    <p:embeddedFont>
      <p:font typeface="Itim" panose="020B0604020202020204" charset="-34"/>
      <p:regular r:id="rId23"/>
    </p:embeddedFont>
    <p:embeddedFont>
      <p:font typeface="Open Sans" panose="020B0606030504020204" pitchFamily="34" charset="0"/>
      <p:regular r:id="rId24"/>
    </p:embeddedFont>
    <p:embeddedFont>
      <p:font typeface="Open Sans Bold" panose="020B0806030504020204" charset="0"/>
      <p:regular r:id="rId25"/>
    </p:embeddedFont>
    <p:embeddedFont>
      <p:font typeface="Sergio Trendy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452" y="610119"/>
            <a:ext cx="17569095" cy="9066763"/>
          </a:xfrm>
          <a:custGeom>
            <a:avLst/>
            <a:gdLst/>
            <a:ahLst/>
            <a:cxnLst/>
            <a:rect l="l" t="t" r="r" b="b"/>
            <a:pathLst>
              <a:path w="17569095" h="9066763">
                <a:moveTo>
                  <a:pt x="0" y="0"/>
                </a:moveTo>
                <a:lnTo>
                  <a:pt x="17569096" y="0"/>
                </a:lnTo>
                <a:lnTo>
                  <a:pt x="17569096" y="9066762"/>
                </a:lnTo>
                <a:lnTo>
                  <a:pt x="0" y="906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02" b="-2432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24756" y="4421810"/>
            <a:ext cx="11038488" cy="224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6"/>
              </a:lnSpc>
            </a:pPr>
            <a:r>
              <a:rPr lang="en-US" sz="7879" b="1" spc="-102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LA FLUIDEZ LECTORA COMO CLAVE PARA LA COMPRENSIÓN</a:t>
            </a:r>
          </a:p>
        </p:txBody>
      </p:sp>
      <p:sp>
        <p:nvSpPr>
          <p:cNvPr id="5" name="Freeform 5"/>
          <p:cNvSpPr/>
          <p:nvPr/>
        </p:nvSpPr>
        <p:spPr>
          <a:xfrm rot="488334">
            <a:off x="6880226" y="6765952"/>
            <a:ext cx="4937420" cy="960553"/>
          </a:xfrm>
          <a:custGeom>
            <a:avLst/>
            <a:gdLst/>
            <a:ahLst/>
            <a:cxnLst/>
            <a:rect l="l" t="t" r="r" b="b"/>
            <a:pathLst>
              <a:path w="4937420" h="960553">
                <a:moveTo>
                  <a:pt x="0" y="0"/>
                </a:moveTo>
                <a:lnTo>
                  <a:pt x="4937421" y="0"/>
                </a:lnTo>
                <a:lnTo>
                  <a:pt x="4937421" y="960552"/>
                </a:lnTo>
                <a:lnTo>
                  <a:pt x="0" y="960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91131" y="1028700"/>
            <a:ext cx="2653549" cy="1238323"/>
          </a:xfrm>
          <a:custGeom>
            <a:avLst/>
            <a:gdLst/>
            <a:ahLst/>
            <a:cxnLst/>
            <a:rect l="l" t="t" r="r" b="b"/>
            <a:pathLst>
              <a:path w="2653549" h="1238323">
                <a:moveTo>
                  <a:pt x="0" y="0"/>
                </a:moveTo>
                <a:lnTo>
                  <a:pt x="2653550" y="0"/>
                </a:lnTo>
                <a:lnTo>
                  <a:pt x="2653550" y="1238323"/>
                </a:lnTo>
                <a:lnTo>
                  <a:pt x="0" y="123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10287" y="2717519"/>
            <a:ext cx="6233713" cy="13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19"/>
              </a:lnSpc>
              <a:spcBef>
                <a:spcPct val="0"/>
              </a:spcBef>
            </a:pPr>
            <a:r>
              <a:rPr lang="en-US" sz="7227" spc="7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Asistencia técnica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906" y="7823521"/>
            <a:ext cx="10062061" cy="123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6"/>
              </a:lnSpc>
              <a:spcBef>
                <a:spcPct val="0"/>
              </a:spcBef>
            </a:pPr>
            <a:r>
              <a:rPr lang="en-US" sz="6547" spc="72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Equipo técnico-Neurolectura en acción</a:t>
            </a:r>
          </a:p>
        </p:txBody>
      </p:sp>
      <p:sp>
        <p:nvSpPr>
          <p:cNvPr id="9" name="Freeform 9"/>
          <p:cNvSpPr/>
          <p:nvPr/>
        </p:nvSpPr>
        <p:spPr>
          <a:xfrm>
            <a:off x="13901560" y="2070962"/>
            <a:ext cx="4026987" cy="6495141"/>
          </a:xfrm>
          <a:custGeom>
            <a:avLst/>
            <a:gdLst/>
            <a:ahLst/>
            <a:cxnLst/>
            <a:rect l="l" t="t" r="r" b="b"/>
            <a:pathLst>
              <a:path w="4026987" h="6495141">
                <a:moveTo>
                  <a:pt x="0" y="0"/>
                </a:moveTo>
                <a:lnTo>
                  <a:pt x="4026988" y="0"/>
                </a:lnTo>
                <a:lnTo>
                  <a:pt x="4026988" y="6495141"/>
                </a:lnTo>
                <a:lnTo>
                  <a:pt x="0" y="649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0009"/>
            <a:ext cx="17630175" cy="9206981"/>
          </a:xfrm>
          <a:custGeom>
            <a:avLst/>
            <a:gdLst/>
            <a:ahLst/>
            <a:cxnLst/>
            <a:rect l="l" t="t" r="r" b="b"/>
            <a:pathLst>
              <a:path w="17630175" h="9206981">
                <a:moveTo>
                  <a:pt x="0" y="0"/>
                </a:moveTo>
                <a:lnTo>
                  <a:pt x="17630175" y="0"/>
                </a:lnTo>
                <a:lnTo>
                  <a:pt x="17630175" y="9206982"/>
                </a:lnTo>
                <a:lnTo>
                  <a:pt x="0" y="9206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51" b="-264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47888" y="2271605"/>
            <a:ext cx="5624376" cy="3747241"/>
          </a:xfrm>
          <a:custGeom>
            <a:avLst/>
            <a:gdLst/>
            <a:ahLst/>
            <a:cxnLst/>
            <a:rect l="l" t="t" r="r" b="b"/>
            <a:pathLst>
              <a:path w="5624376" h="3747241">
                <a:moveTo>
                  <a:pt x="0" y="0"/>
                </a:moveTo>
                <a:lnTo>
                  <a:pt x="5624376" y="0"/>
                </a:lnTo>
                <a:lnTo>
                  <a:pt x="5624376" y="3747241"/>
                </a:lnTo>
                <a:lnTo>
                  <a:pt x="0" y="3747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47888" y="2271605"/>
            <a:ext cx="5624376" cy="3747241"/>
          </a:xfrm>
          <a:custGeom>
            <a:avLst/>
            <a:gdLst/>
            <a:ahLst/>
            <a:cxnLst/>
            <a:rect l="l" t="t" r="r" b="b"/>
            <a:pathLst>
              <a:path w="5624376" h="3747241">
                <a:moveTo>
                  <a:pt x="0" y="0"/>
                </a:moveTo>
                <a:lnTo>
                  <a:pt x="5624376" y="0"/>
                </a:lnTo>
                <a:lnTo>
                  <a:pt x="5624376" y="3747241"/>
                </a:lnTo>
                <a:lnTo>
                  <a:pt x="0" y="3747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31194" y="6470650"/>
            <a:ext cx="13844270" cy="29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PASO 3: REGISTRO DIFERIDO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Luego de grabar:  El docente observa el video y registra según los criterios de la rúbrica y completa el Registro digital con la finalidad de tomar decisiones y seleccionar las  estrategias a nivel de aula.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31194" y="1469071"/>
            <a:ext cx="7494270" cy="475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439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PASO 2: GRABACIÓN</a:t>
            </a:r>
          </a:p>
          <a:p>
            <a:pPr algn="just">
              <a:lnSpc>
                <a:spcPts val="5279"/>
              </a:lnSpc>
            </a:pPr>
            <a:r>
              <a:rPr lang="en-US" sz="43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Recomendaciones técnicas: La cámara debe enfocar el rostro y texto, audio claro. Cronómetro controlado por el docente. </a:t>
            </a:r>
          </a:p>
          <a:p>
            <a:pPr algn="just">
              <a:lnSpc>
                <a:spcPts val="5279"/>
              </a:lnSpc>
            </a:pPr>
            <a:r>
              <a:rPr lang="en-US" sz="43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 secundaria los mismos estudiantes seleccionan  quién graba y se encargan de cronometar el tiempo.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8" t="-8061" r="-4128" b="-18872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0922" b="19854"/>
          <a:stretch>
            <a:fillRect/>
          </a:stretch>
        </p:blipFill>
        <p:spPr>
          <a:xfrm>
            <a:off x="5306030" y="419100"/>
            <a:ext cx="7675940" cy="9448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629462" y="9486805"/>
            <a:ext cx="4215646" cy="38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2246" b="1">
                <a:solidFill>
                  <a:srgbClr val="FCF9F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Vídeo autorizado por el PP.FF.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26883" y="2924961"/>
            <a:ext cx="4961117" cy="7362039"/>
          </a:xfrm>
          <a:custGeom>
            <a:avLst/>
            <a:gdLst/>
            <a:ahLst/>
            <a:cxnLst/>
            <a:rect l="l" t="t" r="r" b="b"/>
            <a:pathLst>
              <a:path w="4961117" h="7362039">
                <a:moveTo>
                  <a:pt x="0" y="0"/>
                </a:moveTo>
                <a:lnTo>
                  <a:pt x="4961117" y="0"/>
                </a:lnTo>
                <a:lnTo>
                  <a:pt x="4961117" y="7362039"/>
                </a:lnTo>
                <a:lnTo>
                  <a:pt x="0" y="7362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90" r="-63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20834" y="2278600"/>
            <a:ext cx="9538924" cy="6979700"/>
          </a:xfrm>
          <a:custGeom>
            <a:avLst/>
            <a:gdLst/>
            <a:ahLst/>
            <a:cxnLst/>
            <a:rect l="l" t="t" r="r" b="b"/>
            <a:pathLst>
              <a:path w="9538924" h="6979700">
                <a:moveTo>
                  <a:pt x="0" y="0"/>
                </a:moveTo>
                <a:lnTo>
                  <a:pt x="9538924" y="0"/>
                </a:lnTo>
                <a:lnTo>
                  <a:pt x="9538924" y="6979700"/>
                </a:lnTo>
                <a:lnTo>
                  <a:pt x="0" y="6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3221" y="455283"/>
            <a:ext cx="15841557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Rúbrica para evaluar la fluidez y comprensión-III CICL0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2999106"/>
            <a:ext cx="5084413" cy="7545005"/>
          </a:xfrm>
          <a:custGeom>
            <a:avLst/>
            <a:gdLst/>
            <a:ahLst/>
            <a:cxnLst/>
            <a:rect l="l" t="t" r="r" b="b"/>
            <a:pathLst>
              <a:path w="5084413" h="7545005">
                <a:moveTo>
                  <a:pt x="5084413" y="0"/>
                </a:moveTo>
                <a:lnTo>
                  <a:pt x="0" y="0"/>
                </a:lnTo>
                <a:lnTo>
                  <a:pt x="0" y="7545005"/>
                </a:lnTo>
                <a:lnTo>
                  <a:pt x="5084413" y="7545005"/>
                </a:lnTo>
                <a:lnTo>
                  <a:pt x="5084413" y="0"/>
                </a:lnTo>
                <a:close/>
              </a:path>
            </a:pathLst>
          </a:custGeom>
          <a:blipFill>
            <a:blip r:embed="rId3"/>
            <a:stretch>
              <a:fillRect l="-6390" r="-63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5677" y="1988797"/>
            <a:ext cx="7950552" cy="7845698"/>
          </a:xfrm>
          <a:custGeom>
            <a:avLst/>
            <a:gdLst/>
            <a:ahLst/>
            <a:cxnLst/>
            <a:rect l="l" t="t" r="r" b="b"/>
            <a:pathLst>
              <a:path w="7950552" h="7845698">
                <a:moveTo>
                  <a:pt x="0" y="0"/>
                </a:moveTo>
                <a:lnTo>
                  <a:pt x="7950552" y="0"/>
                </a:lnTo>
                <a:lnTo>
                  <a:pt x="7950552" y="7845698"/>
                </a:lnTo>
                <a:lnTo>
                  <a:pt x="0" y="7845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5789" y="404483"/>
            <a:ext cx="15841557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Rúbrica para evaluar la fluidez y comprensión-IV CICL0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1101" y="2337640"/>
            <a:ext cx="5356899" cy="7949360"/>
          </a:xfrm>
          <a:custGeom>
            <a:avLst/>
            <a:gdLst/>
            <a:ahLst/>
            <a:cxnLst/>
            <a:rect l="l" t="t" r="r" b="b"/>
            <a:pathLst>
              <a:path w="5356899" h="7949360">
                <a:moveTo>
                  <a:pt x="0" y="0"/>
                </a:moveTo>
                <a:lnTo>
                  <a:pt x="5356899" y="0"/>
                </a:lnTo>
                <a:lnTo>
                  <a:pt x="5356899" y="7949360"/>
                </a:lnTo>
                <a:lnTo>
                  <a:pt x="0" y="7949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90" r="-63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69397" y="1901785"/>
            <a:ext cx="8017383" cy="7937343"/>
          </a:xfrm>
          <a:custGeom>
            <a:avLst/>
            <a:gdLst/>
            <a:ahLst/>
            <a:cxnLst/>
            <a:rect l="l" t="t" r="r" b="b"/>
            <a:pathLst>
              <a:path w="8017383" h="7937343">
                <a:moveTo>
                  <a:pt x="0" y="0"/>
                </a:moveTo>
                <a:lnTo>
                  <a:pt x="8017383" y="0"/>
                </a:lnTo>
                <a:lnTo>
                  <a:pt x="8017383" y="7937342"/>
                </a:lnTo>
                <a:lnTo>
                  <a:pt x="0" y="7937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17743" y="453467"/>
            <a:ext cx="15841557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Rúbrica para evaluar la fluidez y comprensión V CICL0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8505" y="1575514"/>
            <a:ext cx="13250989" cy="8381251"/>
          </a:xfrm>
          <a:custGeom>
            <a:avLst/>
            <a:gdLst/>
            <a:ahLst/>
            <a:cxnLst/>
            <a:rect l="l" t="t" r="r" b="b"/>
            <a:pathLst>
              <a:path w="13250989" h="8381251">
                <a:moveTo>
                  <a:pt x="0" y="0"/>
                </a:moveTo>
                <a:lnTo>
                  <a:pt x="13250990" y="0"/>
                </a:lnTo>
                <a:lnTo>
                  <a:pt x="13250990" y="8381251"/>
                </a:lnTo>
                <a:lnTo>
                  <a:pt x="0" y="8381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75165" y="279513"/>
            <a:ext cx="15054157" cy="105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5"/>
              </a:lnSpc>
            </a:pPr>
            <a:r>
              <a:rPr lang="en-US" sz="6403" spc="1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Propuesta de Registro digital offline para el docente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2353" y="4103487"/>
            <a:ext cx="15966947" cy="2600645"/>
            <a:chOff x="0" y="0"/>
            <a:chExt cx="4205286" cy="684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286" cy="684944"/>
            </a:xfrm>
            <a:custGeom>
              <a:avLst/>
              <a:gdLst/>
              <a:ahLst/>
              <a:cxnLst/>
              <a:rect l="l" t="t" r="r" b="b"/>
              <a:pathLst>
                <a:path w="4205286" h="684944">
                  <a:moveTo>
                    <a:pt x="5818" y="0"/>
                  </a:moveTo>
                  <a:lnTo>
                    <a:pt x="4199468" y="0"/>
                  </a:lnTo>
                  <a:cubicBezTo>
                    <a:pt x="4201011" y="0"/>
                    <a:pt x="4202491" y="613"/>
                    <a:pt x="4203582" y="1704"/>
                  </a:cubicBezTo>
                  <a:cubicBezTo>
                    <a:pt x="4204673" y="2795"/>
                    <a:pt x="4205286" y="4275"/>
                    <a:pt x="4205286" y="5818"/>
                  </a:cubicBezTo>
                  <a:lnTo>
                    <a:pt x="4205286" y="679125"/>
                  </a:lnTo>
                  <a:cubicBezTo>
                    <a:pt x="4205286" y="682339"/>
                    <a:pt x="4202681" y="684944"/>
                    <a:pt x="4199468" y="684944"/>
                  </a:cubicBezTo>
                  <a:lnTo>
                    <a:pt x="5818" y="684944"/>
                  </a:lnTo>
                  <a:cubicBezTo>
                    <a:pt x="4275" y="684944"/>
                    <a:pt x="2795" y="684331"/>
                    <a:pt x="1704" y="683239"/>
                  </a:cubicBezTo>
                  <a:cubicBezTo>
                    <a:pt x="613" y="682148"/>
                    <a:pt x="0" y="680668"/>
                    <a:pt x="0" y="679125"/>
                  </a:cubicBezTo>
                  <a:lnTo>
                    <a:pt x="0" y="5818"/>
                  </a:lnTo>
                  <a:cubicBezTo>
                    <a:pt x="0" y="4275"/>
                    <a:pt x="613" y="2795"/>
                    <a:pt x="1704" y="1704"/>
                  </a:cubicBezTo>
                  <a:cubicBezTo>
                    <a:pt x="2795" y="613"/>
                    <a:pt x="4275" y="0"/>
                    <a:pt x="5818" y="0"/>
                  </a:cubicBezTo>
                  <a:close/>
                </a:path>
              </a:pathLst>
            </a:custGeom>
            <a:solidFill>
              <a:srgbClr val="FFFBF5"/>
            </a:solidFill>
            <a:ln w="104775" cap="sq">
              <a:solidFill>
                <a:srgbClr val="41363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286" cy="72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lectora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47646" y="4684819"/>
            <a:ext cx="13856361" cy="158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0"/>
              </a:lnSpc>
            </a:pPr>
            <a:r>
              <a:rPr lang="en-US" sz="4728">
                <a:solidFill>
                  <a:srgbClr val="000000"/>
                </a:solidFill>
                <a:latin typeface="Sergio Trendy"/>
                <a:ea typeface="Sergio Trendy"/>
                <a:cs typeface="Sergio Trendy"/>
                <a:sym typeface="Sergio Trendy"/>
              </a:rPr>
              <a:t>PROPUESTA DE PLAN PARA MEJORAR LA FLUIDEZ y COMPRENSIÓN LECTORA </a:t>
            </a:r>
          </a:p>
        </p:txBody>
      </p:sp>
      <p:sp>
        <p:nvSpPr>
          <p:cNvPr id="7" name="Freeform 7"/>
          <p:cNvSpPr/>
          <p:nvPr/>
        </p:nvSpPr>
        <p:spPr>
          <a:xfrm>
            <a:off x="8547398" y="3493579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184896" y="8902429"/>
            <a:ext cx="4910733" cy="67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4228">
                <a:solidFill>
                  <a:srgbClr val="000000"/>
                </a:solidFill>
                <a:latin typeface="Sergio Trendy"/>
                <a:ea typeface="Sergio Trendy"/>
                <a:cs typeface="Sergio Trendy"/>
                <a:sym typeface="Sergio Trendy"/>
              </a:rPr>
              <a:t>NIVEL PRIMARIA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1211" y="1028700"/>
            <a:ext cx="6055798" cy="8229600"/>
          </a:xfrm>
          <a:custGeom>
            <a:avLst/>
            <a:gdLst/>
            <a:ahLst/>
            <a:cxnLst/>
            <a:rect l="l" t="t" r="r" b="b"/>
            <a:pathLst>
              <a:path w="5868759" h="8229600">
                <a:moveTo>
                  <a:pt x="0" y="0"/>
                </a:moveTo>
                <a:lnTo>
                  <a:pt x="5868758" y="0"/>
                </a:lnTo>
                <a:lnTo>
                  <a:pt x="58687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38032" y="1028700"/>
            <a:ext cx="6055797" cy="8229600"/>
          </a:xfrm>
          <a:custGeom>
            <a:avLst/>
            <a:gdLst/>
            <a:ahLst/>
            <a:cxnLst/>
            <a:rect l="l" t="t" r="r" b="b"/>
            <a:pathLst>
              <a:path w="5830957" h="8229600">
                <a:moveTo>
                  <a:pt x="0" y="0"/>
                </a:moveTo>
                <a:lnTo>
                  <a:pt x="5830956" y="0"/>
                </a:lnTo>
                <a:lnTo>
                  <a:pt x="5830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2379" y="789963"/>
            <a:ext cx="6272083" cy="8840515"/>
          </a:xfrm>
          <a:custGeom>
            <a:avLst/>
            <a:gdLst/>
            <a:ahLst/>
            <a:cxnLst/>
            <a:rect l="l" t="t" r="r" b="b"/>
            <a:pathLst>
              <a:path w="6235339" h="8840515">
                <a:moveTo>
                  <a:pt x="0" y="0"/>
                </a:moveTo>
                <a:lnTo>
                  <a:pt x="6235338" y="0"/>
                </a:lnTo>
                <a:lnTo>
                  <a:pt x="6235338" y="8840515"/>
                </a:lnTo>
                <a:lnTo>
                  <a:pt x="0" y="884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80793" y="789963"/>
            <a:ext cx="6272083" cy="8840515"/>
          </a:xfrm>
          <a:custGeom>
            <a:avLst/>
            <a:gdLst/>
            <a:ahLst/>
            <a:cxnLst/>
            <a:rect l="l" t="t" r="r" b="b"/>
            <a:pathLst>
              <a:path w="6272083" h="8840515">
                <a:moveTo>
                  <a:pt x="0" y="0"/>
                </a:moveTo>
                <a:lnTo>
                  <a:pt x="6272083" y="0"/>
                </a:lnTo>
                <a:lnTo>
                  <a:pt x="6272083" y="8840515"/>
                </a:lnTo>
                <a:lnTo>
                  <a:pt x="0" y="8840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55002">
            <a:off x="4877506" y="503210"/>
            <a:ext cx="8532988" cy="8799336"/>
          </a:xfrm>
          <a:custGeom>
            <a:avLst/>
            <a:gdLst/>
            <a:ahLst/>
            <a:cxnLst/>
            <a:rect l="l" t="t" r="r" b="b"/>
            <a:pathLst>
              <a:path w="8532988" h="8799336">
                <a:moveTo>
                  <a:pt x="0" y="0"/>
                </a:moveTo>
                <a:lnTo>
                  <a:pt x="8532988" y="0"/>
                </a:lnTo>
                <a:lnTo>
                  <a:pt x="8532988" y="8799336"/>
                </a:lnTo>
                <a:lnTo>
                  <a:pt x="0" y="8799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1" r="-3814" b="-381"/>
            </a:stretch>
          </a:blipFill>
        </p:spPr>
      </p:sp>
      <p:sp>
        <p:nvSpPr>
          <p:cNvPr id="4" name="Freeform 4"/>
          <p:cNvSpPr/>
          <p:nvPr/>
        </p:nvSpPr>
        <p:spPr>
          <a:xfrm rot="9331506" flipH="1">
            <a:off x="5401439" y="3192197"/>
            <a:ext cx="3722344" cy="1678439"/>
          </a:xfrm>
          <a:custGeom>
            <a:avLst/>
            <a:gdLst/>
            <a:ahLst/>
            <a:cxnLst/>
            <a:rect l="l" t="t" r="r" b="b"/>
            <a:pathLst>
              <a:path w="3722344" h="1678439">
                <a:moveTo>
                  <a:pt x="3722345" y="0"/>
                </a:moveTo>
                <a:lnTo>
                  <a:pt x="0" y="0"/>
                </a:lnTo>
                <a:lnTo>
                  <a:pt x="0" y="1678439"/>
                </a:lnTo>
                <a:lnTo>
                  <a:pt x="3722345" y="1678439"/>
                </a:lnTo>
                <a:lnTo>
                  <a:pt x="37223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3852" y="2566236"/>
            <a:ext cx="4487143" cy="7237328"/>
          </a:xfrm>
          <a:custGeom>
            <a:avLst/>
            <a:gdLst/>
            <a:ahLst/>
            <a:cxnLst/>
            <a:rect l="l" t="t" r="r" b="b"/>
            <a:pathLst>
              <a:path w="4487143" h="7237328">
                <a:moveTo>
                  <a:pt x="0" y="0"/>
                </a:moveTo>
                <a:lnTo>
                  <a:pt x="4487143" y="0"/>
                </a:lnTo>
                <a:lnTo>
                  <a:pt x="4487143" y="7237328"/>
                </a:lnTo>
                <a:lnTo>
                  <a:pt x="0" y="7237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55993" y="2769829"/>
            <a:ext cx="3679351" cy="6337663"/>
          </a:xfrm>
          <a:custGeom>
            <a:avLst/>
            <a:gdLst/>
            <a:ahLst/>
            <a:cxnLst/>
            <a:rect l="l" t="t" r="r" b="b"/>
            <a:pathLst>
              <a:path w="3679351" h="6337663">
                <a:moveTo>
                  <a:pt x="0" y="0"/>
                </a:moveTo>
                <a:lnTo>
                  <a:pt x="3679352" y="0"/>
                </a:lnTo>
                <a:lnTo>
                  <a:pt x="3679352" y="6337663"/>
                </a:lnTo>
                <a:lnTo>
                  <a:pt x="0" y="633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97" r="-1997"/>
            </a:stretch>
          </a:blipFill>
        </p:spPr>
      </p:sp>
      <p:sp>
        <p:nvSpPr>
          <p:cNvPr id="7" name="TextBox 7"/>
          <p:cNvSpPr txBox="1"/>
          <p:nvPr/>
        </p:nvSpPr>
        <p:spPr>
          <a:xfrm rot="-89957">
            <a:off x="7282116" y="4310998"/>
            <a:ext cx="5393550" cy="260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4"/>
              </a:lnSpc>
              <a:spcBef>
                <a:spcPct val="0"/>
              </a:spcBef>
            </a:pPr>
            <a:r>
              <a:rPr lang="en-US" sz="13710" spc="31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1486" y="578077"/>
            <a:ext cx="16891013" cy="9130846"/>
          </a:xfrm>
          <a:custGeom>
            <a:avLst/>
            <a:gdLst/>
            <a:ahLst/>
            <a:cxnLst/>
            <a:rect l="l" t="t" r="r" b="b"/>
            <a:pathLst>
              <a:path w="16891013" h="9130846">
                <a:moveTo>
                  <a:pt x="0" y="0"/>
                </a:moveTo>
                <a:lnTo>
                  <a:pt x="16891013" y="0"/>
                </a:lnTo>
                <a:lnTo>
                  <a:pt x="16891013" y="9130846"/>
                </a:lnTo>
                <a:lnTo>
                  <a:pt x="0" y="9130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333" b="-14592"/>
            </a:stretch>
          </a:blipFill>
        </p:spPr>
      </p:sp>
      <p:sp>
        <p:nvSpPr>
          <p:cNvPr id="4" name="Freeform 4"/>
          <p:cNvSpPr/>
          <p:nvPr/>
        </p:nvSpPr>
        <p:spPr>
          <a:xfrm rot="131805">
            <a:off x="3462875" y="5279938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1805">
            <a:off x="3462875" y="7358947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1805">
            <a:off x="3462875" y="320093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07621" y="924902"/>
            <a:ext cx="5621639" cy="2248656"/>
          </a:xfrm>
          <a:custGeom>
            <a:avLst/>
            <a:gdLst/>
            <a:ahLst/>
            <a:cxnLst/>
            <a:rect l="l" t="t" r="r" b="b"/>
            <a:pathLst>
              <a:path w="5621639" h="2248656">
                <a:moveTo>
                  <a:pt x="0" y="0"/>
                </a:moveTo>
                <a:lnTo>
                  <a:pt x="5621639" y="0"/>
                </a:lnTo>
                <a:lnTo>
                  <a:pt x="5621639" y="2248656"/>
                </a:lnTo>
                <a:lnTo>
                  <a:pt x="0" y="22486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73570" y="897925"/>
            <a:ext cx="7664910" cy="198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3"/>
              </a:lnSpc>
              <a:spcBef>
                <a:spcPct val="0"/>
              </a:spcBef>
            </a:pPr>
            <a:r>
              <a:rPr lang="en-US" sz="10402" spc="22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PROPÓSITOS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25620" y="3084182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25620" y="5163191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25620" y="7242199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71806" y="3387085"/>
            <a:ext cx="11311694" cy="122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9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Comprender la importancia de la fluidez y su relación con la  comprensión lectora.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71806" y="5258395"/>
            <a:ext cx="11311694" cy="1357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9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Diagnosticar la fluidez lectora de los estudiantes en el aula de primaria.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71806" y="7322050"/>
            <a:ext cx="11311694" cy="12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7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Socializar la propuesta de plan para mejorar la fluidez lectora en el nivel primaria.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2353" y="4103487"/>
            <a:ext cx="15966947" cy="2600645"/>
            <a:chOff x="0" y="0"/>
            <a:chExt cx="4205286" cy="684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286" cy="684944"/>
            </a:xfrm>
            <a:custGeom>
              <a:avLst/>
              <a:gdLst/>
              <a:ahLst/>
              <a:cxnLst/>
              <a:rect l="l" t="t" r="r" b="b"/>
              <a:pathLst>
                <a:path w="4205286" h="684944">
                  <a:moveTo>
                    <a:pt x="5818" y="0"/>
                  </a:moveTo>
                  <a:lnTo>
                    <a:pt x="4199468" y="0"/>
                  </a:lnTo>
                  <a:cubicBezTo>
                    <a:pt x="4201011" y="0"/>
                    <a:pt x="4202491" y="613"/>
                    <a:pt x="4203582" y="1704"/>
                  </a:cubicBezTo>
                  <a:cubicBezTo>
                    <a:pt x="4204673" y="2795"/>
                    <a:pt x="4205286" y="4275"/>
                    <a:pt x="4205286" y="5818"/>
                  </a:cubicBezTo>
                  <a:lnTo>
                    <a:pt x="4205286" y="679125"/>
                  </a:lnTo>
                  <a:cubicBezTo>
                    <a:pt x="4205286" y="682339"/>
                    <a:pt x="4202681" y="684944"/>
                    <a:pt x="4199468" y="684944"/>
                  </a:cubicBezTo>
                  <a:lnTo>
                    <a:pt x="5818" y="684944"/>
                  </a:lnTo>
                  <a:cubicBezTo>
                    <a:pt x="4275" y="684944"/>
                    <a:pt x="2795" y="684331"/>
                    <a:pt x="1704" y="683239"/>
                  </a:cubicBezTo>
                  <a:cubicBezTo>
                    <a:pt x="613" y="682148"/>
                    <a:pt x="0" y="680668"/>
                    <a:pt x="0" y="679125"/>
                  </a:cubicBezTo>
                  <a:lnTo>
                    <a:pt x="0" y="5818"/>
                  </a:lnTo>
                  <a:cubicBezTo>
                    <a:pt x="0" y="4275"/>
                    <a:pt x="613" y="2795"/>
                    <a:pt x="1704" y="1704"/>
                  </a:cubicBezTo>
                  <a:cubicBezTo>
                    <a:pt x="2795" y="613"/>
                    <a:pt x="4275" y="0"/>
                    <a:pt x="5818" y="0"/>
                  </a:cubicBezTo>
                  <a:close/>
                </a:path>
              </a:pathLst>
            </a:custGeom>
            <a:solidFill>
              <a:srgbClr val="FFFBF5"/>
            </a:solidFill>
            <a:ln w="104775" cap="sq">
              <a:solidFill>
                <a:srgbClr val="41363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286" cy="72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lectora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8547398" y="3493579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08253" y="4654547"/>
            <a:ext cx="15535147" cy="12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9"/>
              </a:lnSpc>
              <a:spcBef>
                <a:spcPct val="0"/>
              </a:spcBef>
            </a:pPr>
            <a:r>
              <a:rPr lang="en-US" sz="6627" spc="7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FLUIDEZ Y SU IMPORTANCIA EN LA COMPRENSIÓN LECTORA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700" y="578077"/>
            <a:ext cx="17475213" cy="9130846"/>
          </a:xfrm>
          <a:custGeom>
            <a:avLst/>
            <a:gdLst/>
            <a:ahLst/>
            <a:cxnLst/>
            <a:rect l="l" t="t" r="r" b="b"/>
            <a:pathLst>
              <a:path w="17475213" h="9130846">
                <a:moveTo>
                  <a:pt x="0" y="0"/>
                </a:moveTo>
                <a:lnTo>
                  <a:pt x="17475213" y="0"/>
                </a:lnTo>
                <a:lnTo>
                  <a:pt x="17475213" y="9130846"/>
                </a:lnTo>
                <a:lnTo>
                  <a:pt x="0" y="9130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835" b="-168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03417" y="4916069"/>
            <a:ext cx="9890502" cy="81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7"/>
              </a:lnSpc>
            </a:pPr>
            <a:r>
              <a:rPr lang="en-US" sz="4828" spc="5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¿Cómo reconocen si un estudiante lee con fluidez?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81370" y="929420"/>
            <a:ext cx="9722310" cy="159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3"/>
              </a:lnSpc>
              <a:spcBef>
                <a:spcPct val="0"/>
              </a:spcBef>
            </a:pPr>
            <a:r>
              <a:rPr lang="en-US" sz="8402" spc="1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RECUPERAMOS SABERES </a:t>
            </a:r>
          </a:p>
        </p:txBody>
      </p:sp>
      <p:sp>
        <p:nvSpPr>
          <p:cNvPr id="6" name="Freeform 6"/>
          <p:cNvSpPr/>
          <p:nvPr/>
        </p:nvSpPr>
        <p:spPr>
          <a:xfrm rot="488334">
            <a:off x="7622543" y="2192190"/>
            <a:ext cx="4336044" cy="843558"/>
          </a:xfrm>
          <a:custGeom>
            <a:avLst/>
            <a:gdLst/>
            <a:ahLst/>
            <a:cxnLst/>
            <a:rect l="l" t="t" r="r" b="b"/>
            <a:pathLst>
              <a:path w="4336044" h="843558">
                <a:moveTo>
                  <a:pt x="0" y="0"/>
                </a:moveTo>
                <a:lnTo>
                  <a:pt x="4336044" y="0"/>
                </a:lnTo>
                <a:lnTo>
                  <a:pt x="4336044" y="843558"/>
                </a:lnTo>
                <a:lnTo>
                  <a:pt x="0" y="8435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98903" y="2785219"/>
            <a:ext cx="11117583" cy="777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  <a:spcBef>
                <a:spcPct val="0"/>
              </a:spcBef>
            </a:pP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¿Con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qué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frecuencia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realizan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lectura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oral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sus </a:t>
            </a:r>
            <a:r>
              <a:rPr lang="en-US" sz="4828" spc="5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clases</a:t>
            </a:r>
            <a:r>
              <a:rPr lang="en-US" sz="4828" spc="5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9383" y="6727488"/>
            <a:ext cx="12684502" cy="152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7"/>
              </a:lnSpc>
            </a:pPr>
            <a:r>
              <a:rPr lang="en-US" sz="4828" spc="5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¿Cuáles son las principales dificultades que tienen sus estudiantes cuando leen en voz alta?</a:t>
            </a:r>
          </a:p>
        </p:txBody>
      </p:sp>
      <p:sp>
        <p:nvSpPr>
          <p:cNvPr id="9" name="Freeform 9"/>
          <p:cNvSpPr/>
          <p:nvPr/>
        </p:nvSpPr>
        <p:spPr>
          <a:xfrm rot="131805">
            <a:off x="2791746" y="2740653"/>
            <a:ext cx="1295818" cy="1230299"/>
          </a:xfrm>
          <a:custGeom>
            <a:avLst/>
            <a:gdLst/>
            <a:ahLst/>
            <a:cxnLst/>
            <a:rect l="l" t="t" r="r" b="b"/>
            <a:pathLst>
              <a:path w="1295818" h="1230299">
                <a:moveTo>
                  <a:pt x="0" y="0"/>
                </a:moveTo>
                <a:lnTo>
                  <a:pt x="1295818" y="0"/>
                </a:lnTo>
                <a:lnTo>
                  <a:pt x="1295818" y="1230299"/>
                </a:lnTo>
                <a:lnTo>
                  <a:pt x="0" y="123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1805">
            <a:off x="2791746" y="4835839"/>
            <a:ext cx="1295818" cy="1230299"/>
          </a:xfrm>
          <a:custGeom>
            <a:avLst/>
            <a:gdLst/>
            <a:ahLst/>
            <a:cxnLst/>
            <a:rect l="l" t="t" r="r" b="b"/>
            <a:pathLst>
              <a:path w="1295818" h="1230299">
                <a:moveTo>
                  <a:pt x="0" y="0"/>
                </a:moveTo>
                <a:lnTo>
                  <a:pt x="1295818" y="0"/>
                </a:lnTo>
                <a:lnTo>
                  <a:pt x="1295818" y="1230299"/>
                </a:lnTo>
                <a:lnTo>
                  <a:pt x="0" y="123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31805">
            <a:off x="2791746" y="6999544"/>
            <a:ext cx="1295818" cy="1230299"/>
          </a:xfrm>
          <a:custGeom>
            <a:avLst/>
            <a:gdLst/>
            <a:ahLst/>
            <a:cxnLst/>
            <a:rect l="l" t="t" r="r" b="b"/>
            <a:pathLst>
              <a:path w="1295818" h="1230299">
                <a:moveTo>
                  <a:pt x="0" y="0"/>
                </a:moveTo>
                <a:lnTo>
                  <a:pt x="1295818" y="0"/>
                </a:lnTo>
                <a:lnTo>
                  <a:pt x="1295818" y="1230299"/>
                </a:lnTo>
                <a:lnTo>
                  <a:pt x="0" y="123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6700" y="2586597"/>
            <a:ext cx="785909" cy="113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2"/>
              </a:lnSpc>
              <a:spcBef>
                <a:spcPct val="0"/>
              </a:spcBef>
            </a:pPr>
            <a:r>
              <a:rPr lang="en-US" sz="5933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6700" y="4763669"/>
            <a:ext cx="785909" cy="113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2"/>
              </a:lnSpc>
              <a:spcBef>
                <a:spcPct val="0"/>
              </a:spcBef>
            </a:pPr>
            <a:r>
              <a:rPr lang="en-US" sz="5933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6700" y="6747909"/>
            <a:ext cx="785909" cy="113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2"/>
              </a:lnSpc>
              <a:spcBef>
                <a:spcPct val="0"/>
              </a:spcBef>
            </a:pPr>
            <a:r>
              <a:rPr lang="en-US" sz="5933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2054" y="504805"/>
            <a:ext cx="17211746" cy="9289823"/>
          </a:xfrm>
          <a:custGeom>
            <a:avLst/>
            <a:gdLst/>
            <a:ahLst/>
            <a:cxnLst/>
            <a:rect l="l" t="t" r="r" b="b"/>
            <a:pathLst>
              <a:path w="17211746" h="9289823">
                <a:moveTo>
                  <a:pt x="0" y="0"/>
                </a:moveTo>
                <a:lnTo>
                  <a:pt x="17211746" y="0"/>
                </a:lnTo>
                <a:lnTo>
                  <a:pt x="17211746" y="9289823"/>
                </a:lnTo>
                <a:lnTo>
                  <a:pt x="0" y="9289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8" t="-28500" r="-3394" b="-190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41295" y="1146010"/>
            <a:ext cx="7828780" cy="12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79"/>
              </a:lnSpc>
              <a:spcBef>
                <a:spcPct val="0"/>
              </a:spcBef>
            </a:pPr>
            <a:r>
              <a:rPr lang="en-US" sz="6627" spc="72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¿QUÉ ES LA FLUIDEZ LECTORA?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8669" y="1819072"/>
            <a:ext cx="14974031" cy="408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9"/>
              </a:lnSpc>
            </a:pPr>
            <a:endParaRPr dirty="0"/>
          </a:p>
          <a:p>
            <a:pPr algn="just">
              <a:lnSpc>
                <a:spcPts val="4539"/>
              </a:lnSpc>
            </a:pP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fluidez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lectora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es 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capacidad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de leer un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texto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con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precisión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(sin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errores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),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velocidad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adecuada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y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expresividad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(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entonación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),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permitiendo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que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atención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se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centre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comprensión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del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significado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Según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Timothy Rasinski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: 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fluidez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lectora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es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“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puente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”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que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conecta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reconocimiento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de palabras con la </a:t>
            </a:r>
            <a:r>
              <a:rPr lang="en-US" sz="3815" spc="4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comprensión</a:t>
            </a:r>
            <a:r>
              <a:rPr lang="en-US" sz="3815" spc="4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  <a:p>
            <a:pPr algn="just">
              <a:lnSpc>
                <a:spcPts val="4539"/>
              </a:lnSpc>
            </a:pPr>
            <a:endParaRPr lang="en-US" sz="3815" spc="41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just">
              <a:lnSpc>
                <a:spcPts val="4539"/>
              </a:lnSpc>
            </a:pPr>
            <a:endParaRPr lang="en-US" sz="3815" spc="41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90595" y="4652283"/>
            <a:ext cx="12502380" cy="12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79"/>
              </a:lnSpc>
              <a:spcBef>
                <a:spcPct val="0"/>
              </a:spcBef>
            </a:pPr>
            <a:r>
              <a:rPr lang="en-US" sz="6627" spc="72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¿POR QUÉ ES IMPORTANTE LA FLUIDEZ LECTORA?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0869" y="5929192"/>
            <a:ext cx="14801830" cy="20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4"/>
              </a:lnSpc>
              <a:spcBef>
                <a:spcPct val="0"/>
              </a:spcBef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Cuando un estudiante no es fluido: Su cerebro se concentra en “descifrar palabras” y se sobrecarga la memoria de trabajo. Se pierde el significado global.</a:t>
            </a:r>
          </a:p>
          <a:p>
            <a:pPr algn="just">
              <a:lnSpc>
                <a:spcPts val="5324"/>
              </a:lnSpc>
              <a:spcBef>
                <a:spcPct val="0"/>
              </a:spcBef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Cuando es fluido: Libera recursos cognitivos. Puede: inferir, analizar y reflexionar.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40869" y="8011277"/>
            <a:ext cx="14801830" cy="140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59"/>
              </a:lnSpc>
              <a:spcBef>
                <a:spcPct val="0"/>
              </a:spcBef>
            </a:pPr>
            <a:r>
              <a:rPr lang="en-US" sz="3828" spc="4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Según </a:t>
            </a:r>
            <a:r>
              <a:rPr lang="en-US" sz="3828" spc="42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David A. Kilpatrick</a:t>
            </a:r>
            <a:r>
              <a:rPr lang="en-US" sz="3828" spc="4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: La automatización en la lectura es clave para liberar recursos cognitivos necesarios para la comprensión.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312" y="493157"/>
            <a:ext cx="17432488" cy="9479271"/>
          </a:xfrm>
          <a:custGeom>
            <a:avLst/>
            <a:gdLst/>
            <a:ahLst/>
            <a:cxnLst/>
            <a:rect l="l" t="t" r="r" b="b"/>
            <a:pathLst>
              <a:path w="17432488" h="9479271">
                <a:moveTo>
                  <a:pt x="0" y="0"/>
                </a:moveTo>
                <a:lnTo>
                  <a:pt x="17432488" y="0"/>
                </a:lnTo>
                <a:lnTo>
                  <a:pt x="17432488" y="9479271"/>
                </a:lnTo>
                <a:lnTo>
                  <a:pt x="0" y="9479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2" t="-25899" r="-3318" b="-1652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94000" y="5532223"/>
            <a:ext cx="14681200" cy="382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sz="3455" spc="3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1. Velocidad: Cantidad de palabras leídas correctamente por minuto. Indica nivel de automatización.</a:t>
            </a:r>
          </a:p>
          <a:p>
            <a:pPr algn="l">
              <a:lnSpc>
                <a:spcPts val="4180"/>
              </a:lnSpc>
            </a:pPr>
            <a:r>
              <a:rPr lang="en-US" sz="3455" spc="3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2. Precisión: Porcentaje de palabras leídas sin errores. Refleja dominio del código escrito.</a:t>
            </a:r>
          </a:p>
          <a:p>
            <a:pPr algn="l">
              <a:lnSpc>
                <a:spcPts val="4180"/>
              </a:lnSpc>
            </a:pPr>
            <a:r>
              <a:rPr lang="en-US" sz="3455" spc="3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3. Prosodia (entonación): Ritmo, pausas y expresión. Indica comprensión implícita del texto.</a:t>
            </a:r>
          </a:p>
          <a:p>
            <a:pPr algn="l">
              <a:lnSpc>
                <a:spcPts val="4180"/>
              </a:lnSpc>
            </a:pPr>
            <a:r>
              <a:rPr lang="en-US" sz="3455" spc="3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4. Comprensión (dimensión integradora): Capacidad de: Parafrasear, inferir, interpretar.</a:t>
            </a:r>
          </a:p>
          <a:p>
            <a:pPr algn="l">
              <a:lnSpc>
                <a:spcPts val="4422"/>
              </a:lnSpc>
            </a:pPr>
            <a:endParaRPr lang="en-US" sz="3455" spc="38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just">
              <a:lnSpc>
                <a:spcPts val="4422"/>
              </a:lnSpc>
            </a:pPr>
            <a:r>
              <a:rPr lang="en-US" sz="3655" spc="4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Según Kathy R. Carlisle: </a:t>
            </a:r>
            <a:r>
              <a:rPr lang="en-US" sz="3655" spc="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fluidez no es solo velocidad, sino una combinación de precisión,    automaticidad y prosodia que contribuyen directamente a la comprensión.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5400" y="4421784"/>
            <a:ext cx="6489700" cy="916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19"/>
              </a:lnSpc>
              <a:spcBef>
                <a:spcPct val="0"/>
              </a:spcBef>
            </a:pPr>
            <a:r>
              <a:rPr lang="en-US" sz="5728" spc="63" dirty="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DIMENSIONES DE LA FLUIDEZ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4000" y="1047750"/>
            <a:ext cx="14681200" cy="349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  <a:spcBef>
                <a:spcPct val="0"/>
              </a:spcBef>
            </a:pPr>
            <a:r>
              <a:rPr lang="en-US" sz="5528" spc="6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RELACIÓN entre FLUIDEZ  y COMPRENSIÓN LECTORA</a:t>
            </a:r>
          </a:p>
          <a:p>
            <a:pPr algn="l">
              <a:lnSpc>
                <a:spcPts val="4361"/>
              </a:lnSpc>
            </a:pPr>
            <a:r>
              <a:rPr lang="en-US" sz="3728" spc="4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comprensión lectora depende de dos factores: Decodificación × Comprensión del lenguaje</a:t>
            </a:r>
          </a:p>
          <a:p>
            <a:pPr algn="l">
              <a:lnSpc>
                <a:spcPts val="4361"/>
              </a:lnSpc>
            </a:pPr>
            <a:r>
              <a:rPr lang="en-US" sz="3728" spc="4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Este principio se conoce como la Visión Simple de la Lectura Modelo clave:</a:t>
            </a:r>
          </a:p>
          <a:p>
            <a:pPr algn="ctr">
              <a:lnSpc>
                <a:spcPts val="5219"/>
              </a:lnSpc>
              <a:spcBef>
                <a:spcPct val="0"/>
              </a:spcBef>
            </a:pPr>
            <a:r>
              <a:rPr lang="en-US" sz="3728" spc="4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Si la decodificación es baja → la comprensión se afecta</a:t>
            </a:r>
          </a:p>
          <a:p>
            <a:pPr algn="ctr">
              <a:lnSpc>
                <a:spcPts val="5219"/>
              </a:lnSpc>
              <a:spcBef>
                <a:spcPct val="0"/>
              </a:spcBef>
            </a:pPr>
            <a:r>
              <a:rPr lang="en-US" sz="3728" spc="4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Si la fluidez mejora → la comprensión aumenta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2353" y="4103487"/>
            <a:ext cx="15966947" cy="2600645"/>
            <a:chOff x="0" y="0"/>
            <a:chExt cx="4205286" cy="684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286" cy="684944"/>
            </a:xfrm>
            <a:custGeom>
              <a:avLst/>
              <a:gdLst/>
              <a:ahLst/>
              <a:cxnLst/>
              <a:rect l="l" t="t" r="r" b="b"/>
              <a:pathLst>
                <a:path w="4205286" h="684944">
                  <a:moveTo>
                    <a:pt x="5818" y="0"/>
                  </a:moveTo>
                  <a:lnTo>
                    <a:pt x="4199468" y="0"/>
                  </a:lnTo>
                  <a:cubicBezTo>
                    <a:pt x="4201011" y="0"/>
                    <a:pt x="4202491" y="613"/>
                    <a:pt x="4203582" y="1704"/>
                  </a:cubicBezTo>
                  <a:cubicBezTo>
                    <a:pt x="4204673" y="2795"/>
                    <a:pt x="4205286" y="4275"/>
                    <a:pt x="4205286" y="5818"/>
                  </a:cubicBezTo>
                  <a:lnTo>
                    <a:pt x="4205286" y="679125"/>
                  </a:lnTo>
                  <a:cubicBezTo>
                    <a:pt x="4205286" y="682339"/>
                    <a:pt x="4202681" y="684944"/>
                    <a:pt x="4199468" y="684944"/>
                  </a:cubicBezTo>
                  <a:lnTo>
                    <a:pt x="5818" y="684944"/>
                  </a:lnTo>
                  <a:cubicBezTo>
                    <a:pt x="4275" y="684944"/>
                    <a:pt x="2795" y="684331"/>
                    <a:pt x="1704" y="683239"/>
                  </a:cubicBezTo>
                  <a:cubicBezTo>
                    <a:pt x="613" y="682148"/>
                    <a:pt x="0" y="680668"/>
                    <a:pt x="0" y="679125"/>
                  </a:cubicBezTo>
                  <a:lnTo>
                    <a:pt x="0" y="5818"/>
                  </a:lnTo>
                  <a:cubicBezTo>
                    <a:pt x="0" y="4275"/>
                    <a:pt x="613" y="2795"/>
                    <a:pt x="1704" y="1704"/>
                  </a:cubicBezTo>
                  <a:cubicBezTo>
                    <a:pt x="2795" y="613"/>
                    <a:pt x="4275" y="0"/>
                    <a:pt x="5818" y="0"/>
                  </a:cubicBezTo>
                  <a:close/>
                </a:path>
              </a:pathLst>
            </a:custGeom>
            <a:solidFill>
              <a:srgbClr val="FFFBF5"/>
            </a:solidFill>
            <a:ln w="104775" cap="sq">
              <a:solidFill>
                <a:srgbClr val="41363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286" cy="72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lectora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15820" y="5114925"/>
            <a:ext cx="13856361" cy="76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</a:pPr>
            <a:r>
              <a:rPr lang="en-US" sz="4828">
                <a:solidFill>
                  <a:srgbClr val="000000"/>
                </a:solidFill>
                <a:latin typeface="Sergio Trendy"/>
                <a:ea typeface="Sergio Trendy"/>
                <a:cs typeface="Sergio Trendy"/>
                <a:sym typeface="Sergio Trendy"/>
              </a:rPr>
              <a:t>DIAGNOSTICAMOS LA FLUIDEZ LECTORA</a:t>
            </a:r>
          </a:p>
        </p:txBody>
      </p:sp>
      <p:sp>
        <p:nvSpPr>
          <p:cNvPr id="7" name="Freeform 7"/>
          <p:cNvSpPr/>
          <p:nvPr/>
        </p:nvSpPr>
        <p:spPr>
          <a:xfrm>
            <a:off x="8547398" y="3493579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1020" y="469900"/>
            <a:ext cx="17630175" cy="9206981"/>
          </a:xfrm>
          <a:custGeom>
            <a:avLst/>
            <a:gdLst/>
            <a:ahLst/>
            <a:cxnLst/>
            <a:rect l="l" t="t" r="r" b="b"/>
            <a:pathLst>
              <a:path w="17630175" h="9206981">
                <a:moveTo>
                  <a:pt x="0" y="0"/>
                </a:moveTo>
                <a:lnTo>
                  <a:pt x="17630175" y="0"/>
                </a:lnTo>
                <a:lnTo>
                  <a:pt x="17630175" y="9206981"/>
                </a:lnTo>
                <a:lnTo>
                  <a:pt x="0" y="920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51" b="-264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61030" y="1215009"/>
            <a:ext cx="13861965" cy="781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1"/>
              </a:lnSpc>
            </a:pPr>
            <a:r>
              <a:rPr lang="en-US" sz="439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PASO 1: PREPARACIÓN</a:t>
            </a:r>
          </a:p>
          <a:p>
            <a:pPr marL="949946" lvl="1" indent="-474973" algn="just">
              <a:lnSpc>
                <a:spcPts val="4751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Comunicar al PP.FF. que se grabarán vídeos de sus hijos para realizar el diagnóstico de su fluidez al leer oralmente con la finalidad de proponer estrategias para mejorar.</a:t>
            </a:r>
          </a:p>
          <a:p>
            <a:pPr marL="949946" lvl="1" indent="-474973" algn="just">
              <a:lnSpc>
                <a:spcPts val="4751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Seleccionar el texto adecuado del cuadernillo o texto de Comunicación del MINEDU según nivel y grado.</a:t>
            </a:r>
          </a:p>
          <a:p>
            <a:pPr algn="l">
              <a:lnSpc>
                <a:spcPts val="4751"/>
              </a:lnSpc>
            </a:pPr>
            <a:endParaRPr lang="en-US" sz="4399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4751"/>
              </a:lnSpc>
            </a:pPr>
            <a:r>
              <a:rPr lang="en-US" sz="43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      </a:t>
            </a:r>
            <a:r>
              <a:rPr lang="en-US" sz="439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https://www.perueduca.pe/#/home/materiales-educativos/primaria/dotacion-2026-primaria</a:t>
            </a:r>
          </a:p>
          <a:p>
            <a:pPr algn="l">
              <a:lnSpc>
                <a:spcPts val="4751"/>
              </a:lnSpc>
            </a:pPr>
            <a:endParaRPr lang="en-US" sz="4399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marL="906767" lvl="1" indent="-453384" algn="just">
              <a:lnSpc>
                <a:spcPts val="4535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Indicar al estudiante: “Leerás en voz alta durante 1 minuto” Durante la lectura  voy a  grabarte con el propósito de registrar ¿Cómo lees? y brindarte acompañamiento para mejorar tu lectura oral.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72051" y="1028700"/>
            <a:ext cx="7265049" cy="9113526"/>
          </a:xfrm>
          <a:custGeom>
            <a:avLst/>
            <a:gdLst/>
            <a:ahLst/>
            <a:cxnLst/>
            <a:rect l="l" t="t" r="r" b="b"/>
            <a:pathLst>
              <a:path w="7265049" h="9113526">
                <a:moveTo>
                  <a:pt x="0" y="0"/>
                </a:moveTo>
                <a:lnTo>
                  <a:pt x="7265049" y="0"/>
                </a:lnTo>
                <a:lnTo>
                  <a:pt x="7265049" y="9113526"/>
                </a:lnTo>
                <a:lnTo>
                  <a:pt x="0" y="9113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2" t="-4977" b="-38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2657" y="308791"/>
            <a:ext cx="6387636" cy="1439818"/>
          </a:xfrm>
          <a:custGeom>
            <a:avLst/>
            <a:gdLst/>
            <a:ahLst/>
            <a:cxnLst/>
            <a:rect l="l" t="t" r="r" b="b"/>
            <a:pathLst>
              <a:path w="6387636" h="1439818">
                <a:moveTo>
                  <a:pt x="0" y="0"/>
                </a:moveTo>
                <a:lnTo>
                  <a:pt x="6387637" y="0"/>
                </a:lnTo>
                <a:lnTo>
                  <a:pt x="6387637" y="1439818"/>
                </a:lnTo>
                <a:lnTo>
                  <a:pt x="0" y="1439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08" b="-80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75256" y="308791"/>
            <a:ext cx="7255964" cy="9726220"/>
          </a:xfrm>
          <a:custGeom>
            <a:avLst/>
            <a:gdLst/>
            <a:ahLst/>
            <a:cxnLst/>
            <a:rect l="l" t="t" r="r" b="b"/>
            <a:pathLst>
              <a:path w="7255964" h="9726220">
                <a:moveTo>
                  <a:pt x="0" y="0"/>
                </a:moveTo>
                <a:lnTo>
                  <a:pt x="7255964" y="0"/>
                </a:lnTo>
                <a:lnTo>
                  <a:pt x="7255964" y="9726220"/>
                </a:lnTo>
                <a:lnTo>
                  <a:pt x="0" y="9726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36" r="-123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654</Words>
  <Application>Microsoft Office PowerPoint</Application>
  <PresentationFormat>Personalizado</PresentationFormat>
  <Paragraphs>61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Open Sans Bold</vt:lpstr>
      <vt:lpstr>Sergio Trendy</vt:lpstr>
      <vt:lpstr>A Day Without Sun Text Bold</vt:lpstr>
      <vt:lpstr>Itim</vt:lpstr>
      <vt:lpstr>Ballpoint</vt:lpstr>
      <vt:lpstr>Calibri</vt:lpstr>
      <vt:lpstr>Open Sans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AT.  La fluidez y comprensión lectora</dc:title>
  <dc:creator>Gabriela Rocio Burgos Campos</dc:creator>
  <cp:lastModifiedBy>Gelber Ernesto Becerra Burgos</cp:lastModifiedBy>
  <cp:revision>2</cp:revision>
  <dcterms:created xsi:type="dcterms:W3CDTF">2006-08-16T00:00:00Z</dcterms:created>
  <dcterms:modified xsi:type="dcterms:W3CDTF">2026-04-14T18:36:13Z</dcterms:modified>
  <dc:identifier>DAHF1U-Fnqs</dc:identifier>
</cp:coreProperties>
</file>