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6" r:id="rId4"/>
    <p:sldId id="278" r:id="rId5"/>
    <p:sldId id="277" r:id="rId6"/>
    <p:sldId id="280" r:id="rId7"/>
    <p:sldId id="281" r:id="rId8"/>
    <p:sldId id="282" r:id="rId9"/>
    <p:sldId id="279" r:id="rId10"/>
    <p:sldId id="283" r:id="rId11"/>
    <p:sldId id="284" r:id="rId12"/>
    <p:sldId id="285" r:id="rId13"/>
    <p:sldId id="286" r:id="rId14"/>
    <p:sldId id="288" r:id="rId15"/>
    <p:sldId id="287" r:id="rId16"/>
    <p:sldId id="290" r:id="rId17"/>
    <p:sldId id="291" r:id="rId18"/>
    <p:sldId id="289" r:id="rId19"/>
    <p:sldId id="292" r:id="rId20"/>
    <p:sldId id="293" r:id="rId21"/>
    <p:sldId id="294" r:id="rId22"/>
    <p:sldId id="295" r:id="rId23"/>
    <p:sldId id="301" r:id="rId24"/>
    <p:sldId id="298" r:id="rId25"/>
    <p:sldId id="296" r:id="rId26"/>
    <p:sldId id="297" r:id="rId27"/>
    <p:sldId id="299" r:id="rId28"/>
    <p:sldId id="300" r:id="rId29"/>
    <p:sldId id="302" r:id="rId30"/>
    <p:sldId id="275" r:id="rId3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LL" initials="G" lastIdx="1" clrIdx="0">
    <p:extLst>
      <p:ext uri="{19B8F6BF-5375-455C-9EA6-DF929625EA0E}">
        <p15:presenceInfo xmlns:p15="http://schemas.microsoft.com/office/powerpoint/2012/main" userId="GR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CCFF"/>
    <a:srgbClr val="FFCC00"/>
    <a:srgbClr val="CCFFFF"/>
    <a:srgbClr val="33CCCC"/>
    <a:srgbClr val="FFCCCC"/>
    <a:srgbClr val="FF99FF"/>
    <a:srgbClr val="FF99CC"/>
    <a:srgbClr val="FF66C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85" d="100"/>
          <a:sy n="85" d="100"/>
        </p:scale>
        <p:origin x="59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C5B32-5EB4-4A93-B4FD-94259DAF2A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8FC15A5D-F889-4F0E-9452-5D93D745301E}"/>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30DD3790-2711-4AFE-B26F-3B3213FFF7A2}"/>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5" name="Marcador de pie de página 4">
            <a:extLst>
              <a:ext uri="{FF2B5EF4-FFF2-40B4-BE49-F238E27FC236}">
                <a16:creationId xmlns:a16="http://schemas.microsoft.com/office/drawing/2014/main" id="{80A47D9F-A2C9-4364-9770-FB77B3B6D74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1EEF2BF-61EF-4857-B148-41907E7114A1}"/>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289607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260CD-269A-4F3A-BF06-FEF9D5C81BA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5B9EACF-18E1-4509-B3E5-5CBCD6AF30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C82312E-E9D3-49AB-B18A-DDBADF93F53B}"/>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5" name="Marcador de pie de página 4">
            <a:extLst>
              <a:ext uri="{FF2B5EF4-FFF2-40B4-BE49-F238E27FC236}">
                <a16:creationId xmlns:a16="http://schemas.microsoft.com/office/drawing/2014/main" id="{B4CFC36B-8A50-4F26-AD56-8507C02291A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D32E6C2-579E-4586-B274-CBD4859DC018}"/>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339501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7107BB-887B-4608-8AA1-01C390EB6BD1}"/>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F99A23C-9ADD-494A-A178-F09BE9601EC7}"/>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092AA61-B01B-46B4-9B01-48A3C73C4802}"/>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5" name="Marcador de pie de página 4">
            <a:extLst>
              <a:ext uri="{FF2B5EF4-FFF2-40B4-BE49-F238E27FC236}">
                <a16:creationId xmlns:a16="http://schemas.microsoft.com/office/drawing/2014/main" id="{E50898D2-3A96-4831-B140-9E55E8852C6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A1819E1-91EF-451E-B5E6-EFB482F339AA}"/>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413137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AD872-666D-41E7-A3D1-250454A4E80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ABFF1BE-3528-48E3-8C9D-871495D8AA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CA20C36-78A2-4B0B-8366-DCC5EEB2376B}"/>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5" name="Marcador de pie de página 4">
            <a:extLst>
              <a:ext uri="{FF2B5EF4-FFF2-40B4-BE49-F238E27FC236}">
                <a16:creationId xmlns:a16="http://schemas.microsoft.com/office/drawing/2014/main" id="{1E12C418-DA40-4F83-A493-96025B6BBFF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9A9CC77-A0A9-4346-9CE5-AE3DC0A82994}"/>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423049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A107F-1772-4698-841C-BA79FA00BAE3}"/>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09591AF-9B5F-4296-9FA8-2455D335042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79F4B0-BE7F-4CBE-8F22-375EFEE78ED7}"/>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5" name="Marcador de pie de página 4">
            <a:extLst>
              <a:ext uri="{FF2B5EF4-FFF2-40B4-BE49-F238E27FC236}">
                <a16:creationId xmlns:a16="http://schemas.microsoft.com/office/drawing/2014/main" id="{49816992-80C4-4B45-B0BE-C2BEC88F0F5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95D73BA-4A96-431E-BFB4-3436053FCD26}"/>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84721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EF9230-A24D-4710-9FD5-0CEEDFC27B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D2F9D50-AA4A-4981-8FDA-8CC0500151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ACB11F8-A7AC-440B-8CBA-AF521BF9717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CAB5126-FBDD-463B-A4C3-D5F2FC40C99E}"/>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6" name="Marcador de pie de página 5">
            <a:extLst>
              <a:ext uri="{FF2B5EF4-FFF2-40B4-BE49-F238E27FC236}">
                <a16:creationId xmlns:a16="http://schemas.microsoft.com/office/drawing/2014/main" id="{EE4D56A2-9E40-4B79-9197-482DB91D09A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DFA50D1-4BDE-44B1-8485-6BBB1BF4599A}"/>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315033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BCC59-AE02-4A64-A902-E283C72CC0D2}"/>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2DE8A4B-4A3B-4B70-AFDB-CF3F68070FDC}"/>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D5C6A4A-7B67-42AE-ABD9-014072EAE2D5}"/>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FDF68A7D-AABC-4B5F-A36F-C7A01F28C06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B00EE58-0248-4158-8D4D-454E7C841F7E}"/>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F223C2C-F3F0-45D1-85D0-170A5B9CA86F}"/>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8" name="Marcador de pie de página 7">
            <a:extLst>
              <a:ext uri="{FF2B5EF4-FFF2-40B4-BE49-F238E27FC236}">
                <a16:creationId xmlns:a16="http://schemas.microsoft.com/office/drawing/2014/main" id="{04DC60B2-58FF-4362-B0B4-F20802B9BA4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BDE1703D-A909-402F-AE19-4310086EAED6}"/>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185251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EC5DF7-D876-4136-9DB6-16D9B1A15D0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BC1D33BE-2B2B-4EAD-9C44-D4FC6897F90C}"/>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4" name="Marcador de pie de página 3">
            <a:extLst>
              <a:ext uri="{FF2B5EF4-FFF2-40B4-BE49-F238E27FC236}">
                <a16:creationId xmlns:a16="http://schemas.microsoft.com/office/drawing/2014/main" id="{CD01092D-2446-49C3-82B8-7D4D5C2B78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734A9040-3D42-43C9-AE0B-A93A77051C3B}"/>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388907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879A2F-1A1A-45EF-A0C7-316E3FA3C6D0}"/>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3" name="Marcador de pie de página 2">
            <a:extLst>
              <a:ext uri="{FF2B5EF4-FFF2-40B4-BE49-F238E27FC236}">
                <a16:creationId xmlns:a16="http://schemas.microsoft.com/office/drawing/2014/main" id="{B488EC9A-A585-491D-99A3-CB6C1C6DFBF3}"/>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D729F27-FAB6-48DC-9B11-C32C174B7B48}"/>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303728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67845-337B-4ED7-8214-6F3876CD696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85BF3C4-BF08-480D-85BE-60B66EA484CD}"/>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2D738A9-2E32-4798-8A6B-FD0455894AE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DE18382-C6DC-4156-8954-ECAC724E6544}"/>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6" name="Marcador de pie de página 5">
            <a:extLst>
              <a:ext uri="{FF2B5EF4-FFF2-40B4-BE49-F238E27FC236}">
                <a16:creationId xmlns:a16="http://schemas.microsoft.com/office/drawing/2014/main" id="{43CFD00D-3014-483A-B728-2FF34F50E58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FB4FCA4-AA69-44E3-A4D6-770FF2119939}"/>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408279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1925C-BF9D-4228-B689-11E9C2025AB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23D6A35E-9BD9-4474-A7E5-3C23518D8E40}"/>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PE"/>
          </a:p>
        </p:txBody>
      </p:sp>
      <p:sp>
        <p:nvSpPr>
          <p:cNvPr id="4" name="Marcador de texto 3">
            <a:extLst>
              <a:ext uri="{FF2B5EF4-FFF2-40B4-BE49-F238E27FC236}">
                <a16:creationId xmlns:a16="http://schemas.microsoft.com/office/drawing/2014/main" id="{037BC159-6E5B-40D7-96A3-90344E6756C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1FB44C-1DE8-4D63-AF0B-4FD6DA417C7F}"/>
              </a:ext>
            </a:extLst>
          </p:cNvPr>
          <p:cNvSpPr>
            <a:spLocks noGrp="1"/>
          </p:cNvSpPr>
          <p:nvPr>
            <p:ph type="dt" sz="half" idx="10"/>
          </p:nvPr>
        </p:nvSpPr>
        <p:spPr/>
        <p:txBody>
          <a:bodyPr/>
          <a:lstStyle/>
          <a:p>
            <a:fld id="{07A02FEA-F94E-40E2-8A22-0B80AEB6F4C9}" type="datetimeFigureOut">
              <a:rPr lang="es-PE" smtClean="0"/>
              <a:t>29/04/2026</a:t>
            </a:fld>
            <a:endParaRPr lang="es-PE"/>
          </a:p>
        </p:txBody>
      </p:sp>
      <p:sp>
        <p:nvSpPr>
          <p:cNvPr id="6" name="Marcador de pie de página 5">
            <a:extLst>
              <a:ext uri="{FF2B5EF4-FFF2-40B4-BE49-F238E27FC236}">
                <a16:creationId xmlns:a16="http://schemas.microsoft.com/office/drawing/2014/main" id="{0208A5EC-ED66-43AE-B735-104DC11B658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4CC6477-E92A-4D59-9065-1DA2784A3D6D}"/>
              </a:ext>
            </a:extLst>
          </p:cNvPr>
          <p:cNvSpPr>
            <a:spLocks noGrp="1"/>
          </p:cNvSpPr>
          <p:nvPr>
            <p:ph type="sldNum" sz="quarter" idx="12"/>
          </p:nvPr>
        </p:nvSpPr>
        <p:spPr/>
        <p:txBody>
          <a:bodyPr/>
          <a:lstStyle/>
          <a:p>
            <a:fld id="{ECCABF65-AAD9-46B0-82FE-B9345B837624}" type="slidenum">
              <a:rPr lang="es-PE" smtClean="0"/>
              <a:t>‹Nº›</a:t>
            </a:fld>
            <a:endParaRPr lang="es-PE"/>
          </a:p>
        </p:txBody>
      </p:sp>
    </p:spTree>
    <p:extLst>
      <p:ext uri="{BB962C8B-B14F-4D97-AF65-F5344CB8AC3E}">
        <p14:creationId xmlns:p14="http://schemas.microsoft.com/office/powerpoint/2010/main" val="3132300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B61F254-9E5E-4271-ABD4-1916EC29889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C8F6C91-5C86-41DD-AE68-D1F582363E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D2D7E79-90FF-4CC2-BCAF-1A0BBCC29C1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02FEA-F94E-40E2-8A22-0B80AEB6F4C9}" type="datetimeFigureOut">
              <a:rPr lang="es-PE" smtClean="0"/>
              <a:t>29/04/2026</a:t>
            </a:fld>
            <a:endParaRPr lang="es-PE"/>
          </a:p>
        </p:txBody>
      </p:sp>
      <p:sp>
        <p:nvSpPr>
          <p:cNvPr id="5" name="Marcador de pie de página 4">
            <a:extLst>
              <a:ext uri="{FF2B5EF4-FFF2-40B4-BE49-F238E27FC236}">
                <a16:creationId xmlns:a16="http://schemas.microsoft.com/office/drawing/2014/main" id="{719BC5B9-E767-4523-BF2E-5850995B7C2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1CB2B7A1-B72A-4998-96F2-0F763C620AA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ABF65-AAD9-46B0-82FE-B9345B837624}" type="slidenum">
              <a:rPr lang="es-PE" smtClean="0"/>
              <a:t>‹Nº›</a:t>
            </a:fld>
            <a:endParaRPr lang="es-PE"/>
          </a:p>
        </p:txBody>
      </p:sp>
    </p:spTree>
    <p:extLst>
      <p:ext uri="{BB962C8B-B14F-4D97-AF65-F5344CB8AC3E}">
        <p14:creationId xmlns:p14="http://schemas.microsoft.com/office/powerpoint/2010/main" val="2629266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3399FF"/>
            </a:gs>
            <a:gs pos="66000">
              <a:schemeClr val="accent1">
                <a:lumMod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236" y="0"/>
            <a:ext cx="1823717" cy="762779"/>
          </a:xfrm>
          <a:prstGeom prst="rect">
            <a:avLst/>
          </a:prstGeom>
        </p:spPr>
      </p:pic>
      <p:grpSp>
        <p:nvGrpSpPr>
          <p:cNvPr id="11" name="Grupo 10">
            <a:extLst>
              <a:ext uri="{FF2B5EF4-FFF2-40B4-BE49-F238E27FC236}">
                <a16:creationId xmlns:a16="http://schemas.microsoft.com/office/drawing/2014/main" id="{0F95E92D-A839-4FD3-9D02-75FBDEA231BA}"/>
              </a:ext>
            </a:extLst>
          </p:cNvPr>
          <p:cNvGrpSpPr/>
          <p:nvPr/>
        </p:nvGrpSpPr>
        <p:grpSpPr>
          <a:xfrm>
            <a:off x="753753" y="1624783"/>
            <a:ext cx="1028103" cy="1105289"/>
            <a:chOff x="159301" y="154496"/>
            <a:chExt cx="928467" cy="988046"/>
          </a:xfrm>
          <a:effectLst>
            <a:glow rad="228600">
              <a:srgbClr val="9966FF">
                <a:alpha val="40000"/>
              </a:srgbClr>
            </a:glow>
          </a:effectLst>
        </p:grpSpPr>
        <p:sp>
          <p:nvSpPr>
            <p:cNvPr id="13" name="Hexágono 12">
              <a:extLst>
                <a:ext uri="{FF2B5EF4-FFF2-40B4-BE49-F238E27FC236}">
                  <a16:creationId xmlns:a16="http://schemas.microsoft.com/office/drawing/2014/main" id="{760A088C-16FE-48CC-A478-14F941C4EC0B}"/>
                </a:ext>
              </a:extLst>
            </p:cNvPr>
            <p:cNvSpPr/>
            <p:nvPr/>
          </p:nvSpPr>
          <p:spPr>
            <a:xfrm rot="3159182">
              <a:off x="100462" y="226882"/>
              <a:ext cx="988046" cy="843274"/>
            </a:xfrm>
            <a:prstGeom prst="hexagon">
              <a:avLst/>
            </a:prstGeom>
            <a:gradFill flip="none" rotWithShape="1">
              <a:gsLst>
                <a:gs pos="63000">
                  <a:schemeClr val="accent3">
                    <a:lumMod val="0"/>
                    <a:lumOff val="100000"/>
                  </a:schemeClr>
                </a:gs>
                <a:gs pos="45000">
                  <a:schemeClr val="accent3">
                    <a:lumMod val="0"/>
                    <a:lumOff val="100000"/>
                  </a:schemeClr>
                </a:gs>
                <a:gs pos="94000">
                  <a:schemeClr val="accent3">
                    <a:lumMod val="100000"/>
                  </a:schemeClr>
                </a:gs>
              </a:gsLst>
              <a:path path="circle">
                <a:fillToRect l="50000" t="-80000" r="50000" b="180000"/>
              </a:path>
              <a:tileRect/>
            </a:gra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CuadroTexto 16">
              <a:extLst>
                <a:ext uri="{FF2B5EF4-FFF2-40B4-BE49-F238E27FC236}">
                  <a16:creationId xmlns:a16="http://schemas.microsoft.com/office/drawing/2014/main" id="{E3261EFE-99FD-4F89-A80F-CF8875177D4B}"/>
                </a:ext>
              </a:extLst>
            </p:cNvPr>
            <p:cNvSpPr txBox="1"/>
            <p:nvPr/>
          </p:nvSpPr>
          <p:spPr>
            <a:xfrm>
              <a:off x="159301" y="515915"/>
              <a:ext cx="928467" cy="220103"/>
            </a:xfrm>
            <a:prstGeom prst="rect">
              <a:avLst/>
            </a:prstGeom>
            <a:noFill/>
            <a:ln>
              <a:noFill/>
            </a:ln>
            <a:scene3d>
              <a:camera prst="orthographicFront"/>
              <a:lightRig rig="threePt" dir="t"/>
            </a:scene3d>
            <a:sp3d>
              <a:bevelT w="114300" prst="artDeco"/>
            </a:sp3d>
          </p:spPr>
          <p:txBody>
            <a:bodyPr wrap="square" rtlCol="0">
              <a:spAutoFit/>
            </a:bodyPr>
            <a:lstStyle/>
            <a:p>
              <a:r>
                <a:rPr lang="es-PE" sz="1000" b="1" dirty="0">
                  <a:solidFill>
                    <a:srgbClr val="7030A0"/>
                  </a:solidFill>
                </a:rPr>
                <a:t>METODOLOGÍA</a:t>
              </a:r>
            </a:p>
          </p:txBody>
        </p:sp>
      </p:grpSp>
      <p:grpSp>
        <p:nvGrpSpPr>
          <p:cNvPr id="4" name="Grupo 3">
            <a:extLst>
              <a:ext uri="{FF2B5EF4-FFF2-40B4-BE49-F238E27FC236}">
                <a16:creationId xmlns:a16="http://schemas.microsoft.com/office/drawing/2014/main" id="{59072193-7501-4B4C-9F5A-DD94A9EFD35A}"/>
              </a:ext>
            </a:extLst>
          </p:cNvPr>
          <p:cNvGrpSpPr/>
          <p:nvPr/>
        </p:nvGrpSpPr>
        <p:grpSpPr>
          <a:xfrm rot="2876828">
            <a:off x="9384003" y="1224201"/>
            <a:ext cx="945375" cy="1037443"/>
            <a:chOff x="1119029" y="1388965"/>
            <a:chExt cx="843274" cy="988046"/>
          </a:xfrm>
          <a:effectLst>
            <a:glow rad="228600">
              <a:schemeClr val="accent3">
                <a:satMod val="175000"/>
                <a:alpha val="40000"/>
              </a:schemeClr>
            </a:glow>
          </a:effectLst>
        </p:grpSpPr>
        <p:sp>
          <p:nvSpPr>
            <p:cNvPr id="14" name="Hexágono 13">
              <a:extLst>
                <a:ext uri="{FF2B5EF4-FFF2-40B4-BE49-F238E27FC236}">
                  <a16:creationId xmlns:a16="http://schemas.microsoft.com/office/drawing/2014/main" id="{B21D6E8A-3BE2-4CBF-989F-999593DE7CF9}"/>
                </a:ext>
              </a:extLst>
            </p:cNvPr>
            <p:cNvSpPr/>
            <p:nvPr/>
          </p:nvSpPr>
          <p:spPr>
            <a:xfrm rot="3159182">
              <a:off x="1046643" y="1461351"/>
              <a:ext cx="988046" cy="843274"/>
            </a:xfrm>
            <a:prstGeom prst="hexagon">
              <a:avLst/>
            </a:prstGeom>
            <a:gradFill flip="none" rotWithShape="1">
              <a:gsLst>
                <a:gs pos="63000">
                  <a:schemeClr val="accent3">
                    <a:lumMod val="0"/>
                    <a:lumOff val="100000"/>
                  </a:schemeClr>
                </a:gs>
                <a:gs pos="45000">
                  <a:schemeClr val="accent3">
                    <a:lumMod val="0"/>
                    <a:lumOff val="100000"/>
                  </a:schemeClr>
                </a:gs>
                <a:gs pos="94000">
                  <a:schemeClr val="accent3">
                    <a:lumMod val="100000"/>
                  </a:schemeClr>
                </a:gs>
              </a:gsLst>
              <a:path path="circle">
                <a:fillToRect l="50000" t="-80000" r="50000" b="180000"/>
              </a:path>
              <a:tileRect/>
            </a:gradFill>
            <a:effectLst>
              <a:glow rad="101600">
                <a:schemeClr val="accent4">
                  <a:lumMod val="75000"/>
                  <a:alpha val="6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CuadroTexto 18">
              <a:extLst>
                <a:ext uri="{FF2B5EF4-FFF2-40B4-BE49-F238E27FC236}">
                  <a16:creationId xmlns:a16="http://schemas.microsoft.com/office/drawing/2014/main" id="{F51F36AA-45A2-4255-B120-DB3F191BE80C}"/>
                </a:ext>
              </a:extLst>
            </p:cNvPr>
            <p:cNvSpPr txBox="1"/>
            <p:nvPr/>
          </p:nvSpPr>
          <p:spPr>
            <a:xfrm rot="21311274">
              <a:off x="1135113" y="1776434"/>
              <a:ext cx="811106" cy="241826"/>
            </a:xfrm>
            <a:prstGeom prst="rect">
              <a:avLst/>
            </a:prstGeom>
            <a:noFill/>
            <a:scene3d>
              <a:camera prst="orthographicFront"/>
              <a:lightRig rig="threePt" dir="t"/>
            </a:scene3d>
            <a:sp3d>
              <a:bevelT prst="angle"/>
            </a:sp3d>
          </p:spPr>
          <p:txBody>
            <a:bodyPr wrap="square" rtlCol="0">
              <a:spAutoFit/>
            </a:bodyPr>
            <a:lstStyle/>
            <a:p>
              <a:r>
                <a:rPr lang="es-PE" sz="1000" b="1" dirty="0">
                  <a:solidFill>
                    <a:schemeClr val="accent2">
                      <a:lumMod val="50000"/>
                    </a:schemeClr>
                  </a:solidFill>
                  <a:latin typeface="Aharoni" panose="02010803020104030203" pitchFamily="2" charset="-79"/>
                  <a:cs typeface="Aharoni" panose="02010803020104030203" pitchFamily="2" charset="-79"/>
                </a:rPr>
                <a:t>ESTRATEG</a:t>
              </a:r>
              <a:r>
                <a:rPr lang="es-PE" sz="1050" b="1" dirty="0">
                  <a:solidFill>
                    <a:schemeClr val="accent2">
                      <a:lumMod val="50000"/>
                    </a:schemeClr>
                  </a:solidFill>
                  <a:latin typeface="Aharoni" panose="02010803020104030203" pitchFamily="2" charset="-79"/>
                  <a:cs typeface="Aharoni" panose="02010803020104030203" pitchFamily="2" charset="-79"/>
                </a:rPr>
                <a:t>I</a:t>
              </a:r>
              <a:r>
                <a:rPr lang="es-PE" sz="1000" b="1" dirty="0">
                  <a:solidFill>
                    <a:schemeClr val="accent2">
                      <a:lumMod val="50000"/>
                    </a:schemeClr>
                  </a:solidFill>
                  <a:latin typeface="Aharoni" panose="02010803020104030203" pitchFamily="2" charset="-79"/>
                  <a:cs typeface="Aharoni" panose="02010803020104030203" pitchFamily="2" charset="-79"/>
                </a:rPr>
                <a:t>A</a:t>
              </a:r>
            </a:p>
          </p:txBody>
        </p:sp>
      </p:grpSp>
      <p:grpSp>
        <p:nvGrpSpPr>
          <p:cNvPr id="3" name="Grupo 2">
            <a:extLst>
              <a:ext uri="{FF2B5EF4-FFF2-40B4-BE49-F238E27FC236}">
                <a16:creationId xmlns:a16="http://schemas.microsoft.com/office/drawing/2014/main" id="{DDD0DB67-F049-44EE-867A-423E8D38236C}"/>
              </a:ext>
            </a:extLst>
          </p:cNvPr>
          <p:cNvGrpSpPr/>
          <p:nvPr/>
        </p:nvGrpSpPr>
        <p:grpSpPr>
          <a:xfrm rot="2745869">
            <a:off x="9691000" y="2173014"/>
            <a:ext cx="1099623" cy="1074029"/>
            <a:chOff x="1753916" y="924071"/>
            <a:chExt cx="993181" cy="988046"/>
          </a:xfrm>
          <a:effectLst>
            <a:glow rad="101600">
              <a:srgbClr val="00B0F0">
                <a:alpha val="60000"/>
              </a:srgbClr>
            </a:glow>
          </a:effectLst>
        </p:grpSpPr>
        <p:sp>
          <p:nvSpPr>
            <p:cNvPr id="15" name="Hexágono 14">
              <a:extLst>
                <a:ext uri="{FF2B5EF4-FFF2-40B4-BE49-F238E27FC236}">
                  <a16:creationId xmlns:a16="http://schemas.microsoft.com/office/drawing/2014/main" id="{807F26FA-8371-4DAF-81F7-1D54C85A04F4}"/>
                </a:ext>
              </a:extLst>
            </p:cNvPr>
            <p:cNvSpPr/>
            <p:nvPr/>
          </p:nvSpPr>
          <p:spPr>
            <a:xfrm rot="3159182">
              <a:off x="1681530" y="996457"/>
              <a:ext cx="988046" cy="843274"/>
            </a:xfrm>
            <a:prstGeom prst="hexagon">
              <a:avLst/>
            </a:prstGeom>
            <a:gradFill flip="none" rotWithShape="1">
              <a:gsLst>
                <a:gs pos="63000">
                  <a:schemeClr val="accent3">
                    <a:lumMod val="0"/>
                    <a:lumOff val="100000"/>
                  </a:schemeClr>
                </a:gs>
                <a:gs pos="45000">
                  <a:schemeClr val="accent3">
                    <a:lumMod val="0"/>
                    <a:lumOff val="100000"/>
                  </a:schemeClr>
                </a:gs>
                <a:gs pos="94000">
                  <a:schemeClr val="accent3">
                    <a:lumMod val="100000"/>
                  </a:schemeClr>
                </a:gs>
              </a:gsLst>
              <a:path path="circle">
                <a:fillToRect l="50000" t="-80000" r="50000" b="180000"/>
              </a:path>
              <a:tileRect/>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CuadroTexto 19">
              <a:extLst>
                <a:ext uri="{FF2B5EF4-FFF2-40B4-BE49-F238E27FC236}">
                  <a16:creationId xmlns:a16="http://schemas.microsoft.com/office/drawing/2014/main" id="{04C28613-87C3-4D98-974E-71E67987CF3C}"/>
                </a:ext>
              </a:extLst>
            </p:cNvPr>
            <p:cNvSpPr txBox="1"/>
            <p:nvPr/>
          </p:nvSpPr>
          <p:spPr>
            <a:xfrm rot="21291157">
              <a:off x="1779494" y="1301949"/>
              <a:ext cx="967603" cy="241826"/>
            </a:xfrm>
            <a:prstGeom prst="rect">
              <a:avLst/>
            </a:prstGeom>
            <a:noFill/>
            <a:scene3d>
              <a:camera prst="orthographicFront"/>
              <a:lightRig rig="threePt" dir="t"/>
            </a:scene3d>
            <a:sp3d>
              <a:bevelT w="139700" h="139700" prst="divot"/>
            </a:sp3d>
          </p:spPr>
          <p:txBody>
            <a:bodyPr wrap="square" rtlCol="0">
              <a:spAutoFit/>
            </a:bodyPr>
            <a:lstStyle/>
            <a:p>
              <a:r>
                <a:rPr lang="es-PE" sz="1050" b="1" dirty="0">
                  <a:solidFill>
                    <a:schemeClr val="accent1">
                      <a:lumMod val="75000"/>
                    </a:schemeClr>
                  </a:solidFill>
                </a:rPr>
                <a:t>CREATIVIDAD</a:t>
              </a:r>
            </a:p>
          </p:txBody>
        </p:sp>
      </p:grpSp>
      <p:grpSp>
        <p:nvGrpSpPr>
          <p:cNvPr id="10" name="Grupo 9">
            <a:extLst>
              <a:ext uri="{FF2B5EF4-FFF2-40B4-BE49-F238E27FC236}">
                <a16:creationId xmlns:a16="http://schemas.microsoft.com/office/drawing/2014/main" id="{1EA511E2-C9F4-4073-9A18-6551078FE56B}"/>
              </a:ext>
            </a:extLst>
          </p:cNvPr>
          <p:cNvGrpSpPr/>
          <p:nvPr/>
        </p:nvGrpSpPr>
        <p:grpSpPr>
          <a:xfrm rot="2589208">
            <a:off x="10242009" y="1428246"/>
            <a:ext cx="1145230" cy="1044423"/>
            <a:chOff x="306994" y="993710"/>
            <a:chExt cx="1067029" cy="988046"/>
          </a:xfrm>
          <a:effectLst>
            <a:glow rad="101600">
              <a:srgbClr val="00B050">
                <a:alpha val="60000"/>
              </a:srgbClr>
            </a:glow>
          </a:effectLst>
        </p:grpSpPr>
        <p:sp>
          <p:nvSpPr>
            <p:cNvPr id="7" name="Hexágono 6">
              <a:extLst>
                <a:ext uri="{FF2B5EF4-FFF2-40B4-BE49-F238E27FC236}">
                  <a16:creationId xmlns:a16="http://schemas.microsoft.com/office/drawing/2014/main" id="{A1D44F80-FF88-45F0-924B-7147EA54D9CB}"/>
                </a:ext>
              </a:extLst>
            </p:cNvPr>
            <p:cNvSpPr/>
            <p:nvPr/>
          </p:nvSpPr>
          <p:spPr>
            <a:xfrm rot="3159182">
              <a:off x="256110" y="1066096"/>
              <a:ext cx="988046" cy="843274"/>
            </a:xfrm>
            <a:prstGeom prst="hexagon">
              <a:avLst/>
            </a:prstGeom>
            <a:gradFill flip="none" rotWithShape="1">
              <a:gsLst>
                <a:gs pos="63000">
                  <a:schemeClr val="accent3">
                    <a:lumMod val="0"/>
                    <a:lumOff val="100000"/>
                  </a:schemeClr>
                </a:gs>
                <a:gs pos="45000">
                  <a:schemeClr val="accent3">
                    <a:lumMod val="0"/>
                    <a:lumOff val="100000"/>
                  </a:schemeClr>
                </a:gs>
                <a:gs pos="94000">
                  <a:schemeClr val="accent3">
                    <a:lumMod val="100000"/>
                  </a:schemeClr>
                </a:gs>
              </a:gsLst>
              <a:path path="circle">
                <a:fillToRect l="50000" t="-80000" r="50000" b="18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CuadroTexto 22">
              <a:extLst>
                <a:ext uri="{FF2B5EF4-FFF2-40B4-BE49-F238E27FC236}">
                  <a16:creationId xmlns:a16="http://schemas.microsoft.com/office/drawing/2014/main" id="{91EF7BCA-3D10-4D5F-BF5E-F858C612A195}"/>
                </a:ext>
              </a:extLst>
            </p:cNvPr>
            <p:cNvSpPr txBox="1"/>
            <p:nvPr/>
          </p:nvSpPr>
          <p:spPr>
            <a:xfrm rot="21370510">
              <a:off x="306994" y="1371268"/>
              <a:ext cx="1067029" cy="232930"/>
            </a:xfrm>
            <a:prstGeom prst="rect">
              <a:avLst/>
            </a:prstGeom>
            <a:noFill/>
            <a:scene3d>
              <a:camera prst="orthographicFront"/>
              <a:lightRig rig="threePt" dir="t"/>
            </a:scene3d>
            <a:sp3d>
              <a:bevelT w="139700" h="139700" prst="divot"/>
            </a:sp3d>
          </p:spPr>
          <p:txBody>
            <a:bodyPr wrap="square" rtlCol="0">
              <a:spAutoFit/>
            </a:bodyPr>
            <a:lstStyle/>
            <a:p>
              <a:r>
                <a:rPr lang="es-PE" sz="1000" b="1" dirty="0">
                  <a:solidFill>
                    <a:srgbClr val="00B050"/>
                  </a:solidFill>
                  <a:latin typeface="Aharoni" panose="02010803020104030203" pitchFamily="2" charset="-79"/>
                  <a:cs typeface="Aharoni" panose="02010803020104030203" pitchFamily="2" charset="-79"/>
                </a:rPr>
                <a:t>MOTIVACIÓN</a:t>
              </a:r>
            </a:p>
          </p:txBody>
        </p:sp>
      </p:grpSp>
      <p:grpSp>
        <p:nvGrpSpPr>
          <p:cNvPr id="9" name="Grupo 8">
            <a:extLst>
              <a:ext uri="{FF2B5EF4-FFF2-40B4-BE49-F238E27FC236}">
                <a16:creationId xmlns:a16="http://schemas.microsoft.com/office/drawing/2014/main" id="{96253FC2-5176-48C2-AC6E-FDFE2239BA8D}"/>
              </a:ext>
            </a:extLst>
          </p:cNvPr>
          <p:cNvGrpSpPr/>
          <p:nvPr/>
        </p:nvGrpSpPr>
        <p:grpSpPr>
          <a:xfrm>
            <a:off x="1500032" y="1063604"/>
            <a:ext cx="969199" cy="1072546"/>
            <a:chOff x="1724657" y="-49441"/>
            <a:chExt cx="843274" cy="988046"/>
          </a:xfrm>
          <a:effectLst>
            <a:glow rad="101600">
              <a:srgbClr val="0070C0">
                <a:alpha val="60000"/>
              </a:srgbClr>
            </a:glow>
          </a:effectLst>
        </p:grpSpPr>
        <p:sp>
          <p:nvSpPr>
            <p:cNvPr id="16" name="Hexágono 15">
              <a:extLst>
                <a:ext uri="{FF2B5EF4-FFF2-40B4-BE49-F238E27FC236}">
                  <a16:creationId xmlns:a16="http://schemas.microsoft.com/office/drawing/2014/main" id="{B67EEFC5-7A8D-4170-9119-7D464825728E}"/>
                </a:ext>
              </a:extLst>
            </p:cNvPr>
            <p:cNvSpPr/>
            <p:nvPr/>
          </p:nvSpPr>
          <p:spPr>
            <a:xfrm rot="3159182">
              <a:off x="1652271" y="22945"/>
              <a:ext cx="988046" cy="843274"/>
            </a:xfrm>
            <a:prstGeom prst="hexagon">
              <a:avLst/>
            </a:prstGeom>
            <a:gradFill flip="none" rotWithShape="1">
              <a:gsLst>
                <a:gs pos="63000">
                  <a:schemeClr val="accent3">
                    <a:lumMod val="0"/>
                    <a:lumOff val="100000"/>
                  </a:schemeClr>
                </a:gs>
                <a:gs pos="45000">
                  <a:schemeClr val="accent3">
                    <a:lumMod val="0"/>
                    <a:lumOff val="100000"/>
                  </a:schemeClr>
                </a:gs>
                <a:gs pos="94000">
                  <a:schemeClr val="accent3">
                    <a:lumMod val="100000"/>
                  </a:schemeClr>
                </a:gs>
              </a:gsLst>
              <a:path path="circle">
                <a:fillToRect l="50000" t="-80000" r="50000" b="180000"/>
              </a:path>
              <a:tileRect/>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CuadroTexto 23">
              <a:extLst>
                <a:ext uri="{FF2B5EF4-FFF2-40B4-BE49-F238E27FC236}">
                  <a16:creationId xmlns:a16="http://schemas.microsoft.com/office/drawing/2014/main" id="{991F6016-8B8D-400D-BF60-1568A142D104}"/>
                </a:ext>
              </a:extLst>
            </p:cNvPr>
            <p:cNvSpPr txBox="1"/>
            <p:nvPr/>
          </p:nvSpPr>
          <p:spPr>
            <a:xfrm rot="21163394">
              <a:off x="1841215" y="365296"/>
              <a:ext cx="688943" cy="218658"/>
            </a:xfrm>
            <a:prstGeom prst="rect">
              <a:avLst/>
            </a:prstGeom>
            <a:noFill/>
            <a:scene3d>
              <a:camera prst="orthographicFront"/>
              <a:lightRig rig="threePt" dir="t"/>
            </a:scene3d>
            <a:sp3d>
              <a:bevelT w="139700" h="139700" prst="divot"/>
            </a:sp3d>
          </p:spPr>
          <p:txBody>
            <a:bodyPr wrap="square" rtlCol="0">
              <a:spAutoFit/>
            </a:bodyPr>
            <a:lstStyle/>
            <a:p>
              <a:r>
                <a:rPr lang="es-PE" sz="1050" b="1" dirty="0">
                  <a:solidFill>
                    <a:srgbClr val="00B0F0"/>
                  </a:solidFill>
                  <a:latin typeface="Aharoni" panose="02010803020104030203" pitchFamily="2" charset="-79"/>
                  <a:cs typeface="Aharoni" panose="02010803020104030203" pitchFamily="2" charset="-79"/>
                </a:rPr>
                <a:t>INTERÉS</a:t>
              </a:r>
            </a:p>
          </p:txBody>
        </p:sp>
      </p:grpSp>
      <p:grpSp>
        <p:nvGrpSpPr>
          <p:cNvPr id="8" name="Grupo 7">
            <a:extLst>
              <a:ext uri="{FF2B5EF4-FFF2-40B4-BE49-F238E27FC236}">
                <a16:creationId xmlns:a16="http://schemas.microsoft.com/office/drawing/2014/main" id="{13189E8F-5462-4A4A-9704-EA864A737648}"/>
              </a:ext>
            </a:extLst>
          </p:cNvPr>
          <p:cNvGrpSpPr/>
          <p:nvPr/>
        </p:nvGrpSpPr>
        <p:grpSpPr>
          <a:xfrm>
            <a:off x="1635795" y="2026698"/>
            <a:ext cx="1028103" cy="1106284"/>
            <a:chOff x="936639" y="535884"/>
            <a:chExt cx="967952" cy="988046"/>
          </a:xfrm>
          <a:effectLst>
            <a:glow rad="101600">
              <a:srgbClr val="FF0000">
                <a:alpha val="60000"/>
              </a:srgbClr>
            </a:glow>
          </a:effectLst>
        </p:grpSpPr>
        <p:sp>
          <p:nvSpPr>
            <p:cNvPr id="12" name="Hexágono 11">
              <a:extLst>
                <a:ext uri="{FF2B5EF4-FFF2-40B4-BE49-F238E27FC236}">
                  <a16:creationId xmlns:a16="http://schemas.microsoft.com/office/drawing/2014/main" id="{E5860744-832B-4E2F-BC94-B989CBFE4536}"/>
                </a:ext>
              </a:extLst>
            </p:cNvPr>
            <p:cNvSpPr/>
            <p:nvPr/>
          </p:nvSpPr>
          <p:spPr>
            <a:xfrm rot="3159182">
              <a:off x="890994" y="608270"/>
              <a:ext cx="988046" cy="843274"/>
            </a:xfrm>
            <a:prstGeom prst="hexagon">
              <a:avLst/>
            </a:prstGeom>
            <a:gradFill flip="none" rotWithShape="1">
              <a:gsLst>
                <a:gs pos="63000">
                  <a:schemeClr val="accent3">
                    <a:lumMod val="0"/>
                    <a:lumOff val="100000"/>
                  </a:schemeClr>
                </a:gs>
                <a:gs pos="45000">
                  <a:schemeClr val="accent3">
                    <a:lumMod val="0"/>
                    <a:lumOff val="100000"/>
                  </a:schemeClr>
                </a:gs>
                <a:gs pos="94000">
                  <a:schemeClr val="accent3">
                    <a:lumMod val="100000"/>
                  </a:schemeClr>
                </a:gs>
              </a:gsLst>
              <a:path path="circle">
                <a:fillToRect l="50000" t="-80000" r="50000" b="18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800" dirty="0"/>
            </a:p>
          </p:txBody>
        </p:sp>
        <p:sp>
          <p:nvSpPr>
            <p:cNvPr id="25" name="CuadroTexto 24">
              <a:extLst>
                <a:ext uri="{FF2B5EF4-FFF2-40B4-BE49-F238E27FC236}">
                  <a16:creationId xmlns:a16="http://schemas.microsoft.com/office/drawing/2014/main" id="{A137E4BE-A601-4AFB-A17B-38C38DD76CAC}"/>
                </a:ext>
              </a:extLst>
            </p:cNvPr>
            <p:cNvSpPr txBox="1"/>
            <p:nvPr/>
          </p:nvSpPr>
          <p:spPr>
            <a:xfrm>
              <a:off x="936639" y="919586"/>
              <a:ext cx="967952" cy="230832"/>
            </a:xfrm>
            <a:prstGeom prst="rect">
              <a:avLst/>
            </a:prstGeom>
            <a:noFill/>
            <a:scene3d>
              <a:camera prst="orthographicFront"/>
              <a:lightRig rig="threePt" dir="t"/>
            </a:scene3d>
            <a:sp3d>
              <a:bevelT prst="angle"/>
            </a:sp3d>
          </p:spPr>
          <p:txBody>
            <a:bodyPr wrap="square" rtlCol="0">
              <a:spAutoFit/>
            </a:bodyPr>
            <a:lstStyle/>
            <a:p>
              <a:r>
                <a:rPr lang="es-PE" sz="900" b="1" dirty="0">
                  <a:solidFill>
                    <a:srgbClr val="FF0000"/>
                  </a:solidFill>
                </a:rPr>
                <a:t>PROTAGONISTA</a:t>
              </a:r>
            </a:p>
          </p:txBody>
        </p:sp>
      </p:grpSp>
      <p:sp>
        <p:nvSpPr>
          <p:cNvPr id="26" name="Rectángulo: esquinas redondeadas 25">
            <a:extLst>
              <a:ext uri="{FF2B5EF4-FFF2-40B4-BE49-F238E27FC236}">
                <a16:creationId xmlns:a16="http://schemas.microsoft.com/office/drawing/2014/main" id="{6C002F37-25C5-493A-919A-43CD20403C3C}"/>
              </a:ext>
            </a:extLst>
          </p:cNvPr>
          <p:cNvSpPr/>
          <p:nvPr/>
        </p:nvSpPr>
        <p:spPr>
          <a:xfrm>
            <a:off x="2318467" y="4637415"/>
            <a:ext cx="8292651" cy="1199131"/>
          </a:xfrm>
          <a:prstGeom prst="roundRect">
            <a:avLst/>
          </a:prstGeom>
          <a:solidFill>
            <a:schemeClr val="tx2">
              <a:lumMod val="60000"/>
              <a:lumOff val="40000"/>
            </a:schemeClr>
          </a:solidFill>
          <a:ln w="5715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i="1" dirty="0">
                <a:effectLst/>
                <a:latin typeface="Comic Sans MS" panose="030F0702030302020204" pitchFamily="66" charset="0"/>
              </a:rPr>
              <a:t>Formulación del criterio de intencionalidad</a:t>
            </a:r>
          </a:p>
          <a:p>
            <a:pPr algn="ctr"/>
            <a:r>
              <a:rPr lang="es-ES" sz="2400" b="1" i="1" dirty="0">
                <a:latin typeface="Comic Sans MS" panose="030F0702030302020204" pitchFamily="66" charset="0"/>
              </a:rPr>
              <a:t>Formulación del contexto y del estudiante en BBPP Docente</a:t>
            </a:r>
            <a:endParaRPr lang="es-PE" sz="2400" dirty="0"/>
          </a:p>
        </p:txBody>
      </p:sp>
      <p:sp>
        <p:nvSpPr>
          <p:cNvPr id="2" name="Rectángulo: esquinas redondeadas 1">
            <a:extLst>
              <a:ext uri="{FF2B5EF4-FFF2-40B4-BE49-F238E27FC236}">
                <a16:creationId xmlns:a16="http://schemas.microsoft.com/office/drawing/2014/main" id="{A05A93E5-9468-4A93-896F-72AA09ABB145}"/>
              </a:ext>
            </a:extLst>
          </p:cNvPr>
          <p:cNvSpPr/>
          <p:nvPr/>
        </p:nvSpPr>
        <p:spPr>
          <a:xfrm>
            <a:off x="444584" y="6172576"/>
            <a:ext cx="3150638" cy="380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latin typeface="Comic Sans MS" panose="030F0702030302020204" pitchFamily="66" charset="0"/>
              </a:rPr>
              <a:t>Área de Gestión </a:t>
            </a:r>
            <a:r>
              <a:rPr lang="es-ES" sz="1400" b="1" i="1" dirty="0">
                <a:latin typeface="Comic Sans MS" panose="030F0702030302020204" pitchFamily="66" charset="0"/>
              </a:rPr>
              <a:t>Pedagógica</a:t>
            </a:r>
            <a:endParaRPr lang="es-PE" sz="1400" b="1" i="1" dirty="0">
              <a:latin typeface="Comic Sans MS" panose="030F0702030302020204" pitchFamily="66" charset="0"/>
            </a:endParaRPr>
          </a:p>
        </p:txBody>
      </p:sp>
      <p:pic>
        <p:nvPicPr>
          <p:cNvPr id="2050" name="Picture 2" descr="Formulación de proyectos">
            <a:extLst>
              <a:ext uri="{FF2B5EF4-FFF2-40B4-BE49-F238E27FC236}">
                <a16:creationId xmlns:a16="http://schemas.microsoft.com/office/drawing/2014/main" id="{38C01790-CD79-48F8-95AC-3AD5D7536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182" y="1300270"/>
            <a:ext cx="5687925" cy="3199458"/>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12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5" name="Imagen 4">
            <a:extLst>
              <a:ext uri="{FF2B5EF4-FFF2-40B4-BE49-F238E27FC236}">
                <a16:creationId xmlns:a16="http://schemas.microsoft.com/office/drawing/2014/main" id="{1C2C50B6-A6C1-4043-BEF4-92BE7EF21D3F}"/>
              </a:ext>
            </a:extLst>
          </p:cNvPr>
          <p:cNvPicPr>
            <a:picLocks noChangeAspect="1"/>
          </p:cNvPicPr>
          <p:nvPr/>
        </p:nvPicPr>
        <p:blipFill>
          <a:blip r:embed="rId3"/>
          <a:stretch>
            <a:fillRect/>
          </a:stretch>
        </p:blipFill>
        <p:spPr>
          <a:xfrm>
            <a:off x="557526" y="351531"/>
            <a:ext cx="5404003" cy="3650431"/>
          </a:xfrm>
          <a:prstGeom prst="rect">
            <a:avLst/>
          </a:prstGeom>
        </p:spPr>
      </p:pic>
      <p:pic>
        <p:nvPicPr>
          <p:cNvPr id="8" name="Imagen 7">
            <a:extLst>
              <a:ext uri="{FF2B5EF4-FFF2-40B4-BE49-F238E27FC236}">
                <a16:creationId xmlns:a16="http://schemas.microsoft.com/office/drawing/2014/main" id="{3623EBBD-0D6B-4B59-A2EA-B41D21956960}"/>
              </a:ext>
            </a:extLst>
          </p:cNvPr>
          <p:cNvPicPr>
            <a:picLocks noChangeAspect="1"/>
          </p:cNvPicPr>
          <p:nvPr/>
        </p:nvPicPr>
        <p:blipFill>
          <a:blip r:embed="rId4"/>
          <a:stretch>
            <a:fillRect/>
          </a:stretch>
        </p:blipFill>
        <p:spPr>
          <a:xfrm>
            <a:off x="1546452" y="4001962"/>
            <a:ext cx="3572395" cy="2713558"/>
          </a:xfrm>
          <a:prstGeom prst="rect">
            <a:avLst/>
          </a:prstGeom>
        </p:spPr>
      </p:pic>
      <p:pic>
        <p:nvPicPr>
          <p:cNvPr id="10" name="Imagen 9">
            <a:extLst>
              <a:ext uri="{FF2B5EF4-FFF2-40B4-BE49-F238E27FC236}">
                <a16:creationId xmlns:a16="http://schemas.microsoft.com/office/drawing/2014/main" id="{AC9B76A8-69F3-425D-AA8F-A619542CB462}"/>
              </a:ext>
            </a:extLst>
          </p:cNvPr>
          <p:cNvPicPr>
            <a:picLocks noChangeAspect="1"/>
          </p:cNvPicPr>
          <p:nvPr/>
        </p:nvPicPr>
        <p:blipFill>
          <a:blip r:embed="rId5"/>
          <a:stretch>
            <a:fillRect/>
          </a:stretch>
        </p:blipFill>
        <p:spPr>
          <a:xfrm>
            <a:off x="6950455" y="2176746"/>
            <a:ext cx="5084517" cy="3511707"/>
          </a:xfrm>
          <a:prstGeom prst="rect">
            <a:avLst/>
          </a:prstGeom>
        </p:spPr>
      </p:pic>
      <p:sp>
        <p:nvSpPr>
          <p:cNvPr id="11" name="Rectángulo: esquinas redondeadas 10">
            <a:extLst>
              <a:ext uri="{FF2B5EF4-FFF2-40B4-BE49-F238E27FC236}">
                <a16:creationId xmlns:a16="http://schemas.microsoft.com/office/drawing/2014/main" id="{B8DF61C8-13F1-4E0A-8A92-DF4F18AA6807}"/>
              </a:ext>
            </a:extLst>
          </p:cNvPr>
          <p:cNvSpPr/>
          <p:nvPr/>
        </p:nvSpPr>
        <p:spPr>
          <a:xfrm>
            <a:off x="8534400" y="1622612"/>
            <a:ext cx="2142978" cy="38548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PIE Promisorios</a:t>
            </a:r>
            <a:endParaRPr lang="es-PE" b="1" dirty="0">
              <a:solidFill>
                <a:srgbClr val="FF0000"/>
              </a:solidFill>
            </a:endParaRPr>
          </a:p>
        </p:txBody>
      </p:sp>
      <p:sp>
        <p:nvSpPr>
          <p:cNvPr id="12" name="Rectángulo: esquinas redondeadas 11">
            <a:extLst>
              <a:ext uri="{FF2B5EF4-FFF2-40B4-BE49-F238E27FC236}">
                <a16:creationId xmlns:a16="http://schemas.microsoft.com/office/drawing/2014/main" id="{D9DB33ED-BF1F-438A-8E8C-FDF1DC9B0B17}"/>
              </a:ext>
            </a:extLst>
          </p:cNvPr>
          <p:cNvSpPr/>
          <p:nvPr/>
        </p:nvSpPr>
        <p:spPr>
          <a:xfrm>
            <a:off x="5244352" y="6115861"/>
            <a:ext cx="2572871" cy="5228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FF0000"/>
                </a:solidFill>
              </a:rPr>
              <a:t>PIE Proceso de implementación</a:t>
            </a:r>
            <a:endParaRPr lang="es-PE" dirty="0">
              <a:solidFill>
                <a:srgbClr val="FF0000"/>
              </a:solidFill>
            </a:endParaRPr>
          </a:p>
        </p:txBody>
      </p:sp>
      <p:sp>
        <p:nvSpPr>
          <p:cNvPr id="13" name="Rectángulo: esquinas redondeadas 12">
            <a:extLst>
              <a:ext uri="{FF2B5EF4-FFF2-40B4-BE49-F238E27FC236}">
                <a16:creationId xmlns:a16="http://schemas.microsoft.com/office/drawing/2014/main" id="{D77799E2-C02B-4870-B607-B99C995406D3}"/>
              </a:ext>
            </a:extLst>
          </p:cNvPr>
          <p:cNvSpPr/>
          <p:nvPr/>
        </p:nvSpPr>
        <p:spPr>
          <a:xfrm>
            <a:off x="5961529" y="296836"/>
            <a:ext cx="2142978" cy="385482"/>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1">
                    <a:lumMod val="75000"/>
                  </a:schemeClr>
                </a:solidFill>
              </a:rPr>
              <a:t>PIE Consolidado</a:t>
            </a:r>
            <a:endParaRPr lang="es-PE" b="1" dirty="0">
              <a:solidFill>
                <a:schemeClr val="accent1">
                  <a:lumMod val="75000"/>
                </a:schemeClr>
              </a:solidFill>
            </a:endParaRPr>
          </a:p>
        </p:txBody>
      </p:sp>
    </p:spTree>
    <p:extLst>
      <p:ext uri="{BB962C8B-B14F-4D97-AF65-F5344CB8AC3E}">
        <p14:creationId xmlns:p14="http://schemas.microsoft.com/office/powerpoint/2010/main" val="142204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D5E39187-7148-486E-AB6E-DC65587DD768}"/>
              </a:ext>
            </a:extLst>
          </p:cNvPr>
          <p:cNvSpPr txBox="1"/>
          <p:nvPr/>
        </p:nvSpPr>
        <p:spPr>
          <a:xfrm>
            <a:off x="1456558" y="1337629"/>
            <a:ext cx="9278884" cy="5026184"/>
          </a:xfrm>
          <a:prstGeom prst="rect">
            <a:avLst/>
          </a:prstGeom>
          <a:solidFill>
            <a:schemeClr val="bg1"/>
          </a:solidFill>
        </p:spPr>
        <p:txBody>
          <a:bodyPr wrap="square">
            <a:spAutoFit/>
          </a:bodyPr>
          <a:lstStyle/>
          <a:p>
            <a:pPr algn="just">
              <a:lnSpc>
                <a:spcPct val="107000"/>
              </a:lnSpc>
              <a:spcAft>
                <a:spcPts val="800"/>
              </a:spcAft>
            </a:pPr>
            <a:r>
              <a:rPr lang="es-PE" sz="1800" dirty="0">
                <a:solidFill>
                  <a:srgbClr val="0070C0"/>
                </a:solidFill>
                <a:effectLst/>
                <a:latin typeface="Aptos"/>
                <a:ea typeface="Aptos"/>
                <a:cs typeface="Aptos"/>
              </a:rPr>
              <a:t>En la Institución Educativa N.º 86842 de Huallanca, ubicada en un contexto rural </a:t>
            </a:r>
            <a:r>
              <a:rPr lang="es-PE" sz="1800" dirty="0" err="1">
                <a:solidFill>
                  <a:srgbClr val="0070C0"/>
                </a:solidFill>
                <a:effectLst/>
                <a:latin typeface="Aptos"/>
                <a:ea typeface="Aptos"/>
                <a:cs typeface="Aptos"/>
              </a:rPr>
              <a:t>polidocente</a:t>
            </a:r>
            <a:r>
              <a:rPr lang="es-PE" sz="1800" dirty="0">
                <a:solidFill>
                  <a:srgbClr val="0070C0"/>
                </a:solidFill>
                <a:effectLst/>
                <a:latin typeface="Aptos"/>
                <a:ea typeface="Aptos"/>
                <a:cs typeface="Aptos"/>
              </a:rPr>
              <a:t> de la región Áncash, se ha identificado una problemática persistente que limita el desarrollo de tres competencias priorizadas del Currículo Nacional de la Educación Básica: </a:t>
            </a:r>
            <a:r>
              <a:rPr lang="es-PE" sz="1800" b="1" dirty="0">
                <a:solidFill>
                  <a:srgbClr val="0070C0"/>
                </a:solidFill>
                <a:effectLst/>
                <a:latin typeface="Aptos"/>
                <a:ea typeface="Aptos"/>
                <a:cs typeface="Aptos"/>
              </a:rPr>
              <a:t>Competencia 7: Se comunica oralmente en su lengua materna</a:t>
            </a:r>
            <a:r>
              <a:rPr lang="es-PE" sz="1800" dirty="0">
                <a:solidFill>
                  <a:srgbClr val="0070C0"/>
                </a:solidFill>
                <a:effectLst/>
                <a:latin typeface="Aptos"/>
                <a:ea typeface="Aptos"/>
                <a:cs typeface="Aptos"/>
              </a:rPr>
              <a:t>, </a:t>
            </a:r>
            <a:r>
              <a:rPr lang="es-PE" sz="1800" b="1" dirty="0">
                <a:solidFill>
                  <a:srgbClr val="0070C0"/>
                </a:solidFill>
                <a:effectLst/>
                <a:latin typeface="Aptos"/>
                <a:ea typeface="Aptos"/>
                <a:cs typeface="Aptos"/>
              </a:rPr>
              <a:t>Competencia 9: Escribe diversos tipos de textos en su lengua materna</a:t>
            </a:r>
            <a:r>
              <a:rPr lang="es-PE" sz="1800" dirty="0">
                <a:solidFill>
                  <a:srgbClr val="0070C0"/>
                </a:solidFill>
                <a:effectLst/>
                <a:latin typeface="Aptos"/>
                <a:ea typeface="Aptos"/>
                <a:cs typeface="Aptos"/>
              </a:rPr>
              <a:t> y </a:t>
            </a:r>
            <a:r>
              <a:rPr lang="es-PE" sz="1800" b="1" dirty="0">
                <a:solidFill>
                  <a:srgbClr val="0070C0"/>
                </a:solidFill>
                <a:effectLst/>
                <a:latin typeface="Aptos"/>
                <a:ea typeface="Aptos"/>
                <a:cs typeface="Aptos"/>
              </a:rPr>
              <a:t>Competencia 28: Se desenvuelve en entornos virtuales generados por las tecnologías de la información y la comunicación</a:t>
            </a:r>
            <a:r>
              <a:rPr lang="es-PE" sz="1800" dirty="0">
                <a:solidFill>
                  <a:srgbClr val="0070C0"/>
                </a:solidFill>
                <a:effectLst/>
                <a:latin typeface="Aptos"/>
                <a:ea typeface="Aptos"/>
                <a:cs typeface="Aptos"/>
              </a:rPr>
              <a:t>. Esta situación afecta principalmente a los estudiantes de 5.º y 6.º grado, quienes presentan dificultades para expresarse con claridad, construir textos con propósito y utilizar herramientas digitales de forma segura, crítica y significativa.</a:t>
            </a:r>
            <a:endParaRPr lang="es-PE" sz="1800" dirty="0">
              <a:effectLst/>
              <a:latin typeface="Aptos"/>
              <a:ea typeface="Aptos"/>
              <a:cs typeface="Aptos"/>
            </a:endParaRPr>
          </a:p>
          <a:p>
            <a:pPr algn="just">
              <a:lnSpc>
                <a:spcPct val="107000"/>
              </a:lnSpc>
              <a:spcAft>
                <a:spcPts val="800"/>
              </a:spcAft>
            </a:pPr>
            <a:r>
              <a:rPr lang="es-PE" sz="1800" dirty="0">
                <a:solidFill>
                  <a:srgbClr val="0070C0"/>
                </a:solidFill>
                <a:effectLst/>
                <a:latin typeface="Aptos"/>
                <a:ea typeface="Aptos"/>
                <a:cs typeface="Aptos"/>
              </a:rPr>
              <a:t>La brecha observada no se limita a la ausencia de habilidades técnicas, sino que revela una desconexión estructural entre los procesos pedagógicos, los intereses estudiantiles y las oportunidades reales de participación en la comunidad. Aunque existe acceso intermitente a dispositivos móviles y conexión básica a internet, los estudiantes no logran utilizar las tecnologías de la información como medio para comunicar sus ideas, narrar sus vivencias o ejercer ciudadanía digital desde su contexto local.</a:t>
            </a:r>
            <a:endParaRPr lang="es-PE" sz="1800" dirty="0">
              <a:effectLst/>
              <a:latin typeface="Aptos"/>
              <a:ea typeface="Aptos"/>
              <a:cs typeface="Aptos"/>
            </a:endParaRPr>
          </a:p>
          <a:p>
            <a:pPr algn="just">
              <a:lnSpc>
                <a:spcPct val="107000"/>
              </a:lnSpc>
              <a:spcAft>
                <a:spcPts val="800"/>
              </a:spcAft>
            </a:pPr>
            <a:r>
              <a:rPr lang="es-PE" sz="1800" b="1" dirty="0">
                <a:solidFill>
                  <a:srgbClr val="0070C0"/>
                </a:solidFill>
                <a:effectLst/>
                <a:latin typeface="Aptos"/>
                <a:ea typeface="Aptos"/>
                <a:cs typeface="Aptos"/>
              </a:rPr>
              <a:t> </a:t>
            </a:r>
            <a:endParaRPr lang="es-PE" sz="1800" dirty="0">
              <a:effectLst/>
              <a:latin typeface="Aptos"/>
              <a:ea typeface="Aptos"/>
              <a:cs typeface="Aptos"/>
            </a:endParaRPr>
          </a:p>
        </p:txBody>
      </p:sp>
      <p:sp>
        <p:nvSpPr>
          <p:cNvPr id="7" name="CuadroTexto 6">
            <a:extLst>
              <a:ext uri="{FF2B5EF4-FFF2-40B4-BE49-F238E27FC236}">
                <a16:creationId xmlns:a16="http://schemas.microsoft.com/office/drawing/2014/main" id="{5599E0DD-0B75-4376-BACC-9D5D89D6FA7D}"/>
              </a:ext>
            </a:extLst>
          </p:cNvPr>
          <p:cNvSpPr txBox="1"/>
          <p:nvPr/>
        </p:nvSpPr>
        <p:spPr>
          <a:xfrm>
            <a:off x="2832847" y="143484"/>
            <a:ext cx="6096000" cy="968278"/>
          </a:xfrm>
          <a:prstGeom prst="rect">
            <a:avLst/>
          </a:prstGeom>
          <a:solidFill>
            <a:schemeClr val="bg1"/>
          </a:solidFill>
        </p:spPr>
        <p:txBody>
          <a:bodyPr wrap="square">
            <a:spAutoFit/>
          </a:bodyPr>
          <a:lstStyle/>
          <a:p>
            <a:pPr algn="ctr">
              <a:lnSpc>
                <a:spcPct val="107000"/>
              </a:lnSpc>
              <a:spcAft>
                <a:spcPts val="800"/>
              </a:spcAft>
            </a:pPr>
            <a:r>
              <a:rPr lang="es-PE" sz="1800" b="1" dirty="0">
                <a:effectLst/>
                <a:latin typeface="Aptos"/>
                <a:ea typeface="Aptos"/>
                <a:cs typeface="Aptos"/>
              </a:rPr>
              <a:t>“Reporteros digitales de Huallanca: fortalecemos nuestras competencias comunicativas y tecnológicas al compartir historias de la comunidad”</a:t>
            </a:r>
            <a:endParaRPr lang="es-PE" sz="1200" dirty="0">
              <a:effectLst/>
              <a:latin typeface="Aptos"/>
              <a:ea typeface="Aptos"/>
              <a:cs typeface="Aptos"/>
            </a:endParaRPr>
          </a:p>
        </p:txBody>
      </p:sp>
    </p:spTree>
    <p:extLst>
      <p:ext uri="{BB962C8B-B14F-4D97-AF65-F5344CB8AC3E}">
        <p14:creationId xmlns:p14="http://schemas.microsoft.com/office/powerpoint/2010/main" val="272906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DC949CCA-A6F7-4AC6-8CD7-A822CB15B7E8}"/>
              </a:ext>
            </a:extLst>
          </p:cNvPr>
          <p:cNvSpPr txBox="1"/>
          <p:nvPr/>
        </p:nvSpPr>
        <p:spPr>
          <a:xfrm>
            <a:off x="833718" y="627623"/>
            <a:ext cx="10291482" cy="5784148"/>
          </a:xfrm>
          <a:prstGeom prst="rect">
            <a:avLst/>
          </a:prstGeom>
          <a:solidFill>
            <a:schemeClr val="bg1"/>
          </a:solidFill>
        </p:spPr>
        <p:txBody>
          <a:bodyPr wrap="square">
            <a:spAutoFit/>
          </a:bodyPr>
          <a:lstStyle/>
          <a:p>
            <a:pPr algn="just">
              <a:lnSpc>
                <a:spcPct val="107000"/>
              </a:lnSpc>
              <a:spcAft>
                <a:spcPts val="800"/>
              </a:spcAft>
            </a:pPr>
            <a:r>
              <a:rPr lang="es-PE" sz="1800" b="1" dirty="0">
                <a:solidFill>
                  <a:srgbClr val="0070C0"/>
                </a:solidFill>
                <a:effectLst/>
                <a:latin typeface="Aptos"/>
                <a:ea typeface="Aptos"/>
                <a:cs typeface="Aptos"/>
              </a:rPr>
              <a:t> </a:t>
            </a:r>
            <a:endParaRPr lang="es-PE" sz="1400" dirty="0">
              <a:effectLst/>
              <a:latin typeface="Aptos"/>
              <a:ea typeface="Aptos"/>
              <a:cs typeface="Aptos"/>
            </a:endParaRPr>
          </a:p>
          <a:p>
            <a:pPr algn="just">
              <a:lnSpc>
                <a:spcPct val="107000"/>
              </a:lnSpc>
              <a:spcAft>
                <a:spcPts val="800"/>
              </a:spcAft>
            </a:pPr>
            <a:r>
              <a:rPr lang="es-PE" sz="1400" b="1" dirty="0">
                <a:solidFill>
                  <a:srgbClr val="0070C0"/>
                </a:solidFill>
                <a:effectLst/>
                <a:latin typeface="Aptos"/>
                <a:ea typeface="Aptos"/>
                <a:cs typeface="Aptos"/>
              </a:rPr>
              <a:t>Evidencia cuantitativa:</a:t>
            </a:r>
            <a:endParaRPr lang="es-PE" sz="1400" dirty="0">
              <a:effectLst/>
              <a:latin typeface="Aptos"/>
              <a:ea typeface="Aptos"/>
              <a:cs typeface="Apto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En la </a:t>
            </a:r>
            <a:r>
              <a:rPr lang="es-PE" sz="1400" b="1" dirty="0">
                <a:solidFill>
                  <a:srgbClr val="0070C0"/>
                </a:solidFill>
                <a:effectLst/>
                <a:latin typeface="Noto Sans Symbols"/>
                <a:ea typeface="Noto Sans Symbols"/>
                <a:cs typeface="Noto Sans Symbols"/>
              </a:rPr>
              <a:t>Competencia 9: Escribe diversos tipos de textos en su lengua materna</a:t>
            </a:r>
            <a:r>
              <a:rPr lang="es-PE" sz="1400" dirty="0">
                <a:solidFill>
                  <a:srgbClr val="0070C0"/>
                </a:solidFill>
                <a:effectLst/>
                <a:latin typeface="Noto Sans Symbols"/>
                <a:ea typeface="Noto Sans Symbols"/>
                <a:cs typeface="Noto Sans Symbols"/>
              </a:rPr>
              <a:t>, solo el 14% de los estudiantes se ubica en el nivel logrado, mientras que el 62% permanece en proceso y el 24% en inicio. </a:t>
            </a:r>
            <a:r>
              <a:rPr lang="es-PE" sz="1400" i="1" dirty="0">
                <a:solidFill>
                  <a:srgbClr val="0070C0"/>
                </a:solidFill>
                <a:effectLst/>
                <a:latin typeface="Noto Sans Symbols"/>
                <a:ea typeface="Noto Sans Symbols"/>
                <a:cs typeface="Noto Sans Symbols"/>
              </a:rPr>
              <a:t>Fuente: PEI 2023, sección de evaluación de logros comunicativos</a:t>
            </a:r>
            <a:r>
              <a:rPr lang="es-PE" sz="1400" dirty="0">
                <a:solidFill>
                  <a:srgbClr val="0070C0"/>
                </a:solidFill>
                <a:effectLst/>
                <a:latin typeface="Noto Sans Symbols"/>
                <a:ea typeface="Noto Sans Symbols"/>
                <a:cs typeface="Noto Sans Symbols"/>
              </a:rPr>
              <a:t>.</a:t>
            </a:r>
            <a:endParaRPr lang="es-PE" sz="14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En la </a:t>
            </a:r>
            <a:r>
              <a:rPr lang="es-PE" sz="1400" b="1" dirty="0">
                <a:solidFill>
                  <a:srgbClr val="0070C0"/>
                </a:solidFill>
                <a:effectLst/>
                <a:latin typeface="Noto Sans Symbols"/>
                <a:ea typeface="Noto Sans Symbols"/>
                <a:cs typeface="Noto Sans Symbols"/>
              </a:rPr>
              <a:t>Competencia 7: Se comunica oralmente en su lengua materna</a:t>
            </a:r>
            <a:r>
              <a:rPr lang="es-PE" sz="1400" dirty="0">
                <a:solidFill>
                  <a:srgbClr val="0070C0"/>
                </a:solidFill>
                <a:effectLst/>
                <a:latin typeface="Noto Sans Symbols"/>
                <a:ea typeface="Noto Sans Symbols"/>
                <a:cs typeface="Noto Sans Symbols"/>
              </a:rPr>
              <a:t>, el 18% alcanza el nivel logrado, el 58% se encuentra en proceso y el 24% en inicio. </a:t>
            </a:r>
            <a:r>
              <a:rPr lang="es-PE" sz="1400" i="1" dirty="0">
                <a:solidFill>
                  <a:srgbClr val="0070C0"/>
                </a:solidFill>
                <a:effectLst/>
                <a:latin typeface="Noto Sans Symbols"/>
                <a:ea typeface="Noto Sans Symbols"/>
                <a:cs typeface="Noto Sans Symbols"/>
              </a:rPr>
              <a:t>Fuente: Rúbricas de comunicación oral aplicadas por el equipo docente en marzo y julio de 2025</a:t>
            </a:r>
            <a:r>
              <a:rPr lang="es-PE" sz="1400" dirty="0">
                <a:solidFill>
                  <a:srgbClr val="0070C0"/>
                </a:solidFill>
                <a:effectLst/>
                <a:latin typeface="Noto Sans Symbols"/>
                <a:ea typeface="Noto Sans Symbols"/>
                <a:cs typeface="Noto Sans Symbols"/>
              </a:rPr>
              <a:t>.</a:t>
            </a:r>
            <a:endParaRPr lang="es-PE" sz="14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En la </a:t>
            </a:r>
            <a:r>
              <a:rPr lang="es-PE" sz="1400" b="1" dirty="0">
                <a:solidFill>
                  <a:srgbClr val="0070C0"/>
                </a:solidFill>
                <a:effectLst/>
                <a:latin typeface="Noto Sans Symbols"/>
                <a:ea typeface="Noto Sans Symbols"/>
                <a:cs typeface="Noto Sans Symbols"/>
              </a:rPr>
              <a:t>Competencia 28: Se desenvuelve en entornos virtuales generados por las tecnologías de la información y la comunicación</a:t>
            </a:r>
            <a:r>
              <a:rPr lang="es-PE" sz="1400" dirty="0">
                <a:solidFill>
                  <a:srgbClr val="0070C0"/>
                </a:solidFill>
                <a:effectLst/>
                <a:latin typeface="Noto Sans Symbols"/>
                <a:ea typeface="Noto Sans Symbols"/>
                <a:cs typeface="Noto Sans Symbols"/>
              </a:rPr>
              <a:t>, el 76% se ubica en el nivel inicio, el 21% en proceso y solo el 3% en logrado. </a:t>
            </a:r>
            <a:r>
              <a:rPr lang="es-PE" sz="1400" i="1" dirty="0">
                <a:solidFill>
                  <a:srgbClr val="0070C0"/>
                </a:solidFill>
                <a:effectLst/>
                <a:latin typeface="Noto Sans Symbols"/>
                <a:ea typeface="Noto Sans Symbols"/>
                <a:cs typeface="Noto Sans Symbols"/>
              </a:rPr>
              <a:t>Fuente: Lista de cotejo de desempeño digital, primer semestre 2025</a:t>
            </a:r>
            <a:r>
              <a:rPr lang="es-PE" sz="1400" dirty="0">
                <a:solidFill>
                  <a:srgbClr val="0070C0"/>
                </a:solidFill>
                <a:effectLst/>
                <a:latin typeface="Noto Sans Symbols"/>
                <a:ea typeface="Noto Sans Symbols"/>
                <a:cs typeface="Noto Sans Symbols"/>
              </a:rPr>
              <a:t>.</a:t>
            </a:r>
            <a:endParaRPr lang="es-PE" sz="1400" dirty="0">
              <a:effectLst/>
              <a:latin typeface="Aptos"/>
              <a:ea typeface="Aptos"/>
              <a:cs typeface="Aptos"/>
            </a:endParaRPr>
          </a:p>
          <a:p>
            <a:pPr algn="just">
              <a:lnSpc>
                <a:spcPct val="107000"/>
              </a:lnSpc>
              <a:spcAft>
                <a:spcPts val="800"/>
              </a:spcAft>
            </a:pPr>
            <a:r>
              <a:rPr lang="es-PE" sz="1400" b="1" dirty="0">
                <a:solidFill>
                  <a:srgbClr val="0070C0"/>
                </a:solidFill>
                <a:effectLst/>
                <a:latin typeface="Aptos"/>
                <a:ea typeface="Aptos"/>
                <a:cs typeface="Aptos"/>
              </a:rPr>
              <a:t>Evidencia cualitativa:</a:t>
            </a:r>
            <a:endParaRPr lang="es-PE" sz="1400" dirty="0">
              <a:effectLst/>
              <a:latin typeface="Aptos"/>
              <a:ea typeface="Aptos"/>
              <a:cs typeface="Apto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Estudiantes expresan entusiasmo por el uso de celulares y grabadoras, pero reconocen que no saben cómo utilizarlos para aprender o comunicar sus ideas. </a:t>
            </a:r>
            <a:r>
              <a:rPr lang="es-PE" sz="1400" i="1" dirty="0">
                <a:solidFill>
                  <a:srgbClr val="0070C0"/>
                </a:solidFill>
                <a:effectLst/>
                <a:latin typeface="Noto Sans Symbols"/>
                <a:ea typeface="Noto Sans Symbols"/>
                <a:cs typeface="Noto Sans Symbols"/>
              </a:rPr>
              <a:t>Fuente: Transcripciones de entrevistas estudiantiles, abril 2025</a:t>
            </a:r>
            <a:r>
              <a:rPr lang="es-PE" sz="1400" dirty="0">
                <a:solidFill>
                  <a:srgbClr val="0070C0"/>
                </a:solidFill>
                <a:effectLst/>
                <a:latin typeface="Noto Sans Symbols"/>
                <a:ea typeface="Noto Sans Symbols"/>
                <a:cs typeface="Noto Sans Symbols"/>
              </a:rPr>
              <a:t>.</a:t>
            </a:r>
            <a:endParaRPr lang="es-PE" sz="14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Las familias manifiestan interés en que sus hijos aprendan a usar la tecnología para contar sus historias, pero desconocen cómo acompañarlos en entornos digitales seguros. </a:t>
            </a:r>
            <a:r>
              <a:rPr lang="es-PE" sz="1400" i="1" dirty="0">
                <a:solidFill>
                  <a:srgbClr val="0070C0"/>
                </a:solidFill>
                <a:effectLst/>
                <a:latin typeface="Noto Sans Symbols"/>
                <a:ea typeface="Noto Sans Symbols"/>
                <a:cs typeface="Noto Sans Symbols"/>
              </a:rPr>
              <a:t>Fuente: Encuesta familiar sobre TIC y comunicación, mayo 2025</a:t>
            </a:r>
            <a:r>
              <a:rPr lang="es-PE" sz="1400" dirty="0">
                <a:solidFill>
                  <a:srgbClr val="0070C0"/>
                </a:solidFill>
                <a:effectLst/>
                <a:latin typeface="Noto Sans Symbols"/>
                <a:ea typeface="Noto Sans Symbols"/>
                <a:cs typeface="Noto Sans Symbols"/>
              </a:rPr>
              <a:t>.</a:t>
            </a:r>
            <a:endParaRPr lang="es-PE" sz="14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Solo el 12% de las actividades escolares incorpora el uso de TIC con fines formativos, y apenas el 9% de los estudiantes ha participado en experiencias de comunicación digital escolar. </a:t>
            </a:r>
            <a:r>
              <a:rPr lang="es-PE" sz="1400" i="1" dirty="0">
                <a:solidFill>
                  <a:srgbClr val="0070C0"/>
                </a:solidFill>
                <a:effectLst/>
                <a:latin typeface="Noto Sans Symbols"/>
                <a:ea typeface="Noto Sans Symbols"/>
                <a:cs typeface="Noto Sans Symbols"/>
              </a:rPr>
              <a:t>Fuente: Encuesta docente sobre integración TIC, junio 2025</a:t>
            </a:r>
            <a:r>
              <a:rPr lang="es-PE" sz="1400" dirty="0">
                <a:solidFill>
                  <a:srgbClr val="0070C0"/>
                </a:solidFill>
                <a:effectLst/>
                <a:latin typeface="Noto Sans Symbols"/>
                <a:ea typeface="Noto Sans Symbols"/>
                <a:cs typeface="Noto Sans Symbols"/>
              </a:rPr>
              <a:t>.</a:t>
            </a:r>
            <a:endParaRPr lang="es-PE" sz="14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400" dirty="0">
                <a:solidFill>
                  <a:srgbClr val="0070C0"/>
                </a:solidFill>
                <a:effectLst/>
                <a:latin typeface="Noto Sans Symbols"/>
                <a:ea typeface="Noto Sans Symbols"/>
                <a:cs typeface="Noto Sans Symbols"/>
              </a:rPr>
              <a:t>Las fichas de observación evidencian que, aunque los estudiantes muestran motivación al interactuar con dispositivos, no cuentan con orientación pedagógica para producir contenidos significativos. </a:t>
            </a:r>
            <a:r>
              <a:rPr lang="es-PE" sz="1400" i="1" dirty="0">
                <a:solidFill>
                  <a:srgbClr val="0070C0"/>
                </a:solidFill>
                <a:effectLst/>
                <a:latin typeface="Noto Sans Symbols"/>
                <a:ea typeface="Noto Sans Symbols"/>
                <a:cs typeface="Noto Sans Symbols"/>
              </a:rPr>
              <a:t>Fuente: Fichas de observación docente, marzo–junio 2025</a:t>
            </a:r>
            <a:r>
              <a:rPr lang="es-PE" sz="1400" dirty="0">
                <a:solidFill>
                  <a:srgbClr val="0070C0"/>
                </a:solidFill>
                <a:effectLst/>
                <a:latin typeface="Noto Sans Symbols"/>
                <a:ea typeface="Noto Sans Symbols"/>
                <a:cs typeface="Noto Sans Symbols"/>
              </a:rPr>
              <a:t>.</a:t>
            </a:r>
            <a:endParaRPr lang="es-PE" sz="1400" dirty="0">
              <a:effectLst/>
              <a:latin typeface="Noto Sans Symbols"/>
              <a:ea typeface="Noto Sans Symbols"/>
              <a:cs typeface="Noto Sans Symbols"/>
            </a:endParaRPr>
          </a:p>
          <a:p>
            <a:pPr algn="just">
              <a:lnSpc>
                <a:spcPct val="107000"/>
              </a:lnSpc>
              <a:spcAft>
                <a:spcPts val="800"/>
              </a:spcAft>
            </a:pPr>
            <a:r>
              <a:rPr lang="es-PE" sz="1400" b="1" dirty="0">
                <a:solidFill>
                  <a:srgbClr val="0070C0"/>
                </a:solidFill>
                <a:effectLst/>
                <a:latin typeface="Aptos"/>
                <a:ea typeface="Aptos"/>
                <a:cs typeface="Aptos"/>
              </a:rPr>
              <a:t> </a:t>
            </a:r>
            <a:endParaRPr lang="es-PE" sz="1400" dirty="0">
              <a:effectLst/>
              <a:latin typeface="Aptos"/>
              <a:ea typeface="Aptos"/>
              <a:cs typeface="Aptos"/>
            </a:endParaRPr>
          </a:p>
        </p:txBody>
      </p:sp>
    </p:spTree>
    <p:extLst>
      <p:ext uri="{BB962C8B-B14F-4D97-AF65-F5344CB8AC3E}">
        <p14:creationId xmlns:p14="http://schemas.microsoft.com/office/powerpoint/2010/main" val="118518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463BE0CF-0617-4DD4-9F8F-6793D9D3D274}"/>
              </a:ext>
            </a:extLst>
          </p:cNvPr>
          <p:cNvSpPr txBox="1"/>
          <p:nvPr/>
        </p:nvSpPr>
        <p:spPr>
          <a:xfrm>
            <a:off x="1864658" y="888910"/>
            <a:ext cx="9278471" cy="4853380"/>
          </a:xfrm>
          <a:prstGeom prst="rect">
            <a:avLst/>
          </a:prstGeom>
          <a:solidFill>
            <a:schemeClr val="bg1"/>
          </a:solidFill>
        </p:spPr>
        <p:txBody>
          <a:bodyPr wrap="square">
            <a:spAutoFit/>
          </a:bodyPr>
          <a:lstStyle/>
          <a:p>
            <a:pPr algn="just">
              <a:lnSpc>
                <a:spcPct val="107000"/>
              </a:lnSpc>
              <a:spcAft>
                <a:spcPts val="800"/>
              </a:spcAft>
            </a:pPr>
            <a:r>
              <a:rPr lang="es-PE" sz="1600" b="1" dirty="0">
                <a:solidFill>
                  <a:srgbClr val="0070C0"/>
                </a:solidFill>
                <a:effectLst/>
                <a:latin typeface="Aptos"/>
                <a:ea typeface="Aptos"/>
                <a:cs typeface="Aptos"/>
              </a:rPr>
              <a:t>Causas identificadas:</a:t>
            </a:r>
            <a:endParaRPr lang="es-PE" sz="1600" dirty="0">
              <a:effectLst/>
              <a:latin typeface="Aptos"/>
              <a:ea typeface="Aptos"/>
              <a:cs typeface="Aptos"/>
            </a:endParaRPr>
          </a:p>
          <a:p>
            <a:pPr marL="342900" lvl="0" indent="-342900" algn="just">
              <a:lnSpc>
                <a:spcPct val="107000"/>
              </a:lnSpc>
              <a:spcAft>
                <a:spcPts val="800"/>
              </a:spcAft>
              <a:buSzPts val="1000"/>
              <a:buFont typeface="Arial" panose="020B0604020202020204" pitchFamily="34" charset="0"/>
              <a:buChar char="●"/>
            </a:pPr>
            <a:r>
              <a:rPr lang="es-PE" sz="1600" dirty="0">
                <a:solidFill>
                  <a:srgbClr val="0070C0"/>
                </a:solidFill>
                <a:effectLst/>
                <a:latin typeface="Noto Sans Symbols"/>
                <a:ea typeface="Noto Sans Symbols"/>
                <a:cs typeface="Noto Sans Symbols"/>
              </a:rPr>
              <a:t>Desarticulación curricular entre las áreas de comunicación, tecnología y ciudadanía, que operan de forma aislada sin proyectos integradores.</a:t>
            </a:r>
            <a:endParaRPr lang="es-PE" sz="16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600" dirty="0">
                <a:solidFill>
                  <a:srgbClr val="0070C0"/>
                </a:solidFill>
                <a:effectLst/>
                <a:latin typeface="Noto Sans Symbols"/>
                <a:ea typeface="Noto Sans Symbols"/>
                <a:cs typeface="Noto Sans Symbols"/>
              </a:rPr>
              <a:t>Limitada formación docente en el uso educativo de herramientas digitales, lo que dificulta el diseño de experiencias que vinculen oralidad, escritura y tecnología en contextos rurales.</a:t>
            </a:r>
            <a:endParaRPr lang="es-PE" sz="16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600" dirty="0">
                <a:solidFill>
                  <a:srgbClr val="0070C0"/>
                </a:solidFill>
                <a:effectLst/>
                <a:latin typeface="Noto Sans Symbols"/>
                <a:ea typeface="Noto Sans Symbols"/>
                <a:cs typeface="Noto Sans Symbols"/>
              </a:rPr>
              <a:t>Ausencia de recursos adaptados y protocolos para el uso seguro y creativo de TIC, a pesar de contar con celulares comunitarios y grabadoras básicas.</a:t>
            </a:r>
            <a:endParaRPr lang="es-PE" sz="1600" dirty="0">
              <a:effectLst/>
              <a:latin typeface="Noto Sans Symbols"/>
              <a:ea typeface="Noto Sans Symbols"/>
              <a:cs typeface="Noto Sans Symbols"/>
            </a:endParaRPr>
          </a:p>
          <a:p>
            <a:pPr algn="just">
              <a:lnSpc>
                <a:spcPct val="107000"/>
              </a:lnSpc>
              <a:spcAft>
                <a:spcPts val="800"/>
              </a:spcAft>
            </a:pPr>
            <a:r>
              <a:rPr lang="es-PE" sz="1600" b="1" dirty="0">
                <a:solidFill>
                  <a:srgbClr val="0070C0"/>
                </a:solidFill>
                <a:effectLst/>
                <a:latin typeface="Aptos"/>
                <a:ea typeface="Aptos"/>
                <a:cs typeface="Aptos"/>
              </a:rPr>
              <a:t> </a:t>
            </a:r>
            <a:endParaRPr lang="es-PE" sz="1600" dirty="0">
              <a:effectLst/>
              <a:latin typeface="Aptos"/>
              <a:ea typeface="Aptos"/>
              <a:cs typeface="Aptos"/>
            </a:endParaRPr>
          </a:p>
          <a:p>
            <a:pPr algn="just">
              <a:lnSpc>
                <a:spcPct val="107000"/>
              </a:lnSpc>
              <a:spcAft>
                <a:spcPts val="800"/>
              </a:spcAft>
            </a:pPr>
            <a:r>
              <a:rPr lang="es-PE" sz="1600" b="1" dirty="0">
                <a:solidFill>
                  <a:srgbClr val="0070C0"/>
                </a:solidFill>
                <a:effectLst/>
                <a:latin typeface="Aptos"/>
                <a:ea typeface="Aptos"/>
                <a:cs typeface="Aptos"/>
              </a:rPr>
              <a:t>Consecuencias observadas:</a:t>
            </a:r>
            <a:endParaRPr lang="es-PE" sz="1600" dirty="0">
              <a:effectLst/>
              <a:latin typeface="Aptos"/>
              <a:ea typeface="Aptos"/>
              <a:cs typeface="Aptos"/>
            </a:endParaRPr>
          </a:p>
          <a:p>
            <a:pPr marL="342900" lvl="0" indent="-342900" algn="just">
              <a:lnSpc>
                <a:spcPct val="107000"/>
              </a:lnSpc>
              <a:spcAft>
                <a:spcPts val="800"/>
              </a:spcAft>
              <a:buSzPts val="1000"/>
              <a:buFont typeface="Arial" panose="020B0604020202020204" pitchFamily="34" charset="0"/>
              <a:buChar char="●"/>
            </a:pPr>
            <a:r>
              <a:rPr lang="es-PE" sz="1600" dirty="0">
                <a:solidFill>
                  <a:srgbClr val="0070C0"/>
                </a:solidFill>
                <a:effectLst/>
                <a:latin typeface="Noto Sans Symbols"/>
                <a:ea typeface="Noto Sans Symbols"/>
                <a:cs typeface="Noto Sans Symbols"/>
              </a:rPr>
              <a:t>Baja autoestima y escasa participación estudiantil, debido a la falta de espacios para expresarse y construir identidad desde su entorno.</a:t>
            </a:r>
            <a:endParaRPr lang="es-PE" sz="16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600" dirty="0">
                <a:solidFill>
                  <a:srgbClr val="0070C0"/>
                </a:solidFill>
                <a:effectLst/>
                <a:latin typeface="Noto Sans Symbols"/>
                <a:ea typeface="Noto Sans Symbols"/>
                <a:cs typeface="Noto Sans Symbols"/>
              </a:rPr>
              <a:t>Desconexión entre escuela, tecnología y comunidad, que limita el ejercicio de la ciudadanía digital y el aprendizaje situado.</a:t>
            </a:r>
            <a:endParaRPr lang="es-PE" sz="16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1600" dirty="0">
                <a:solidFill>
                  <a:srgbClr val="0070C0"/>
                </a:solidFill>
                <a:effectLst/>
                <a:latin typeface="Noto Sans Symbols"/>
                <a:ea typeface="Noto Sans Symbols"/>
                <a:cs typeface="Noto Sans Symbols"/>
              </a:rPr>
              <a:t>Riesgo de uso pasivo o inapropiado de las TIC, sin orientación crítica ni propósito formativo, lo que fragmenta el sentido de los aprendizajes.</a:t>
            </a:r>
            <a:endParaRPr lang="es-PE" sz="1600" dirty="0">
              <a:effectLst/>
              <a:latin typeface="Noto Sans Symbols"/>
              <a:ea typeface="Noto Sans Symbols"/>
              <a:cs typeface="Noto Sans Symbols"/>
            </a:endParaRPr>
          </a:p>
        </p:txBody>
      </p:sp>
    </p:spTree>
    <p:extLst>
      <p:ext uri="{BB962C8B-B14F-4D97-AF65-F5344CB8AC3E}">
        <p14:creationId xmlns:p14="http://schemas.microsoft.com/office/powerpoint/2010/main" val="233874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3" name="Imagen 2">
            <a:extLst>
              <a:ext uri="{FF2B5EF4-FFF2-40B4-BE49-F238E27FC236}">
                <a16:creationId xmlns:a16="http://schemas.microsoft.com/office/drawing/2014/main" id="{2388FA09-FC74-4BDC-955A-24299E84EE49}"/>
              </a:ext>
            </a:extLst>
          </p:cNvPr>
          <p:cNvPicPr>
            <a:picLocks noChangeAspect="1"/>
          </p:cNvPicPr>
          <p:nvPr/>
        </p:nvPicPr>
        <p:blipFill rotWithShape="1">
          <a:blip r:embed="rId3"/>
          <a:srcRect b="44564"/>
          <a:stretch/>
        </p:blipFill>
        <p:spPr>
          <a:xfrm>
            <a:off x="1451320" y="1474518"/>
            <a:ext cx="9289360" cy="3908963"/>
          </a:xfrm>
          <a:prstGeom prst="rect">
            <a:avLst/>
          </a:prstGeom>
        </p:spPr>
      </p:pic>
      <p:sp>
        <p:nvSpPr>
          <p:cNvPr id="4" name="Rectángulo: esquinas redondeadas 3">
            <a:extLst>
              <a:ext uri="{FF2B5EF4-FFF2-40B4-BE49-F238E27FC236}">
                <a16:creationId xmlns:a16="http://schemas.microsoft.com/office/drawing/2014/main" id="{3915F163-6CDD-4EE0-8D72-FAD9624F9AFD}"/>
              </a:ext>
            </a:extLst>
          </p:cNvPr>
          <p:cNvSpPr/>
          <p:nvPr/>
        </p:nvSpPr>
        <p:spPr>
          <a:xfrm>
            <a:off x="4338918" y="421341"/>
            <a:ext cx="3209365" cy="6276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RÚBRICA DE EVALUACIÓN</a:t>
            </a:r>
          </a:p>
        </p:txBody>
      </p:sp>
    </p:spTree>
    <p:extLst>
      <p:ext uri="{BB962C8B-B14F-4D97-AF65-F5344CB8AC3E}">
        <p14:creationId xmlns:p14="http://schemas.microsoft.com/office/powerpoint/2010/main" val="176776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2" name="Rectángulo: esquinas redondeadas 1">
            <a:extLst>
              <a:ext uri="{FF2B5EF4-FFF2-40B4-BE49-F238E27FC236}">
                <a16:creationId xmlns:a16="http://schemas.microsoft.com/office/drawing/2014/main" id="{041F9C69-3E37-4475-ADA4-751ABA837952}"/>
              </a:ext>
            </a:extLst>
          </p:cNvPr>
          <p:cNvSpPr/>
          <p:nvPr/>
        </p:nvSpPr>
        <p:spPr>
          <a:xfrm>
            <a:off x="2393577" y="627624"/>
            <a:ext cx="7781365" cy="833624"/>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¿Cómo formular los objetivos del PIE?</a:t>
            </a:r>
          </a:p>
        </p:txBody>
      </p:sp>
      <p:sp>
        <p:nvSpPr>
          <p:cNvPr id="8" name="CuadroTexto 7">
            <a:extLst>
              <a:ext uri="{FF2B5EF4-FFF2-40B4-BE49-F238E27FC236}">
                <a16:creationId xmlns:a16="http://schemas.microsoft.com/office/drawing/2014/main" id="{1EFC6AFB-1BCF-446C-B543-841D69815ED4}"/>
              </a:ext>
            </a:extLst>
          </p:cNvPr>
          <p:cNvSpPr txBox="1"/>
          <p:nvPr/>
        </p:nvSpPr>
        <p:spPr>
          <a:xfrm>
            <a:off x="1891553" y="2012224"/>
            <a:ext cx="8892988" cy="3323987"/>
          </a:xfrm>
          <a:prstGeom prst="rect">
            <a:avLst/>
          </a:prstGeom>
          <a:solidFill>
            <a:schemeClr val="bg2"/>
          </a:solidFill>
        </p:spPr>
        <p:txBody>
          <a:bodyPr wrap="square">
            <a:spAutoFit/>
          </a:bodyPr>
          <a:lstStyle/>
          <a:p>
            <a:pPr marL="342900" indent="-342900">
              <a:buAutoNum type="arabicPeriod"/>
            </a:pPr>
            <a:endParaRPr lang="es-PE" sz="2400" dirty="0">
              <a:solidFill>
                <a:srgbClr val="000000"/>
              </a:solidFill>
              <a:latin typeface="Arial" panose="020B0604020202020204" pitchFamily="34" charset="0"/>
            </a:endParaRPr>
          </a:p>
          <a:p>
            <a:pPr marL="342900" indent="-342900">
              <a:buAutoNum type="arabicPeriod"/>
            </a:pPr>
            <a:r>
              <a:rPr lang="es-PE" sz="2400" dirty="0">
                <a:solidFill>
                  <a:srgbClr val="000000"/>
                </a:solidFill>
                <a:latin typeface="Arial" panose="020B0604020202020204" pitchFamily="34" charset="0"/>
              </a:rPr>
              <a:t>Su redacción debe evidenciar que busca superar el problema </a:t>
            </a:r>
            <a:r>
              <a:rPr lang="es-ES" sz="2400" dirty="0">
                <a:solidFill>
                  <a:srgbClr val="000000"/>
                </a:solidFill>
                <a:latin typeface="Arial" panose="020B0604020202020204" pitchFamily="34" charset="0"/>
              </a:rPr>
              <a:t>central o alcanzar el desafío.</a:t>
            </a:r>
          </a:p>
          <a:p>
            <a:r>
              <a:rPr lang="es-PE" sz="2400" dirty="0">
                <a:solidFill>
                  <a:srgbClr val="000000"/>
                </a:solidFill>
                <a:latin typeface="Arial" panose="020B0604020202020204" pitchFamily="34" charset="0"/>
              </a:rPr>
              <a:t>2. Su </a:t>
            </a:r>
            <a:r>
              <a:rPr lang="es-ES" sz="2400" dirty="0">
                <a:solidFill>
                  <a:srgbClr val="000000"/>
                </a:solidFill>
                <a:latin typeface="Arial" panose="020B0604020202020204" pitchFamily="34" charset="0"/>
              </a:rPr>
              <a:t>redacción es clara, concisa y     evidencia el logro de la(s)</a:t>
            </a:r>
          </a:p>
          <a:p>
            <a:r>
              <a:rPr lang="es-PE" sz="2400" dirty="0">
                <a:solidFill>
                  <a:srgbClr val="000000"/>
                </a:solidFill>
                <a:latin typeface="Arial" panose="020B0604020202020204" pitchFamily="34" charset="0"/>
              </a:rPr>
              <a:t>competencia(s) del CNEB.</a:t>
            </a:r>
          </a:p>
          <a:p>
            <a:r>
              <a:rPr lang="es-PE" sz="2400" dirty="0">
                <a:solidFill>
                  <a:srgbClr val="000000"/>
                </a:solidFill>
                <a:latin typeface="Arial" panose="020B0604020202020204" pitchFamily="34" charset="0"/>
              </a:rPr>
              <a:t>3. </a:t>
            </a:r>
            <a:r>
              <a:rPr lang="es-PE" sz="2400" b="1" kern="1200" dirty="0">
                <a:solidFill>
                  <a:schemeClr val="dk1"/>
                </a:solidFill>
                <a:latin typeface="+mn-lt"/>
                <a:ea typeface="+mn-ea"/>
                <a:cs typeface="+mn-cs"/>
              </a:rPr>
              <a:t>Objetivo general y especifico se redactan con atributos SMART en la declaración de objetivos</a:t>
            </a:r>
            <a:r>
              <a:rPr lang="es-PE" sz="2400" kern="1200" dirty="0">
                <a:solidFill>
                  <a:schemeClr val="dk1"/>
                </a:solidFill>
                <a:latin typeface="+mn-lt"/>
                <a:ea typeface="+mn-ea"/>
                <a:cs typeface="+mn-cs"/>
              </a:rPr>
              <a:t>: especifico, medible, alcanzable, relevante y plazo definido. </a:t>
            </a:r>
            <a:endParaRPr lang="es-PE" sz="2400" dirty="0"/>
          </a:p>
          <a:p>
            <a:endParaRPr lang="es-ES" sz="1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99432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8" name="CuadroTexto 7">
            <a:extLst>
              <a:ext uri="{FF2B5EF4-FFF2-40B4-BE49-F238E27FC236}">
                <a16:creationId xmlns:a16="http://schemas.microsoft.com/office/drawing/2014/main" id="{F76D44DC-9D5A-402A-9C12-7EC630E2C0EF}"/>
              </a:ext>
            </a:extLst>
          </p:cNvPr>
          <p:cNvSpPr txBox="1"/>
          <p:nvPr/>
        </p:nvSpPr>
        <p:spPr>
          <a:xfrm>
            <a:off x="1174377" y="1728181"/>
            <a:ext cx="9968753" cy="3401637"/>
          </a:xfrm>
          <a:prstGeom prst="rect">
            <a:avLst/>
          </a:prstGeom>
          <a:solidFill>
            <a:srgbClr val="33CCCC"/>
          </a:solidFill>
        </p:spPr>
        <p:txBody>
          <a:bodyPr wrap="square">
            <a:spAutoFit/>
          </a:bodyPr>
          <a:lstStyle/>
          <a:p>
            <a:pPr algn="just">
              <a:lnSpc>
                <a:spcPct val="107000"/>
              </a:lnSpc>
              <a:spcAft>
                <a:spcPts val="800"/>
              </a:spcAft>
            </a:pPr>
            <a:r>
              <a:rPr lang="es-PE" sz="2800" b="1" dirty="0">
                <a:effectLst/>
                <a:latin typeface="Aptos"/>
                <a:ea typeface="Aptos"/>
                <a:cs typeface="Aptos"/>
              </a:rPr>
              <a:t>Objetivo general</a:t>
            </a:r>
            <a:endParaRPr lang="es-PE" sz="2800" dirty="0">
              <a:effectLst/>
              <a:latin typeface="Aptos"/>
              <a:ea typeface="Aptos"/>
              <a:cs typeface="Aptos"/>
            </a:endParaRPr>
          </a:p>
          <a:p>
            <a:pPr algn="just">
              <a:lnSpc>
                <a:spcPct val="107000"/>
              </a:lnSpc>
              <a:spcAft>
                <a:spcPts val="800"/>
              </a:spcAft>
            </a:pPr>
            <a:r>
              <a:rPr lang="es-PE" sz="2800" dirty="0">
                <a:solidFill>
                  <a:schemeClr val="bg1"/>
                </a:solidFill>
                <a:effectLst/>
                <a:latin typeface="Aptos"/>
                <a:ea typeface="Aptos"/>
                <a:cs typeface="Aptos"/>
              </a:rPr>
              <a:t>Desarrollar las competencias comunicativas y digitales de los estudiantes </a:t>
            </a:r>
            <a:r>
              <a:rPr lang="es-PE" sz="2800" dirty="0">
                <a:solidFill>
                  <a:srgbClr val="FF0000"/>
                </a:solidFill>
                <a:effectLst/>
                <a:highlight>
                  <a:srgbClr val="CCFFFF"/>
                </a:highlight>
                <a:latin typeface="Aptos"/>
                <a:ea typeface="Aptos"/>
                <a:cs typeface="Aptos"/>
              </a:rPr>
              <a:t>de 5.º y 6.º grado de la IE N.º 86842 </a:t>
            </a:r>
            <a:r>
              <a:rPr lang="es-PE" sz="2800" dirty="0">
                <a:solidFill>
                  <a:schemeClr val="bg1"/>
                </a:solidFill>
                <a:effectLst/>
                <a:latin typeface="Aptos"/>
                <a:ea typeface="Aptos"/>
                <a:cs typeface="Aptos"/>
              </a:rPr>
              <a:t>de Huallanca, mediante la creación colaborativa de </a:t>
            </a:r>
            <a:r>
              <a:rPr lang="es-PE" sz="2800" dirty="0">
                <a:solidFill>
                  <a:srgbClr val="FF0000"/>
                </a:solidFill>
                <a:effectLst/>
                <a:latin typeface="Aptos"/>
                <a:ea typeface="Aptos"/>
                <a:cs typeface="Aptos"/>
              </a:rPr>
              <a:t>4 o más reportajes </a:t>
            </a:r>
            <a:r>
              <a:rPr lang="es-PE" sz="2800" dirty="0">
                <a:solidFill>
                  <a:schemeClr val="bg1"/>
                </a:solidFill>
                <a:effectLst/>
                <a:latin typeface="Aptos"/>
                <a:ea typeface="Aptos"/>
                <a:cs typeface="Aptos"/>
              </a:rPr>
              <a:t>digitales sobre historias locales, entre </a:t>
            </a:r>
            <a:r>
              <a:rPr lang="es-PE" sz="2800" dirty="0">
                <a:effectLst/>
                <a:latin typeface="Aptos"/>
                <a:ea typeface="Aptos"/>
                <a:cs typeface="Aptos"/>
              </a:rPr>
              <a:t>abril y noviembre de 2026</a:t>
            </a:r>
            <a:r>
              <a:rPr lang="es-PE" sz="2800" dirty="0">
                <a:solidFill>
                  <a:schemeClr val="bg1"/>
                </a:solidFill>
                <a:effectLst/>
                <a:latin typeface="Aptos"/>
                <a:ea typeface="Aptos"/>
                <a:cs typeface="Aptos"/>
              </a:rPr>
              <a:t>, integrando oralidad, escritura y uso seguro de tecnologías de la información como medio de expresión y participación ciudadana.</a:t>
            </a:r>
          </a:p>
        </p:txBody>
      </p:sp>
    </p:spTree>
    <p:extLst>
      <p:ext uri="{BB962C8B-B14F-4D97-AF65-F5344CB8AC3E}">
        <p14:creationId xmlns:p14="http://schemas.microsoft.com/office/powerpoint/2010/main" val="238913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B19192D1-C75D-4612-83A3-721BE9C31967}"/>
              </a:ext>
            </a:extLst>
          </p:cNvPr>
          <p:cNvSpPr txBox="1"/>
          <p:nvPr/>
        </p:nvSpPr>
        <p:spPr>
          <a:xfrm>
            <a:off x="1125071" y="914446"/>
            <a:ext cx="10192870" cy="5558573"/>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s-PE" sz="2200" b="1" dirty="0">
                <a:solidFill>
                  <a:srgbClr val="0070C0"/>
                </a:solidFill>
                <a:effectLst/>
                <a:latin typeface="Aptos"/>
                <a:ea typeface="Aptos"/>
                <a:cs typeface="Aptos"/>
              </a:rPr>
              <a:t>Objetivos específicos</a:t>
            </a:r>
            <a:endParaRPr lang="es-PE" sz="2200" dirty="0">
              <a:effectLst/>
              <a:latin typeface="Aptos"/>
              <a:ea typeface="Aptos"/>
              <a:cs typeface="Aptos"/>
            </a:endParaRPr>
          </a:p>
          <a:p>
            <a:pPr marL="342900" lvl="0" indent="-342900" algn="just">
              <a:lnSpc>
                <a:spcPct val="107000"/>
              </a:lnSpc>
              <a:spcAft>
                <a:spcPts val="800"/>
              </a:spcAft>
              <a:buSzPts val="1000"/>
              <a:buFont typeface="Arial" panose="020B0604020202020204" pitchFamily="34" charset="0"/>
              <a:buChar char="●"/>
            </a:pPr>
            <a:r>
              <a:rPr lang="es-PE" sz="2200" dirty="0">
                <a:solidFill>
                  <a:srgbClr val="0070C0"/>
                </a:solidFill>
                <a:effectLst/>
                <a:latin typeface="Noto Sans Symbols"/>
                <a:ea typeface="Noto Sans Symbols"/>
                <a:cs typeface="Noto Sans Symbols"/>
              </a:rPr>
              <a:t>Redactar al menos 8 textos narrativos y descriptivos (2 por cada reportaje) entre mayo y octubre de 2026, aplicando criterios de coherencia, cohesión y corrección ortográfica, como evidencia de la competencia de escritura en lengua materna.</a:t>
            </a:r>
            <a:endParaRPr lang="es-PE" sz="22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2200" dirty="0">
                <a:solidFill>
                  <a:srgbClr val="0070C0"/>
                </a:solidFill>
                <a:effectLst/>
                <a:latin typeface="Noto Sans Symbols"/>
                <a:ea typeface="Noto Sans Symbols"/>
                <a:cs typeface="Noto Sans Symbols"/>
              </a:rPr>
              <a:t>Grabar un mínimo de 12 entrevistas orales a miembros de la comunidad entre mayo y septiembre de 2026, utilizando celulares o grabadoras, para fortalecer la competencia de comunicación oral en lengua materna.</a:t>
            </a:r>
            <a:endParaRPr lang="es-PE" sz="2200" dirty="0">
              <a:effectLst/>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2200" dirty="0">
                <a:solidFill>
                  <a:srgbClr val="0070C0"/>
                </a:solidFill>
                <a:effectLst/>
                <a:latin typeface="Noto Sans Symbols"/>
                <a:ea typeface="Noto Sans Symbols"/>
                <a:cs typeface="Noto Sans Symbols"/>
              </a:rPr>
              <a:t>Diseñar al menos 4 productos audiovisuales digitales (uno por reportaje) entre junio y octubre de 2026, integrando imágenes, audio y texto mediante software básico, como evidencia del desempeño en entornos virtuales.</a:t>
            </a:r>
            <a:endParaRPr lang="es-PE" sz="2200" dirty="0">
              <a:latin typeface="Noto Sans Symbols"/>
              <a:ea typeface="Noto Sans Symbols"/>
              <a:cs typeface="Noto Sans Symbols"/>
            </a:endParaRPr>
          </a:p>
          <a:p>
            <a:pPr marL="342900" lvl="0" indent="-342900" algn="just">
              <a:lnSpc>
                <a:spcPct val="107000"/>
              </a:lnSpc>
              <a:spcAft>
                <a:spcPts val="800"/>
              </a:spcAft>
              <a:buSzPts val="1000"/>
              <a:buFont typeface="Arial" panose="020B0604020202020204" pitchFamily="34" charset="0"/>
              <a:buChar char="●"/>
            </a:pPr>
            <a:r>
              <a:rPr lang="es-PE" sz="2200" dirty="0">
                <a:solidFill>
                  <a:srgbClr val="0070C0"/>
                </a:solidFill>
                <a:effectLst/>
                <a:latin typeface="Aptos"/>
                <a:ea typeface="Aptos"/>
                <a:cs typeface="Aptos"/>
              </a:rPr>
              <a:t>Reflexionar sobre sus aprendizajes mediante la elaboración de 4 portafolios digitales individuales (uno por cada reportaje) entre mayo y noviembre de 2026, incorporando rúbricas y autoevaluaciones que muestren mejoras en claridad expresiva, estructura textual y uso crítico de herramientas digitales.</a:t>
            </a:r>
            <a:endParaRPr lang="es-PE" sz="2200" dirty="0"/>
          </a:p>
        </p:txBody>
      </p:sp>
    </p:spTree>
    <p:extLst>
      <p:ext uri="{BB962C8B-B14F-4D97-AF65-F5344CB8AC3E}">
        <p14:creationId xmlns:p14="http://schemas.microsoft.com/office/powerpoint/2010/main" val="164730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grpSp>
        <p:nvGrpSpPr>
          <p:cNvPr id="7" name="Grupo 6">
            <a:extLst>
              <a:ext uri="{FF2B5EF4-FFF2-40B4-BE49-F238E27FC236}">
                <a16:creationId xmlns:a16="http://schemas.microsoft.com/office/drawing/2014/main" id="{C6E80810-FE8F-4E7A-AECC-009C4E9EF1EC}"/>
              </a:ext>
            </a:extLst>
          </p:cNvPr>
          <p:cNvGrpSpPr/>
          <p:nvPr/>
        </p:nvGrpSpPr>
        <p:grpSpPr>
          <a:xfrm>
            <a:off x="1466203" y="1667259"/>
            <a:ext cx="9470737" cy="3765353"/>
            <a:chOff x="1681357" y="1953954"/>
            <a:chExt cx="9259592" cy="2869409"/>
          </a:xfrm>
        </p:grpSpPr>
        <p:pic>
          <p:nvPicPr>
            <p:cNvPr id="3" name="Imagen 2">
              <a:extLst>
                <a:ext uri="{FF2B5EF4-FFF2-40B4-BE49-F238E27FC236}">
                  <a16:creationId xmlns:a16="http://schemas.microsoft.com/office/drawing/2014/main" id="{F54B5A7A-C26E-4821-A815-E5A1D53DDE45}"/>
                </a:ext>
              </a:extLst>
            </p:cNvPr>
            <p:cNvPicPr>
              <a:picLocks noChangeAspect="1"/>
            </p:cNvPicPr>
            <p:nvPr/>
          </p:nvPicPr>
          <p:blipFill rotWithShape="1">
            <a:blip r:embed="rId3"/>
            <a:srcRect t="53832"/>
            <a:stretch/>
          </p:blipFill>
          <p:spPr>
            <a:xfrm>
              <a:off x="1681357" y="2501153"/>
              <a:ext cx="9259592" cy="2322210"/>
            </a:xfrm>
            <a:prstGeom prst="rect">
              <a:avLst/>
            </a:prstGeom>
          </p:spPr>
        </p:pic>
        <p:pic>
          <p:nvPicPr>
            <p:cNvPr id="5" name="Imagen 4">
              <a:extLst>
                <a:ext uri="{FF2B5EF4-FFF2-40B4-BE49-F238E27FC236}">
                  <a16:creationId xmlns:a16="http://schemas.microsoft.com/office/drawing/2014/main" id="{6DE9235F-2975-4F98-ADDF-DC30EBFE1ED8}"/>
                </a:ext>
              </a:extLst>
            </p:cNvPr>
            <p:cNvPicPr>
              <a:picLocks noChangeAspect="1"/>
            </p:cNvPicPr>
            <p:nvPr/>
          </p:nvPicPr>
          <p:blipFill rotWithShape="1">
            <a:blip r:embed="rId3"/>
            <a:srcRect b="89121"/>
            <a:stretch/>
          </p:blipFill>
          <p:spPr>
            <a:xfrm>
              <a:off x="1681357" y="1953954"/>
              <a:ext cx="9259592" cy="547199"/>
            </a:xfrm>
            <a:prstGeom prst="rect">
              <a:avLst/>
            </a:prstGeom>
          </p:spPr>
        </p:pic>
      </p:grpSp>
    </p:spTree>
    <p:extLst>
      <p:ext uri="{BB962C8B-B14F-4D97-AF65-F5344CB8AC3E}">
        <p14:creationId xmlns:p14="http://schemas.microsoft.com/office/powerpoint/2010/main" val="37227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2" name="Rectángulo: esquinas redondeadas 1">
            <a:extLst>
              <a:ext uri="{FF2B5EF4-FFF2-40B4-BE49-F238E27FC236}">
                <a16:creationId xmlns:a16="http://schemas.microsoft.com/office/drawing/2014/main" id="{6BDCDFD4-2FFA-4988-AB85-BEE8D0E73124}"/>
              </a:ext>
            </a:extLst>
          </p:cNvPr>
          <p:cNvSpPr/>
          <p:nvPr/>
        </p:nvSpPr>
        <p:spPr>
          <a:xfrm>
            <a:off x="2698376" y="2303930"/>
            <a:ext cx="6795247" cy="1703294"/>
          </a:xfrm>
          <a:prstGeom prst="roundRect">
            <a:avLst/>
          </a:prstGeom>
          <a:solidFill>
            <a:schemeClr val="accent5">
              <a:lumMod val="40000"/>
              <a:lumOff val="60000"/>
            </a:schemeClr>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000" dirty="0">
                <a:solidFill>
                  <a:srgbClr val="002060"/>
                </a:solidFill>
                <a:latin typeface="Arial Rounded MT Bold" panose="020F0704030504030204" pitchFamily="34" charset="0"/>
              </a:rPr>
              <a:t>BUENAS PRÁCTICAS DOCENTE </a:t>
            </a:r>
          </a:p>
        </p:txBody>
      </p:sp>
      <p:grpSp>
        <p:nvGrpSpPr>
          <p:cNvPr id="4" name="Grupo 3">
            <a:extLst>
              <a:ext uri="{FF2B5EF4-FFF2-40B4-BE49-F238E27FC236}">
                <a16:creationId xmlns:a16="http://schemas.microsoft.com/office/drawing/2014/main" id="{9FD79832-4684-48CC-8D6E-7F4AD1879DA2}"/>
              </a:ext>
            </a:extLst>
          </p:cNvPr>
          <p:cNvGrpSpPr/>
          <p:nvPr/>
        </p:nvGrpSpPr>
        <p:grpSpPr>
          <a:xfrm>
            <a:off x="4141555" y="627623"/>
            <a:ext cx="3478445" cy="1092551"/>
            <a:chOff x="1420837" y="1397595"/>
            <a:chExt cx="2855741" cy="709091"/>
          </a:xfrm>
        </p:grpSpPr>
        <p:pic>
          <p:nvPicPr>
            <p:cNvPr id="5" name="Imagen 4">
              <a:extLst>
                <a:ext uri="{FF2B5EF4-FFF2-40B4-BE49-F238E27FC236}">
                  <a16:creationId xmlns:a16="http://schemas.microsoft.com/office/drawing/2014/main" id="{882BE97D-686D-4932-8116-BF9662E3F8EB}"/>
                </a:ext>
              </a:extLst>
            </p:cNvPr>
            <p:cNvPicPr>
              <a:picLocks noChangeAspect="1"/>
            </p:cNvPicPr>
            <p:nvPr/>
          </p:nvPicPr>
          <p:blipFill rotWithShape="1">
            <a:blip r:embed="rId3"/>
            <a:srcRect l="28407" t="35786" r="10191" b="43427"/>
            <a:stretch/>
          </p:blipFill>
          <p:spPr>
            <a:xfrm>
              <a:off x="2124221" y="1600200"/>
              <a:ext cx="2152357" cy="411480"/>
            </a:xfrm>
            <a:prstGeom prst="rect">
              <a:avLst/>
            </a:prstGeom>
          </p:spPr>
        </p:pic>
        <p:pic>
          <p:nvPicPr>
            <p:cNvPr id="7" name="Imagen 6">
              <a:extLst>
                <a:ext uri="{FF2B5EF4-FFF2-40B4-BE49-F238E27FC236}">
                  <a16:creationId xmlns:a16="http://schemas.microsoft.com/office/drawing/2014/main" id="{D6DE2732-5AA3-45B9-B1A9-5B1E8DD375BB}"/>
                </a:ext>
              </a:extLst>
            </p:cNvPr>
            <p:cNvPicPr>
              <a:picLocks noChangeAspect="1"/>
            </p:cNvPicPr>
            <p:nvPr/>
          </p:nvPicPr>
          <p:blipFill rotWithShape="1">
            <a:blip r:embed="rId3"/>
            <a:srcRect l="5996" t="11801" r="72821" b="7961"/>
            <a:stretch/>
          </p:blipFill>
          <p:spPr>
            <a:xfrm>
              <a:off x="1420837" y="1397595"/>
              <a:ext cx="520503" cy="709091"/>
            </a:xfrm>
            <a:prstGeom prst="rect">
              <a:avLst/>
            </a:prstGeom>
          </p:spPr>
        </p:pic>
      </p:grpSp>
    </p:spTree>
    <p:extLst>
      <p:ext uri="{BB962C8B-B14F-4D97-AF65-F5344CB8AC3E}">
        <p14:creationId xmlns:p14="http://schemas.microsoft.com/office/powerpoint/2010/main" val="421666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1">
                <a:lumMod val="75000"/>
              </a:schemeClr>
            </a:gs>
            <a:gs pos="45000">
              <a:schemeClr val="accent1">
                <a:lumMod val="20000"/>
                <a:lumOff val="80000"/>
              </a:schemeClr>
            </a:gs>
            <a:gs pos="49000">
              <a:srgbClr val="D9E2F3"/>
            </a:gs>
            <a:gs pos="39000">
              <a:srgbClr val="D8E1F2"/>
            </a:gs>
            <a:gs pos="3000">
              <a:srgbClr val="D5DFF1"/>
            </a:gs>
            <a:gs pos="6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2" name="Rectángulo: esquinas redondeadas 1">
            <a:extLst>
              <a:ext uri="{FF2B5EF4-FFF2-40B4-BE49-F238E27FC236}">
                <a16:creationId xmlns:a16="http://schemas.microsoft.com/office/drawing/2014/main" id="{7836864E-84F0-44A2-ABEF-D4929D284AFD}"/>
              </a:ext>
            </a:extLst>
          </p:cNvPr>
          <p:cNvSpPr/>
          <p:nvPr/>
        </p:nvSpPr>
        <p:spPr>
          <a:xfrm>
            <a:off x="2250141" y="1978958"/>
            <a:ext cx="8597152" cy="29000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800" b="1" dirty="0">
                <a:solidFill>
                  <a:schemeClr val="accent5">
                    <a:lumMod val="75000"/>
                  </a:schemeClr>
                </a:solidFill>
              </a:rPr>
              <a:t>Brindar orientaciones para  analizar y formular  el criterio de Intencionalidad de un proyecto de innovación educativa y formulación del contexto y del estudiante en BBPP Docente</a:t>
            </a:r>
            <a:r>
              <a:rPr lang="es-PE" sz="2800" dirty="0">
                <a:solidFill>
                  <a:schemeClr val="accent5">
                    <a:lumMod val="75000"/>
                  </a:schemeClr>
                </a:solidFill>
              </a:rPr>
              <a:t> </a:t>
            </a:r>
            <a:r>
              <a:rPr lang="es-ES" sz="2800" b="1" dirty="0">
                <a:solidFill>
                  <a:schemeClr val="accent5">
                    <a:lumMod val="75000"/>
                  </a:schemeClr>
                </a:solidFill>
              </a:rPr>
              <a:t>que aseguren el desarrollo de </a:t>
            </a:r>
            <a:r>
              <a:rPr lang="es-PE" sz="2800" b="1" dirty="0">
                <a:solidFill>
                  <a:schemeClr val="accent5">
                    <a:lumMod val="75000"/>
                  </a:schemeClr>
                </a:solidFill>
              </a:rPr>
              <a:t>competencias en EBR.</a:t>
            </a:r>
          </a:p>
        </p:txBody>
      </p:sp>
      <p:sp>
        <p:nvSpPr>
          <p:cNvPr id="4" name="CuadroTexto 3">
            <a:extLst>
              <a:ext uri="{FF2B5EF4-FFF2-40B4-BE49-F238E27FC236}">
                <a16:creationId xmlns:a16="http://schemas.microsoft.com/office/drawing/2014/main" id="{93E042B4-3009-465D-82B2-DEA179193469}"/>
              </a:ext>
            </a:extLst>
          </p:cNvPr>
          <p:cNvSpPr txBox="1"/>
          <p:nvPr/>
        </p:nvSpPr>
        <p:spPr>
          <a:xfrm>
            <a:off x="1748117" y="878541"/>
            <a:ext cx="2043953" cy="461665"/>
          </a:xfrm>
          <a:prstGeom prst="rect">
            <a:avLst/>
          </a:prstGeom>
          <a:solidFill>
            <a:schemeClr val="accent1">
              <a:lumMod val="20000"/>
              <a:lumOff val="80000"/>
            </a:schemeClr>
          </a:solidFill>
        </p:spPr>
        <p:txBody>
          <a:bodyPr wrap="square" rtlCol="0">
            <a:spAutoFit/>
          </a:bodyPr>
          <a:lstStyle/>
          <a:p>
            <a:r>
              <a:rPr lang="es-PE" sz="2400" u="sng" dirty="0">
                <a:solidFill>
                  <a:srgbClr val="FF0000"/>
                </a:solidFill>
                <a:latin typeface="Comic Sans MS" panose="030F0702030302020204" pitchFamily="66" charset="0"/>
              </a:rPr>
              <a:t>PROPÓSITO</a:t>
            </a:r>
          </a:p>
        </p:txBody>
      </p:sp>
    </p:spTree>
    <p:extLst>
      <p:ext uri="{BB962C8B-B14F-4D97-AF65-F5344CB8AC3E}">
        <p14:creationId xmlns:p14="http://schemas.microsoft.com/office/powerpoint/2010/main" val="383832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7" name="CuadroTexto 6">
            <a:extLst>
              <a:ext uri="{FF2B5EF4-FFF2-40B4-BE49-F238E27FC236}">
                <a16:creationId xmlns:a16="http://schemas.microsoft.com/office/drawing/2014/main" id="{EF85F196-904B-40BF-A6CB-1960F8A52A7E}"/>
              </a:ext>
            </a:extLst>
          </p:cNvPr>
          <p:cNvSpPr txBox="1"/>
          <p:nvPr/>
        </p:nvSpPr>
        <p:spPr>
          <a:xfrm>
            <a:off x="1353671" y="1568841"/>
            <a:ext cx="9170894" cy="646331"/>
          </a:xfrm>
          <a:prstGeom prst="rect">
            <a:avLst/>
          </a:prstGeom>
          <a:solidFill>
            <a:schemeClr val="bg1"/>
          </a:solidFill>
        </p:spPr>
        <p:txBody>
          <a:bodyPr wrap="square">
            <a:spAutoFit/>
          </a:bodyPr>
          <a:lstStyle/>
          <a:p>
            <a:r>
              <a:rPr lang="es-ES" sz="1800" b="1" dirty="0">
                <a:solidFill>
                  <a:srgbClr val="000000"/>
                </a:solidFill>
                <a:latin typeface="Arial" panose="020B0604020202020204" pitchFamily="34" charset="0"/>
              </a:rPr>
              <a:t>1- ASPECTO: CONOCIMIENTO DEL ESTUDIANTE Y DEL CONTEXTO EDUCATIVO</a:t>
            </a:r>
          </a:p>
          <a:p>
            <a:r>
              <a:rPr lang="es-PE" sz="1800" b="1" dirty="0">
                <a:solidFill>
                  <a:srgbClr val="000000"/>
                </a:solidFill>
                <a:latin typeface="Arial" panose="020B0604020202020204" pitchFamily="34" charset="0"/>
              </a:rPr>
              <a:t> </a:t>
            </a:r>
            <a:endParaRPr lang="es-PE" dirty="0"/>
          </a:p>
        </p:txBody>
      </p:sp>
      <p:sp>
        <p:nvSpPr>
          <p:cNvPr id="5" name="Rectángulo: esquinas redondeadas 4">
            <a:extLst>
              <a:ext uri="{FF2B5EF4-FFF2-40B4-BE49-F238E27FC236}">
                <a16:creationId xmlns:a16="http://schemas.microsoft.com/office/drawing/2014/main" id="{89251238-69AA-44F7-9E66-84A9F8145AB2}"/>
              </a:ext>
            </a:extLst>
          </p:cNvPr>
          <p:cNvSpPr/>
          <p:nvPr/>
        </p:nvSpPr>
        <p:spPr>
          <a:xfrm>
            <a:off x="3065929" y="502024"/>
            <a:ext cx="5746377" cy="770965"/>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Buena Práctica Pedagógica</a:t>
            </a:r>
          </a:p>
        </p:txBody>
      </p:sp>
      <p:sp>
        <p:nvSpPr>
          <p:cNvPr id="9" name="CuadroTexto 8">
            <a:extLst>
              <a:ext uri="{FF2B5EF4-FFF2-40B4-BE49-F238E27FC236}">
                <a16:creationId xmlns:a16="http://schemas.microsoft.com/office/drawing/2014/main" id="{C8B3C9CE-BF9D-4567-A6F6-62A56B0B0CD4}"/>
              </a:ext>
            </a:extLst>
          </p:cNvPr>
          <p:cNvSpPr txBox="1"/>
          <p:nvPr/>
        </p:nvSpPr>
        <p:spPr>
          <a:xfrm>
            <a:off x="1353671" y="2228671"/>
            <a:ext cx="9170894" cy="1200329"/>
          </a:xfrm>
          <a:prstGeom prst="rect">
            <a:avLst/>
          </a:prstGeom>
          <a:solidFill>
            <a:schemeClr val="accent4">
              <a:lumMod val="40000"/>
              <a:lumOff val="60000"/>
            </a:schemeClr>
          </a:solidFill>
        </p:spPr>
        <p:txBody>
          <a:bodyPr wrap="square">
            <a:spAutoFit/>
          </a:bodyPr>
          <a:lstStyle/>
          <a:p>
            <a:pPr algn="just"/>
            <a:r>
              <a:rPr lang="es-ES" sz="1800" b="1" dirty="0">
                <a:solidFill>
                  <a:srgbClr val="000000"/>
                </a:solidFill>
                <a:latin typeface="Arial" panose="020B0604020202020204" pitchFamily="34" charset="0"/>
              </a:rPr>
              <a:t>Competencia 1: Conoce y comprende las características de todos sus estudiantes y sus contextos, los contenidos disciplinares que enseña, los enfoques y procesos pedagógicos, con el propósito de promover capacidades de alto nivel y su formación integral. </a:t>
            </a:r>
            <a:endParaRPr lang="es-PE" dirty="0"/>
          </a:p>
        </p:txBody>
      </p:sp>
      <p:sp>
        <p:nvSpPr>
          <p:cNvPr id="11" name="CuadroTexto 10">
            <a:extLst>
              <a:ext uri="{FF2B5EF4-FFF2-40B4-BE49-F238E27FC236}">
                <a16:creationId xmlns:a16="http://schemas.microsoft.com/office/drawing/2014/main" id="{08AFB104-025C-4854-87DC-CE9EB9CE6585}"/>
              </a:ext>
            </a:extLst>
          </p:cNvPr>
          <p:cNvSpPr txBox="1"/>
          <p:nvPr/>
        </p:nvSpPr>
        <p:spPr>
          <a:xfrm>
            <a:off x="735106" y="3927465"/>
            <a:ext cx="4168589" cy="2246769"/>
          </a:xfrm>
          <a:prstGeom prst="rect">
            <a:avLst/>
          </a:prstGeom>
          <a:solidFill>
            <a:schemeClr val="bg2"/>
          </a:solidFill>
        </p:spPr>
        <p:txBody>
          <a:bodyPr wrap="square">
            <a:spAutoFit/>
          </a:bodyPr>
          <a:lstStyle/>
          <a:p>
            <a:pPr algn="just"/>
            <a:r>
              <a:rPr lang="es-ES" sz="2000" dirty="0">
                <a:solidFill>
                  <a:srgbClr val="000000"/>
                </a:solidFill>
                <a:latin typeface="Arial" panose="020B0604020202020204" pitchFamily="34" charset="0"/>
              </a:rPr>
              <a:t>1.1. Explica el </a:t>
            </a:r>
            <a:r>
              <a:rPr lang="es-ES" sz="2000" dirty="0">
                <a:solidFill>
                  <a:srgbClr val="FF0000"/>
                </a:solidFill>
                <a:latin typeface="Arial" panose="020B0604020202020204" pitchFamily="34" charset="0"/>
              </a:rPr>
              <a:t>origen de la buena práctica,</a:t>
            </a:r>
            <a:r>
              <a:rPr lang="es-ES" sz="2000" dirty="0">
                <a:solidFill>
                  <a:srgbClr val="000000"/>
                </a:solidFill>
                <a:latin typeface="Arial" panose="020B0604020202020204" pitchFamily="34" charset="0"/>
              </a:rPr>
              <a:t> considerando las </a:t>
            </a:r>
            <a:r>
              <a:rPr lang="es-ES" sz="2000" b="1" dirty="0">
                <a:solidFill>
                  <a:schemeClr val="accent5">
                    <a:lumMod val="50000"/>
                  </a:schemeClr>
                </a:solidFill>
                <a:latin typeface="Arial" panose="020B0604020202020204" pitchFamily="34" charset="0"/>
              </a:rPr>
              <a:t>características de los estudiantes</a:t>
            </a:r>
            <a:r>
              <a:rPr lang="es-ES" sz="2000" dirty="0">
                <a:solidFill>
                  <a:srgbClr val="000000"/>
                </a:solidFill>
                <a:latin typeface="Arial" panose="020B0604020202020204" pitchFamily="34" charset="0"/>
              </a:rPr>
              <a:t>, </a:t>
            </a:r>
            <a:r>
              <a:rPr lang="es-ES" sz="2000" b="1" dirty="0">
                <a:solidFill>
                  <a:srgbClr val="FF0000"/>
                </a:solidFill>
                <a:latin typeface="Arial" panose="020B0604020202020204" pitchFamily="34" charset="0"/>
              </a:rPr>
              <a:t>del contexto sociocultural </a:t>
            </a:r>
            <a:r>
              <a:rPr lang="es-ES" sz="2000" dirty="0">
                <a:solidFill>
                  <a:srgbClr val="000000"/>
                </a:solidFill>
                <a:latin typeface="Arial" panose="020B0604020202020204" pitchFamily="34" charset="0"/>
              </a:rPr>
              <a:t>y su </a:t>
            </a:r>
            <a:r>
              <a:rPr lang="es-ES" sz="2000" b="1" dirty="0">
                <a:solidFill>
                  <a:srgbClr val="000000"/>
                </a:solidFill>
                <a:latin typeface="Arial" panose="020B0604020202020204" pitchFamily="34" charset="0"/>
              </a:rPr>
              <a:t>vinculación con los resultados de </a:t>
            </a:r>
            <a:r>
              <a:rPr lang="es-PE" sz="2000" b="1" dirty="0">
                <a:solidFill>
                  <a:srgbClr val="000000"/>
                </a:solidFill>
                <a:latin typeface="Arial" panose="020B0604020202020204" pitchFamily="34" charset="0"/>
              </a:rPr>
              <a:t>evaluación diagnóstica. </a:t>
            </a:r>
            <a:endParaRPr lang="es-PE" sz="2000" b="1" dirty="0"/>
          </a:p>
        </p:txBody>
      </p:sp>
      <p:sp>
        <p:nvSpPr>
          <p:cNvPr id="13" name="CuadroTexto 12">
            <a:extLst>
              <a:ext uri="{FF2B5EF4-FFF2-40B4-BE49-F238E27FC236}">
                <a16:creationId xmlns:a16="http://schemas.microsoft.com/office/drawing/2014/main" id="{5F5D14E6-11BC-4ABC-B52E-C33199DAD301}"/>
              </a:ext>
            </a:extLst>
          </p:cNvPr>
          <p:cNvSpPr txBox="1"/>
          <p:nvPr/>
        </p:nvSpPr>
        <p:spPr>
          <a:xfrm>
            <a:off x="6102629" y="3832411"/>
            <a:ext cx="5325036" cy="2308324"/>
          </a:xfrm>
          <a:prstGeom prst="rect">
            <a:avLst/>
          </a:prstGeom>
          <a:solidFill>
            <a:schemeClr val="accent1">
              <a:lumMod val="20000"/>
              <a:lumOff val="80000"/>
            </a:schemeClr>
          </a:solidFill>
        </p:spPr>
        <p:txBody>
          <a:bodyPr wrap="square">
            <a:spAutoFit/>
          </a:bodyPr>
          <a:lstStyle/>
          <a:p>
            <a:endParaRPr lang="es-PE" dirty="0">
              <a:solidFill>
                <a:srgbClr val="000000"/>
              </a:solidFill>
              <a:latin typeface="Arial" panose="020B0604020202020204" pitchFamily="34" charset="0"/>
            </a:endParaRPr>
          </a:p>
          <a:p>
            <a:pPr algn="just"/>
            <a:r>
              <a:rPr lang="es-ES" dirty="0">
                <a:solidFill>
                  <a:srgbClr val="000000"/>
                </a:solidFill>
                <a:latin typeface="Arial" panose="020B0604020202020204" pitchFamily="34" charset="0"/>
              </a:rPr>
              <a:t>1.2. </a:t>
            </a:r>
            <a:r>
              <a:rPr lang="es-ES" b="1" dirty="0">
                <a:solidFill>
                  <a:srgbClr val="000000"/>
                </a:solidFill>
                <a:latin typeface="Arial" panose="020B0604020202020204" pitchFamily="34" charset="0"/>
              </a:rPr>
              <a:t>Justifica</a:t>
            </a:r>
            <a:r>
              <a:rPr lang="es-ES" dirty="0">
                <a:solidFill>
                  <a:srgbClr val="000000"/>
                </a:solidFill>
                <a:latin typeface="Arial" panose="020B0604020202020204" pitchFamily="34" charset="0"/>
              </a:rPr>
              <a:t> cómo la buena práctica </a:t>
            </a:r>
            <a:r>
              <a:rPr lang="es-ES" b="1" dirty="0">
                <a:solidFill>
                  <a:srgbClr val="000000"/>
                </a:solidFill>
                <a:latin typeface="Arial" panose="020B0604020202020204" pitchFamily="34" charset="0"/>
              </a:rPr>
              <a:t>contribuye a lograr las competencias de los  estudiantes</a:t>
            </a:r>
            <a:r>
              <a:rPr lang="es-ES" dirty="0">
                <a:solidFill>
                  <a:srgbClr val="000000"/>
                </a:solidFill>
                <a:latin typeface="Arial" panose="020B0604020202020204" pitchFamily="34" charset="0"/>
              </a:rPr>
              <a:t>, sustentando sus </a:t>
            </a:r>
            <a:r>
              <a:rPr lang="es-ES" b="1" dirty="0">
                <a:solidFill>
                  <a:srgbClr val="000000"/>
                </a:solidFill>
                <a:latin typeface="Arial" panose="020B0604020202020204" pitchFamily="34" charset="0"/>
              </a:rPr>
              <a:t>decisiones pedagógicas en dos o más fuentes teóricas, </a:t>
            </a:r>
            <a:r>
              <a:rPr lang="es-ES" dirty="0">
                <a:solidFill>
                  <a:srgbClr val="000000"/>
                </a:solidFill>
                <a:latin typeface="Arial" panose="020B0604020202020204" pitchFamily="34" charset="0"/>
              </a:rPr>
              <a:t>en el marco del Currículo Nacional de la Educación Básica (CNEB), </a:t>
            </a:r>
            <a:r>
              <a:rPr lang="es-PE" dirty="0">
                <a:solidFill>
                  <a:srgbClr val="000000"/>
                </a:solidFill>
                <a:latin typeface="Arial" panose="020B0604020202020204" pitchFamily="34" charset="0"/>
              </a:rPr>
              <a:t>identificando las </a:t>
            </a:r>
            <a:r>
              <a:rPr lang="es-PE" b="1" dirty="0">
                <a:solidFill>
                  <a:srgbClr val="000000"/>
                </a:solidFill>
                <a:latin typeface="Arial" panose="020B0604020202020204" pitchFamily="34" charset="0"/>
              </a:rPr>
              <a:t>competencias de las áreas curriculares involucradas.  </a:t>
            </a:r>
          </a:p>
        </p:txBody>
      </p:sp>
    </p:spTree>
    <p:extLst>
      <p:ext uri="{BB962C8B-B14F-4D97-AF65-F5344CB8AC3E}">
        <p14:creationId xmlns:p14="http://schemas.microsoft.com/office/powerpoint/2010/main" val="303922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A08C43A8-FFD1-4004-B3D6-4D6B327C2659}"/>
              </a:ext>
            </a:extLst>
          </p:cNvPr>
          <p:cNvSpPr txBox="1"/>
          <p:nvPr/>
        </p:nvSpPr>
        <p:spPr>
          <a:xfrm>
            <a:off x="2846293" y="5793987"/>
            <a:ext cx="6096000" cy="375552"/>
          </a:xfrm>
          <a:prstGeom prst="rect">
            <a:avLst/>
          </a:prstGeom>
          <a:solidFill>
            <a:schemeClr val="accent4">
              <a:lumMod val="40000"/>
              <a:lumOff val="60000"/>
            </a:schemeClr>
          </a:solidFill>
        </p:spPr>
        <p:txBody>
          <a:bodyPr wrap="square">
            <a:spAutoFit/>
          </a:bodyPr>
          <a:lstStyle/>
          <a:p>
            <a:pPr algn="just">
              <a:lnSpc>
                <a:spcPct val="107000"/>
              </a:lnSpc>
              <a:spcAft>
                <a:spcPts val="800"/>
              </a:spcAft>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Las respuestas no deben superar las 300 palabras por aspecto.</a:t>
            </a:r>
          </a:p>
        </p:txBody>
      </p:sp>
      <p:sp>
        <p:nvSpPr>
          <p:cNvPr id="7" name="CuadroTexto 6">
            <a:extLst>
              <a:ext uri="{FF2B5EF4-FFF2-40B4-BE49-F238E27FC236}">
                <a16:creationId xmlns:a16="http://schemas.microsoft.com/office/drawing/2014/main" id="{A131531E-1855-4031-B64A-52CB0B656259}"/>
              </a:ext>
            </a:extLst>
          </p:cNvPr>
          <p:cNvSpPr txBox="1"/>
          <p:nvPr/>
        </p:nvSpPr>
        <p:spPr>
          <a:xfrm>
            <a:off x="1479175" y="1168715"/>
            <a:ext cx="8417859" cy="4228273"/>
          </a:xfrm>
          <a:prstGeom prst="rect">
            <a:avLst/>
          </a:prstGeom>
          <a:solidFill>
            <a:schemeClr val="bg1"/>
          </a:solidFill>
        </p:spPr>
        <p:txBody>
          <a:bodyPr wrap="square">
            <a:spAutoFit/>
          </a:bodyPr>
          <a:lstStyle/>
          <a:p>
            <a:pPr>
              <a:lnSpc>
                <a:spcPct val="107000"/>
              </a:lnSpc>
              <a:spcAft>
                <a:spcPts val="800"/>
              </a:spcAft>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La práctica surge del diagnóstico realizado en nuestra institución educativa multigrado, donde se identificó que el </a:t>
            </a:r>
            <a:r>
              <a:rPr lang="es-PE"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 de estudiantes presentaban dificultades en comprensión lectora</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especialmente en los niveles inferencial y crítico. El 65% mostraban poco interés por la lectura tradicional en textos impresos, manifestando mayor </a:t>
            </a:r>
            <a:r>
              <a:rPr lang="es-PE" sz="1800" kern="100" dirty="0" err="1">
                <a:effectLst/>
                <a:latin typeface="Calibri" panose="020F0502020204030204" pitchFamily="34" charset="0"/>
                <a:ea typeface="Calibri" panose="020F0502020204030204" pitchFamily="34" charset="0"/>
                <a:cs typeface="Times New Roman" panose="02020603050405020304" pitchFamily="18" charset="0"/>
              </a:rPr>
              <a:t>engagement</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con recursos digitales disponibles. El contexto sociocultural evidenció familias con limitado acceso a bibliotecas físicas, pero con disponibilidad de dispositivos tecnológicos básicos. La evaluación diagnóstica de la competencia "Lee diversos tipos de textos en su lengua materna" reveló niveles heterogéneos: 45% en inicio, 35% en proceso, 20% satisfactorio, evidenciando la necesidad urgente de implementar estrategias innovadoras que aprovecharan las tabletas institucionales. Los estudiantes demostraron mayor motivación y concentración al interactuar con textos digitales, lo que fundamentó la decisión de utilizar el aplicativo XODO como herramienta pedagógica especializada para fortalecer exclusivamente la competencia lectora mediante recursos digitales interactivos.</a:t>
            </a:r>
          </a:p>
        </p:txBody>
      </p:sp>
      <p:sp>
        <p:nvSpPr>
          <p:cNvPr id="8" name="CuadroTexto 7">
            <a:extLst>
              <a:ext uri="{FF2B5EF4-FFF2-40B4-BE49-F238E27FC236}">
                <a16:creationId xmlns:a16="http://schemas.microsoft.com/office/drawing/2014/main" id="{5F17DC07-3157-4F00-86FF-1AF96F3DC35B}"/>
              </a:ext>
            </a:extLst>
          </p:cNvPr>
          <p:cNvSpPr txBox="1"/>
          <p:nvPr/>
        </p:nvSpPr>
        <p:spPr>
          <a:xfrm>
            <a:off x="968602" y="583940"/>
            <a:ext cx="9708776" cy="584775"/>
          </a:xfrm>
          <a:prstGeom prst="rect">
            <a:avLst/>
          </a:prstGeom>
          <a:solidFill>
            <a:schemeClr val="bg2"/>
          </a:solidFill>
        </p:spPr>
        <p:txBody>
          <a:bodyPr wrap="square">
            <a:spAutoFit/>
          </a:bodyPr>
          <a:lstStyle/>
          <a:p>
            <a:pPr algn="just"/>
            <a:r>
              <a:rPr lang="es-ES" sz="1600" dirty="0">
                <a:solidFill>
                  <a:srgbClr val="000000"/>
                </a:solidFill>
                <a:latin typeface="Arial" panose="020B0604020202020204" pitchFamily="34" charset="0"/>
              </a:rPr>
              <a:t>1.1. Explica el </a:t>
            </a:r>
            <a:r>
              <a:rPr lang="es-ES" sz="1600" dirty="0">
                <a:solidFill>
                  <a:srgbClr val="FF0000"/>
                </a:solidFill>
                <a:latin typeface="Arial" panose="020B0604020202020204" pitchFamily="34" charset="0"/>
              </a:rPr>
              <a:t>origen de la buena práctica,</a:t>
            </a:r>
            <a:r>
              <a:rPr lang="es-ES" sz="1600" dirty="0">
                <a:solidFill>
                  <a:srgbClr val="000000"/>
                </a:solidFill>
                <a:latin typeface="Arial" panose="020B0604020202020204" pitchFamily="34" charset="0"/>
              </a:rPr>
              <a:t> considerando las </a:t>
            </a:r>
            <a:r>
              <a:rPr lang="es-ES" sz="1600" b="1" dirty="0">
                <a:solidFill>
                  <a:schemeClr val="accent5">
                    <a:lumMod val="50000"/>
                  </a:schemeClr>
                </a:solidFill>
                <a:latin typeface="Arial" panose="020B0604020202020204" pitchFamily="34" charset="0"/>
              </a:rPr>
              <a:t>características de los estudiantes</a:t>
            </a:r>
            <a:r>
              <a:rPr lang="es-ES" sz="1600" dirty="0">
                <a:solidFill>
                  <a:srgbClr val="000000"/>
                </a:solidFill>
                <a:latin typeface="Arial" panose="020B0604020202020204" pitchFamily="34" charset="0"/>
              </a:rPr>
              <a:t>, </a:t>
            </a:r>
            <a:r>
              <a:rPr lang="es-ES" sz="1600" b="1" dirty="0">
                <a:solidFill>
                  <a:srgbClr val="FF0000"/>
                </a:solidFill>
                <a:latin typeface="Arial" panose="020B0604020202020204" pitchFamily="34" charset="0"/>
              </a:rPr>
              <a:t>del contexto sociocultural </a:t>
            </a:r>
            <a:r>
              <a:rPr lang="es-ES" sz="1600" dirty="0">
                <a:solidFill>
                  <a:srgbClr val="000000"/>
                </a:solidFill>
                <a:latin typeface="Arial" panose="020B0604020202020204" pitchFamily="34" charset="0"/>
              </a:rPr>
              <a:t>y su </a:t>
            </a:r>
            <a:r>
              <a:rPr lang="es-ES" sz="1600" b="1" dirty="0">
                <a:solidFill>
                  <a:srgbClr val="000000"/>
                </a:solidFill>
                <a:latin typeface="Arial" panose="020B0604020202020204" pitchFamily="34" charset="0"/>
              </a:rPr>
              <a:t>vinculación con los resultados de </a:t>
            </a:r>
            <a:r>
              <a:rPr lang="es-PE" sz="1600" b="1" dirty="0">
                <a:solidFill>
                  <a:srgbClr val="000000"/>
                </a:solidFill>
                <a:latin typeface="Arial" panose="020B0604020202020204" pitchFamily="34" charset="0"/>
              </a:rPr>
              <a:t>evaluación diagnóstica. </a:t>
            </a:r>
            <a:endParaRPr lang="es-PE" sz="1600" b="1" dirty="0"/>
          </a:p>
        </p:txBody>
      </p:sp>
    </p:spTree>
    <p:extLst>
      <p:ext uri="{BB962C8B-B14F-4D97-AF65-F5344CB8AC3E}">
        <p14:creationId xmlns:p14="http://schemas.microsoft.com/office/powerpoint/2010/main" val="3154041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03276C2D-139A-483A-AC2A-7A3C1B5907CE}"/>
              </a:ext>
            </a:extLst>
          </p:cNvPr>
          <p:cNvSpPr txBox="1"/>
          <p:nvPr/>
        </p:nvSpPr>
        <p:spPr>
          <a:xfrm>
            <a:off x="1940859" y="1846944"/>
            <a:ext cx="8310282" cy="4228273"/>
          </a:xfrm>
          <a:prstGeom prst="rect">
            <a:avLst/>
          </a:prstGeom>
          <a:solidFill>
            <a:schemeClr val="bg1"/>
          </a:solidFill>
        </p:spPr>
        <p:txBody>
          <a:bodyPr wrap="square">
            <a:spAutoFit/>
          </a:bodyPr>
          <a:lstStyle/>
          <a:p>
            <a:pPr algn="just">
              <a:lnSpc>
                <a:spcPct val="107000"/>
              </a:lnSpc>
              <a:spcAft>
                <a:spcPts val="800"/>
              </a:spcAft>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La práctica contribuye específicamente al desarrollo de la competencia "Lee diversos tipos de textos en su lengua materna" fortaleciendo sistemáticamente sus tres capacidades. </a:t>
            </a:r>
            <a:r>
              <a:rPr lang="es-PE"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Según Cassany (2006), la lectura digital desarrolla nuevas literacidades críticas esenciales en la sociedad tecnológica actual. La teoría sociocultural de Vygotsky fundamenta el uso de XODO como herramienta mediadora que potencia el desarrollo de la zona de desarrollo próximo en comprensión lectora</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s-PE" sz="1800" b="1" kern="100" dirty="0">
                <a:effectLst/>
                <a:latin typeface="Calibri" panose="020F0502020204030204" pitchFamily="34" charset="0"/>
                <a:ea typeface="Calibri" panose="020F0502020204030204" pitchFamily="34" charset="0"/>
                <a:cs typeface="Times New Roman" panose="02020603050405020304" pitchFamily="18" charset="0"/>
              </a:rPr>
              <a:t>Solé (1992) sustenta las estrategias de comprensión lectora (antes, durante y después) adaptadas al entorno digital interactivo.</a:t>
            </a: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La práctica desarrolla "obtiene información del texto escrito" mediante herramientas de localización y organización digital, "infiere e interpreta información del texto" a través de mapas mentales interactivos y análisis guiado, y "reflexiona y evalúa la forma, el contenido y contexto del texto" mediante evaluación crítica sistemática de diversos tipos textuales digitales, consolidando aprendizajes lectores significativos y transferibles a otros contextos académicos y cotidianos del estudiante.</a:t>
            </a:r>
          </a:p>
        </p:txBody>
      </p:sp>
      <p:sp>
        <p:nvSpPr>
          <p:cNvPr id="5" name="CuadroTexto 4">
            <a:extLst>
              <a:ext uri="{FF2B5EF4-FFF2-40B4-BE49-F238E27FC236}">
                <a16:creationId xmlns:a16="http://schemas.microsoft.com/office/drawing/2014/main" id="{D339FA76-A30C-46AB-8FDC-9B7498A25868}"/>
              </a:ext>
            </a:extLst>
          </p:cNvPr>
          <p:cNvSpPr txBox="1"/>
          <p:nvPr/>
        </p:nvSpPr>
        <p:spPr>
          <a:xfrm>
            <a:off x="1754746" y="313811"/>
            <a:ext cx="9065653" cy="1077218"/>
          </a:xfrm>
          <a:prstGeom prst="rect">
            <a:avLst/>
          </a:prstGeom>
          <a:solidFill>
            <a:schemeClr val="accent4">
              <a:lumMod val="40000"/>
              <a:lumOff val="60000"/>
            </a:schemeClr>
          </a:solidFill>
        </p:spPr>
        <p:txBody>
          <a:bodyPr wrap="square">
            <a:spAutoFit/>
          </a:bodyPr>
          <a:lstStyle/>
          <a:p>
            <a:pPr algn="just"/>
            <a:r>
              <a:rPr lang="es-ES" sz="1600" dirty="0">
                <a:solidFill>
                  <a:srgbClr val="000000"/>
                </a:solidFill>
                <a:latin typeface="Arial" panose="020B0604020202020204" pitchFamily="34" charset="0"/>
              </a:rPr>
              <a:t>1.2. </a:t>
            </a:r>
            <a:r>
              <a:rPr lang="es-ES" sz="1600" b="1" dirty="0">
                <a:solidFill>
                  <a:srgbClr val="000000"/>
                </a:solidFill>
                <a:latin typeface="Arial" panose="020B0604020202020204" pitchFamily="34" charset="0"/>
              </a:rPr>
              <a:t>Justifica</a:t>
            </a:r>
            <a:r>
              <a:rPr lang="es-ES" sz="1600" dirty="0">
                <a:solidFill>
                  <a:srgbClr val="000000"/>
                </a:solidFill>
                <a:latin typeface="Arial" panose="020B0604020202020204" pitchFamily="34" charset="0"/>
              </a:rPr>
              <a:t> cómo la buena práctica </a:t>
            </a:r>
            <a:r>
              <a:rPr lang="es-ES" sz="1600" b="1" dirty="0">
                <a:solidFill>
                  <a:srgbClr val="000000"/>
                </a:solidFill>
                <a:latin typeface="Arial" panose="020B0604020202020204" pitchFamily="34" charset="0"/>
              </a:rPr>
              <a:t>contribuye a lograr las competencias de los  estudiantes</a:t>
            </a:r>
            <a:r>
              <a:rPr lang="es-ES" sz="1600" dirty="0">
                <a:solidFill>
                  <a:srgbClr val="000000"/>
                </a:solidFill>
                <a:latin typeface="Arial" panose="020B0604020202020204" pitchFamily="34" charset="0"/>
              </a:rPr>
              <a:t>, sustentando sus </a:t>
            </a:r>
            <a:r>
              <a:rPr lang="es-ES" sz="1600" b="1" dirty="0">
                <a:solidFill>
                  <a:srgbClr val="000000"/>
                </a:solidFill>
                <a:latin typeface="Arial" panose="020B0604020202020204" pitchFamily="34" charset="0"/>
              </a:rPr>
              <a:t>decisiones pedagógicas en dos o más fuentes teóricas, </a:t>
            </a:r>
            <a:r>
              <a:rPr lang="es-ES" sz="1600" dirty="0">
                <a:solidFill>
                  <a:srgbClr val="000000"/>
                </a:solidFill>
                <a:latin typeface="Arial" panose="020B0604020202020204" pitchFamily="34" charset="0"/>
              </a:rPr>
              <a:t>en el marco del Currículo Nacional de la Educación Básica (CNEB), </a:t>
            </a:r>
            <a:r>
              <a:rPr lang="es-PE" sz="1600" dirty="0">
                <a:solidFill>
                  <a:srgbClr val="000000"/>
                </a:solidFill>
                <a:latin typeface="Arial" panose="020B0604020202020204" pitchFamily="34" charset="0"/>
              </a:rPr>
              <a:t>identificando las </a:t>
            </a:r>
            <a:r>
              <a:rPr lang="es-PE" sz="1600" b="1" dirty="0">
                <a:solidFill>
                  <a:srgbClr val="000000"/>
                </a:solidFill>
                <a:latin typeface="Arial" panose="020B0604020202020204" pitchFamily="34" charset="0"/>
              </a:rPr>
              <a:t>competencias de las áreas curriculares involucradas.  </a:t>
            </a:r>
          </a:p>
        </p:txBody>
      </p:sp>
    </p:spTree>
    <p:extLst>
      <p:ext uri="{BB962C8B-B14F-4D97-AF65-F5344CB8AC3E}">
        <p14:creationId xmlns:p14="http://schemas.microsoft.com/office/powerpoint/2010/main" val="95766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3" name="Imagen 2">
            <a:extLst>
              <a:ext uri="{FF2B5EF4-FFF2-40B4-BE49-F238E27FC236}">
                <a16:creationId xmlns:a16="http://schemas.microsoft.com/office/drawing/2014/main" id="{BAA77603-709D-4B1E-AF07-1ACA3C7C680D}"/>
              </a:ext>
            </a:extLst>
          </p:cNvPr>
          <p:cNvPicPr>
            <a:picLocks noChangeAspect="1"/>
          </p:cNvPicPr>
          <p:nvPr/>
        </p:nvPicPr>
        <p:blipFill>
          <a:blip r:embed="rId3"/>
          <a:stretch>
            <a:fillRect/>
          </a:stretch>
        </p:blipFill>
        <p:spPr>
          <a:xfrm>
            <a:off x="2016007" y="1935114"/>
            <a:ext cx="9179344" cy="2636885"/>
          </a:xfrm>
          <a:prstGeom prst="rect">
            <a:avLst/>
          </a:prstGeom>
        </p:spPr>
      </p:pic>
      <p:sp>
        <p:nvSpPr>
          <p:cNvPr id="5" name="Rectángulo: esquinas redondeadas 4">
            <a:extLst>
              <a:ext uri="{FF2B5EF4-FFF2-40B4-BE49-F238E27FC236}">
                <a16:creationId xmlns:a16="http://schemas.microsoft.com/office/drawing/2014/main" id="{0F098558-CC1A-48ED-9FAF-8FFEEB9D1636}"/>
              </a:ext>
            </a:extLst>
          </p:cNvPr>
          <p:cNvSpPr/>
          <p:nvPr/>
        </p:nvSpPr>
        <p:spPr>
          <a:xfrm>
            <a:off x="3863788" y="627623"/>
            <a:ext cx="4500283" cy="6276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tx1"/>
                </a:solidFill>
              </a:rPr>
              <a:t>EVIDENCIAS</a:t>
            </a:r>
          </a:p>
        </p:txBody>
      </p:sp>
    </p:spTree>
    <p:extLst>
      <p:ext uri="{BB962C8B-B14F-4D97-AF65-F5344CB8AC3E}">
        <p14:creationId xmlns:p14="http://schemas.microsoft.com/office/powerpoint/2010/main" val="1046973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3" name="Imagen 2">
            <a:extLst>
              <a:ext uri="{FF2B5EF4-FFF2-40B4-BE49-F238E27FC236}">
                <a16:creationId xmlns:a16="http://schemas.microsoft.com/office/drawing/2014/main" id="{094C45C7-503C-479C-8FBC-49C7786FE637}"/>
              </a:ext>
            </a:extLst>
          </p:cNvPr>
          <p:cNvPicPr>
            <a:picLocks noChangeAspect="1"/>
          </p:cNvPicPr>
          <p:nvPr/>
        </p:nvPicPr>
        <p:blipFill>
          <a:blip r:embed="rId3"/>
          <a:stretch>
            <a:fillRect/>
          </a:stretch>
        </p:blipFill>
        <p:spPr>
          <a:xfrm>
            <a:off x="609599" y="2085787"/>
            <a:ext cx="10865225" cy="3373719"/>
          </a:xfrm>
          <a:prstGeom prst="rect">
            <a:avLst/>
          </a:prstGeom>
        </p:spPr>
      </p:pic>
      <p:sp>
        <p:nvSpPr>
          <p:cNvPr id="5" name="Rectángulo: esquinas redondeadas 4">
            <a:extLst>
              <a:ext uri="{FF2B5EF4-FFF2-40B4-BE49-F238E27FC236}">
                <a16:creationId xmlns:a16="http://schemas.microsoft.com/office/drawing/2014/main" id="{1D7DAA82-22BE-44A0-8236-2C330DB8FCE5}"/>
              </a:ext>
            </a:extLst>
          </p:cNvPr>
          <p:cNvSpPr/>
          <p:nvPr/>
        </p:nvSpPr>
        <p:spPr>
          <a:xfrm>
            <a:off x="3863788" y="627623"/>
            <a:ext cx="4500283" cy="6276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tx1"/>
                </a:solidFill>
              </a:rPr>
              <a:t>RÚBRICA</a:t>
            </a:r>
          </a:p>
        </p:txBody>
      </p:sp>
    </p:spTree>
    <p:extLst>
      <p:ext uri="{BB962C8B-B14F-4D97-AF65-F5344CB8AC3E}">
        <p14:creationId xmlns:p14="http://schemas.microsoft.com/office/powerpoint/2010/main" val="399292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3" name="Imagen 2">
            <a:extLst>
              <a:ext uri="{FF2B5EF4-FFF2-40B4-BE49-F238E27FC236}">
                <a16:creationId xmlns:a16="http://schemas.microsoft.com/office/drawing/2014/main" id="{70287118-09D1-4CE3-9700-57D02B998476}"/>
              </a:ext>
            </a:extLst>
          </p:cNvPr>
          <p:cNvPicPr>
            <a:picLocks noChangeAspect="1"/>
          </p:cNvPicPr>
          <p:nvPr/>
        </p:nvPicPr>
        <p:blipFill>
          <a:blip r:embed="rId3"/>
          <a:stretch>
            <a:fillRect/>
          </a:stretch>
        </p:blipFill>
        <p:spPr>
          <a:xfrm>
            <a:off x="2290231" y="1676155"/>
            <a:ext cx="7611537" cy="3505689"/>
          </a:xfrm>
          <a:prstGeom prst="rect">
            <a:avLst/>
          </a:prstGeom>
        </p:spPr>
      </p:pic>
    </p:spTree>
    <p:extLst>
      <p:ext uri="{BB962C8B-B14F-4D97-AF65-F5344CB8AC3E}">
        <p14:creationId xmlns:p14="http://schemas.microsoft.com/office/powerpoint/2010/main" val="751470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Rectángulo: esquinas redondeadas 3">
            <a:extLst>
              <a:ext uri="{FF2B5EF4-FFF2-40B4-BE49-F238E27FC236}">
                <a16:creationId xmlns:a16="http://schemas.microsoft.com/office/drawing/2014/main" id="{506D21D7-988B-4FE1-9ABF-F36A2C36A3CC}"/>
              </a:ext>
            </a:extLst>
          </p:cNvPr>
          <p:cNvSpPr/>
          <p:nvPr/>
        </p:nvSpPr>
        <p:spPr>
          <a:xfrm>
            <a:off x="3047999" y="313811"/>
            <a:ext cx="5746377" cy="770965"/>
          </a:xfrm>
          <a:prstGeom prst="round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b="1" dirty="0"/>
              <a:t>Buena Práctica de Gestión</a:t>
            </a:r>
          </a:p>
        </p:txBody>
      </p:sp>
      <p:sp>
        <p:nvSpPr>
          <p:cNvPr id="7" name="CuadroTexto 6">
            <a:extLst>
              <a:ext uri="{FF2B5EF4-FFF2-40B4-BE49-F238E27FC236}">
                <a16:creationId xmlns:a16="http://schemas.microsoft.com/office/drawing/2014/main" id="{A8B44F57-0BC8-4924-95AD-B6380D322023}"/>
              </a:ext>
            </a:extLst>
          </p:cNvPr>
          <p:cNvSpPr txBox="1"/>
          <p:nvPr/>
        </p:nvSpPr>
        <p:spPr>
          <a:xfrm>
            <a:off x="1797421" y="1084776"/>
            <a:ext cx="8597153" cy="369332"/>
          </a:xfrm>
          <a:prstGeom prst="rect">
            <a:avLst/>
          </a:prstGeom>
          <a:solidFill>
            <a:schemeClr val="accent4">
              <a:lumMod val="40000"/>
              <a:lumOff val="60000"/>
            </a:schemeClr>
          </a:solidFill>
        </p:spPr>
        <p:txBody>
          <a:bodyPr wrap="square">
            <a:spAutoFit/>
          </a:bodyPr>
          <a:lstStyle/>
          <a:p>
            <a:r>
              <a:rPr lang="es-ES" sz="1800" b="1" dirty="0">
                <a:solidFill>
                  <a:srgbClr val="000000"/>
                </a:solidFill>
                <a:latin typeface="Arial" panose="020B0604020202020204" pitchFamily="34" charset="0"/>
              </a:rPr>
              <a:t>1. ASPECTO: CARACTERIZACIÓN DE LA IE Y SUSTENTO DE LA PRÁCTICA</a:t>
            </a:r>
            <a:endParaRPr lang="es-PE" dirty="0"/>
          </a:p>
        </p:txBody>
      </p:sp>
      <p:sp>
        <p:nvSpPr>
          <p:cNvPr id="8" name="CuadroTexto 7">
            <a:extLst>
              <a:ext uri="{FF2B5EF4-FFF2-40B4-BE49-F238E27FC236}">
                <a16:creationId xmlns:a16="http://schemas.microsoft.com/office/drawing/2014/main" id="{650C2099-3E11-4FA9-9629-33A2156711C1}"/>
              </a:ext>
            </a:extLst>
          </p:cNvPr>
          <p:cNvSpPr txBox="1"/>
          <p:nvPr/>
        </p:nvSpPr>
        <p:spPr>
          <a:xfrm>
            <a:off x="1797421" y="1494851"/>
            <a:ext cx="8597153" cy="1200329"/>
          </a:xfrm>
          <a:prstGeom prst="rect">
            <a:avLst/>
          </a:prstGeom>
          <a:solidFill>
            <a:schemeClr val="bg1"/>
          </a:solidFill>
        </p:spPr>
        <p:txBody>
          <a:bodyPr wrap="square">
            <a:spAutoFit/>
          </a:bodyPr>
          <a:lstStyle/>
          <a:p>
            <a:pPr algn="just"/>
            <a:r>
              <a:rPr lang="es-ES" sz="1800" b="1" dirty="0">
                <a:solidFill>
                  <a:srgbClr val="000000"/>
                </a:solidFill>
                <a:latin typeface="Arial" panose="020B0604020202020204" pitchFamily="34" charset="0"/>
              </a:rPr>
              <a:t>Competencia 1: Conduce la planificación institucional a partir del conocimiento de los procesos pedagógicos, el clima escolar, las características de los estudiantes y su entorno, orientándola hacia el logro de metas de aprendizaje.</a:t>
            </a:r>
            <a:endParaRPr lang="es-PE" dirty="0"/>
          </a:p>
        </p:txBody>
      </p:sp>
      <p:sp>
        <p:nvSpPr>
          <p:cNvPr id="10" name="CuadroTexto 9">
            <a:extLst>
              <a:ext uri="{FF2B5EF4-FFF2-40B4-BE49-F238E27FC236}">
                <a16:creationId xmlns:a16="http://schemas.microsoft.com/office/drawing/2014/main" id="{25D92DD1-A244-474A-B37A-9F5BD93C04B2}"/>
              </a:ext>
            </a:extLst>
          </p:cNvPr>
          <p:cNvSpPr txBox="1"/>
          <p:nvPr/>
        </p:nvSpPr>
        <p:spPr>
          <a:xfrm>
            <a:off x="856129" y="3667489"/>
            <a:ext cx="4383740" cy="1477328"/>
          </a:xfrm>
          <a:prstGeom prst="rect">
            <a:avLst/>
          </a:prstGeom>
          <a:solidFill>
            <a:schemeClr val="bg2"/>
          </a:solidFill>
        </p:spPr>
        <p:txBody>
          <a:bodyPr wrap="square">
            <a:spAutoFit/>
          </a:bodyPr>
          <a:lstStyle/>
          <a:p>
            <a:pPr algn="just"/>
            <a:r>
              <a:rPr lang="es-ES" sz="1800" dirty="0">
                <a:solidFill>
                  <a:srgbClr val="000000"/>
                </a:solidFill>
                <a:latin typeface="Arial" panose="020B0604020202020204" pitchFamily="34" charset="0"/>
              </a:rPr>
              <a:t>1.1 Explica</a:t>
            </a:r>
            <a:r>
              <a:rPr lang="es-ES" sz="800" dirty="0">
                <a:solidFill>
                  <a:srgbClr val="000000"/>
                </a:solidFill>
                <a:latin typeface="Arial" panose="020B0604020202020204" pitchFamily="34" charset="0"/>
              </a:rPr>
              <a:t> </a:t>
            </a:r>
            <a:r>
              <a:rPr lang="es-ES" sz="1800" dirty="0">
                <a:solidFill>
                  <a:srgbClr val="000000"/>
                </a:solidFill>
                <a:latin typeface="Arial" panose="020B0604020202020204" pitchFamily="34" charset="0"/>
              </a:rPr>
              <a:t>las características de la institución educativa, considerando las necesidades educativas, el entorno, el clima escolar, las individualidades de los estudiantes y/o</a:t>
            </a:r>
            <a:r>
              <a:rPr lang="es-PE" sz="1800" dirty="0">
                <a:solidFill>
                  <a:srgbClr val="000000"/>
                </a:solidFill>
                <a:latin typeface="Arial" panose="020B0604020202020204" pitchFamily="34" charset="0"/>
              </a:rPr>
              <a:t>las barreras educativas. </a:t>
            </a:r>
            <a:endParaRPr lang="es-PE" dirty="0"/>
          </a:p>
        </p:txBody>
      </p:sp>
      <p:sp>
        <p:nvSpPr>
          <p:cNvPr id="12" name="CuadroTexto 11">
            <a:extLst>
              <a:ext uri="{FF2B5EF4-FFF2-40B4-BE49-F238E27FC236}">
                <a16:creationId xmlns:a16="http://schemas.microsoft.com/office/drawing/2014/main" id="{16F03CF8-5A41-41AB-8E0C-7ACBB47C5F70}"/>
              </a:ext>
            </a:extLst>
          </p:cNvPr>
          <p:cNvSpPr txBox="1"/>
          <p:nvPr/>
        </p:nvSpPr>
        <p:spPr>
          <a:xfrm>
            <a:off x="5997388" y="3528990"/>
            <a:ext cx="4993341" cy="1754326"/>
          </a:xfrm>
          <a:prstGeom prst="rect">
            <a:avLst/>
          </a:prstGeom>
          <a:solidFill>
            <a:schemeClr val="accent4">
              <a:lumMod val="40000"/>
              <a:lumOff val="60000"/>
            </a:schemeClr>
          </a:solidFill>
        </p:spPr>
        <p:txBody>
          <a:bodyPr wrap="square">
            <a:spAutoFit/>
          </a:bodyPr>
          <a:lstStyle/>
          <a:p>
            <a:pPr algn="just"/>
            <a:r>
              <a:rPr lang="es-ES" sz="1800" dirty="0">
                <a:solidFill>
                  <a:srgbClr val="000000"/>
                </a:solidFill>
                <a:latin typeface="Arial" panose="020B0604020202020204" pitchFamily="34" charset="0"/>
              </a:rPr>
              <a:t>1.2. Explica cómo la buena práctica de gestión escolar integra las potencialidades de la IE, los procesos pedagógicos, el clima escolar y las características de los </a:t>
            </a:r>
            <a:r>
              <a:rPr lang="es-PE" sz="1800" dirty="0">
                <a:solidFill>
                  <a:srgbClr val="000000"/>
                </a:solidFill>
                <a:latin typeface="Arial" panose="020B0604020202020204" pitchFamily="34" charset="0"/>
              </a:rPr>
              <a:t>estudiantes, orientadas al logro de metas de aprendizaje, utilizando dos fuentes teóricas.</a:t>
            </a:r>
            <a:r>
              <a:rPr lang="es-PE" sz="1800" dirty="0">
                <a:solidFill>
                  <a:srgbClr val="00B050"/>
                </a:solidFill>
                <a:latin typeface="Arial" panose="020B0604020202020204" pitchFamily="34" charset="0"/>
              </a:rPr>
              <a:t> </a:t>
            </a:r>
            <a:endParaRPr lang="es-PE" dirty="0"/>
          </a:p>
        </p:txBody>
      </p:sp>
    </p:spTree>
    <p:extLst>
      <p:ext uri="{BB962C8B-B14F-4D97-AF65-F5344CB8AC3E}">
        <p14:creationId xmlns:p14="http://schemas.microsoft.com/office/powerpoint/2010/main" val="88661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4A2D62FB-169C-42DC-8291-A96C4D3EBB3A}"/>
              </a:ext>
            </a:extLst>
          </p:cNvPr>
          <p:cNvSpPr txBox="1"/>
          <p:nvPr/>
        </p:nvSpPr>
        <p:spPr>
          <a:xfrm>
            <a:off x="1972235" y="2072278"/>
            <a:ext cx="8919882" cy="3416320"/>
          </a:xfrm>
          <a:prstGeom prst="rect">
            <a:avLst/>
          </a:prstGeom>
          <a:solidFill>
            <a:schemeClr val="bg1"/>
          </a:solidFill>
        </p:spPr>
        <p:txBody>
          <a:bodyPr wrap="square">
            <a:spAutoFit/>
          </a:bodyPr>
          <a:lstStyle/>
          <a:p>
            <a:pPr algn="just"/>
            <a:r>
              <a:rPr lang="es-ES" sz="1800" b="1" dirty="0">
                <a:solidFill>
                  <a:srgbClr val="000000"/>
                </a:solidFill>
                <a:latin typeface="Arial" panose="020B0604020202020204" pitchFamily="34" charset="0"/>
              </a:rPr>
              <a:t>Evidencia 1: Línea de tiempo, donde se evidencie el inicio, desarrollo y situación actual </a:t>
            </a:r>
            <a:r>
              <a:rPr lang="es-PE" sz="1800" dirty="0">
                <a:solidFill>
                  <a:srgbClr val="000000"/>
                </a:solidFill>
                <a:latin typeface="Arial" panose="020B0604020202020204" pitchFamily="34" charset="0"/>
              </a:rPr>
              <a:t>de la buena práctica.</a:t>
            </a:r>
          </a:p>
          <a:p>
            <a:pPr algn="just"/>
            <a:endParaRPr lang="es-PE" sz="1800" b="1" dirty="0">
              <a:solidFill>
                <a:srgbClr val="000000"/>
              </a:solidFill>
              <a:latin typeface="Arial" panose="020B0604020202020204" pitchFamily="34" charset="0"/>
            </a:endParaRPr>
          </a:p>
          <a:p>
            <a:pPr algn="just"/>
            <a:r>
              <a:rPr lang="es-ES" sz="1800" b="1" dirty="0">
                <a:solidFill>
                  <a:srgbClr val="000000"/>
                </a:solidFill>
                <a:latin typeface="Arial" panose="020B0604020202020204" pitchFamily="34" charset="0"/>
              </a:rPr>
              <a:t>Evidencia 2: Actas de reunión y FODA u otra herramienta de análisis, en torno a la </a:t>
            </a:r>
            <a:r>
              <a:rPr lang="es-ES" sz="1800" dirty="0">
                <a:solidFill>
                  <a:srgbClr val="000000"/>
                </a:solidFill>
                <a:latin typeface="Arial" panose="020B0604020202020204" pitchFamily="34" charset="0"/>
              </a:rPr>
              <a:t>implementación de los compromisos de gestión. Realizadas de manera colegiada sobre </a:t>
            </a:r>
            <a:r>
              <a:rPr lang="es-PE" sz="1800" dirty="0">
                <a:solidFill>
                  <a:srgbClr val="000000"/>
                </a:solidFill>
                <a:latin typeface="Arial" panose="020B0604020202020204" pitchFamily="34" charset="0"/>
              </a:rPr>
              <a:t>la práctica.</a:t>
            </a:r>
          </a:p>
          <a:p>
            <a:pPr algn="just"/>
            <a:endParaRPr lang="es-PE" sz="1800" dirty="0">
              <a:solidFill>
                <a:srgbClr val="000000"/>
              </a:solidFill>
              <a:latin typeface="Arial" panose="020B0604020202020204" pitchFamily="34" charset="0"/>
            </a:endParaRPr>
          </a:p>
          <a:p>
            <a:pPr algn="just"/>
            <a:r>
              <a:rPr lang="es-ES" sz="1800" b="1" dirty="0">
                <a:solidFill>
                  <a:srgbClr val="000000"/>
                </a:solidFill>
                <a:latin typeface="Arial" panose="020B0604020202020204" pitchFamily="34" charset="0"/>
              </a:rPr>
              <a:t>Evidencia 3: 5 Registros fotográficos de los momentos más significativos de la buena </a:t>
            </a:r>
            <a:r>
              <a:rPr lang="es-ES" sz="1800" dirty="0">
                <a:solidFill>
                  <a:srgbClr val="000000"/>
                </a:solidFill>
                <a:latin typeface="Arial" panose="020B0604020202020204" pitchFamily="34" charset="0"/>
              </a:rPr>
              <a:t>práctica, relacionadas a la línea de tiempo.  </a:t>
            </a:r>
          </a:p>
          <a:p>
            <a:pPr algn="just"/>
            <a:endParaRPr lang="es-PE" sz="1800" dirty="0">
              <a:solidFill>
                <a:srgbClr val="000000"/>
              </a:solidFill>
              <a:latin typeface="Arial" panose="020B0604020202020204" pitchFamily="34" charset="0"/>
            </a:endParaRPr>
          </a:p>
          <a:p>
            <a:pPr algn="just"/>
            <a:r>
              <a:rPr lang="es-ES" sz="1800" b="1" dirty="0">
                <a:solidFill>
                  <a:srgbClr val="000000"/>
                </a:solidFill>
                <a:latin typeface="Arial" panose="020B0604020202020204" pitchFamily="34" charset="0"/>
              </a:rPr>
              <a:t>Evidencia 4: Instrumentos de gestión (PEI y PAT)</a:t>
            </a:r>
          </a:p>
          <a:p>
            <a:endParaRPr lang="es-PE" sz="1800" b="1" dirty="0">
              <a:solidFill>
                <a:srgbClr val="000000"/>
              </a:solidFill>
              <a:latin typeface="Arial" panose="020B0604020202020204" pitchFamily="34" charset="0"/>
            </a:endParaRPr>
          </a:p>
        </p:txBody>
      </p:sp>
      <p:sp>
        <p:nvSpPr>
          <p:cNvPr id="5" name="Rectángulo: esquinas redondeadas 4">
            <a:extLst>
              <a:ext uri="{FF2B5EF4-FFF2-40B4-BE49-F238E27FC236}">
                <a16:creationId xmlns:a16="http://schemas.microsoft.com/office/drawing/2014/main" id="{D89A792C-D11A-43E6-8170-7F1B1FDD7051}"/>
              </a:ext>
            </a:extLst>
          </p:cNvPr>
          <p:cNvSpPr/>
          <p:nvPr/>
        </p:nvSpPr>
        <p:spPr>
          <a:xfrm>
            <a:off x="3863788" y="627623"/>
            <a:ext cx="4500283" cy="62762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b="1" dirty="0">
                <a:solidFill>
                  <a:schemeClr val="tx1"/>
                </a:solidFill>
              </a:rPr>
              <a:t>EVIDENCIAS</a:t>
            </a:r>
          </a:p>
        </p:txBody>
      </p:sp>
    </p:spTree>
    <p:extLst>
      <p:ext uri="{BB962C8B-B14F-4D97-AF65-F5344CB8AC3E}">
        <p14:creationId xmlns:p14="http://schemas.microsoft.com/office/powerpoint/2010/main" val="383513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3" name="Imagen 2">
            <a:extLst>
              <a:ext uri="{FF2B5EF4-FFF2-40B4-BE49-F238E27FC236}">
                <a16:creationId xmlns:a16="http://schemas.microsoft.com/office/drawing/2014/main" id="{316B6B8D-A88A-4DAF-8D28-D62D203E3B2E}"/>
              </a:ext>
            </a:extLst>
          </p:cNvPr>
          <p:cNvPicPr>
            <a:picLocks noChangeAspect="1"/>
          </p:cNvPicPr>
          <p:nvPr/>
        </p:nvPicPr>
        <p:blipFill>
          <a:blip r:embed="rId3"/>
          <a:stretch>
            <a:fillRect/>
          </a:stretch>
        </p:blipFill>
        <p:spPr>
          <a:xfrm>
            <a:off x="318281" y="1880971"/>
            <a:ext cx="11555438" cy="3096057"/>
          </a:xfrm>
          <a:prstGeom prst="rect">
            <a:avLst/>
          </a:prstGeom>
        </p:spPr>
      </p:pic>
    </p:spTree>
    <p:extLst>
      <p:ext uri="{BB962C8B-B14F-4D97-AF65-F5344CB8AC3E}">
        <p14:creationId xmlns:p14="http://schemas.microsoft.com/office/powerpoint/2010/main" val="16150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4" name="Imagen 3">
            <a:extLst>
              <a:ext uri="{FF2B5EF4-FFF2-40B4-BE49-F238E27FC236}">
                <a16:creationId xmlns:a16="http://schemas.microsoft.com/office/drawing/2014/main" id="{B2065C5F-6CD4-4729-BD51-BD93B1A1E410}"/>
              </a:ext>
            </a:extLst>
          </p:cNvPr>
          <p:cNvPicPr>
            <a:picLocks noChangeAspect="1"/>
          </p:cNvPicPr>
          <p:nvPr/>
        </p:nvPicPr>
        <p:blipFill>
          <a:blip r:embed="rId3"/>
          <a:stretch>
            <a:fillRect/>
          </a:stretch>
        </p:blipFill>
        <p:spPr>
          <a:xfrm>
            <a:off x="6759340" y="1075902"/>
            <a:ext cx="3379744" cy="4706196"/>
          </a:xfrm>
          <a:prstGeom prst="rect">
            <a:avLst/>
          </a:prstGeom>
        </p:spPr>
      </p:pic>
      <p:pic>
        <p:nvPicPr>
          <p:cNvPr id="5" name="Imagen 4">
            <a:extLst>
              <a:ext uri="{FF2B5EF4-FFF2-40B4-BE49-F238E27FC236}">
                <a16:creationId xmlns:a16="http://schemas.microsoft.com/office/drawing/2014/main" id="{604AFD12-4389-452D-A5C5-D8D29D9EFDA1}"/>
              </a:ext>
            </a:extLst>
          </p:cNvPr>
          <p:cNvPicPr>
            <a:picLocks noChangeAspect="1"/>
          </p:cNvPicPr>
          <p:nvPr/>
        </p:nvPicPr>
        <p:blipFill>
          <a:blip r:embed="rId4"/>
          <a:stretch>
            <a:fillRect/>
          </a:stretch>
        </p:blipFill>
        <p:spPr>
          <a:xfrm>
            <a:off x="1398223" y="951349"/>
            <a:ext cx="3477856" cy="4830749"/>
          </a:xfrm>
          <a:prstGeom prst="rect">
            <a:avLst/>
          </a:prstGeom>
        </p:spPr>
      </p:pic>
      <p:sp>
        <p:nvSpPr>
          <p:cNvPr id="7" name="CuadroTexto 6">
            <a:extLst>
              <a:ext uri="{FF2B5EF4-FFF2-40B4-BE49-F238E27FC236}">
                <a16:creationId xmlns:a16="http://schemas.microsoft.com/office/drawing/2014/main" id="{2278248E-883B-469A-93FA-CBF132EC7319}"/>
              </a:ext>
            </a:extLst>
          </p:cNvPr>
          <p:cNvSpPr txBox="1"/>
          <p:nvPr/>
        </p:nvSpPr>
        <p:spPr>
          <a:xfrm>
            <a:off x="6651812" y="438997"/>
            <a:ext cx="3747247" cy="523220"/>
          </a:xfrm>
          <a:prstGeom prst="rect">
            <a:avLst/>
          </a:prstGeom>
          <a:noFill/>
        </p:spPr>
        <p:txBody>
          <a:bodyPr wrap="square">
            <a:spAutoFit/>
          </a:bodyPr>
          <a:lstStyle/>
          <a:p>
            <a:r>
              <a:rPr lang="es-ES" sz="1400" b="1" dirty="0"/>
              <a:t>RESOLUCIÓN DE GERENCIA EJECUTIVA </a:t>
            </a:r>
            <a:r>
              <a:rPr lang="es-ES" sz="1400" b="1" dirty="0" err="1"/>
              <a:t>Nº</a:t>
            </a:r>
            <a:r>
              <a:rPr lang="es-ES" sz="1400" b="1" dirty="0"/>
              <a:t> 0008-2025- MINEDU/FONDEP-GE</a:t>
            </a:r>
            <a:endParaRPr lang="es-PE" sz="1400" b="1" dirty="0"/>
          </a:p>
        </p:txBody>
      </p:sp>
      <p:sp>
        <p:nvSpPr>
          <p:cNvPr id="8" name="Rectángulo: esquinas redondeadas 7">
            <a:extLst>
              <a:ext uri="{FF2B5EF4-FFF2-40B4-BE49-F238E27FC236}">
                <a16:creationId xmlns:a16="http://schemas.microsoft.com/office/drawing/2014/main" id="{AF03D224-E1D7-425D-A2D6-BB0E722EB15A}"/>
              </a:ext>
            </a:extLst>
          </p:cNvPr>
          <p:cNvSpPr/>
          <p:nvPr/>
        </p:nvSpPr>
        <p:spPr>
          <a:xfrm>
            <a:off x="3370729" y="6051176"/>
            <a:ext cx="4688541" cy="4034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rgbClr val="0066FF"/>
                </a:solidFill>
              </a:rPr>
              <a:t>CADA AÑO SALE  NUEVA NORMA/BASES</a:t>
            </a:r>
          </a:p>
        </p:txBody>
      </p:sp>
    </p:spTree>
    <p:extLst>
      <p:ext uri="{BB962C8B-B14F-4D97-AF65-F5344CB8AC3E}">
        <p14:creationId xmlns:p14="http://schemas.microsoft.com/office/powerpoint/2010/main" val="403918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93E042B4-3009-465D-82B2-DEA179193469}"/>
              </a:ext>
            </a:extLst>
          </p:cNvPr>
          <p:cNvSpPr txBox="1"/>
          <p:nvPr/>
        </p:nvSpPr>
        <p:spPr>
          <a:xfrm>
            <a:off x="3203164" y="627623"/>
            <a:ext cx="6526868" cy="461665"/>
          </a:xfrm>
          <a:prstGeom prst="rect">
            <a:avLst/>
          </a:prstGeom>
          <a:solidFill>
            <a:schemeClr val="bg1"/>
          </a:solidFill>
        </p:spPr>
        <p:txBody>
          <a:bodyPr wrap="square" rtlCol="0">
            <a:spAutoFit/>
          </a:bodyPr>
          <a:lstStyle/>
          <a:p>
            <a:r>
              <a:rPr lang="es-PE" sz="2400" u="sng" dirty="0">
                <a:solidFill>
                  <a:srgbClr val="FF0000"/>
                </a:solidFill>
                <a:latin typeface="Comic Sans MS" panose="030F0702030302020204" pitchFamily="66" charset="0"/>
              </a:rPr>
              <a:t>PROYECTO DE INOVACIÓN EDUCATIVA</a:t>
            </a:r>
          </a:p>
        </p:txBody>
      </p:sp>
      <p:pic>
        <p:nvPicPr>
          <p:cNvPr id="5" name="Imagen 4">
            <a:extLst>
              <a:ext uri="{FF2B5EF4-FFF2-40B4-BE49-F238E27FC236}">
                <a16:creationId xmlns:a16="http://schemas.microsoft.com/office/drawing/2014/main" id="{73285D93-E175-4C69-AE27-B5FA3E7571B5}"/>
              </a:ext>
            </a:extLst>
          </p:cNvPr>
          <p:cNvPicPr>
            <a:picLocks noChangeAspect="1"/>
          </p:cNvPicPr>
          <p:nvPr/>
        </p:nvPicPr>
        <p:blipFill>
          <a:blip r:embed="rId3"/>
          <a:stretch>
            <a:fillRect/>
          </a:stretch>
        </p:blipFill>
        <p:spPr>
          <a:xfrm>
            <a:off x="347260" y="163502"/>
            <a:ext cx="1857634" cy="464121"/>
          </a:xfrm>
          <a:prstGeom prst="rect">
            <a:avLst/>
          </a:prstGeom>
          <a:ln w="28575">
            <a:solidFill>
              <a:schemeClr val="accent1">
                <a:lumMod val="75000"/>
              </a:schemeClr>
            </a:solidFill>
          </a:ln>
        </p:spPr>
      </p:pic>
      <p:sp>
        <p:nvSpPr>
          <p:cNvPr id="7" name="Rectángulo: esquinas redondeadas 6">
            <a:extLst>
              <a:ext uri="{FF2B5EF4-FFF2-40B4-BE49-F238E27FC236}">
                <a16:creationId xmlns:a16="http://schemas.microsoft.com/office/drawing/2014/main" id="{1EE9A3B3-8143-446D-8115-D9396383C9DC}"/>
              </a:ext>
            </a:extLst>
          </p:cNvPr>
          <p:cNvSpPr/>
          <p:nvPr/>
        </p:nvSpPr>
        <p:spPr>
          <a:xfrm>
            <a:off x="6149544" y="3460880"/>
            <a:ext cx="2056816" cy="515319"/>
          </a:xfrm>
          <a:prstGeom prst="roundRect">
            <a:avLst/>
          </a:prstGeom>
          <a:solidFill>
            <a:srgbClr val="00CC99"/>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dirty="0"/>
              <a:t>PIE PROMISORIOS -2026</a:t>
            </a:r>
          </a:p>
        </p:txBody>
      </p:sp>
      <p:sp>
        <p:nvSpPr>
          <p:cNvPr id="8" name="Rectángulo: esquinas redondeadas 7">
            <a:extLst>
              <a:ext uri="{FF2B5EF4-FFF2-40B4-BE49-F238E27FC236}">
                <a16:creationId xmlns:a16="http://schemas.microsoft.com/office/drawing/2014/main" id="{22C955F5-9E5F-43C0-A025-2EDCC72A3D41}"/>
              </a:ext>
            </a:extLst>
          </p:cNvPr>
          <p:cNvSpPr/>
          <p:nvPr/>
        </p:nvSpPr>
        <p:spPr>
          <a:xfrm>
            <a:off x="3243245" y="3377847"/>
            <a:ext cx="1962621" cy="579549"/>
          </a:xfrm>
          <a:prstGeom prst="roundRect">
            <a:avLst/>
          </a:prstGeom>
          <a:solidFill>
            <a:srgbClr val="66CC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dirty="0"/>
              <a:t>PIE EN PROCESO DE IMPLEMENTACIÓN</a:t>
            </a:r>
          </a:p>
        </p:txBody>
      </p:sp>
      <p:sp>
        <p:nvSpPr>
          <p:cNvPr id="9" name="Rectángulo: esquinas redondeadas 8">
            <a:extLst>
              <a:ext uri="{FF2B5EF4-FFF2-40B4-BE49-F238E27FC236}">
                <a16:creationId xmlns:a16="http://schemas.microsoft.com/office/drawing/2014/main" id="{ACF17416-7E48-4CB4-AF3E-EE82C2953B85}"/>
              </a:ext>
            </a:extLst>
          </p:cNvPr>
          <p:cNvSpPr/>
          <p:nvPr/>
        </p:nvSpPr>
        <p:spPr>
          <a:xfrm>
            <a:off x="897357" y="3442077"/>
            <a:ext cx="1734870" cy="515319"/>
          </a:xfrm>
          <a:prstGeom prst="roundRect">
            <a:avLst/>
          </a:prstGeom>
          <a:solidFill>
            <a:schemeClr val="accent4">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dirty="0"/>
              <a:t>PIE </a:t>
            </a:r>
          </a:p>
          <a:p>
            <a:pPr algn="ctr"/>
            <a:r>
              <a:rPr lang="es-PE" sz="1600" dirty="0"/>
              <a:t>CONSOLIDADOS</a:t>
            </a:r>
          </a:p>
        </p:txBody>
      </p:sp>
      <p:sp>
        <p:nvSpPr>
          <p:cNvPr id="10" name="Rectángulo: esquinas redondeadas 9">
            <a:extLst>
              <a:ext uri="{FF2B5EF4-FFF2-40B4-BE49-F238E27FC236}">
                <a16:creationId xmlns:a16="http://schemas.microsoft.com/office/drawing/2014/main" id="{663BD817-2030-4241-89AE-E2C7E7CD07F1}"/>
              </a:ext>
            </a:extLst>
          </p:cNvPr>
          <p:cNvSpPr/>
          <p:nvPr/>
        </p:nvSpPr>
        <p:spPr>
          <a:xfrm>
            <a:off x="4811427" y="1759593"/>
            <a:ext cx="2676233" cy="325902"/>
          </a:xfrm>
          <a:prstGeom prst="round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E" sz="2000" b="1" dirty="0">
                <a:solidFill>
                  <a:srgbClr val="FF0000"/>
                </a:solidFill>
              </a:rPr>
              <a:t>CATEGORÍAS 2026</a:t>
            </a:r>
          </a:p>
        </p:txBody>
      </p:sp>
      <p:sp>
        <p:nvSpPr>
          <p:cNvPr id="11" name="Rectángulo: esquinas redondeadas 10">
            <a:extLst>
              <a:ext uri="{FF2B5EF4-FFF2-40B4-BE49-F238E27FC236}">
                <a16:creationId xmlns:a16="http://schemas.microsoft.com/office/drawing/2014/main" id="{E1D7AFD0-6957-4956-8C86-136E70652532}"/>
              </a:ext>
            </a:extLst>
          </p:cNvPr>
          <p:cNvSpPr/>
          <p:nvPr/>
        </p:nvSpPr>
        <p:spPr>
          <a:xfrm>
            <a:off x="8948756" y="3385056"/>
            <a:ext cx="2478909" cy="666968"/>
          </a:xfrm>
          <a:prstGeom prst="roundRect">
            <a:avLst/>
          </a:prstGeom>
          <a:solidFill>
            <a:srgbClr val="FFCCFF"/>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s-PE" sz="1600" dirty="0"/>
              <a:t>P. INVESTIGACIÓN-ACCIÓN PARTICIPATIVA</a:t>
            </a:r>
          </a:p>
          <a:p>
            <a:pPr algn="ctr"/>
            <a:r>
              <a:rPr lang="es-PE" sz="1600" dirty="0"/>
              <a:t>PARA LA INNOVACIÓN</a:t>
            </a:r>
          </a:p>
        </p:txBody>
      </p:sp>
      <p:sp>
        <p:nvSpPr>
          <p:cNvPr id="15" name="Elipse 14">
            <a:extLst>
              <a:ext uri="{FF2B5EF4-FFF2-40B4-BE49-F238E27FC236}">
                <a16:creationId xmlns:a16="http://schemas.microsoft.com/office/drawing/2014/main" id="{A78DD038-CB56-4130-AA95-F0E2C90F333E}"/>
              </a:ext>
            </a:extLst>
          </p:cNvPr>
          <p:cNvSpPr/>
          <p:nvPr/>
        </p:nvSpPr>
        <p:spPr>
          <a:xfrm>
            <a:off x="1208111" y="4310604"/>
            <a:ext cx="898413" cy="46719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rgbClr val="FF0000"/>
                </a:solidFill>
              </a:rPr>
              <a:t>2</a:t>
            </a:r>
          </a:p>
          <a:p>
            <a:pPr algn="ctr"/>
            <a:r>
              <a:rPr lang="es-PE" sz="1600" dirty="0">
                <a:solidFill>
                  <a:srgbClr val="FF0000"/>
                </a:solidFill>
              </a:rPr>
              <a:t>años</a:t>
            </a:r>
          </a:p>
        </p:txBody>
      </p:sp>
      <p:sp>
        <p:nvSpPr>
          <p:cNvPr id="16" name="Elipse 15">
            <a:extLst>
              <a:ext uri="{FF2B5EF4-FFF2-40B4-BE49-F238E27FC236}">
                <a16:creationId xmlns:a16="http://schemas.microsoft.com/office/drawing/2014/main" id="{A45A03D3-E379-4C95-9B9D-F7B4CC7BC0CF}"/>
              </a:ext>
            </a:extLst>
          </p:cNvPr>
          <p:cNvSpPr/>
          <p:nvPr/>
        </p:nvSpPr>
        <p:spPr>
          <a:xfrm>
            <a:off x="3851859" y="4424407"/>
            <a:ext cx="898413" cy="467194"/>
          </a:xfrm>
          <a:prstGeom prst="ellips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rPr>
              <a:t>1</a:t>
            </a:r>
          </a:p>
          <a:p>
            <a:pPr algn="ctr"/>
            <a:r>
              <a:rPr lang="es-PE" sz="1600" dirty="0">
                <a:solidFill>
                  <a:schemeClr val="tx1"/>
                </a:solidFill>
              </a:rPr>
              <a:t>año</a:t>
            </a:r>
          </a:p>
        </p:txBody>
      </p:sp>
      <p:sp>
        <p:nvSpPr>
          <p:cNvPr id="17" name="Elipse 16">
            <a:extLst>
              <a:ext uri="{FF2B5EF4-FFF2-40B4-BE49-F238E27FC236}">
                <a16:creationId xmlns:a16="http://schemas.microsoft.com/office/drawing/2014/main" id="{C110F9C0-0976-4F41-8193-0D6978C19D47}"/>
              </a:ext>
            </a:extLst>
          </p:cNvPr>
          <p:cNvSpPr/>
          <p:nvPr/>
        </p:nvSpPr>
        <p:spPr>
          <a:xfrm>
            <a:off x="6466598" y="4424407"/>
            <a:ext cx="1147087" cy="46719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solidFill>
                  <a:schemeClr val="tx1"/>
                </a:solidFill>
              </a:rPr>
              <a:t>Etapa diseño</a:t>
            </a:r>
          </a:p>
        </p:txBody>
      </p:sp>
      <p:sp>
        <p:nvSpPr>
          <p:cNvPr id="18" name="Elipse 17">
            <a:extLst>
              <a:ext uri="{FF2B5EF4-FFF2-40B4-BE49-F238E27FC236}">
                <a16:creationId xmlns:a16="http://schemas.microsoft.com/office/drawing/2014/main" id="{B327BF39-8A9C-4B79-AEF7-36C5AD5520C9}"/>
              </a:ext>
            </a:extLst>
          </p:cNvPr>
          <p:cNvSpPr/>
          <p:nvPr/>
        </p:nvSpPr>
        <p:spPr>
          <a:xfrm>
            <a:off x="9826784" y="4456734"/>
            <a:ext cx="957805" cy="4671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dirty="0"/>
              <a:t>Todos</a:t>
            </a:r>
          </a:p>
        </p:txBody>
      </p:sp>
      <p:cxnSp>
        <p:nvCxnSpPr>
          <p:cNvPr id="19" name="Conector recto 18">
            <a:extLst>
              <a:ext uri="{FF2B5EF4-FFF2-40B4-BE49-F238E27FC236}">
                <a16:creationId xmlns:a16="http://schemas.microsoft.com/office/drawing/2014/main" id="{DDC7724F-DCFF-41FE-BF12-21ADCDAB80D4}"/>
              </a:ext>
            </a:extLst>
          </p:cNvPr>
          <p:cNvCxnSpPr>
            <a:stCxn id="10" idx="2"/>
            <a:endCxn id="8" idx="0"/>
          </p:cNvCxnSpPr>
          <p:nvPr/>
        </p:nvCxnSpPr>
        <p:spPr>
          <a:xfrm flipH="1">
            <a:off x="4224556" y="2085495"/>
            <a:ext cx="1924988" cy="1292352"/>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 name="Conector recto 2">
            <a:extLst>
              <a:ext uri="{FF2B5EF4-FFF2-40B4-BE49-F238E27FC236}">
                <a16:creationId xmlns:a16="http://schemas.microsoft.com/office/drawing/2014/main" id="{FB9FB8E4-B60F-41A0-BDE5-17397889C3E1}"/>
              </a:ext>
            </a:extLst>
          </p:cNvPr>
          <p:cNvCxnSpPr>
            <a:stCxn id="10" idx="2"/>
            <a:endCxn id="7" idx="0"/>
          </p:cNvCxnSpPr>
          <p:nvPr/>
        </p:nvCxnSpPr>
        <p:spPr>
          <a:xfrm>
            <a:off x="6149544" y="2085495"/>
            <a:ext cx="1028408" cy="137538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Conector recto 19">
            <a:extLst>
              <a:ext uri="{FF2B5EF4-FFF2-40B4-BE49-F238E27FC236}">
                <a16:creationId xmlns:a16="http://schemas.microsoft.com/office/drawing/2014/main" id="{2766B939-82E3-4515-9580-745B1C4B22A4}"/>
              </a:ext>
            </a:extLst>
          </p:cNvPr>
          <p:cNvCxnSpPr>
            <a:cxnSpLocks/>
            <a:stCxn id="10" idx="2"/>
            <a:endCxn id="11" idx="0"/>
          </p:cNvCxnSpPr>
          <p:nvPr/>
        </p:nvCxnSpPr>
        <p:spPr>
          <a:xfrm>
            <a:off x="6149544" y="2085495"/>
            <a:ext cx="4038667" cy="1299561"/>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6E58BC7F-C07F-4209-AD0B-E2C4EE71C3C4}"/>
              </a:ext>
            </a:extLst>
          </p:cNvPr>
          <p:cNvCxnSpPr>
            <a:cxnSpLocks/>
            <a:stCxn id="10" idx="2"/>
            <a:endCxn id="9" idx="0"/>
          </p:cNvCxnSpPr>
          <p:nvPr/>
        </p:nvCxnSpPr>
        <p:spPr>
          <a:xfrm flipH="1">
            <a:off x="1764792" y="2085495"/>
            <a:ext cx="4384752" cy="135658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90114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4500">
              <a:srgbClr val="C5D2E8"/>
            </a:gs>
            <a:gs pos="22000">
              <a:schemeClr val="accent1">
                <a:lumMod val="20000"/>
                <a:lumOff val="80000"/>
              </a:schemeClr>
            </a:gs>
            <a:gs pos="21882">
              <a:srgbClr val="D9E2F3"/>
            </a:gs>
            <a:gs pos="21765">
              <a:srgbClr val="D8E1F2"/>
            </a:gs>
            <a:gs pos="21531">
              <a:srgbClr val="D5DFF1"/>
            </a:gs>
            <a:gs pos="21062">
              <a:srgbClr val="D0DBEE"/>
            </a:gs>
            <a:gs pos="20125">
              <a:srgbClr val="C5D2E8"/>
            </a:gs>
            <a:gs pos="53000">
              <a:srgbClr val="B0C0DC"/>
            </a:gs>
            <a:gs pos="46000">
              <a:srgbClr val="859CC5"/>
            </a:gs>
            <a:gs pos="1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3074" name="Picture 2" descr="Imágenes de Muchas gracias - Descarga gratuita en Freepik">
            <a:extLst>
              <a:ext uri="{FF2B5EF4-FFF2-40B4-BE49-F238E27FC236}">
                <a16:creationId xmlns:a16="http://schemas.microsoft.com/office/drawing/2014/main" id="{ACCF439D-488E-43A7-A573-8827F2017D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41" t="9893" r="20874" b="9216"/>
          <a:stretch/>
        </p:blipFill>
        <p:spPr bwMode="auto">
          <a:xfrm>
            <a:off x="4086224" y="2119831"/>
            <a:ext cx="4445327" cy="248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68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pic>
        <p:nvPicPr>
          <p:cNvPr id="5" name="Imagen 4">
            <a:extLst>
              <a:ext uri="{FF2B5EF4-FFF2-40B4-BE49-F238E27FC236}">
                <a16:creationId xmlns:a16="http://schemas.microsoft.com/office/drawing/2014/main" id="{DD32C9B1-4BC8-49D7-9389-92A0E6DD9A0E}"/>
              </a:ext>
            </a:extLst>
          </p:cNvPr>
          <p:cNvPicPr>
            <a:picLocks noChangeAspect="1"/>
          </p:cNvPicPr>
          <p:nvPr/>
        </p:nvPicPr>
        <p:blipFill>
          <a:blip r:embed="rId3"/>
          <a:stretch>
            <a:fillRect/>
          </a:stretch>
        </p:blipFill>
        <p:spPr>
          <a:xfrm>
            <a:off x="608109" y="1340317"/>
            <a:ext cx="4322480" cy="2375377"/>
          </a:xfrm>
          <a:prstGeom prst="rect">
            <a:avLst/>
          </a:prstGeom>
        </p:spPr>
      </p:pic>
      <p:pic>
        <p:nvPicPr>
          <p:cNvPr id="7" name="Imagen 6">
            <a:extLst>
              <a:ext uri="{FF2B5EF4-FFF2-40B4-BE49-F238E27FC236}">
                <a16:creationId xmlns:a16="http://schemas.microsoft.com/office/drawing/2014/main" id="{F38A91D1-7F44-4731-842F-41315D114755}"/>
              </a:ext>
            </a:extLst>
          </p:cNvPr>
          <p:cNvPicPr>
            <a:picLocks noChangeAspect="1"/>
          </p:cNvPicPr>
          <p:nvPr/>
        </p:nvPicPr>
        <p:blipFill>
          <a:blip r:embed="rId4"/>
          <a:stretch>
            <a:fillRect/>
          </a:stretch>
        </p:blipFill>
        <p:spPr>
          <a:xfrm>
            <a:off x="670862" y="3922013"/>
            <a:ext cx="4322480" cy="2622176"/>
          </a:xfrm>
          <a:prstGeom prst="rect">
            <a:avLst/>
          </a:prstGeom>
        </p:spPr>
      </p:pic>
      <p:sp>
        <p:nvSpPr>
          <p:cNvPr id="8" name="Rectángulo: esquinas redondeadas 7">
            <a:extLst>
              <a:ext uri="{FF2B5EF4-FFF2-40B4-BE49-F238E27FC236}">
                <a16:creationId xmlns:a16="http://schemas.microsoft.com/office/drawing/2014/main" id="{9DD12A3D-22B3-428D-9C42-FAD12BB76A1B}"/>
              </a:ext>
            </a:extLst>
          </p:cNvPr>
          <p:cNvSpPr/>
          <p:nvPr/>
        </p:nvSpPr>
        <p:spPr>
          <a:xfrm>
            <a:off x="3576918" y="313811"/>
            <a:ext cx="4831977" cy="62762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b="1" i="1" dirty="0">
                <a:solidFill>
                  <a:srgbClr val="FF0000"/>
                </a:solidFill>
                <a:latin typeface="Comic Sans MS" panose="030F0702030302020204" pitchFamily="66" charset="0"/>
              </a:rPr>
              <a:t>RÚBRICAS DE EVALUACIÓN</a:t>
            </a:r>
          </a:p>
        </p:txBody>
      </p:sp>
      <p:pic>
        <p:nvPicPr>
          <p:cNvPr id="9" name="Imagen 8">
            <a:extLst>
              <a:ext uri="{FF2B5EF4-FFF2-40B4-BE49-F238E27FC236}">
                <a16:creationId xmlns:a16="http://schemas.microsoft.com/office/drawing/2014/main" id="{ABF2A003-068B-4F9F-B29B-90DFFCBBE794}"/>
              </a:ext>
            </a:extLst>
          </p:cNvPr>
          <p:cNvPicPr>
            <a:picLocks noChangeAspect="1"/>
          </p:cNvPicPr>
          <p:nvPr/>
        </p:nvPicPr>
        <p:blipFill>
          <a:blip r:embed="rId5"/>
          <a:stretch>
            <a:fillRect/>
          </a:stretch>
        </p:blipFill>
        <p:spPr>
          <a:xfrm>
            <a:off x="6296703" y="1340317"/>
            <a:ext cx="5130962" cy="2622175"/>
          </a:xfrm>
          <a:prstGeom prst="rect">
            <a:avLst/>
          </a:prstGeom>
        </p:spPr>
      </p:pic>
      <p:sp>
        <p:nvSpPr>
          <p:cNvPr id="2" name="Rectángulo 1">
            <a:extLst>
              <a:ext uri="{FF2B5EF4-FFF2-40B4-BE49-F238E27FC236}">
                <a16:creationId xmlns:a16="http://schemas.microsoft.com/office/drawing/2014/main" id="{BD7F0F77-563E-4134-9653-0E126512B626}"/>
              </a:ext>
            </a:extLst>
          </p:cNvPr>
          <p:cNvSpPr/>
          <p:nvPr/>
        </p:nvSpPr>
        <p:spPr>
          <a:xfrm>
            <a:off x="8301316" y="3922012"/>
            <a:ext cx="2169460" cy="542411"/>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BASES FONDEP-2026</a:t>
            </a:r>
            <a:endParaRPr lang="es-PE" b="1" dirty="0">
              <a:solidFill>
                <a:schemeClr val="tx1"/>
              </a:solidFill>
            </a:endParaRPr>
          </a:p>
        </p:txBody>
      </p:sp>
      <p:sp>
        <p:nvSpPr>
          <p:cNvPr id="3" name="Rectángulo 2">
            <a:extLst>
              <a:ext uri="{FF2B5EF4-FFF2-40B4-BE49-F238E27FC236}">
                <a16:creationId xmlns:a16="http://schemas.microsoft.com/office/drawing/2014/main" id="{D9761300-88B2-4BBA-8AA9-086543C2D794}"/>
              </a:ext>
            </a:extLst>
          </p:cNvPr>
          <p:cNvSpPr/>
          <p:nvPr/>
        </p:nvSpPr>
        <p:spPr>
          <a:xfrm>
            <a:off x="5109882" y="4733365"/>
            <a:ext cx="1186821" cy="4840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RVM </a:t>
            </a:r>
            <a:r>
              <a:rPr lang="es-ES" dirty="0" err="1">
                <a:solidFill>
                  <a:schemeClr val="tx1"/>
                </a:solidFill>
              </a:rPr>
              <a:t>N°</a:t>
            </a:r>
            <a:r>
              <a:rPr lang="es-ES" dirty="0">
                <a:solidFill>
                  <a:schemeClr val="tx1"/>
                </a:solidFill>
              </a:rPr>
              <a:t> 084-2025</a:t>
            </a:r>
            <a:endParaRPr lang="es-PE" dirty="0">
              <a:solidFill>
                <a:schemeClr val="tx1"/>
              </a:solidFill>
            </a:endParaRPr>
          </a:p>
        </p:txBody>
      </p:sp>
    </p:spTree>
    <p:extLst>
      <p:ext uri="{BB962C8B-B14F-4D97-AF65-F5344CB8AC3E}">
        <p14:creationId xmlns:p14="http://schemas.microsoft.com/office/powerpoint/2010/main" val="111827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graphicFrame>
        <p:nvGraphicFramePr>
          <p:cNvPr id="3" name="Objeto 2">
            <a:extLst>
              <a:ext uri="{FF2B5EF4-FFF2-40B4-BE49-F238E27FC236}">
                <a16:creationId xmlns:a16="http://schemas.microsoft.com/office/drawing/2014/main" id="{2B188A71-2651-4BA1-AE00-56B553543D36}"/>
              </a:ext>
            </a:extLst>
          </p:cNvPr>
          <p:cNvGraphicFramePr>
            <a:graphicFrameLocks noChangeAspect="1"/>
          </p:cNvGraphicFramePr>
          <p:nvPr>
            <p:extLst>
              <p:ext uri="{D42A27DB-BD31-4B8C-83A1-F6EECF244321}">
                <p14:modId xmlns:p14="http://schemas.microsoft.com/office/powerpoint/2010/main" val="3962844947"/>
              </p:ext>
            </p:extLst>
          </p:nvPr>
        </p:nvGraphicFramePr>
        <p:xfrm>
          <a:off x="784048" y="403459"/>
          <a:ext cx="10359082" cy="6232532"/>
        </p:xfrm>
        <a:graphic>
          <a:graphicData uri="http://schemas.openxmlformats.org/presentationml/2006/ole">
            <mc:AlternateContent xmlns:mc="http://schemas.openxmlformats.org/markup-compatibility/2006">
              <mc:Choice xmlns:v="urn:schemas-microsoft-com:vml" Requires="v">
                <p:oleObj spid="_x0000_s1032" name="Worksheet" r:id="rId4" imgW="10089022" imgH="10248821" progId="Excel.Sheet.12">
                  <p:embed/>
                </p:oleObj>
              </mc:Choice>
              <mc:Fallback>
                <p:oleObj name="Worksheet" r:id="rId4" imgW="10089022" imgH="10248821" progId="Excel.Sheet.12">
                  <p:embed/>
                  <p:pic>
                    <p:nvPicPr>
                      <p:cNvPr id="0" name=""/>
                      <p:cNvPicPr/>
                      <p:nvPr/>
                    </p:nvPicPr>
                    <p:blipFill>
                      <a:blip r:embed="rId5"/>
                      <a:stretch>
                        <a:fillRect/>
                      </a:stretch>
                    </p:blipFill>
                    <p:spPr>
                      <a:xfrm>
                        <a:off x="784048" y="403459"/>
                        <a:ext cx="10359082" cy="6232532"/>
                      </a:xfrm>
                      <a:prstGeom prst="rect">
                        <a:avLst/>
                      </a:prstGeom>
                    </p:spPr>
                  </p:pic>
                </p:oleObj>
              </mc:Fallback>
            </mc:AlternateContent>
          </a:graphicData>
        </a:graphic>
      </p:graphicFrame>
    </p:spTree>
    <p:extLst>
      <p:ext uri="{BB962C8B-B14F-4D97-AF65-F5344CB8AC3E}">
        <p14:creationId xmlns:p14="http://schemas.microsoft.com/office/powerpoint/2010/main" val="327010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2" name="Rectángulo: esquinas redondeadas 1">
            <a:extLst>
              <a:ext uri="{FF2B5EF4-FFF2-40B4-BE49-F238E27FC236}">
                <a16:creationId xmlns:a16="http://schemas.microsoft.com/office/drawing/2014/main" id="{4EBB7993-FED3-48D8-BCE9-CC19EFA620C1}"/>
              </a:ext>
            </a:extLst>
          </p:cNvPr>
          <p:cNvSpPr/>
          <p:nvPr/>
        </p:nvSpPr>
        <p:spPr>
          <a:xfrm>
            <a:off x="2331109" y="1199694"/>
            <a:ext cx="6463553" cy="1579366"/>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latin typeface="Arial Rounded MT Bold" panose="020F0704030504030204" pitchFamily="34" charset="0"/>
              </a:rPr>
              <a:t>¿Cómo inicio a formular mi proyecto de innovación educativa?</a:t>
            </a:r>
            <a:endParaRPr lang="es-PE" sz="3200" dirty="0">
              <a:latin typeface="Arial Rounded MT Bold" panose="020F0704030504030204" pitchFamily="34" charset="0"/>
            </a:endParaRPr>
          </a:p>
        </p:txBody>
      </p:sp>
      <p:sp>
        <p:nvSpPr>
          <p:cNvPr id="3" name="AutoShape 2" descr="Imágenes de Dibujo animado de pregunta libres de derechos | DepositPhotos">
            <a:extLst>
              <a:ext uri="{FF2B5EF4-FFF2-40B4-BE49-F238E27FC236}">
                <a16:creationId xmlns:a16="http://schemas.microsoft.com/office/drawing/2014/main" id="{B1074838-1DD5-4033-912F-D9A54266E5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4" name="Imagen 3">
            <a:extLst>
              <a:ext uri="{FF2B5EF4-FFF2-40B4-BE49-F238E27FC236}">
                <a16:creationId xmlns:a16="http://schemas.microsoft.com/office/drawing/2014/main" id="{35C35394-FBA3-4C15-AF70-945EAE43D875}"/>
              </a:ext>
            </a:extLst>
          </p:cNvPr>
          <p:cNvPicPr>
            <a:picLocks noChangeAspect="1"/>
          </p:cNvPicPr>
          <p:nvPr/>
        </p:nvPicPr>
        <p:blipFill rotWithShape="1">
          <a:blip r:embed="rId3"/>
          <a:srcRect l="10060" t="3333" r="13759" b="10078"/>
          <a:stretch/>
        </p:blipFill>
        <p:spPr>
          <a:xfrm>
            <a:off x="8296347" y="198551"/>
            <a:ext cx="2381031" cy="2271226"/>
          </a:xfrm>
          <a:prstGeom prst="ellipse">
            <a:avLst/>
          </a:prstGeom>
        </p:spPr>
      </p:pic>
      <p:sp>
        <p:nvSpPr>
          <p:cNvPr id="7" name="Rectángulo: esquinas redondeadas 6">
            <a:extLst>
              <a:ext uri="{FF2B5EF4-FFF2-40B4-BE49-F238E27FC236}">
                <a16:creationId xmlns:a16="http://schemas.microsoft.com/office/drawing/2014/main" id="{2821C63B-C4C0-444A-9D76-9A289DCB758E}"/>
              </a:ext>
            </a:extLst>
          </p:cNvPr>
          <p:cNvSpPr/>
          <p:nvPr/>
        </p:nvSpPr>
        <p:spPr>
          <a:xfrm>
            <a:off x="3160058" y="3140554"/>
            <a:ext cx="5284695" cy="639650"/>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latin typeface="Arial Rounded MT Bold" panose="020F0704030504030204" pitchFamily="34" charset="0"/>
              </a:rPr>
              <a:t>1.Conocer las bases del concurso</a:t>
            </a:r>
            <a:endParaRPr lang="es-PE" sz="2400" dirty="0">
              <a:latin typeface="Arial Rounded MT Bold" panose="020F0704030504030204" pitchFamily="34" charset="0"/>
            </a:endParaRPr>
          </a:p>
        </p:txBody>
      </p:sp>
      <p:sp>
        <p:nvSpPr>
          <p:cNvPr id="8" name="Rectángulo: esquinas redondeadas 7">
            <a:extLst>
              <a:ext uri="{FF2B5EF4-FFF2-40B4-BE49-F238E27FC236}">
                <a16:creationId xmlns:a16="http://schemas.microsoft.com/office/drawing/2014/main" id="{333665F8-1B24-45CB-B1CE-D70BA419C47E}"/>
              </a:ext>
            </a:extLst>
          </p:cNvPr>
          <p:cNvSpPr/>
          <p:nvPr/>
        </p:nvSpPr>
        <p:spPr>
          <a:xfrm>
            <a:off x="3061446" y="4014866"/>
            <a:ext cx="5939118" cy="1346028"/>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latin typeface="Arial Rounded MT Bold" panose="020F0704030504030204" pitchFamily="34" charset="0"/>
              </a:rPr>
              <a:t>2.Conocer la Ficha descriptiva según las bases</a:t>
            </a:r>
            <a:endParaRPr lang="es-PE" sz="2400" dirty="0">
              <a:latin typeface="Arial Rounded MT Bold" panose="020F0704030504030204" pitchFamily="34" charset="0"/>
            </a:endParaRPr>
          </a:p>
        </p:txBody>
      </p:sp>
    </p:spTree>
    <p:extLst>
      <p:ext uri="{BB962C8B-B14F-4D97-AF65-F5344CB8AC3E}">
        <p14:creationId xmlns:p14="http://schemas.microsoft.com/office/powerpoint/2010/main" val="390978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3" name="Rectángulo: esquinas redondeadas 2">
            <a:extLst>
              <a:ext uri="{FF2B5EF4-FFF2-40B4-BE49-F238E27FC236}">
                <a16:creationId xmlns:a16="http://schemas.microsoft.com/office/drawing/2014/main" id="{F263B1F8-D2CE-4B09-9490-D6661D512801}"/>
              </a:ext>
            </a:extLst>
          </p:cNvPr>
          <p:cNvSpPr/>
          <p:nvPr/>
        </p:nvSpPr>
        <p:spPr>
          <a:xfrm>
            <a:off x="2519368" y="2293614"/>
            <a:ext cx="6463553" cy="1579366"/>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3200" b="1" dirty="0">
                <a:solidFill>
                  <a:srgbClr val="FFFFFF"/>
                </a:solidFill>
                <a:latin typeface="Arial Rounded MT Bold" panose="020F0704030504030204" pitchFamily="34" charset="0"/>
              </a:rPr>
              <a:t>¿Qué aspectos intervienen al</a:t>
            </a:r>
          </a:p>
          <a:p>
            <a:pPr algn="just"/>
            <a:r>
              <a:rPr lang="es-PE" sz="3200" b="1" dirty="0">
                <a:solidFill>
                  <a:srgbClr val="FFFFFF"/>
                </a:solidFill>
                <a:latin typeface="Arial Rounded MT Bold" panose="020F0704030504030204" pitchFamily="34" charset="0"/>
              </a:rPr>
              <a:t>innovar  en las escuelas?</a:t>
            </a:r>
            <a:endParaRPr lang="es-PE" sz="3200" dirty="0">
              <a:latin typeface="Arial Rounded MT Bold" panose="020F0704030504030204" pitchFamily="34" charset="0"/>
            </a:endParaRPr>
          </a:p>
        </p:txBody>
      </p:sp>
      <p:pic>
        <p:nvPicPr>
          <p:cNvPr id="2" name="Imagen 1">
            <a:extLst>
              <a:ext uri="{FF2B5EF4-FFF2-40B4-BE49-F238E27FC236}">
                <a16:creationId xmlns:a16="http://schemas.microsoft.com/office/drawing/2014/main" id="{D2BCE267-4659-47E2-9E7C-02F4FE62F310}"/>
              </a:ext>
            </a:extLst>
          </p:cNvPr>
          <p:cNvPicPr>
            <a:picLocks noChangeAspect="1"/>
          </p:cNvPicPr>
          <p:nvPr/>
        </p:nvPicPr>
        <p:blipFill>
          <a:blip r:embed="rId3"/>
          <a:stretch>
            <a:fillRect/>
          </a:stretch>
        </p:blipFill>
        <p:spPr>
          <a:xfrm>
            <a:off x="340118" y="886863"/>
            <a:ext cx="2680989" cy="2235271"/>
          </a:xfrm>
          <a:prstGeom prst="hexagon">
            <a:avLst/>
          </a:prstGeom>
        </p:spPr>
      </p:pic>
      <p:pic>
        <p:nvPicPr>
          <p:cNvPr id="2050" name="Picture 2" descr="Fomentando la creatividad en el aula: Estrategias para la innovación  educativa – MonteHelena Bilingual School">
            <a:extLst>
              <a:ext uri="{FF2B5EF4-FFF2-40B4-BE49-F238E27FC236}">
                <a16:creationId xmlns:a16="http://schemas.microsoft.com/office/drawing/2014/main" id="{B0A51058-F681-4113-AE14-F540A8C06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967" y="4396058"/>
            <a:ext cx="3343835" cy="1910296"/>
          </a:xfrm>
          <a:prstGeom prst="flowChartPreparation">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3576FFCE-4E5B-4968-9C43-9EC642ADAA59}"/>
              </a:ext>
            </a:extLst>
          </p:cNvPr>
          <p:cNvPicPr>
            <a:picLocks noChangeAspect="1"/>
          </p:cNvPicPr>
          <p:nvPr/>
        </p:nvPicPr>
        <p:blipFill>
          <a:blip r:embed="rId5"/>
          <a:stretch>
            <a:fillRect/>
          </a:stretch>
        </p:blipFill>
        <p:spPr>
          <a:xfrm>
            <a:off x="8293635" y="815388"/>
            <a:ext cx="2868536" cy="2729144"/>
          </a:xfrm>
          <a:prstGeom prst="rect">
            <a:avLst/>
          </a:prstGeom>
        </p:spPr>
      </p:pic>
    </p:spTree>
    <p:extLst>
      <p:ext uri="{BB962C8B-B14F-4D97-AF65-F5344CB8AC3E}">
        <p14:creationId xmlns:p14="http://schemas.microsoft.com/office/powerpoint/2010/main" val="107514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4" name="CuadroTexto 3">
            <a:extLst>
              <a:ext uri="{FF2B5EF4-FFF2-40B4-BE49-F238E27FC236}">
                <a16:creationId xmlns:a16="http://schemas.microsoft.com/office/drawing/2014/main" id="{656BADCF-BBFE-462A-8123-D8A861A26CF0}"/>
              </a:ext>
            </a:extLst>
          </p:cNvPr>
          <p:cNvSpPr txBox="1"/>
          <p:nvPr/>
        </p:nvSpPr>
        <p:spPr>
          <a:xfrm>
            <a:off x="2330824" y="1677326"/>
            <a:ext cx="6723529" cy="1938992"/>
          </a:xfrm>
          <a:prstGeom prst="rect">
            <a:avLst/>
          </a:prstGeom>
          <a:solidFill>
            <a:schemeClr val="bg1"/>
          </a:solidFill>
        </p:spPr>
        <p:txBody>
          <a:bodyPr wrap="square">
            <a:spAutoFit/>
          </a:bodyPr>
          <a:lstStyle/>
          <a:p>
            <a:pPr algn="just"/>
            <a:r>
              <a:rPr lang="es-ES" sz="2400" b="1" dirty="0">
                <a:solidFill>
                  <a:schemeClr val="accent1">
                    <a:lumMod val="50000"/>
                  </a:schemeClr>
                </a:solidFill>
                <a:latin typeface="Arial Rounded MT Bold" panose="020F0704030504030204" pitchFamily="34" charset="0"/>
              </a:rPr>
              <a:t>Analizar tres aspectos que suceden en la</a:t>
            </a:r>
          </a:p>
          <a:p>
            <a:pPr algn="just"/>
            <a:r>
              <a:rPr lang="es-PE" sz="2400" b="1" dirty="0">
                <a:solidFill>
                  <a:schemeClr val="accent1">
                    <a:lumMod val="50000"/>
                  </a:schemeClr>
                </a:solidFill>
                <a:latin typeface="Arial Rounded MT Bold" panose="020F0704030504030204" pitchFamily="34" charset="0"/>
              </a:rPr>
              <a:t>escuela:</a:t>
            </a:r>
          </a:p>
          <a:p>
            <a:r>
              <a:rPr lang="es-PE" sz="2400" dirty="0">
                <a:solidFill>
                  <a:schemeClr val="accent1">
                    <a:lumMod val="50000"/>
                  </a:schemeClr>
                </a:solidFill>
                <a:latin typeface="Arial Rounded MT Bold" panose="020F0704030504030204" pitchFamily="34" charset="0"/>
              </a:rPr>
              <a:t>    1. Desarrollo de aprendizajes</a:t>
            </a:r>
          </a:p>
          <a:p>
            <a:r>
              <a:rPr lang="es-PE" sz="2400" dirty="0">
                <a:solidFill>
                  <a:schemeClr val="accent1">
                    <a:lumMod val="50000"/>
                  </a:schemeClr>
                </a:solidFill>
                <a:latin typeface="Arial Rounded MT Bold" panose="020F0704030504030204" pitchFamily="34" charset="0"/>
              </a:rPr>
              <a:t>    2. Prácticas pedagógicas</a:t>
            </a:r>
          </a:p>
          <a:p>
            <a:r>
              <a:rPr lang="es-PE" sz="2400" dirty="0">
                <a:solidFill>
                  <a:schemeClr val="accent1">
                    <a:lumMod val="50000"/>
                  </a:schemeClr>
                </a:solidFill>
                <a:latin typeface="Arial Rounded MT Bold" panose="020F0704030504030204" pitchFamily="34" charset="0"/>
              </a:rPr>
              <a:t>    3. Gestión Escolar</a:t>
            </a:r>
          </a:p>
        </p:txBody>
      </p:sp>
      <p:sp>
        <p:nvSpPr>
          <p:cNvPr id="5" name="Flecha: hacia abajo 4">
            <a:extLst>
              <a:ext uri="{FF2B5EF4-FFF2-40B4-BE49-F238E27FC236}">
                <a16:creationId xmlns:a16="http://schemas.microsoft.com/office/drawing/2014/main" id="{F68B892C-D754-4F47-80F0-67481510FF6D}"/>
              </a:ext>
            </a:extLst>
          </p:cNvPr>
          <p:cNvSpPr/>
          <p:nvPr/>
        </p:nvSpPr>
        <p:spPr>
          <a:xfrm>
            <a:off x="5074024" y="3801035"/>
            <a:ext cx="672352" cy="6006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esquinas redondeadas 6">
            <a:extLst>
              <a:ext uri="{FF2B5EF4-FFF2-40B4-BE49-F238E27FC236}">
                <a16:creationId xmlns:a16="http://schemas.microsoft.com/office/drawing/2014/main" id="{1360EDCB-2B4B-4A7E-A4A8-3C4C39FA6408}"/>
              </a:ext>
            </a:extLst>
          </p:cNvPr>
          <p:cNvSpPr/>
          <p:nvPr/>
        </p:nvSpPr>
        <p:spPr>
          <a:xfrm>
            <a:off x="3137645" y="4678650"/>
            <a:ext cx="4957483" cy="1004047"/>
          </a:xfrm>
          <a:prstGeom prst="roundRect">
            <a:avLst/>
          </a:prstGeom>
          <a:solidFill>
            <a:srgbClr val="FFCC00"/>
          </a:solidFill>
          <a:ln w="28575"/>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2800" dirty="0">
                <a:solidFill>
                  <a:schemeClr val="accent1">
                    <a:lumMod val="50000"/>
                  </a:schemeClr>
                </a:solidFill>
                <a:latin typeface="Arial Rounded MT Bold" panose="020F0704030504030204" pitchFamily="34" charset="0"/>
              </a:rPr>
              <a:t>Desarrollo de aprendizajes</a:t>
            </a:r>
          </a:p>
        </p:txBody>
      </p:sp>
    </p:spTree>
    <p:extLst>
      <p:ext uri="{BB962C8B-B14F-4D97-AF65-F5344CB8AC3E}">
        <p14:creationId xmlns:p14="http://schemas.microsoft.com/office/powerpoint/2010/main" val="183052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accent1">
                <a:lumMod val="75000"/>
              </a:schemeClr>
            </a:gs>
            <a:gs pos="45000">
              <a:schemeClr val="accent1">
                <a:lumMod val="20000"/>
                <a:lumOff val="80000"/>
              </a:schemeClr>
            </a:gs>
            <a:gs pos="49000">
              <a:srgbClr val="D9E2F3"/>
            </a:gs>
            <a:gs pos="39000">
              <a:srgbClr val="D8E1F2"/>
            </a:gs>
            <a:gs pos="3000">
              <a:srgbClr val="D5DFF1"/>
            </a:gs>
            <a:gs pos="71000">
              <a:schemeClr val="accent1">
                <a:lumMod val="75000"/>
              </a:schemeClr>
            </a:gs>
            <a:gs pos="41000">
              <a:srgbClr val="B0C0DC"/>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212753-E69F-4551-ABD0-359CB958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378" y="0"/>
            <a:ext cx="1500575" cy="627623"/>
          </a:xfrm>
          <a:prstGeom prst="rect">
            <a:avLst/>
          </a:prstGeom>
        </p:spPr>
      </p:pic>
      <p:sp>
        <p:nvSpPr>
          <p:cNvPr id="2" name="Rectángulo: esquinas redondeadas 1">
            <a:extLst>
              <a:ext uri="{FF2B5EF4-FFF2-40B4-BE49-F238E27FC236}">
                <a16:creationId xmlns:a16="http://schemas.microsoft.com/office/drawing/2014/main" id="{D332B082-81C9-4719-9859-06ED158101F1}"/>
              </a:ext>
            </a:extLst>
          </p:cNvPr>
          <p:cNvSpPr/>
          <p:nvPr/>
        </p:nvSpPr>
        <p:spPr>
          <a:xfrm>
            <a:off x="4002741" y="287057"/>
            <a:ext cx="4025151" cy="43011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Proyecto de Innovación educativa</a:t>
            </a:r>
            <a:endParaRPr lang="es-PE" b="1" dirty="0">
              <a:solidFill>
                <a:schemeClr val="tx1"/>
              </a:solidFill>
            </a:endParaRPr>
          </a:p>
        </p:txBody>
      </p:sp>
      <p:sp>
        <p:nvSpPr>
          <p:cNvPr id="5" name="Rectángulo: esquinas redondeadas 4">
            <a:extLst>
              <a:ext uri="{FF2B5EF4-FFF2-40B4-BE49-F238E27FC236}">
                <a16:creationId xmlns:a16="http://schemas.microsoft.com/office/drawing/2014/main" id="{08AA5B52-3BCE-48AF-8B00-5F9DF21F3E17}"/>
              </a:ext>
            </a:extLst>
          </p:cNvPr>
          <p:cNvSpPr/>
          <p:nvPr/>
        </p:nvSpPr>
        <p:spPr>
          <a:xfrm>
            <a:off x="793377" y="1111670"/>
            <a:ext cx="2931459" cy="4212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accent1">
                    <a:lumMod val="75000"/>
                  </a:schemeClr>
                </a:solidFill>
              </a:rPr>
              <a:t>1. Criterio : Intencionalidad</a:t>
            </a:r>
            <a:endParaRPr lang="es-PE" b="1" dirty="0">
              <a:solidFill>
                <a:schemeClr val="accent1">
                  <a:lumMod val="75000"/>
                </a:schemeClr>
              </a:solidFill>
            </a:endParaRPr>
          </a:p>
        </p:txBody>
      </p:sp>
      <p:sp>
        <p:nvSpPr>
          <p:cNvPr id="4" name="Rectangle 3">
            <a:extLst>
              <a:ext uri="{FF2B5EF4-FFF2-40B4-BE49-F238E27FC236}">
                <a16:creationId xmlns:a16="http://schemas.microsoft.com/office/drawing/2014/main" id="{D9B0A555-5A57-4AA8-87FA-683B9071E6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a:p>
        </p:txBody>
      </p:sp>
      <p:graphicFrame>
        <p:nvGraphicFramePr>
          <p:cNvPr id="3" name="Tabla 6">
            <a:extLst>
              <a:ext uri="{FF2B5EF4-FFF2-40B4-BE49-F238E27FC236}">
                <a16:creationId xmlns:a16="http://schemas.microsoft.com/office/drawing/2014/main" id="{25DE981F-7894-4393-A3F0-FC3C1268EF77}"/>
              </a:ext>
            </a:extLst>
          </p:cNvPr>
          <p:cNvGraphicFramePr>
            <a:graphicFrameLocks noGrp="1"/>
          </p:cNvGraphicFramePr>
          <p:nvPr>
            <p:extLst>
              <p:ext uri="{D42A27DB-BD31-4B8C-83A1-F6EECF244321}">
                <p14:modId xmlns:p14="http://schemas.microsoft.com/office/powerpoint/2010/main" val="2634805842"/>
              </p:ext>
            </p:extLst>
          </p:nvPr>
        </p:nvGraphicFramePr>
        <p:xfrm>
          <a:off x="2160493" y="2202174"/>
          <a:ext cx="8327315" cy="3535680"/>
        </p:xfrm>
        <a:graphic>
          <a:graphicData uri="http://schemas.openxmlformats.org/drawingml/2006/table">
            <a:tbl>
              <a:tblPr firstRow="1" bandRow="1">
                <a:tableStyleId>{5C22544A-7EE6-4342-B048-85BDC9FD1C3A}</a:tableStyleId>
              </a:tblPr>
              <a:tblGrid>
                <a:gridCol w="8327315">
                  <a:extLst>
                    <a:ext uri="{9D8B030D-6E8A-4147-A177-3AD203B41FA5}">
                      <a16:colId xmlns:a16="http://schemas.microsoft.com/office/drawing/2014/main" val="2365224889"/>
                    </a:ext>
                  </a:extLst>
                </a:gridCol>
              </a:tblGrid>
              <a:tr h="1778316">
                <a:tc>
                  <a:txBody>
                    <a:bodyPr/>
                    <a:lstStyle/>
                    <a:p>
                      <a:pPr algn="just"/>
                      <a:r>
                        <a:rPr lang="es-PE" sz="2000" b="0" kern="1200" dirty="0">
                          <a:solidFill>
                            <a:schemeClr val="accent1">
                              <a:lumMod val="50000"/>
                            </a:schemeClr>
                          </a:solidFill>
                          <a:latin typeface="+mn-lt"/>
                          <a:ea typeface="+mn-ea"/>
                          <a:cs typeface="+mn-cs"/>
                        </a:rPr>
                        <a:t>1.1. Caracteriza el </a:t>
                      </a:r>
                      <a:r>
                        <a:rPr lang="es-PE" sz="2000" b="1" kern="1200" dirty="0">
                          <a:solidFill>
                            <a:srgbClr val="FF0000"/>
                          </a:solidFill>
                          <a:latin typeface="+mn-lt"/>
                          <a:ea typeface="+mn-ea"/>
                          <a:cs typeface="+mn-cs"/>
                        </a:rPr>
                        <a:t>problema </a:t>
                      </a:r>
                      <a:r>
                        <a:rPr lang="es-ES" sz="2000" b="1" kern="1200" dirty="0">
                          <a:solidFill>
                            <a:srgbClr val="FF0000"/>
                          </a:solidFill>
                          <a:latin typeface="+mn-lt"/>
                          <a:ea typeface="+mn-ea"/>
                          <a:cs typeface="+mn-cs"/>
                        </a:rPr>
                        <a:t>central o el desafío </a:t>
                      </a:r>
                      <a:r>
                        <a:rPr lang="es-ES" sz="2000" b="0" kern="1200" dirty="0">
                          <a:solidFill>
                            <a:schemeClr val="accent1">
                              <a:lumMod val="50000"/>
                            </a:schemeClr>
                          </a:solidFill>
                          <a:latin typeface="+mn-lt"/>
                          <a:ea typeface="+mn-ea"/>
                          <a:cs typeface="+mn-cs"/>
                        </a:rPr>
                        <a:t>que su proyecto busca abordar o que ha </a:t>
                      </a:r>
                      <a:r>
                        <a:rPr lang="es-PE" sz="2000" b="0" kern="1200" dirty="0">
                          <a:solidFill>
                            <a:schemeClr val="accent1">
                              <a:lumMod val="50000"/>
                            </a:schemeClr>
                          </a:solidFill>
                          <a:latin typeface="+mn-lt"/>
                          <a:ea typeface="+mn-ea"/>
                          <a:cs typeface="+mn-cs"/>
                        </a:rPr>
                        <a:t>motivado la implementación de </a:t>
                      </a:r>
                      <a:r>
                        <a:rPr lang="es-ES" sz="2000" b="0" kern="1200" dirty="0">
                          <a:solidFill>
                            <a:schemeClr val="accent1">
                              <a:lumMod val="50000"/>
                            </a:schemeClr>
                          </a:solidFill>
                          <a:latin typeface="+mn-lt"/>
                          <a:ea typeface="+mn-ea"/>
                          <a:cs typeface="+mn-cs"/>
                        </a:rPr>
                        <a:t>su proyecto. La descripción debe </a:t>
                      </a:r>
                      <a:r>
                        <a:rPr lang="es-PE" sz="2000" b="0" kern="1200" dirty="0">
                          <a:solidFill>
                            <a:schemeClr val="accent1">
                              <a:lumMod val="50000"/>
                            </a:schemeClr>
                          </a:solidFill>
                          <a:latin typeface="+mn-lt"/>
                          <a:ea typeface="+mn-ea"/>
                          <a:cs typeface="+mn-cs"/>
                        </a:rPr>
                        <a:t>incluir las </a:t>
                      </a:r>
                      <a:r>
                        <a:rPr lang="es-PE" sz="2000" b="1" kern="1200" dirty="0">
                          <a:solidFill>
                            <a:srgbClr val="FF0000"/>
                          </a:solidFill>
                          <a:latin typeface="+mn-lt"/>
                          <a:ea typeface="+mn-ea"/>
                          <a:cs typeface="+mn-cs"/>
                        </a:rPr>
                        <a:t>causas y consecuencias </a:t>
                      </a:r>
                      <a:r>
                        <a:rPr lang="es-PE" sz="2000" b="0" kern="1200" dirty="0">
                          <a:solidFill>
                            <a:schemeClr val="accent1">
                              <a:lumMod val="50000"/>
                            </a:schemeClr>
                          </a:solidFill>
                          <a:latin typeface="+mn-lt"/>
                          <a:ea typeface="+mn-ea"/>
                          <a:cs typeface="+mn-cs"/>
                        </a:rPr>
                        <a:t>que justifican su implementación en </a:t>
                      </a:r>
                      <a:r>
                        <a:rPr lang="es-PE" sz="2000" b="1" kern="1200" dirty="0">
                          <a:solidFill>
                            <a:srgbClr val="FF0000"/>
                          </a:solidFill>
                          <a:latin typeface="+mn-lt"/>
                          <a:ea typeface="+mn-ea"/>
                          <a:cs typeface="+mn-cs"/>
                        </a:rPr>
                        <a:t>base a </a:t>
                      </a:r>
                      <a:r>
                        <a:rPr lang="es-ES" sz="2000" b="1" kern="1200" dirty="0">
                          <a:solidFill>
                            <a:srgbClr val="FF0000"/>
                          </a:solidFill>
                          <a:latin typeface="+mn-lt"/>
                          <a:ea typeface="+mn-ea"/>
                          <a:cs typeface="+mn-cs"/>
                        </a:rPr>
                        <a:t>evidencias</a:t>
                      </a:r>
                      <a:r>
                        <a:rPr lang="es-ES" sz="2000" b="0" kern="1200" dirty="0">
                          <a:solidFill>
                            <a:schemeClr val="accent1">
                              <a:lumMod val="50000"/>
                            </a:schemeClr>
                          </a:solidFill>
                          <a:latin typeface="+mn-lt"/>
                          <a:ea typeface="+mn-ea"/>
                          <a:cs typeface="+mn-cs"/>
                        </a:rPr>
                        <a:t>, y estar </a:t>
                      </a:r>
                      <a:r>
                        <a:rPr lang="es-ES" sz="2000" b="1" kern="1200" dirty="0">
                          <a:solidFill>
                            <a:schemeClr val="accent1">
                              <a:lumMod val="50000"/>
                            </a:schemeClr>
                          </a:solidFill>
                          <a:latin typeface="+mn-lt"/>
                          <a:ea typeface="+mn-ea"/>
                          <a:cs typeface="+mn-cs"/>
                        </a:rPr>
                        <a:t>vinculada a </a:t>
                      </a:r>
                      <a:r>
                        <a:rPr lang="es-PE" sz="2000" b="1" kern="1200" dirty="0">
                          <a:solidFill>
                            <a:schemeClr val="accent1">
                              <a:lumMod val="50000"/>
                            </a:schemeClr>
                          </a:solidFill>
                          <a:latin typeface="+mn-lt"/>
                          <a:ea typeface="+mn-ea"/>
                          <a:cs typeface="+mn-cs"/>
                        </a:rPr>
                        <a:t>la(s) competencia(s) del CNEB</a:t>
                      </a:r>
                      <a:r>
                        <a:rPr lang="es-PE" sz="2000" b="0" kern="1200" dirty="0">
                          <a:solidFill>
                            <a:schemeClr val="accent1">
                              <a:lumMod val="50000"/>
                            </a:schemeClr>
                          </a:solidFill>
                          <a:latin typeface="+mn-lt"/>
                          <a:ea typeface="+mn-ea"/>
                          <a:cs typeface="+mn-cs"/>
                        </a:rPr>
                        <a:t>, </a:t>
                      </a:r>
                      <a:r>
                        <a:rPr lang="es-ES" sz="2000" b="1" kern="1200" dirty="0">
                          <a:solidFill>
                            <a:schemeClr val="accent1">
                              <a:lumMod val="50000"/>
                            </a:schemeClr>
                          </a:solidFill>
                          <a:latin typeface="+mn-lt"/>
                          <a:ea typeface="+mn-ea"/>
                          <a:cs typeface="+mn-cs"/>
                        </a:rPr>
                        <a:t>la mejora de la práctica docente</a:t>
                      </a:r>
                      <a:r>
                        <a:rPr lang="es-ES" sz="2000" b="0" kern="1200" dirty="0">
                          <a:solidFill>
                            <a:schemeClr val="accent1">
                              <a:lumMod val="50000"/>
                            </a:schemeClr>
                          </a:solidFill>
                          <a:latin typeface="+mn-lt"/>
                          <a:ea typeface="+mn-ea"/>
                          <a:cs typeface="+mn-cs"/>
                        </a:rPr>
                        <a:t>, </a:t>
                      </a:r>
                      <a:r>
                        <a:rPr lang="es-ES" sz="2000" b="1" kern="1200" dirty="0">
                          <a:solidFill>
                            <a:srgbClr val="FF0000"/>
                          </a:solidFill>
                          <a:latin typeface="+mn-lt"/>
                          <a:ea typeface="+mn-ea"/>
                          <a:cs typeface="+mn-cs"/>
                        </a:rPr>
                        <a:t>la gestión escolar </a:t>
                      </a:r>
                      <a:r>
                        <a:rPr lang="es-ES" sz="2000" b="0" kern="1200" dirty="0">
                          <a:solidFill>
                            <a:schemeClr val="accent1">
                              <a:lumMod val="50000"/>
                            </a:schemeClr>
                          </a:solidFill>
                          <a:latin typeface="+mn-lt"/>
                          <a:ea typeface="+mn-ea"/>
                          <a:cs typeface="+mn-cs"/>
                        </a:rPr>
                        <a:t>y los </a:t>
                      </a:r>
                      <a:r>
                        <a:rPr lang="es-PE" sz="2000" b="1" kern="1200" dirty="0">
                          <a:solidFill>
                            <a:srgbClr val="FF0000"/>
                          </a:solidFill>
                          <a:latin typeface="+mn-lt"/>
                          <a:ea typeface="+mn-ea"/>
                          <a:cs typeface="+mn-cs"/>
                        </a:rPr>
                        <a:t>aprendizajes de los estudiantes. </a:t>
                      </a:r>
                      <a:endParaRPr lang="es-PE" sz="2000" b="1" dirty="0">
                        <a:solidFill>
                          <a:srgbClr val="FF0000"/>
                        </a:solidFill>
                      </a:endParaRPr>
                    </a:p>
                  </a:txBody>
                  <a:tcPr>
                    <a:solidFill>
                      <a:schemeClr val="accent5">
                        <a:lumMod val="20000"/>
                        <a:lumOff val="80000"/>
                      </a:schemeClr>
                    </a:solidFill>
                  </a:tcPr>
                </a:tc>
                <a:extLst>
                  <a:ext uri="{0D108BD9-81ED-4DB2-BD59-A6C34878D82A}">
                    <a16:rowId xmlns:a16="http://schemas.microsoft.com/office/drawing/2014/main" val="1209964144"/>
                  </a:ext>
                </a:extLst>
              </a:tr>
              <a:tr h="1496044">
                <a:tc>
                  <a:txBody>
                    <a:bodyPr/>
                    <a:lstStyle/>
                    <a:p>
                      <a:pPr algn="just"/>
                      <a:r>
                        <a:rPr lang="es-ES" sz="2000" kern="1200" dirty="0">
                          <a:solidFill>
                            <a:schemeClr val="dk1"/>
                          </a:solidFill>
                          <a:latin typeface="+mn-lt"/>
                          <a:ea typeface="+mn-ea"/>
                          <a:cs typeface="+mn-cs"/>
                        </a:rPr>
                        <a:t>1.2. Formula el </a:t>
                      </a:r>
                      <a:r>
                        <a:rPr lang="es-ES" sz="2000" b="1" kern="1200" dirty="0">
                          <a:solidFill>
                            <a:srgbClr val="FF0000"/>
                          </a:solidFill>
                          <a:latin typeface="+mn-lt"/>
                          <a:ea typeface="+mn-ea"/>
                          <a:cs typeface="+mn-cs"/>
                        </a:rPr>
                        <a:t>objetivo general y </a:t>
                      </a:r>
                      <a:r>
                        <a:rPr lang="es-PE" sz="2000" b="1" kern="1200" dirty="0">
                          <a:solidFill>
                            <a:srgbClr val="FF0000"/>
                          </a:solidFill>
                          <a:latin typeface="+mn-lt"/>
                          <a:ea typeface="+mn-ea"/>
                          <a:cs typeface="+mn-cs"/>
                        </a:rPr>
                        <a:t>específicos </a:t>
                      </a:r>
                      <a:r>
                        <a:rPr lang="es-PE" sz="2000" kern="1200" dirty="0">
                          <a:solidFill>
                            <a:schemeClr val="dk1"/>
                          </a:solidFill>
                          <a:latin typeface="+mn-lt"/>
                          <a:ea typeface="+mn-ea"/>
                          <a:cs typeface="+mn-cs"/>
                        </a:rPr>
                        <a:t>del </a:t>
                      </a:r>
                      <a:r>
                        <a:rPr lang="es-PE" sz="2000" b="1" kern="1200" dirty="0">
                          <a:solidFill>
                            <a:srgbClr val="FF0000"/>
                          </a:solidFill>
                          <a:latin typeface="+mn-lt"/>
                          <a:ea typeface="+mn-ea"/>
                          <a:cs typeface="+mn-cs"/>
                        </a:rPr>
                        <a:t>proyecto </a:t>
                      </a:r>
                      <a:r>
                        <a:rPr lang="es-ES" sz="2000" b="1" kern="1200" dirty="0">
                          <a:solidFill>
                            <a:srgbClr val="FF0000"/>
                          </a:solidFill>
                          <a:latin typeface="+mn-lt"/>
                          <a:ea typeface="+mn-ea"/>
                          <a:cs typeface="+mn-cs"/>
                        </a:rPr>
                        <a:t>vinculados con la solución del problema central o el logro del </a:t>
                      </a:r>
                      <a:r>
                        <a:rPr lang="es-PE" sz="2000" b="1" kern="1200" dirty="0">
                          <a:solidFill>
                            <a:srgbClr val="FF0000"/>
                          </a:solidFill>
                          <a:latin typeface="+mn-lt"/>
                          <a:ea typeface="+mn-ea"/>
                          <a:cs typeface="+mn-cs"/>
                        </a:rPr>
                        <a:t>desafío </a:t>
                      </a:r>
                      <a:r>
                        <a:rPr lang="es-PE" sz="2000" kern="1200" dirty="0">
                          <a:solidFill>
                            <a:schemeClr val="dk1"/>
                          </a:solidFill>
                          <a:latin typeface="+mn-lt"/>
                          <a:ea typeface="+mn-ea"/>
                          <a:cs typeface="+mn-cs"/>
                        </a:rPr>
                        <a:t>identificado, además de </a:t>
                      </a:r>
                      <a:r>
                        <a:rPr lang="es-ES" sz="2000" kern="1200" dirty="0">
                          <a:solidFill>
                            <a:schemeClr val="dk1"/>
                          </a:solidFill>
                          <a:latin typeface="+mn-lt"/>
                          <a:ea typeface="+mn-ea"/>
                          <a:cs typeface="+mn-cs"/>
                        </a:rPr>
                        <a:t>lograr la(s) </a:t>
                      </a:r>
                      <a:r>
                        <a:rPr lang="es-ES" sz="2000" b="1" kern="1200" dirty="0">
                          <a:solidFill>
                            <a:schemeClr val="dk1"/>
                          </a:solidFill>
                          <a:latin typeface="+mn-lt"/>
                          <a:ea typeface="+mn-ea"/>
                          <a:cs typeface="+mn-cs"/>
                        </a:rPr>
                        <a:t>competencia(s) del </a:t>
                      </a:r>
                      <a:r>
                        <a:rPr lang="es-PE" sz="2000" b="1" kern="1200" dirty="0">
                          <a:solidFill>
                            <a:schemeClr val="dk1"/>
                          </a:solidFill>
                          <a:latin typeface="+mn-lt"/>
                          <a:ea typeface="+mn-ea"/>
                          <a:cs typeface="+mn-cs"/>
                        </a:rPr>
                        <a:t>CNEB, </a:t>
                      </a:r>
                      <a:r>
                        <a:rPr lang="es-PE" sz="2000" kern="1200" dirty="0">
                          <a:solidFill>
                            <a:schemeClr val="dk1"/>
                          </a:solidFill>
                          <a:latin typeface="+mn-lt"/>
                          <a:ea typeface="+mn-ea"/>
                          <a:cs typeface="+mn-cs"/>
                        </a:rPr>
                        <a:t>considerando   los </a:t>
                      </a:r>
                      <a:r>
                        <a:rPr lang="es-PE" sz="2000" b="1" kern="1200" dirty="0">
                          <a:solidFill>
                            <a:schemeClr val="dk1"/>
                          </a:solidFill>
                          <a:latin typeface="+mn-lt"/>
                          <a:ea typeface="+mn-ea"/>
                          <a:cs typeface="+mn-cs"/>
                        </a:rPr>
                        <a:t>atributos SMART en la declaración de objetivos</a:t>
                      </a:r>
                      <a:r>
                        <a:rPr lang="es-PE" sz="2000" kern="1200" dirty="0">
                          <a:solidFill>
                            <a:schemeClr val="dk1"/>
                          </a:solidFill>
                          <a:latin typeface="+mn-lt"/>
                          <a:ea typeface="+mn-ea"/>
                          <a:cs typeface="+mn-cs"/>
                        </a:rPr>
                        <a:t>: especifico, medible, alcanzable, relevante y plazo definido. </a:t>
                      </a:r>
                      <a:endParaRPr lang="es-PE" sz="2000" dirty="0"/>
                    </a:p>
                  </a:txBody>
                  <a:tcPr>
                    <a:solidFill>
                      <a:schemeClr val="accent4">
                        <a:lumMod val="40000"/>
                        <a:lumOff val="60000"/>
                      </a:schemeClr>
                    </a:solidFill>
                  </a:tcPr>
                </a:tc>
                <a:extLst>
                  <a:ext uri="{0D108BD9-81ED-4DB2-BD59-A6C34878D82A}">
                    <a16:rowId xmlns:a16="http://schemas.microsoft.com/office/drawing/2014/main" val="1871112289"/>
                  </a:ext>
                </a:extLst>
              </a:tr>
            </a:tbl>
          </a:graphicData>
        </a:graphic>
      </p:graphicFrame>
      <p:sp>
        <p:nvSpPr>
          <p:cNvPr id="7" name="Rectángulo 6">
            <a:extLst>
              <a:ext uri="{FF2B5EF4-FFF2-40B4-BE49-F238E27FC236}">
                <a16:creationId xmlns:a16="http://schemas.microsoft.com/office/drawing/2014/main" id="{210CE16F-43E6-46EF-97B1-89C01828B98C}"/>
              </a:ext>
            </a:extLst>
          </p:cNvPr>
          <p:cNvSpPr/>
          <p:nvPr/>
        </p:nvSpPr>
        <p:spPr>
          <a:xfrm>
            <a:off x="9681882" y="81578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6651953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2095</TotalTime>
  <Words>2138</Words>
  <Application>Microsoft Office PowerPoint</Application>
  <PresentationFormat>Panorámica</PresentationFormat>
  <Paragraphs>114</Paragraphs>
  <Slides>30</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40" baseType="lpstr">
      <vt:lpstr>Aharoni</vt:lpstr>
      <vt:lpstr>Aptos</vt:lpstr>
      <vt:lpstr>Arial</vt:lpstr>
      <vt:lpstr>Arial Rounded MT Bold</vt:lpstr>
      <vt:lpstr>Calibri</vt:lpstr>
      <vt:lpstr>Calibri Light</vt:lpstr>
      <vt:lpstr>Comic Sans MS</vt:lpstr>
      <vt:lpstr>Noto Sans Symbols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Esp-Primaria01</dc:creator>
  <cp:lastModifiedBy>GRLL</cp:lastModifiedBy>
  <cp:revision>125</cp:revision>
  <dcterms:created xsi:type="dcterms:W3CDTF">2026-03-19T17:56:06Z</dcterms:created>
  <dcterms:modified xsi:type="dcterms:W3CDTF">2026-04-29T20:17:08Z</dcterms:modified>
</cp:coreProperties>
</file>