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1" r:id="rId6"/>
    <p:sldId id="270" r:id="rId7"/>
    <p:sldId id="268" r:id="rId8"/>
    <p:sldId id="269" r:id="rId9"/>
    <p:sldId id="273" r:id="rId10"/>
    <p:sldId id="272" r:id="rId11"/>
    <p:sldId id="274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75" r:id="rId2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66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AGP\Escritorio\VACACIONES%20JEFA%202026\BD_4P%20ENLA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AGP\Escritorio\VACACIONES%20JEFA%202026\BD_2S%20ENLA%202025%20...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AGP\Escritorio\VACACIONES%20JEFA%202026\BD_2S%20ENLA%202025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[BD_4P ENLA 2025.xlsx]GRAFICOS!TablaDinámica1</c:name>
    <c:fmtId val="4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s-PE" b="1" dirty="0"/>
              <a:t>NIVEL</a:t>
            </a:r>
            <a:r>
              <a:rPr lang="es-PE" b="1" baseline="0" dirty="0"/>
              <a:t> DE LOGRO - LECTURA</a:t>
            </a:r>
            <a:endParaRPr lang="es-PE" b="1" dirty="0"/>
          </a:p>
        </c:rich>
      </c:tx>
      <c:layout>
        <c:manualLayout>
          <c:xMode val="edge"/>
          <c:yMode val="edge"/>
          <c:x val="0.52501697876478814"/>
          <c:y val="1.92307740840839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ivotFmts>
      <c:pivotFmt>
        <c:idx val="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C0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00B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rgbClr val="C0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00B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rgbClr val="C0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rgbClr val="00B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rgbClr val="C0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00B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GRAFICOS!$B$3:$B$4</c:f>
              <c:strCache>
                <c:ptCount val="1"/>
                <c:pt idx="0">
                  <c:v>INICIO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GRAFICOS!$A$5:$A$9</c:f>
              <c:strCache>
                <c:ptCount val="4"/>
                <c:pt idx="0">
                  <c:v>GUADALUPE</c:v>
                </c:pt>
                <c:pt idx="1">
                  <c:v>JEQUETEPEQUE</c:v>
                </c:pt>
                <c:pt idx="2">
                  <c:v>PACASMAYO</c:v>
                </c:pt>
                <c:pt idx="3">
                  <c:v>SAN PEDRO DE LLOC</c:v>
                </c:pt>
              </c:strCache>
            </c:strRef>
          </c:cat>
          <c:val>
            <c:numRef>
              <c:f>GRAFICOS!$B$5:$B$9</c:f>
              <c:numCache>
                <c:formatCode>0.00%</c:formatCode>
                <c:ptCount val="4"/>
                <c:pt idx="0">
                  <c:v>0.5714285714285714</c:v>
                </c:pt>
                <c:pt idx="1">
                  <c:v>0.32</c:v>
                </c:pt>
                <c:pt idx="2">
                  <c:v>0.36585365853658536</c:v>
                </c:pt>
                <c:pt idx="3">
                  <c:v>0.12962962962962962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39-4497-8DF1-5105CC9B4343}"/>
            </c:ext>
          </c:extLst>
        </c:ser>
        <c:ser>
          <c:idx val="1"/>
          <c:order val="1"/>
          <c:tx>
            <c:strRef>
              <c:f>GRAFICOS!$C$3:$C$4</c:f>
              <c:strCache>
                <c:ptCount val="1"/>
                <c:pt idx="0">
                  <c:v>PREVIO AL INICIO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GRAFICOS!$A$5:$A$9</c:f>
              <c:strCache>
                <c:ptCount val="4"/>
                <c:pt idx="0">
                  <c:v>GUADALUPE</c:v>
                </c:pt>
                <c:pt idx="1">
                  <c:v>JEQUETEPEQUE</c:v>
                </c:pt>
                <c:pt idx="2">
                  <c:v>PACASMAYO</c:v>
                </c:pt>
                <c:pt idx="3">
                  <c:v>SAN PEDRO DE LLOC</c:v>
                </c:pt>
              </c:strCache>
            </c:strRef>
          </c:cat>
          <c:val>
            <c:numRef>
              <c:f>GRAFICOS!$C$5:$C$9</c:f>
              <c:numCache>
                <c:formatCode>0.00%</c:formatCode>
                <c:ptCount val="4"/>
                <c:pt idx="0">
                  <c:v>0</c:v>
                </c:pt>
                <c:pt idx="1">
                  <c:v>0.02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39-4497-8DF1-5105CC9B4343}"/>
            </c:ext>
          </c:extLst>
        </c:ser>
        <c:ser>
          <c:idx val="2"/>
          <c:order val="2"/>
          <c:tx>
            <c:strRef>
              <c:f>GRAFICOS!$D$3:$D$4</c:f>
              <c:strCache>
                <c:ptCount val="1"/>
                <c:pt idx="0">
                  <c:v>PROCESO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GRAFICOS!$A$5:$A$9</c:f>
              <c:strCache>
                <c:ptCount val="4"/>
                <c:pt idx="0">
                  <c:v>GUADALUPE</c:v>
                </c:pt>
                <c:pt idx="1">
                  <c:v>JEQUETEPEQUE</c:v>
                </c:pt>
                <c:pt idx="2">
                  <c:v>PACASMAYO</c:v>
                </c:pt>
                <c:pt idx="3">
                  <c:v>SAN PEDRO DE LLOC</c:v>
                </c:pt>
              </c:strCache>
            </c:strRef>
          </c:cat>
          <c:val>
            <c:numRef>
              <c:f>GRAFICOS!$D$5:$D$9</c:f>
              <c:numCache>
                <c:formatCode>0.00%</c:formatCode>
                <c:ptCount val="4"/>
                <c:pt idx="0">
                  <c:v>0.2857142857142857</c:v>
                </c:pt>
                <c:pt idx="1">
                  <c:v>0.4</c:v>
                </c:pt>
                <c:pt idx="2">
                  <c:v>0.34146341463414637</c:v>
                </c:pt>
                <c:pt idx="3">
                  <c:v>0.57407407407407407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39-4497-8DF1-5105CC9B4343}"/>
            </c:ext>
          </c:extLst>
        </c:ser>
        <c:ser>
          <c:idx val="3"/>
          <c:order val="3"/>
          <c:tx>
            <c:strRef>
              <c:f>GRAFICOS!$E$3:$E$4</c:f>
              <c:strCache>
                <c:ptCount val="1"/>
                <c:pt idx="0">
                  <c:v>SATISFACTORIO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GRAFICOS!$A$5:$A$9</c:f>
              <c:strCache>
                <c:ptCount val="4"/>
                <c:pt idx="0">
                  <c:v>GUADALUPE</c:v>
                </c:pt>
                <c:pt idx="1">
                  <c:v>JEQUETEPEQUE</c:v>
                </c:pt>
                <c:pt idx="2">
                  <c:v>PACASMAYO</c:v>
                </c:pt>
                <c:pt idx="3">
                  <c:v>SAN PEDRO DE LLOC</c:v>
                </c:pt>
              </c:strCache>
            </c:strRef>
          </c:cat>
          <c:val>
            <c:numRef>
              <c:f>GRAFICOS!$E$5:$E$9</c:f>
              <c:numCache>
                <c:formatCode>0.00%</c:formatCode>
                <c:ptCount val="4"/>
                <c:pt idx="0">
                  <c:v>0.14285714285714285</c:v>
                </c:pt>
                <c:pt idx="1">
                  <c:v>0.26</c:v>
                </c:pt>
                <c:pt idx="2">
                  <c:v>0.29268292682926828</c:v>
                </c:pt>
                <c:pt idx="3">
                  <c:v>0.29629629629629628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39-4497-8DF1-5105CC9B4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294648576"/>
        <c:axId val="294647136"/>
      </c:barChart>
      <c:catAx>
        <c:axId val="294648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94647136"/>
        <c:crosses val="autoZero"/>
        <c:auto val="1"/>
        <c:lblAlgn val="ctr"/>
        <c:lblOffset val="100"/>
        <c:noMultiLvlLbl val="0"/>
      </c:catAx>
      <c:valAx>
        <c:axId val="294647136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9464857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s-PE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[BD_2S ENLA 2025 ....xlsx]GRAFICO!TablaDinámica1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dirty="0">
                <a:solidFill>
                  <a:schemeClr val="tx1">
                    <a:lumMod val="95000"/>
                    <a:lumOff val="5000"/>
                  </a:schemeClr>
                </a:solidFill>
              </a:rPr>
              <a:t>NIVELES</a:t>
            </a:r>
            <a:r>
              <a:rPr lang="es-PE" baseline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 LOGRO - LECTURA</a:t>
            </a:r>
            <a:endParaRPr lang="es-P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c:rich>
      </c:tx>
      <c:layout>
        <c:manualLayout>
          <c:xMode val="edge"/>
          <c:yMode val="edge"/>
          <c:x val="0.19063599430390352"/>
          <c:y val="1.90045269182164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0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1"/>
        <c:spPr>
          <a:solidFill>
            <a:srgbClr val="00B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3"/>
        <c:spPr>
          <a:solidFill>
            <a:srgbClr val="C0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4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5"/>
        <c:spPr>
          <a:solidFill>
            <a:srgbClr val="00B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7"/>
        <c:spPr>
          <a:solidFill>
            <a:srgbClr val="C0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8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9"/>
        <c:spPr>
          <a:solidFill>
            <a:srgbClr val="00B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1"/>
        <c:spPr>
          <a:solidFill>
            <a:srgbClr val="C0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2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3"/>
        <c:spPr>
          <a:solidFill>
            <a:srgbClr val="00B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GRAFICO!$B$1:$B$2</c:f>
              <c:strCache>
                <c:ptCount val="1"/>
                <c:pt idx="0">
                  <c:v>INICIO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GRAFICO!$A$3:$A$7</c:f>
              <c:strCache>
                <c:ptCount val="4"/>
                <c:pt idx="0">
                  <c:v>GUADALUPE</c:v>
                </c:pt>
                <c:pt idx="1">
                  <c:v>PACASMAYO</c:v>
                </c:pt>
                <c:pt idx="2">
                  <c:v>SAN JOSÉ</c:v>
                </c:pt>
                <c:pt idx="3">
                  <c:v>SAN PEDRO DE LLOC</c:v>
                </c:pt>
              </c:strCache>
            </c:strRef>
          </c:cat>
          <c:val>
            <c:numRef>
              <c:f>GRAFICO!$B$3:$B$7</c:f>
              <c:numCache>
                <c:formatCode>0.00%</c:formatCode>
                <c:ptCount val="4"/>
                <c:pt idx="0">
                  <c:v>0.43689320388349512</c:v>
                </c:pt>
                <c:pt idx="1">
                  <c:v>0.12621359223300971</c:v>
                </c:pt>
                <c:pt idx="2">
                  <c:v>0.23300970873786409</c:v>
                </c:pt>
                <c:pt idx="3">
                  <c:v>0.20388349514563106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2B-4C71-87F4-AC347A5D15D2}"/>
            </c:ext>
          </c:extLst>
        </c:ser>
        <c:ser>
          <c:idx val="1"/>
          <c:order val="1"/>
          <c:tx>
            <c:strRef>
              <c:f>GRAFICO!$C$1:$C$2</c:f>
              <c:strCache>
                <c:ptCount val="1"/>
                <c:pt idx="0">
                  <c:v>PREVIO AL INCIO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GRAFICO!$A$3:$A$7</c:f>
              <c:strCache>
                <c:ptCount val="4"/>
                <c:pt idx="0">
                  <c:v>GUADALUPE</c:v>
                </c:pt>
                <c:pt idx="1">
                  <c:v>PACASMAYO</c:v>
                </c:pt>
                <c:pt idx="2">
                  <c:v>SAN JOSÉ</c:v>
                </c:pt>
                <c:pt idx="3">
                  <c:v>SAN PEDRO DE LLOC</c:v>
                </c:pt>
              </c:strCache>
            </c:strRef>
          </c:cat>
          <c:val>
            <c:numRef>
              <c:f>GRAFICO!$C$3:$C$7</c:f>
              <c:numCache>
                <c:formatCode>0.00%</c:formatCode>
                <c:ptCount val="4"/>
                <c:pt idx="0">
                  <c:v>0.36842105263157893</c:v>
                </c:pt>
                <c:pt idx="1">
                  <c:v>0.15789473684210525</c:v>
                </c:pt>
                <c:pt idx="2">
                  <c:v>0.36842105263157893</c:v>
                </c:pt>
                <c:pt idx="3">
                  <c:v>0.10526315789473684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2B-4C71-87F4-AC347A5D15D2}"/>
            </c:ext>
          </c:extLst>
        </c:ser>
        <c:ser>
          <c:idx val="2"/>
          <c:order val="2"/>
          <c:tx>
            <c:strRef>
              <c:f>GRAFICO!$D$1:$D$2</c:f>
              <c:strCache>
                <c:ptCount val="1"/>
                <c:pt idx="0">
                  <c:v>PROCESO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GRAFICO!$A$3:$A$7</c:f>
              <c:strCache>
                <c:ptCount val="4"/>
                <c:pt idx="0">
                  <c:v>GUADALUPE</c:v>
                </c:pt>
                <c:pt idx="1">
                  <c:v>PACASMAYO</c:v>
                </c:pt>
                <c:pt idx="2">
                  <c:v>SAN JOSÉ</c:v>
                </c:pt>
                <c:pt idx="3">
                  <c:v>SAN PEDRO DE LLOC</c:v>
                </c:pt>
              </c:strCache>
            </c:strRef>
          </c:cat>
          <c:val>
            <c:numRef>
              <c:f>GRAFICO!$D$3:$D$7</c:f>
              <c:numCache>
                <c:formatCode>0.00%</c:formatCode>
                <c:ptCount val="4"/>
                <c:pt idx="0">
                  <c:v>0.34951456310679613</c:v>
                </c:pt>
                <c:pt idx="1">
                  <c:v>0.27184466019417475</c:v>
                </c:pt>
                <c:pt idx="2">
                  <c:v>0.17475728155339806</c:v>
                </c:pt>
                <c:pt idx="3">
                  <c:v>0.20388349514563106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2B-4C71-87F4-AC347A5D15D2}"/>
            </c:ext>
          </c:extLst>
        </c:ser>
        <c:ser>
          <c:idx val="3"/>
          <c:order val="3"/>
          <c:tx>
            <c:strRef>
              <c:f>GRAFICO!$E$1:$E$2</c:f>
              <c:strCache>
                <c:ptCount val="1"/>
                <c:pt idx="0">
                  <c:v>SATISFACTORIO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GRAFICO!$A$3:$A$7</c:f>
              <c:strCache>
                <c:ptCount val="4"/>
                <c:pt idx="0">
                  <c:v>GUADALUPE</c:v>
                </c:pt>
                <c:pt idx="1">
                  <c:v>PACASMAYO</c:v>
                </c:pt>
                <c:pt idx="2">
                  <c:v>SAN JOSÉ</c:v>
                </c:pt>
                <c:pt idx="3">
                  <c:v>SAN PEDRO DE LLOC</c:v>
                </c:pt>
              </c:strCache>
            </c:strRef>
          </c:cat>
          <c:val>
            <c:numRef>
              <c:f>GRAFICO!$E$3:$E$7</c:f>
              <c:numCache>
                <c:formatCode>0.00%</c:formatCode>
                <c:ptCount val="4"/>
                <c:pt idx="0">
                  <c:v>0.3</c:v>
                </c:pt>
                <c:pt idx="1">
                  <c:v>0.53333333333333333</c:v>
                </c:pt>
                <c:pt idx="2">
                  <c:v>0.1</c:v>
                </c:pt>
                <c:pt idx="3">
                  <c:v>6.6666666666666666E-2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2B-4C71-87F4-AC347A5D1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92559744"/>
        <c:axId val="692556864"/>
      </c:barChart>
      <c:catAx>
        <c:axId val="69255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692556864"/>
        <c:crosses val="autoZero"/>
        <c:auto val="1"/>
        <c:lblAlgn val="ctr"/>
        <c:lblOffset val="100"/>
        <c:noMultiLvlLbl val="0"/>
      </c:catAx>
      <c:valAx>
        <c:axId val="692556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692559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95000"/>
      </a:schemeClr>
    </a:solidFill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[BD_2S ENLA 2025.xlsx]GRAFICO!TablaDinámica2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chemeClr val="tx1">
                    <a:lumMod val="95000"/>
                    <a:lumOff val="5000"/>
                  </a:schemeClr>
                </a:solidFill>
              </a:rPr>
              <a:t>NIEVELES DE LOGRO- MATEMATICA</a:t>
            </a:r>
          </a:p>
        </c:rich>
      </c:tx>
      <c:layout>
        <c:manualLayout>
          <c:xMode val="edge"/>
          <c:yMode val="edge"/>
          <c:x val="0.12619907068302508"/>
          <c:y val="2.19337580768165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00B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rgbClr val="00B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rgbClr val="00B05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GRAFICO!$J$1:$J$2</c:f>
              <c:strCache>
                <c:ptCount val="1"/>
                <c:pt idx="0">
                  <c:v>INICIO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GRAFICO!$I$3:$I$7</c:f>
              <c:strCache>
                <c:ptCount val="4"/>
                <c:pt idx="0">
                  <c:v>GUADALUPE</c:v>
                </c:pt>
                <c:pt idx="1">
                  <c:v>PACASMAYO</c:v>
                </c:pt>
                <c:pt idx="2">
                  <c:v>SAN JOSÉ</c:v>
                </c:pt>
                <c:pt idx="3">
                  <c:v>SAN PEDRO DE LLOC</c:v>
                </c:pt>
              </c:strCache>
            </c:strRef>
          </c:cat>
          <c:val>
            <c:numRef>
              <c:f>GRAFICO!$J$3:$J$7</c:f>
              <c:numCache>
                <c:formatCode>0.00%</c:formatCode>
                <c:ptCount val="4"/>
                <c:pt idx="0">
                  <c:v>0.4845360824742268</c:v>
                </c:pt>
                <c:pt idx="1">
                  <c:v>0.31666666666666665</c:v>
                </c:pt>
                <c:pt idx="2">
                  <c:v>0.38461538461538464</c:v>
                </c:pt>
                <c:pt idx="3">
                  <c:v>0.65217391304347827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97-4E1B-851E-54FFF8501860}"/>
            </c:ext>
          </c:extLst>
        </c:ser>
        <c:ser>
          <c:idx val="1"/>
          <c:order val="1"/>
          <c:tx>
            <c:strRef>
              <c:f>GRAFICO!$K$1:$K$2</c:f>
              <c:strCache>
                <c:ptCount val="1"/>
                <c:pt idx="0">
                  <c:v>PREVIO AL INCIO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GRAFICO!$I$3:$I$7</c:f>
              <c:strCache>
                <c:ptCount val="4"/>
                <c:pt idx="0">
                  <c:v>GUADALUPE</c:v>
                </c:pt>
                <c:pt idx="1">
                  <c:v>PACASMAYO</c:v>
                </c:pt>
                <c:pt idx="2">
                  <c:v>SAN JOSÉ</c:v>
                </c:pt>
                <c:pt idx="3">
                  <c:v>SAN PEDRO DE LLOC</c:v>
                </c:pt>
              </c:strCache>
            </c:strRef>
          </c:cat>
          <c:val>
            <c:numRef>
              <c:f>GRAFICO!$K$3:$K$7</c:f>
              <c:numCache>
                <c:formatCode>0.00%</c:formatCode>
                <c:ptCount val="4"/>
                <c:pt idx="0">
                  <c:v>0.27835051546391754</c:v>
                </c:pt>
                <c:pt idx="1">
                  <c:v>0.16666666666666666</c:v>
                </c:pt>
                <c:pt idx="2">
                  <c:v>0.40384615384615385</c:v>
                </c:pt>
                <c:pt idx="3">
                  <c:v>0.21739130434782608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97-4E1B-851E-54FFF8501860}"/>
            </c:ext>
          </c:extLst>
        </c:ser>
        <c:ser>
          <c:idx val="2"/>
          <c:order val="2"/>
          <c:tx>
            <c:strRef>
              <c:f>GRAFICO!$L$1:$L$2</c:f>
              <c:strCache>
                <c:ptCount val="1"/>
                <c:pt idx="0">
                  <c:v>PROCESO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GRAFICO!$I$3:$I$7</c:f>
              <c:strCache>
                <c:ptCount val="4"/>
                <c:pt idx="0">
                  <c:v>GUADALUPE</c:v>
                </c:pt>
                <c:pt idx="1">
                  <c:v>PACASMAYO</c:v>
                </c:pt>
                <c:pt idx="2">
                  <c:v>SAN JOSÉ</c:v>
                </c:pt>
                <c:pt idx="3">
                  <c:v>SAN PEDRO DE LLOC</c:v>
                </c:pt>
              </c:strCache>
            </c:strRef>
          </c:cat>
          <c:val>
            <c:numRef>
              <c:f>GRAFICO!$L$3:$L$7</c:f>
              <c:numCache>
                <c:formatCode>0.00%</c:formatCode>
                <c:ptCount val="4"/>
                <c:pt idx="0">
                  <c:v>0.19587628865979381</c:v>
                </c:pt>
                <c:pt idx="1">
                  <c:v>0.25</c:v>
                </c:pt>
                <c:pt idx="2">
                  <c:v>0.19230769230769232</c:v>
                </c:pt>
                <c:pt idx="3">
                  <c:v>0.13043478260869565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97-4E1B-851E-54FFF8501860}"/>
            </c:ext>
          </c:extLst>
        </c:ser>
        <c:ser>
          <c:idx val="3"/>
          <c:order val="3"/>
          <c:tx>
            <c:strRef>
              <c:f>GRAFICO!$M$1:$M$2</c:f>
              <c:strCache>
                <c:ptCount val="1"/>
                <c:pt idx="0">
                  <c:v>SATISFACTORIO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GRAFICO!$I$3:$I$7</c:f>
              <c:strCache>
                <c:ptCount val="4"/>
                <c:pt idx="0">
                  <c:v>GUADALUPE</c:v>
                </c:pt>
                <c:pt idx="1">
                  <c:v>PACASMAYO</c:v>
                </c:pt>
                <c:pt idx="2">
                  <c:v>SAN JOSÉ</c:v>
                </c:pt>
                <c:pt idx="3">
                  <c:v>SAN PEDRO DE LLOC</c:v>
                </c:pt>
              </c:strCache>
            </c:strRef>
          </c:cat>
          <c:val>
            <c:numRef>
              <c:f>GRAFICO!$M$3:$M$7</c:f>
              <c:numCache>
                <c:formatCode>0.00%</c:formatCode>
                <c:ptCount val="4"/>
                <c:pt idx="0">
                  <c:v>4.1237113402061855E-2</c:v>
                </c:pt>
                <c:pt idx="1">
                  <c:v>0.26666666666666666</c:v>
                </c:pt>
                <c:pt idx="2">
                  <c:v>1.9230769230769232E-2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97-4E1B-851E-54FFF85018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41603424"/>
        <c:axId val="741604384"/>
      </c:barChart>
      <c:catAx>
        <c:axId val="74160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741604384"/>
        <c:crosses val="autoZero"/>
        <c:auto val="1"/>
        <c:lblAlgn val="ctr"/>
        <c:lblOffset val="100"/>
        <c:noMultiLvlLbl val="0"/>
      </c:catAx>
      <c:valAx>
        <c:axId val="741604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741603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0.00832</cdr:x>
      <cdr:y>0.02326</cdr:y>
    </cdr:from>
    <cdr:to>
      <cdr:x>0.45314</cdr:x>
      <cdr:y>0.08207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1DB3919E-E220-4972-9726-57F8E084419C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>
          <a:duotone>
            <a:prstClr val="black"/>
            <a:schemeClr val="accent5">
              <a:tint val="45000"/>
              <a:satMod val="400000"/>
            </a:schemeClr>
          </a:duotone>
        </a:blip>
        <a:srcRect xmlns:a="http://schemas.openxmlformats.org/drawingml/2006/main" l="24213" t="2134"/>
        <a:stretch xmlns:a="http://schemas.openxmlformats.org/drawingml/2006/main"/>
      </cdr:blipFill>
      <cdr:spPr>
        <a:xfrm xmlns:a="http://schemas.openxmlformats.org/drawingml/2006/main">
          <a:off x="71119" y="92165"/>
          <a:ext cx="3802744" cy="233016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0.52364</cdr:x>
      <cdr:y>0.01971</cdr:y>
    </cdr:from>
    <cdr:to>
      <cdr:x>0.98987</cdr:x>
      <cdr:y>0.07909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5F261E57-D246-E00E-127C-A87DE8640EEF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>
          <a:duotone>
            <a:prstClr val="black"/>
            <a:schemeClr val="accent5">
              <a:tint val="45000"/>
              <a:satMod val="400000"/>
            </a:schemeClr>
          </a:duotone>
        </a:blip>
        <a:srcRect xmlns:a="http://schemas.openxmlformats.org/drawingml/2006/main" l="22574"/>
        <a:stretch xmlns:a="http://schemas.openxmlformats.org/drawingml/2006/main"/>
      </cdr:blipFill>
      <cdr:spPr>
        <a:xfrm xmlns:a="http://schemas.openxmlformats.org/drawingml/2006/main">
          <a:off x="4500881" y="79042"/>
          <a:ext cx="4007394" cy="23809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60000"/>
            <a:lumOff val="40000"/>
          </a:schemeClr>
        </a:solidFill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0.45515</cdr:x>
      <cdr:y>0.01539</cdr:y>
    </cdr:from>
    <cdr:to>
      <cdr:x>0.92403</cdr:x>
      <cdr:y>0.07645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DA705F8B-7168-8EC1-D421-819D41E38AF5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>
          <a:duotone>
            <a:prstClr val="black"/>
            <a:schemeClr val="accent5">
              <a:tint val="45000"/>
              <a:satMod val="400000"/>
            </a:schemeClr>
          </a:duotone>
        </a:blip>
        <a:srcRect xmlns:a="http://schemas.openxmlformats.org/drawingml/2006/main" l="23456" t="-3948"/>
        <a:stretch xmlns:a="http://schemas.openxmlformats.org/drawingml/2006/main"/>
      </cdr:blipFill>
      <cdr:spPr>
        <a:xfrm xmlns:a="http://schemas.openxmlformats.org/drawingml/2006/main">
          <a:off x="3976915" y="62381"/>
          <a:ext cx="4096894" cy="247498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689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22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74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0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256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9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737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98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11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0070C0"/>
          </a:solidFill>
          <a:ln/>
        </p:spPr>
        <p:txBody>
          <a:bodyPr/>
          <a:lstStyle/>
          <a:p>
            <a:endParaRPr lang="es-PE" dirty="0">
              <a:latin typeface="Century" panose="020406040505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73152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5" name="Shape 3"/>
          <p:cNvSpPr/>
          <p:nvPr/>
        </p:nvSpPr>
        <p:spPr>
          <a:xfrm>
            <a:off x="2651760" y="822960"/>
            <a:ext cx="6217920" cy="1280160"/>
          </a:xfrm>
          <a:prstGeom prst="rect">
            <a:avLst/>
          </a:prstGeom>
          <a:solidFill>
            <a:srgbClr val="E63946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2651760" y="822960"/>
            <a:ext cx="62179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Semanas de Gestión</a:t>
            </a:r>
            <a:endParaRPr lang="en-US" sz="3400" dirty="0">
              <a:latin typeface="Century" panose="020406040505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651760" y="2194560"/>
            <a:ext cx="6217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Decisiones que mejoran aprendizajes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57200" y="2926080"/>
            <a:ext cx="8229600" cy="0"/>
          </a:xfrm>
          <a:prstGeom prst="line">
            <a:avLst/>
          </a:prstGeom>
          <a:noFill/>
          <a:ln w="19050">
            <a:solidFill>
              <a:srgbClr val="457B9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310896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0000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UGEL Pacasmayo</a:t>
            </a:r>
            <a:endParaRPr lang="en-US" sz="2200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57200" y="36118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Dirigido a Directores de Instituciones Educativas  |  II Bloque – Semanas de Gestión 2026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12" name="Text 10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entury" panose="02040604050505020304" pitchFamily="18" charset="0"/>
              </a:rPr>
              <a:t>Área de Gestión Pedagógica</a:t>
            </a:r>
            <a:endParaRPr lang="en-US" sz="1000" dirty="0">
              <a:latin typeface="Century" panose="02040604050505020304" pitchFamily="18" charset="0"/>
            </a:endParaRPr>
          </a:p>
        </p:txBody>
      </p:sp>
      <p:pic>
        <p:nvPicPr>
          <p:cNvPr id="15" name="Imagen 14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8326E5A1-216B-1633-94A6-B77D1DF70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132588"/>
            <a:ext cx="1973301" cy="4297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  <a:latin typeface="Century" panose="02040604050505020304" pitchFamily="18" charset="0"/>
                <a:cs typeface="Arial" pitchFamily="34" charset="-120"/>
              </a:rPr>
              <a:t>Resultados de ENLA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DA614CD-AA9A-D953-7239-36FD67514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45" y="711806"/>
            <a:ext cx="8806375" cy="408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147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  <a:latin typeface="Century" panose="02040604050505020304" pitchFamily="18" charset="0"/>
                <a:cs typeface="Arial" pitchFamily="34" charset="-120"/>
              </a:rPr>
              <a:t>Resultados de ENLA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1628A6E0-6B2E-C2C3-719B-E0E7CD95A1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778656"/>
              </p:ext>
            </p:extLst>
          </p:nvPr>
        </p:nvGraphicFramePr>
        <p:xfrm>
          <a:off x="210457" y="747486"/>
          <a:ext cx="8737600" cy="40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21729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Cambio de enfoque en las semanas de gestión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D3557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74320" y="868680"/>
            <a:ext cx="4023360" cy="3749040"/>
          </a:xfrm>
          <a:prstGeom prst="rect">
            <a:avLst/>
          </a:prstGeom>
          <a:solidFill>
            <a:srgbClr val="FFF0F0"/>
          </a:solidFill>
          <a:ln w="25400">
            <a:solidFill>
              <a:srgbClr val="E6394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868680"/>
            <a:ext cx="4023360" cy="594360"/>
          </a:xfrm>
          <a:prstGeom prst="rect">
            <a:avLst/>
          </a:prstGeom>
          <a:solidFill>
            <a:srgbClr val="E63946"/>
          </a:solidFill>
          <a:ln w="12700">
            <a:solidFill>
              <a:srgbClr val="E639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868680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entury" panose="02040604050505020304" pitchFamily="18" charset="0"/>
              </a:rPr>
              <a:t>ANTES</a:t>
            </a:r>
            <a:endParaRPr lang="en-US" sz="1600" dirty="0">
              <a:latin typeface="Century" panose="020406040505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11480" y="155448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63946"/>
                </a:solidFill>
                <a:latin typeface="Century" panose="02040604050505020304" pitchFamily="18" charset="0"/>
              </a:rPr>
              <a:t>Variedad de acciones para cumplir</a:t>
            </a:r>
            <a:endParaRPr lang="en-US" sz="1300" dirty="0">
              <a:latin typeface="Century" panose="020406040505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11480" y="2011680"/>
            <a:ext cx="37490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800"/>
              </a:spcAft>
              <a:buNone/>
            </a:pPr>
            <a:r>
              <a:rPr lang="en-US" sz="1200" dirty="0">
                <a:solidFill>
                  <a:srgbClr val="2D2D2D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• Múltiples actividades sin foco pedagógico</a:t>
            </a:r>
            <a:endParaRPr lang="en-US" sz="1200" dirty="0">
              <a:latin typeface="Century" panose="02040604050505020304" pitchFamily="18" charset="0"/>
            </a:endParaRPr>
          </a:p>
          <a:p>
            <a:pPr marL="0" indent="0" algn="l">
              <a:spcAft>
                <a:spcPts val="800"/>
              </a:spcAft>
              <a:buNone/>
            </a:pPr>
            <a:r>
              <a:rPr lang="en-US" sz="1200" dirty="0">
                <a:solidFill>
                  <a:srgbClr val="2D2D2D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• Llenado de formatos y actas</a:t>
            </a:r>
            <a:endParaRPr lang="en-US" sz="1200" dirty="0">
              <a:latin typeface="Century" panose="02040604050505020304" pitchFamily="18" charset="0"/>
            </a:endParaRPr>
          </a:p>
          <a:p>
            <a:pPr marL="0" indent="0" algn="l">
              <a:spcAft>
                <a:spcPts val="800"/>
              </a:spcAft>
              <a:buNone/>
            </a:pPr>
            <a:r>
              <a:rPr lang="en-US" sz="1200" dirty="0">
                <a:solidFill>
                  <a:srgbClr val="2D2D2D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• Reuniones sin decisiones concretas</a:t>
            </a:r>
            <a:endParaRPr lang="en-US" sz="1200" dirty="0">
              <a:latin typeface="Century" panose="02040604050505020304" pitchFamily="18" charset="0"/>
            </a:endParaRPr>
          </a:p>
          <a:p>
            <a:pPr marL="0" indent="0" algn="l">
              <a:spcAft>
                <a:spcPts val="800"/>
              </a:spcAft>
              <a:buNone/>
            </a:pPr>
            <a:r>
              <a:rPr lang="en-US" sz="1200" dirty="0">
                <a:solidFill>
                  <a:srgbClr val="2D2D2D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• Poca conexión con resultados de aprendizaje</a:t>
            </a:r>
            <a:endParaRPr lang="en-US" sz="1200" dirty="0">
              <a:latin typeface="Century" panose="020406040505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846320" y="868680"/>
            <a:ext cx="4023360" cy="3749040"/>
          </a:xfrm>
          <a:prstGeom prst="rect">
            <a:avLst/>
          </a:prstGeom>
          <a:solidFill>
            <a:srgbClr val="F0FFF8"/>
          </a:solidFill>
          <a:ln w="25400">
            <a:solidFill>
              <a:srgbClr val="2A9D8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846320" y="868680"/>
            <a:ext cx="4023360" cy="59436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0" y="868680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entury" panose="02040604050505020304" pitchFamily="18" charset="0"/>
              </a:rPr>
              <a:t>AHORA</a:t>
            </a:r>
            <a:endParaRPr lang="en-US" sz="1600" dirty="0">
              <a:latin typeface="Century" panose="02040604050505020304" pitchFamily="18" charset="0"/>
            </a:endParaRPr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280" y="1417320"/>
            <a:ext cx="594360" cy="59436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4983480" y="15544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A9D8F"/>
                </a:solidFill>
                <a:latin typeface="Century" panose="02040604050505020304" pitchFamily="18" charset="0"/>
              </a:rPr>
              <a:t>Priorizar acciones estratégicas para mejorar resultados de aprendizaje</a:t>
            </a:r>
            <a:endParaRPr lang="en-US" sz="1300" dirty="0">
              <a:latin typeface="Century" panose="02040604050505020304" pitchFamily="18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4983480" y="2148840"/>
            <a:ext cx="37490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800"/>
              </a:spcAft>
              <a:buNone/>
            </a:pPr>
            <a:r>
              <a:rPr lang="en-US" sz="1200" dirty="0">
                <a:solidFill>
                  <a:srgbClr val="2D2D2D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• Foco en evidencias reales</a:t>
            </a:r>
            <a:endParaRPr lang="en-US" sz="1200" dirty="0">
              <a:latin typeface="Century" panose="02040604050505020304" pitchFamily="18" charset="0"/>
            </a:endParaRPr>
          </a:p>
          <a:p>
            <a:pPr marL="0" indent="0" algn="l">
              <a:spcAft>
                <a:spcPts val="800"/>
              </a:spcAft>
              <a:buNone/>
            </a:pPr>
            <a:r>
              <a:rPr lang="en-US" sz="1200" dirty="0">
                <a:solidFill>
                  <a:srgbClr val="2D2D2D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• 1–2 prioridades claras de aprendizaje</a:t>
            </a:r>
            <a:endParaRPr lang="en-US" sz="1200" dirty="0">
              <a:latin typeface="Century" panose="02040604050505020304" pitchFamily="18" charset="0"/>
            </a:endParaRPr>
          </a:p>
          <a:p>
            <a:pPr marL="0" indent="0" algn="l">
              <a:spcAft>
                <a:spcPts val="800"/>
              </a:spcAft>
              <a:buNone/>
            </a:pPr>
            <a:r>
              <a:rPr lang="en-US" sz="1200" dirty="0">
                <a:solidFill>
                  <a:srgbClr val="2D2D2D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• Decisiones pedagógicas concretas</a:t>
            </a:r>
            <a:endParaRPr lang="en-US" sz="1200" dirty="0">
              <a:latin typeface="Century" panose="02040604050505020304" pitchFamily="18" charset="0"/>
            </a:endParaRPr>
          </a:p>
          <a:p>
            <a:pPr marL="0" indent="0" algn="l">
              <a:spcAft>
                <a:spcPts val="800"/>
              </a:spcAft>
              <a:buNone/>
            </a:pPr>
            <a:r>
              <a:rPr lang="en-US" sz="1200" dirty="0">
                <a:solidFill>
                  <a:srgbClr val="2D2D2D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• Planificación articulada en conjunto</a:t>
            </a:r>
            <a:endParaRPr lang="en-US" sz="1200" dirty="0">
              <a:latin typeface="Century" panose="02040604050505020304" pitchFamily="18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4315968" y="2697480"/>
            <a:ext cx="512064" cy="0"/>
          </a:xfrm>
          <a:prstGeom prst="line">
            <a:avLst/>
          </a:prstGeom>
          <a:noFill/>
          <a:ln w="31750">
            <a:solidFill>
              <a:srgbClr val="1D3557"/>
            </a:solidFill>
            <a:prstDash val="solid"/>
            <a:tailEnd type="triangle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Una semana que genera mejora real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1323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1D3557"/>
                </a:solidFill>
                <a:latin typeface="Century" panose="02040604050505020304" pitchFamily="18" charset="0"/>
              </a:rPr>
              <a:t>¿Cómo convertir cada día en decisiones que mejoren los aprendizajes?</a:t>
            </a:r>
            <a:endParaRPr lang="en-US" sz="1300" dirty="0">
              <a:latin typeface="Century" panose="02040604050505020304" pitchFamily="18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82880" y="1170432"/>
            <a:ext cx="1600200" cy="3246120"/>
          </a:xfrm>
          <a:prstGeom prst="rect">
            <a:avLst/>
          </a:prstGeom>
          <a:solidFill>
            <a:srgbClr val="FFFFFF"/>
          </a:solidFill>
          <a:ln w="25400">
            <a:solidFill>
              <a:srgbClr val="1D355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82880" y="1170432"/>
            <a:ext cx="1600200" cy="658368"/>
          </a:xfrm>
          <a:prstGeom prst="rect">
            <a:avLst/>
          </a:prstGeom>
          <a:solidFill>
            <a:srgbClr val="1D3557"/>
          </a:solidFill>
          <a:ln w="12700">
            <a:solidFill>
              <a:srgbClr val="1D355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82880" y="1170432"/>
            <a:ext cx="160020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" panose="02040604050505020304" pitchFamily="18" charset="0"/>
              </a:rPr>
              <a:t>Preparamos</a:t>
            </a:r>
            <a:endParaRPr lang="en-US" sz="1000" dirty="0"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" panose="02040604050505020304" pitchFamily="18" charset="0"/>
              </a:rPr>
              <a:t>las evidencias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56032" y="1874520"/>
            <a:ext cx="1453896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Century" panose="02040604050505020304" pitchFamily="18" charset="0"/>
              </a:rPr>
              <a:t>Revisamos evidencias e identificamos los principales resultados de aprendizaje.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943100" y="1170432"/>
            <a:ext cx="1600200" cy="3246120"/>
          </a:xfrm>
          <a:prstGeom prst="rect">
            <a:avLst/>
          </a:prstGeom>
          <a:solidFill>
            <a:srgbClr val="FFFFFF"/>
          </a:solidFill>
          <a:ln w="25400">
            <a:solidFill>
              <a:srgbClr val="E6394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1943100" y="1170432"/>
            <a:ext cx="1600200" cy="658368"/>
          </a:xfrm>
          <a:prstGeom prst="rect">
            <a:avLst/>
          </a:prstGeom>
          <a:solidFill>
            <a:srgbClr val="E63946"/>
          </a:solidFill>
          <a:ln w="12700">
            <a:solidFill>
              <a:srgbClr val="E6394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943100" y="1170432"/>
            <a:ext cx="160020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" panose="02040604050505020304" pitchFamily="18" charset="0"/>
              </a:rPr>
              <a:t>Decidimos</a:t>
            </a:r>
            <a:endParaRPr lang="en-US" sz="1000" dirty="0"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" panose="02040604050505020304" pitchFamily="18" charset="0"/>
              </a:rPr>
              <a:t>con foco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016252" y="1874520"/>
            <a:ext cx="1453896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Century" panose="02040604050505020304" pitchFamily="18" charset="0"/>
              </a:rPr>
              <a:t>Definimos 1–2 prioridades de aprendizaje a partir de evidencias reales.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703320" y="1170432"/>
            <a:ext cx="1600200" cy="3246120"/>
          </a:xfrm>
          <a:prstGeom prst="rect">
            <a:avLst/>
          </a:prstGeom>
          <a:solidFill>
            <a:srgbClr val="FFFFFF"/>
          </a:solidFill>
          <a:ln w="25400">
            <a:solidFill>
              <a:srgbClr val="0096C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703320" y="1170432"/>
            <a:ext cx="1600200" cy="658368"/>
          </a:xfrm>
          <a:prstGeom prst="rect">
            <a:avLst/>
          </a:prstGeom>
          <a:solidFill>
            <a:srgbClr val="0096C7"/>
          </a:solidFill>
          <a:ln w="12700">
            <a:solidFill>
              <a:srgbClr val="0096C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03320" y="1170432"/>
            <a:ext cx="160020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" panose="02040604050505020304" pitchFamily="18" charset="0"/>
              </a:rPr>
              <a:t>Analizamos</a:t>
            </a:r>
            <a:endParaRPr lang="en-US" sz="1000" dirty="0"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" panose="02040604050505020304" pitchFamily="18" charset="0"/>
              </a:rPr>
              <a:t>con propósito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776472" y="1874520"/>
            <a:ext cx="1453896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Century" panose="02040604050505020304" pitchFamily="18" charset="0"/>
              </a:rPr>
              <a:t>Revisamos evidencias para entender el problema y llegar a conclusiones claras.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463540" y="1170432"/>
            <a:ext cx="1600200" cy="3246120"/>
          </a:xfrm>
          <a:prstGeom prst="rect">
            <a:avLst/>
          </a:prstGeom>
          <a:solidFill>
            <a:srgbClr val="FFFFFF"/>
          </a:solidFill>
          <a:ln w="25400">
            <a:solidFill>
              <a:srgbClr val="457B9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463540" y="1170432"/>
            <a:ext cx="1600200" cy="658368"/>
          </a:xfrm>
          <a:prstGeom prst="rect">
            <a:avLst/>
          </a:prstGeom>
          <a:solidFill>
            <a:srgbClr val="457B9D"/>
          </a:solidFill>
          <a:ln w="12700">
            <a:solidFill>
              <a:srgbClr val="457B9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63540" y="1170432"/>
            <a:ext cx="160020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" panose="02040604050505020304" pitchFamily="18" charset="0"/>
              </a:rPr>
              <a:t>Definimos</a:t>
            </a:r>
            <a:endParaRPr lang="en-US" sz="1000" dirty="0"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" panose="02040604050505020304" pitchFamily="18" charset="0"/>
              </a:rPr>
              <a:t>acciones concretas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5536692" y="1874520"/>
            <a:ext cx="1453896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Century" panose="02040604050505020304" pitchFamily="18" charset="0"/>
              </a:rPr>
              <a:t>Acordamos qué cambiar en la enseñanza y cómo lo haremos.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7223760" y="1170432"/>
            <a:ext cx="1600200" cy="3246120"/>
          </a:xfrm>
          <a:prstGeom prst="rect">
            <a:avLst/>
          </a:prstGeom>
          <a:solidFill>
            <a:srgbClr val="FFFFFF"/>
          </a:solidFill>
          <a:ln w="254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7223760" y="1170432"/>
            <a:ext cx="1600200" cy="658368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223760" y="1170432"/>
            <a:ext cx="160020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" panose="02040604050505020304" pitchFamily="18" charset="0"/>
              </a:rPr>
              <a:t>Planificamos</a:t>
            </a:r>
            <a:endParaRPr lang="en-US" sz="1000" dirty="0"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" panose="02040604050505020304" pitchFamily="18" charset="0"/>
              </a:rPr>
              <a:t>en conjunto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7296912" y="1874520"/>
            <a:ext cx="1453896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000" dirty="0">
                <a:solidFill>
                  <a:srgbClr val="2D2D2D"/>
                </a:solidFill>
                <a:latin typeface="Century" panose="02040604050505020304" pitchFamily="18" charset="0"/>
              </a:rPr>
              <a:t>Diseñamos proyectos de aprendizaje articulados y nos retroalimentamos.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182880" y="4553712"/>
            <a:ext cx="8778240" cy="274320"/>
          </a:xfrm>
          <a:prstGeom prst="rect">
            <a:avLst/>
          </a:prstGeom>
          <a:solidFill>
            <a:srgbClr val="FF0000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182880" y="4553712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" panose="02040604050505020304" pitchFamily="18" charset="0"/>
              </a:rPr>
              <a:t>No se trata de hacer más actividades. Se trata de tomar decisiones que cambien la enseñanza.</a:t>
            </a:r>
            <a:endParaRPr lang="en-US" sz="1000" dirty="0">
              <a:latin typeface="Century" panose="020406040505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Si estas 4 acciones ocurren, lo demás sumará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74320" y="777240"/>
            <a:ext cx="4160520" cy="1783080"/>
          </a:xfrm>
          <a:prstGeom prst="rect">
            <a:avLst/>
          </a:prstGeom>
          <a:solidFill>
            <a:srgbClr val="FFFFFF"/>
          </a:solidFill>
          <a:ln w="25400">
            <a:solidFill>
              <a:srgbClr val="E6394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84048" y="1005840"/>
            <a:ext cx="548640" cy="548640"/>
          </a:xfrm>
          <a:prstGeom prst="ellipse">
            <a:avLst/>
          </a:prstGeom>
          <a:solidFill>
            <a:srgbClr val="E63946"/>
          </a:solidFill>
          <a:ln/>
        </p:spPr>
      </p:sp>
      <p:sp>
        <p:nvSpPr>
          <p:cNvPr id="9" name="Text 7"/>
          <p:cNvSpPr/>
          <p:nvPr/>
        </p:nvSpPr>
        <p:spPr>
          <a:xfrm>
            <a:off x="384048" y="10058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entury" panose="02040604050505020304" pitchFamily="18" charset="0"/>
              </a:rPr>
              <a:t>1</a:t>
            </a:r>
            <a:endParaRPr lang="en-US" sz="1600" dirty="0">
              <a:latin typeface="Century" panose="02040604050505020304" pitchFamily="18" charset="0"/>
            </a:endParaRPr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040" y="914400"/>
            <a:ext cx="502920" cy="5029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051560" y="978408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3557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Análisis de aprendizajes</a:t>
            </a:r>
            <a:endParaRPr lang="en-US" sz="1200" dirty="0">
              <a:latin typeface="Century" panose="020406040505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051560" y="1490472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2D2D"/>
                </a:solidFill>
                <a:latin typeface="Century" panose="02040604050505020304" pitchFamily="18" charset="0"/>
              </a:rPr>
              <a:t>Evidencias reales</a:t>
            </a:r>
            <a:endParaRPr lang="en-US" sz="1050" dirty="0">
              <a:latin typeface="Century" panose="02040604050505020304" pitchFamily="18" charset="0"/>
            </a:endParaRPr>
          </a:p>
          <a:p>
            <a:pPr marL="342900" indent="-342900" algn="l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2D2D"/>
                </a:solidFill>
                <a:latin typeface="Century" panose="02040604050505020304" pitchFamily="18" charset="0"/>
              </a:rPr>
              <a:t>Resultados del I Bimestre / Trimestre</a:t>
            </a:r>
            <a:endParaRPr lang="en-US" sz="1050" dirty="0">
              <a:latin typeface="Century" panose="02040604050505020304" pitchFamily="18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4663440" y="777240"/>
            <a:ext cx="4160520" cy="1783080"/>
          </a:xfrm>
          <a:prstGeom prst="rect">
            <a:avLst/>
          </a:prstGeom>
          <a:solidFill>
            <a:srgbClr val="FFFFFF"/>
          </a:solidFill>
          <a:ln w="25400">
            <a:solidFill>
              <a:srgbClr val="0096C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4773168" y="1005840"/>
            <a:ext cx="548640" cy="548640"/>
          </a:xfrm>
          <a:prstGeom prst="ellipse">
            <a:avLst/>
          </a:prstGeom>
          <a:solidFill>
            <a:srgbClr val="0096C7"/>
          </a:solidFill>
          <a:ln/>
        </p:spPr>
      </p:sp>
      <p:sp>
        <p:nvSpPr>
          <p:cNvPr id="15" name="Text 12"/>
          <p:cNvSpPr/>
          <p:nvPr/>
        </p:nvSpPr>
        <p:spPr>
          <a:xfrm>
            <a:off x="4773168" y="10058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entury" panose="02040604050505020304" pitchFamily="18" charset="0"/>
              </a:rPr>
              <a:t>2</a:t>
            </a:r>
            <a:endParaRPr lang="en-US" sz="1600" dirty="0">
              <a:latin typeface="Century" panose="02040604050505020304" pitchFamily="18" charset="0"/>
            </a:endParaRPr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0" y="914400"/>
            <a:ext cx="502920" cy="50292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440680" y="978408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3557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Atención a estudiantes según sus necesidades</a:t>
            </a:r>
            <a:endParaRPr lang="en-US" sz="1200" dirty="0">
              <a:latin typeface="Century" panose="02040604050505020304" pitchFamily="18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5440680" y="1490472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2D2D"/>
                </a:solidFill>
                <a:latin typeface="Century" panose="02040604050505020304" pitchFamily="18" charset="0"/>
              </a:rPr>
              <a:t>Identificación de estudiantes en riesgo de rezago o con rezago</a:t>
            </a:r>
            <a:endParaRPr lang="en-US" sz="1050" dirty="0">
              <a:latin typeface="Century" panose="02040604050505020304" pitchFamily="18" charset="0"/>
            </a:endParaRPr>
          </a:p>
          <a:p>
            <a:pPr marL="342900" indent="-342900" algn="l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2D2D"/>
                </a:solidFill>
                <a:latin typeface="Century" panose="02040604050505020304" pitchFamily="18" charset="0"/>
              </a:rPr>
              <a:t>Define acciones desde la diversidad, bienestar socioemocional e interculturalidad</a:t>
            </a:r>
            <a:endParaRPr lang="en-US" sz="1050" dirty="0">
              <a:latin typeface="Century" panose="02040604050505020304" pitchFamily="18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274320" y="2743200"/>
            <a:ext cx="4160520" cy="1783080"/>
          </a:xfrm>
          <a:prstGeom prst="rect">
            <a:avLst/>
          </a:prstGeom>
          <a:solidFill>
            <a:srgbClr val="FFFFFF"/>
          </a:solidFill>
          <a:ln w="25400">
            <a:solidFill>
              <a:srgbClr val="457B9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384048" y="2971800"/>
            <a:ext cx="548640" cy="548640"/>
          </a:xfrm>
          <a:prstGeom prst="ellipse">
            <a:avLst/>
          </a:prstGeom>
          <a:solidFill>
            <a:srgbClr val="457B9D"/>
          </a:solidFill>
          <a:ln/>
        </p:spPr>
      </p:sp>
      <p:sp>
        <p:nvSpPr>
          <p:cNvPr id="21" name="Text 17"/>
          <p:cNvSpPr/>
          <p:nvPr/>
        </p:nvSpPr>
        <p:spPr>
          <a:xfrm>
            <a:off x="384048" y="29718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entury" panose="02040604050505020304" pitchFamily="18" charset="0"/>
              </a:rPr>
              <a:t>3</a:t>
            </a:r>
            <a:endParaRPr lang="en-US" sz="1600" dirty="0">
              <a:latin typeface="Century" panose="02040604050505020304" pitchFamily="18" charset="0"/>
            </a:endParaRPr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9040" y="2880360"/>
            <a:ext cx="502920" cy="50292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051560" y="2944368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3557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Ajustes pedagógicos en planificación</a:t>
            </a:r>
            <a:endParaRPr lang="en-US" sz="1200" dirty="0">
              <a:latin typeface="Century" panose="02040604050505020304" pitchFamily="18" charset="0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1051560" y="3456432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2D2D"/>
                </a:solidFill>
                <a:latin typeface="Century" panose="02040604050505020304" pitchFamily="18" charset="0"/>
              </a:rPr>
              <a:t>Sesiones / actividades</a:t>
            </a:r>
            <a:endParaRPr lang="en-US" sz="1050" dirty="0">
              <a:latin typeface="Century" panose="02040604050505020304" pitchFamily="18" charset="0"/>
            </a:endParaRPr>
          </a:p>
          <a:p>
            <a:pPr marL="342900" indent="-342900" algn="l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2D2D"/>
                </a:solidFill>
                <a:latin typeface="Century" panose="02040604050505020304" pitchFamily="18" charset="0"/>
              </a:rPr>
              <a:t>Estrategias</a:t>
            </a:r>
            <a:endParaRPr lang="en-US" sz="1050" dirty="0">
              <a:latin typeface="Century" panose="02040604050505020304" pitchFamily="18" charset="0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4663440" y="2743200"/>
            <a:ext cx="4160520" cy="1783080"/>
          </a:xfrm>
          <a:prstGeom prst="rect">
            <a:avLst/>
          </a:prstGeom>
          <a:solidFill>
            <a:srgbClr val="FFFFFF"/>
          </a:solidFill>
          <a:ln w="25400">
            <a:solidFill>
              <a:srgbClr val="7B2D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4773168" y="2971800"/>
            <a:ext cx="548640" cy="548640"/>
          </a:xfrm>
          <a:prstGeom prst="ellipse">
            <a:avLst/>
          </a:prstGeom>
          <a:solidFill>
            <a:srgbClr val="7B2D8B"/>
          </a:solidFill>
          <a:ln/>
        </p:spPr>
      </p:sp>
      <p:sp>
        <p:nvSpPr>
          <p:cNvPr id="27" name="Text 22"/>
          <p:cNvSpPr/>
          <p:nvPr/>
        </p:nvSpPr>
        <p:spPr>
          <a:xfrm>
            <a:off x="4773168" y="29718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entury" panose="02040604050505020304" pitchFamily="18" charset="0"/>
              </a:rPr>
              <a:t>4</a:t>
            </a:r>
            <a:endParaRPr lang="en-US" sz="1600" dirty="0">
              <a:latin typeface="Century" panose="02040604050505020304" pitchFamily="18" charset="0"/>
            </a:endParaRPr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8160" y="2880360"/>
            <a:ext cx="502920" cy="50292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5440680" y="2944368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3557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Trabajo colegiado con decisiones</a:t>
            </a:r>
            <a:endParaRPr lang="en-US" sz="1200" dirty="0">
              <a:latin typeface="Century" panose="02040604050505020304" pitchFamily="18" charset="0"/>
            </a:endParaRPr>
          </a:p>
        </p:txBody>
      </p:sp>
      <p:sp>
        <p:nvSpPr>
          <p:cNvPr id="30" name="Text 24"/>
          <p:cNvSpPr/>
          <p:nvPr/>
        </p:nvSpPr>
        <p:spPr>
          <a:xfrm>
            <a:off x="5440680" y="3456432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2D2D"/>
                </a:solidFill>
                <a:latin typeface="Century" panose="02040604050505020304" pitchFamily="18" charset="0"/>
              </a:rPr>
              <a:t>Discusión pedagógica</a:t>
            </a:r>
            <a:endParaRPr lang="en-US" sz="1050" dirty="0">
              <a:latin typeface="Century" panose="02040604050505020304" pitchFamily="18" charset="0"/>
            </a:endParaRPr>
          </a:p>
          <a:p>
            <a:pPr marL="342900" indent="-342900" algn="l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2D2D"/>
                </a:solidFill>
                <a:latin typeface="Century" panose="02040604050505020304" pitchFamily="18" charset="0"/>
              </a:rPr>
              <a:t>No exposición</a:t>
            </a:r>
            <a:endParaRPr lang="en-US" sz="1050" dirty="0">
              <a:latin typeface="Century" panose="020406040505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Reflexión sobre nuestra institución educativa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822960"/>
            <a:ext cx="8229600" cy="594360"/>
          </a:xfrm>
          <a:prstGeom prst="rect">
            <a:avLst/>
          </a:prstGeom>
          <a:solidFill>
            <a:srgbClr val="E63946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57200" y="8229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</a:rPr>
              <a:t>Pregunta: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57200" y="150876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D3557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¿Cuál de estas opciones es la que presenta mayor</a:t>
            </a:r>
            <a:endParaRPr lang="en-US" sz="2000" dirty="0"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en-US" sz="2000" b="1" dirty="0">
                <a:solidFill>
                  <a:srgbClr val="1D3557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ausencia en tu institución educativa?</a:t>
            </a:r>
            <a:endParaRPr lang="en-US" sz="2000" dirty="0">
              <a:latin typeface="Century" panose="020406040505050203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645920" y="2606040"/>
            <a:ext cx="5852160" cy="402336"/>
          </a:xfrm>
          <a:prstGeom prst="rect">
            <a:avLst/>
          </a:prstGeom>
          <a:solidFill>
            <a:srgbClr val="E63946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645920" y="2606040"/>
            <a:ext cx="5852160" cy="402336"/>
          </a:xfrm>
          <a:prstGeom prst="rect">
            <a:avLst/>
          </a:prstGeom>
          <a:noFill/>
          <a:ln/>
        </p:spPr>
        <p:txBody>
          <a:bodyPr wrap="square" lIns="0" tIns="20320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1.  Análisis de aprendizajes</a:t>
            </a:r>
            <a:endParaRPr lang="en-US" sz="1600" dirty="0">
              <a:latin typeface="Century" panose="020406040505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645920" y="3090672"/>
            <a:ext cx="5852160" cy="402336"/>
          </a:xfrm>
          <a:prstGeom prst="rect">
            <a:avLst/>
          </a:prstGeom>
          <a:solidFill>
            <a:srgbClr val="0096C7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645920" y="3090672"/>
            <a:ext cx="5852160" cy="402336"/>
          </a:xfrm>
          <a:prstGeom prst="rect">
            <a:avLst/>
          </a:prstGeom>
          <a:noFill/>
          <a:ln/>
        </p:spPr>
        <p:txBody>
          <a:bodyPr wrap="square" lIns="0" tIns="20320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2.  </a:t>
            </a:r>
            <a:r>
              <a:rPr lang="en-US" sz="1600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Atención</a:t>
            </a:r>
            <a:r>
              <a:rPr lang="en-US" sz="1300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 a estudiantes según sus necesidades</a:t>
            </a:r>
            <a:endParaRPr lang="en-US" sz="1300" dirty="0">
              <a:latin typeface="Century" panose="020406040505050203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645920" y="3575304"/>
            <a:ext cx="5852160" cy="402336"/>
          </a:xfrm>
          <a:prstGeom prst="rect">
            <a:avLst/>
          </a:prstGeom>
          <a:solidFill>
            <a:srgbClr val="457B9D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645920" y="3575304"/>
            <a:ext cx="5852160" cy="402336"/>
          </a:xfrm>
          <a:prstGeom prst="rect">
            <a:avLst/>
          </a:prstGeom>
          <a:noFill/>
          <a:ln/>
        </p:spPr>
        <p:txBody>
          <a:bodyPr wrap="square" lIns="0" tIns="20320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3.  </a:t>
            </a:r>
            <a:r>
              <a:rPr lang="en-US" sz="1600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Ajustes</a:t>
            </a:r>
            <a:r>
              <a:rPr lang="en-US" sz="1300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 pedagógicos en planificación</a:t>
            </a:r>
            <a:endParaRPr lang="en-US" sz="1300" dirty="0">
              <a:latin typeface="Century" panose="02040604050505020304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645920" y="4059936"/>
            <a:ext cx="5852160" cy="402336"/>
          </a:xfrm>
          <a:prstGeom prst="rect">
            <a:avLst/>
          </a:prstGeom>
          <a:solidFill>
            <a:srgbClr val="7B2D8B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645920" y="4059936"/>
            <a:ext cx="5852160" cy="402336"/>
          </a:xfrm>
          <a:prstGeom prst="rect">
            <a:avLst/>
          </a:prstGeom>
          <a:noFill/>
          <a:ln/>
        </p:spPr>
        <p:txBody>
          <a:bodyPr wrap="square" lIns="0" tIns="20320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4.  Trabajo </a:t>
            </a:r>
            <a:r>
              <a:rPr lang="en-US" sz="1600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colegiado</a:t>
            </a:r>
            <a:r>
              <a:rPr lang="en-US" sz="1300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 con decisiones</a:t>
            </a:r>
            <a:endParaRPr lang="en-US" sz="1300" dirty="0">
              <a:latin typeface="Century" panose="020406040505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Productos mínimos de la semana de gestión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4320" y="74980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D3557"/>
                </a:solidFill>
                <a:latin typeface="Century" panose="02040604050505020304" pitchFamily="18" charset="0"/>
              </a:rPr>
              <a:t>Cada IE debe cerrar la semana de gestión con:</a:t>
            </a:r>
            <a:endParaRPr lang="en-US" sz="1600" dirty="0">
              <a:latin typeface="Century" panose="02040604050505020304" pitchFamily="18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28600" y="1170432"/>
            <a:ext cx="2697480" cy="3566160"/>
          </a:xfrm>
          <a:prstGeom prst="rect">
            <a:avLst/>
          </a:prstGeom>
          <a:solidFill>
            <a:srgbClr val="FFFFFF"/>
          </a:solidFill>
          <a:ln w="25400">
            <a:solidFill>
              <a:srgbClr val="E6394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229868" y="1051560"/>
            <a:ext cx="694944" cy="694944"/>
          </a:xfrm>
          <a:prstGeom prst="ellipse">
            <a:avLst/>
          </a:prstGeom>
          <a:solidFill>
            <a:srgbClr val="E63946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308" y="1115568"/>
            <a:ext cx="512064" cy="512064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228600" y="1783080"/>
            <a:ext cx="2697480" cy="594360"/>
          </a:xfrm>
          <a:prstGeom prst="rect">
            <a:avLst/>
          </a:prstGeom>
          <a:solidFill>
            <a:srgbClr val="E63946"/>
          </a:solidFill>
          <a:ln w="12700">
            <a:solidFill>
              <a:srgbClr val="E6394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01752" y="1783080"/>
            <a:ext cx="2551176" cy="5943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entury" panose="02040604050505020304" pitchFamily="18" charset="0"/>
              </a:rPr>
              <a:t>Lista de estudiantes en riesgo de rezago de manera diferenciada</a:t>
            </a:r>
            <a:endParaRPr lang="en-US" sz="1200" dirty="0">
              <a:latin typeface="Century" panose="020406040505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320040" y="2423160"/>
            <a:ext cx="251460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spcAft>
                <a:spcPts val="400"/>
              </a:spcAft>
              <a:buNone/>
            </a:pPr>
            <a:r>
              <a:rPr lang="en-US" sz="1400" dirty="0">
                <a:solidFill>
                  <a:srgbClr val="2D2D2D"/>
                </a:solidFill>
                <a:latin typeface="Century" panose="02040604050505020304" pitchFamily="18" charset="0"/>
              </a:rPr>
              <a:t>¿Hemos identificado claramente qué estudiantes requieren atención prioritaria y cuáles son las dificultades específicas que presentan?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3227832" y="1170432"/>
            <a:ext cx="2697480" cy="3566160"/>
          </a:xfrm>
          <a:prstGeom prst="rect">
            <a:avLst/>
          </a:prstGeom>
          <a:solidFill>
            <a:srgbClr val="FFFFFF"/>
          </a:solidFill>
          <a:ln w="25400">
            <a:solidFill>
              <a:srgbClr val="0096C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229100" y="1051560"/>
            <a:ext cx="694944" cy="694944"/>
          </a:xfrm>
          <a:prstGeom prst="ellipse">
            <a:avLst/>
          </a:prstGeom>
          <a:solidFill>
            <a:srgbClr val="0096C7"/>
          </a:solidFill>
          <a:ln/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540" y="1115568"/>
            <a:ext cx="512064" cy="512064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3227832" y="1783080"/>
            <a:ext cx="2697480" cy="594360"/>
          </a:xfrm>
          <a:prstGeom prst="rect">
            <a:avLst/>
          </a:prstGeom>
          <a:solidFill>
            <a:srgbClr val="0096C7"/>
          </a:solidFill>
          <a:ln w="12700">
            <a:solidFill>
              <a:srgbClr val="0096C7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3300984" y="1783080"/>
            <a:ext cx="2551176" cy="5943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entury" panose="02040604050505020304" pitchFamily="18" charset="0"/>
              </a:rPr>
              <a:t>Ajustes pedagógicos concretos</a:t>
            </a:r>
            <a:endParaRPr lang="en-US" sz="1200" dirty="0">
              <a:latin typeface="Century" panose="02040604050505020304" pitchFamily="18" charset="0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3319272" y="2423160"/>
            <a:ext cx="251460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spcAft>
                <a:spcPts val="400"/>
              </a:spcAft>
              <a:buNone/>
            </a:pPr>
            <a:r>
              <a:rPr lang="en-US" sz="1400" dirty="0">
                <a:solidFill>
                  <a:srgbClr val="2D2D2D"/>
                </a:solidFill>
                <a:latin typeface="Century" panose="02040604050505020304" pitchFamily="18" charset="0"/>
              </a:rPr>
              <a:t>¿Qué cambios reales realizaremos en nuestras estrategias de enseñanza para responder a las necesidades identificadas?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6217920" y="1170432"/>
            <a:ext cx="2697480" cy="3566160"/>
          </a:xfrm>
          <a:prstGeom prst="rect">
            <a:avLst/>
          </a:prstGeom>
          <a:solidFill>
            <a:srgbClr val="FFFFFF"/>
          </a:solidFill>
          <a:ln w="25400">
            <a:solidFill>
              <a:srgbClr val="1D355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7219188" y="1051560"/>
            <a:ext cx="694944" cy="694944"/>
          </a:xfrm>
          <a:prstGeom prst="ellipse">
            <a:avLst/>
          </a:prstGeom>
          <a:solidFill>
            <a:srgbClr val="1D3557"/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0628" y="1115568"/>
            <a:ext cx="512064" cy="512064"/>
          </a:xfrm>
          <a:prstGeom prst="rect">
            <a:avLst/>
          </a:prstGeom>
        </p:spPr>
      </p:pic>
      <p:sp>
        <p:nvSpPr>
          <p:cNvPr id="23" name="Shape 18"/>
          <p:cNvSpPr/>
          <p:nvPr/>
        </p:nvSpPr>
        <p:spPr>
          <a:xfrm>
            <a:off x="6217920" y="1783080"/>
            <a:ext cx="2697480" cy="594360"/>
          </a:xfrm>
          <a:prstGeom prst="rect">
            <a:avLst/>
          </a:prstGeom>
          <a:solidFill>
            <a:srgbClr val="1D3557"/>
          </a:solidFill>
          <a:ln w="12700">
            <a:solidFill>
              <a:srgbClr val="1D3557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6291072" y="1783080"/>
            <a:ext cx="2551176" cy="5943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entury" panose="02040604050505020304" pitchFamily="18" charset="0"/>
              </a:rPr>
              <a:t>Acuerdos docentes aplicables</a:t>
            </a:r>
            <a:endParaRPr lang="en-US" sz="1200" dirty="0">
              <a:latin typeface="Century" panose="02040604050505020304" pitchFamily="18" charset="0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6309360" y="2423160"/>
            <a:ext cx="251460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spcAft>
                <a:spcPts val="400"/>
              </a:spcAft>
              <a:buNone/>
            </a:pPr>
            <a:r>
              <a:rPr lang="en-US" sz="1400" dirty="0">
                <a:solidFill>
                  <a:srgbClr val="2D2D2D"/>
                </a:solidFill>
                <a:latin typeface="Century" panose="02040604050505020304" pitchFamily="18" charset="0"/>
              </a:rPr>
              <a:t>¿Qué compromisos concretos asumirá el equipo docente y cómo verificaremos su cumplimiento en el aula? ¿Qué roles asumen el resto de integrantes de la comunidad educativa?</a:t>
            </a:r>
            <a:endParaRPr lang="en-US" sz="1400" dirty="0">
              <a:latin typeface="Century" panose="020406040505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El director no gestiona actividades. Promueve decisiones.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1182" y="777240"/>
            <a:ext cx="7969347" cy="39319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semanas de gestión son oportunidades para mejorar la escuela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</a:rPr>
              <a:t>UGEL Pacasmayo  |  Semanas de Gestión 2026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286000" y="749808"/>
            <a:ext cx="4572000" cy="347472"/>
          </a:xfrm>
          <a:prstGeom prst="rect">
            <a:avLst/>
          </a:prstGeom>
          <a:solidFill>
            <a:srgbClr val="E63946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286000" y="749808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SEGUNDO BLOQUE DE SEMANAS DE GESTIÓN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182880" y="1170432"/>
            <a:ext cx="2743200" cy="3383280"/>
          </a:xfrm>
          <a:prstGeom prst="rect">
            <a:avLst/>
          </a:prstGeom>
          <a:solidFill>
            <a:srgbClr val="FFFFFF"/>
          </a:solidFill>
          <a:ln w="25400">
            <a:solidFill>
              <a:srgbClr val="1D355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234440"/>
            <a:ext cx="475488" cy="475488"/>
          </a:xfrm>
          <a:prstGeom prst="ellipse">
            <a:avLst/>
          </a:prstGeom>
          <a:solidFill>
            <a:srgbClr val="1D3557"/>
          </a:solidFill>
          <a:ln/>
        </p:spPr>
      </p:sp>
      <p:sp>
        <p:nvSpPr>
          <p:cNvPr id="11" name="Text 9"/>
          <p:cNvSpPr/>
          <p:nvPr/>
        </p:nvSpPr>
        <p:spPr>
          <a:xfrm>
            <a:off x="274320" y="123444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41248" y="123444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35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 organizamos para mejorar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74320" y="1792224"/>
            <a:ext cx="256032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500"/>
              </a:spcAft>
              <a:buNone/>
            </a:pPr>
            <a:r>
              <a:rPr lang="en-US" sz="1000" dirty="0">
                <a:solidFill>
                  <a:srgbClr val="2D2D2D"/>
                </a:solidFill>
              </a:rPr>
              <a:t>Hoy es el inicio del segundo bloque.</a:t>
            </a:r>
            <a:endParaRPr lang="en-US" sz="1000" dirty="0"/>
          </a:p>
          <a:p>
            <a:pPr marL="0" indent="0" algn="l">
              <a:spcAft>
                <a:spcPts val="500"/>
              </a:spcAft>
              <a:buNone/>
            </a:pPr>
            <a:r>
              <a:rPr lang="en-US" sz="1000" dirty="0">
                <a:solidFill>
                  <a:srgbClr val="2D2D2D"/>
                </a:solidFill>
              </a:rPr>
              <a:t>Analizamos resultados · Definimos metas</a:t>
            </a:r>
            <a:endParaRPr lang="en-US" sz="1000" dirty="0"/>
          </a:p>
          <a:p>
            <a:pPr marL="0" indent="0" algn="l">
              <a:spcAft>
                <a:spcPts val="500"/>
              </a:spcAft>
              <a:buNone/>
            </a:pPr>
            <a:r>
              <a:rPr lang="en-US" sz="1000" dirty="0">
                <a:solidFill>
                  <a:srgbClr val="2D2D2D"/>
                </a:solidFill>
              </a:rPr>
              <a:t>Planificamos acciones · Trabajamos en equipo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82880" y="4206240"/>
            <a:ext cx="2743200" cy="329184"/>
          </a:xfrm>
          <a:prstGeom prst="rect">
            <a:avLst/>
          </a:prstGeom>
          <a:solidFill>
            <a:srgbClr val="1D3557"/>
          </a:solidFill>
          <a:ln w="12700">
            <a:solidFill>
              <a:srgbClr val="1D355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56032" y="4206240"/>
            <a:ext cx="2596896" cy="329184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FFFFFF"/>
                </a:solidFill>
              </a:rPr>
              <a:t>Es nuestra oportunidad para hacer que las cosas mejoren de verdad.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154680" y="1170432"/>
            <a:ext cx="2743200" cy="3383280"/>
          </a:xfrm>
          <a:prstGeom prst="rect">
            <a:avLst/>
          </a:prstGeom>
          <a:solidFill>
            <a:srgbClr val="FFFFFF"/>
          </a:solidFill>
          <a:ln w="25400">
            <a:solidFill>
              <a:srgbClr val="0096C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46120" y="1234440"/>
            <a:ext cx="475488" cy="475488"/>
          </a:xfrm>
          <a:prstGeom prst="ellipse">
            <a:avLst/>
          </a:prstGeom>
          <a:solidFill>
            <a:srgbClr val="0096C7"/>
          </a:solidFill>
          <a:ln/>
        </p:spPr>
      </p:sp>
      <p:sp>
        <p:nvSpPr>
          <p:cNvPr id="18" name="Text 16"/>
          <p:cNvSpPr/>
          <p:nvPr/>
        </p:nvSpPr>
        <p:spPr>
          <a:xfrm>
            <a:off x="3246120" y="123444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3813048" y="123444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96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Planificamos, decidimos y actuamos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246120" y="1792224"/>
            <a:ext cx="256032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500"/>
              </a:spcAft>
              <a:buNone/>
            </a:pPr>
            <a:r>
              <a:rPr lang="en-US" sz="1000" dirty="0">
                <a:solidFill>
                  <a:srgbClr val="2D2D2D"/>
                </a:solidFill>
              </a:rPr>
              <a:t>¿Qué mejorar? · ¿Cómo lo haremos?</a:t>
            </a:r>
            <a:endParaRPr lang="en-US" sz="1000" dirty="0"/>
          </a:p>
          <a:p>
            <a:pPr marL="0" indent="0" algn="l">
              <a:spcAft>
                <a:spcPts val="500"/>
              </a:spcAft>
              <a:buNone/>
            </a:pPr>
            <a:r>
              <a:rPr lang="en-US" sz="1000" dirty="0">
                <a:solidFill>
                  <a:srgbClr val="2D2D2D"/>
                </a:solidFill>
              </a:rPr>
              <a:t>¿Quién y cuándo?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154680" y="4206240"/>
            <a:ext cx="2743200" cy="329184"/>
          </a:xfrm>
          <a:prstGeom prst="rect">
            <a:avLst/>
          </a:prstGeom>
          <a:solidFill>
            <a:srgbClr val="0096C7"/>
          </a:solidFill>
          <a:ln w="12700">
            <a:solidFill>
              <a:srgbClr val="0096C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27832" y="4206240"/>
            <a:ext cx="2596896" cy="329184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FFFFFF"/>
                </a:solidFill>
              </a:rPr>
              <a:t>Cada decisión que tomemos hoy impacta en nuestros estudiantes mañana.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126480" y="1170432"/>
            <a:ext cx="2743200" cy="3383280"/>
          </a:xfrm>
          <a:prstGeom prst="rect">
            <a:avLst/>
          </a:prstGeom>
          <a:solidFill>
            <a:srgbClr val="FFFFFF"/>
          </a:solidFill>
          <a:ln w="25400">
            <a:solidFill>
              <a:srgbClr val="E6394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217920" y="1234440"/>
            <a:ext cx="475488" cy="475488"/>
          </a:xfrm>
          <a:prstGeom prst="ellipse">
            <a:avLst/>
          </a:prstGeom>
          <a:solidFill>
            <a:srgbClr val="E63946"/>
          </a:solidFill>
          <a:ln/>
        </p:spPr>
      </p:sp>
      <p:sp>
        <p:nvSpPr>
          <p:cNvPr id="25" name="Text 23"/>
          <p:cNvSpPr/>
          <p:nvPr/>
        </p:nvSpPr>
        <p:spPr>
          <a:xfrm>
            <a:off x="6217920" y="123444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784848" y="123444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639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cambiamos… si no cambiamos…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217920" y="1792224"/>
            <a:ext cx="256032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spcAft>
                <a:spcPts val="500"/>
              </a:spcAft>
              <a:buNone/>
            </a:pPr>
            <a:r>
              <a:rPr lang="en-US" sz="1000" dirty="0">
                <a:solidFill>
                  <a:srgbClr val="2D2D2D"/>
                </a:solidFill>
              </a:rPr>
              <a:t>SI CAMBIAMOS: mejores aprendizajes, más motivación y una escuela que avanza.</a:t>
            </a:r>
            <a:endParaRPr lang="en-US" sz="1000" dirty="0"/>
          </a:p>
          <a:p>
            <a:pPr marL="0" indent="0" algn="l">
              <a:spcAft>
                <a:spcPts val="500"/>
              </a:spcAft>
              <a:buNone/>
            </a:pPr>
            <a:r>
              <a:rPr lang="en-US" sz="1000" dirty="0">
                <a:solidFill>
                  <a:srgbClr val="2D2D2D"/>
                </a:solidFill>
              </a:rPr>
              <a:t>SI NO: nuestros estudiantes seguirán aprendiendo menos.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126480" y="4206240"/>
            <a:ext cx="2743200" cy="329184"/>
          </a:xfrm>
          <a:prstGeom prst="rect">
            <a:avLst/>
          </a:prstGeom>
          <a:solidFill>
            <a:srgbClr val="E63946"/>
          </a:solidFill>
          <a:ln w="12700">
            <a:solidFill>
              <a:srgbClr val="E6394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199632" y="4206240"/>
            <a:ext cx="2596896" cy="329184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FFFFFF"/>
                </a:solidFill>
              </a:rPr>
              <a:t>Cada decisión que no tomamos hoy puede afectar la trayectoria escolar.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182880" y="4617720"/>
            <a:ext cx="8778240" cy="182880"/>
          </a:xfrm>
          <a:prstGeom prst="rect">
            <a:avLst/>
          </a:prstGeom>
          <a:solidFill>
            <a:srgbClr val="F4A261"/>
          </a:solidFill>
          <a:ln/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228600" y="0"/>
            <a:ext cx="8915400" cy="73152"/>
          </a:xfrm>
          <a:prstGeom prst="rect">
            <a:avLst/>
          </a:prstGeom>
          <a:solidFill>
            <a:srgbClr val="0070C0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548640"/>
            <a:ext cx="1371600" cy="1371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57200" y="2011680"/>
            <a:ext cx="8229600" cy="594360"/>
          </a:xfrm>
          <a:prstGeom prst="rect">
            <a:avLst/>
          </a:prstGeom>
          <a:solidFill>
            <a:srgbClr val="E63946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457200" y="20116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</a:rPr>
              <a:t>Reflexionemos juntos: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57200" y="269748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¿Qué decisión concreta</a:t>
            </a:r>
            <a:endParaRPr lang="en-US" sz="2800" dirty="0"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vas a tomar ahora?</a:t>
            </a:r>
            <a:endParaRPr lang="en-US" sz="2800" dirty="0">
              <a:latin typeface="Century" panose="020406040505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828800" y="4206240"/>
            <a:ext cx="5486400" cy="411480"/>
          </a:xfrm>
          <a:prstGeom prst="rect">
            <a:avLst/>
          </a:prstGeom>
          <a:solidFill>
            <a:srgbClr val="F4A261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1828800" y="420624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3557"/>
                </a:solidFill>
                <a:latin typeface="Century" panose="02040604050505020304" pitchFamily="18" charset="0"/>
              </a:rPr>
              <a:t>Responde a través del chat de la plataforma</a:t>
            </a:r>
            <a:endParaRPr lang="en-US" sz="1300" dirty="0">
              <a:latin typeface="Century" panose="02040604050505020304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11" name="Text 8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pic>
        <p:nvPicPr>
          <p:cNvPr id="13" name="Imagen 12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34E5C3AB-66B6-24DE-6653-1BC619A5D9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25" y="123634"/>
            <a:ext cx="2248926" cy="4897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  <p:txBody>
          <a:bodyPr/>
          <a:lstStyle/>
          <a:p>
            <a:pPr algn="just"/>
            <a:endParaRPr lang="es-PE" dirty="0">
              <a:latin typeface="Century" panose="020406040505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Nudo crítico y objetivo de la sesión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20040" y="868680"/>
            <a:ext cx="3931920" cy="3749040"/>
          </a:xfrm>
          <a:prstGeom prst="rect">
            <a:avLst/>
          </a:prstGeom>
          <a:solidFill>
            <a:srgbClr val="FFFFFF"/>
          </a:solidFill>
          <a:ln w="25400">
            <a:solidFill>
              <a:srgbClr val="E6394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868680"/>
            <a:ext cx="3931920" cy="640080"/>
          </a:xfrm>
          <a:prstGeom prst="rect">
            <a:avLst/>
          </a:prstGeom>
          <a:solidFill>
            <a:srgbClr val="E63946"/>
          </a:solidFill>
          <a:ln w="12700">
            <a:solidFill>
              <a:srgbClr val="E639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86868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500" b="1" dirty="0">
                <a:solidFill>
                  <a:srgbClr val="FFFFFF"/>
                </a:solidFill>
                <a:latin typeface="Century" panose="02040604050505020304" pitchFamily="18" charset="0"/>
              </a:rPr>
              <a:t>Nudo crítico</a:t>
            </a:r>
            <a:endParaRPr lang="en-US" sz="1500" dirty="0">
              <a:latin typeface="Century" panose="02040604050505020304" pitchFamily="18" charset="0"/>
            </a:endParaRPr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292" y="2838157"/>
            <a:ext cx="685800" cy="6858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1600200"/>
            <a:ext cx="36576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spcAft>
                <a:spcPts val="600"/>
              </a:spcAft>
              <a:buNone/>
            </a:pPr>
            <a:r>
              <a:rPr lang="en-US" sz="1300" dirty="0">
                <a:solidFill>
                  <a:srgbClr val="2D2D2D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Uso limitado de las semanas de gestión para analizar evidencias y tomar decisiones que mejoren los aprendizajes y aborden las prioridades para el año escolar.</a:t>
            </a:r>
            <a:endParaRPr lang="en-US" sz="1300" dirty="0">
              <a:latin typeface="Century" panose="020406040505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4892040" y="868680"/>
            <a:ext cx="3931920" cy="3749040"/>
          </a:xfrm>
          <a:prstGeom prst="rect">
            <a:avLst/>
          </a:prstGeom>
          <a:solidFill>
            <a:srgbClr val="FFFFFF"/>
          </a:solidFill>
          <a:ln w="25400">
            <a:solidFill>
              <a:srgbClr val="2A9D8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892040" y="868680"/>
            <a:ext cx="3931920" cy="64008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92040" y="86868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500" b="1" dirty="0">
                <a:solidFill>
                  <a:srgbClr val="FFFFFF"/>
                </a:solidFill>
                <a:latin typeface="Century" panose="02040604050505020304" pitchFamily="18" charset="0"/>
              </a:rPr>
              <a:t>  </a:t>
            </a:r>
            <a:r>
              <a:rPr lang="en-US" sz="1500" b="1" dirty="0" err="1">
                <a:solidFill>
                  <a:srgbClr val="FFFFFF"/>
                </a:solidFill>
                <a:latin typeface="Century" panose="02040604050505020304" pitchFamily="18" charset="0"/>
              </a:rPr>
              <a:t>Objetivo</a:t>
            </a:r>
            <a:endParaRPr lang="en-US" sz="1500" dirty="0">
              <a:latin typeface="Century" panose="02040604050505020304" pitchFamily="18" charset="0"/>
            </a:endParaRPr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100" y="2838157"/>
            <a:ext cx="685800" cy="68580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029200" y="1600200"/>
            <a:ext cx="36576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spcAft>
                <a:spcPts val="600"/>
              </a:spcAft>
              <a:buNone/>
            </a:pPr>
            <a:r>
              <a:rPr lang="en-US" sz="1300" dirty="0">
                <a:solidFill>
                  <a:srgbClr val="2D2D2D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Orientar el aprovechamiento del II bloque de semanas de gestión en el análisis de evidencias y la toma de decisiones que mejoren los aprendizajes, tomando en cuenta las prioridades para el año escolar.</a:t>
            </a:r>
            <a:endParaRPr lang="en-US" sz="1300" dirty="0">
              <a:latin typeface="Century" panose="020406040505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  <a:cs typeface="Arial" pitchFamily="34" charset="-120"/>
              </a:rPr>
              <a:t>ACTIVIDADES CONVOCADAS POR UGEL 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57CFE931-6314-F11C-E494-F576F75549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96361"/>
              </p:ext>
            </p:extLst>
          </p:nvPr>
        </p:nvGraphicFramePr>
        <p:xfrm>
          <a:off x="1019908" y="725356"/>
          <a:ext cx="6541476" cy="4154248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223566">
                  <a:extLst>
                    <a:ext uri="{9D8B030D-6E8A-4147-A177-3AD203B41FA5}">
                      <a16:colId xmlns:a16="http://schemas.microsoft.com/office/drawing/2014/main" val="3157577636"/>
                    </a:ext>
                  </a:extLst>
                </a:gridCol>
                <a:gridCol w="907689">
                  <a:extLst>
                    <a:ext uri="{9D8B030D-6E8A-4147-A177-3AD203B41FA5}">
                      <a16:colId xmlns:a16="http://schemas.microsoft.com/office/drawing/2014/main" val="2168894646"/>
                    </a:ext>
                  </a:extLst>
                </a:gridCol>
                <a:gridCol w="1511290">
                  <a:extLst>
                    <a:ext uri="{9D8B030D-6E8A-4147-A177-3AD203B41FA5}">
                      <a16:colId xmlns:a16="http://schemas.microsoft.com/office/drawing/2014/main" val="1932900300"/>
                    </a:ext>
                  </a:extLst>
                </a:gridCol>
                <a:gridCol w="1477617">
                  <a:extLst>
                    <a:ext uri="{9D8B030D-6E8A-4147-A177-3AD203B41FA5}">
                      <a16:colId xmlns:a16="http://schemas.microsoft.com/office/drawing/2014/main" val="377063967"/>
                    </a:ext>
                  </a:extLst>
                </a:gridCol>
                <a:gridCol w="1421314">
                  <a:extLst>
                    <a:ext uri="{9D8B030D-6E8A-4147-A177-3AD203B41FA5}">
                      <a16:colId xmlns:a16="http://schemas.microsoft.com/office/drawing/2014/main" val="1296639855"/>
                    </a:ext>
                  </a:extLst>
                </a:gridCol>
              </a:tblGrid>
              <a:tr h="1113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>
                          <a:effectLst/>
                        </a:rPr>
                        <a:t>Dia</a:t>
                      </a:r>
                      <a:endParaRPr lang="es-PE" sz="1050" kern="10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>
                          <a:effectLst/>
                        </a:rPr>
                        <a:t>Fecha</a:t>
                      </a:r>
                      <a:endParaRPr lang="es-PE" sz="1050" kern="10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>
                          <a:effectLst/>
                        </a:rPr>
                        <a:t>Hora</a:t>
                      </a:r>
                      <a:endParaRPr lang="es-PE" sz="1050" kern="10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>
                          <a:effectLst/>
                        </a:rPr>
                        <a:t>Tema </a:t>
                      </a:r>
                      <a:endParaRPr lang="es-PE" sz="1050" kern="10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>
                          <a:effectLst/>
                        </a:rPr>
                        <a:t>Responsables </a:t>
                      </a:r>
                      <a:endParaRPr lang="es-PE" sz="1050" kern="10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/>
                </a:tc>
                <a:extLst>
                  <a:ext uri="{0D108BD9-81ED-4DB2-BD59-A6C34878D82A}">
                    <a16:rowId xmlns:a16="http://schemas.microsoft.com/office/drawing/2014/main" val="2772880912"/>
                  </a:ext>
                </a:extLst>
              </a:tr>
              <a:tr h="2680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Lunes 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18-05-26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De 8:00 a.m. a 5:00 p.m.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Asesoría a IIEE unidocentes y multigrado - DG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Especialistas en educación 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extLst>
                  <a:ext uri="{0D108BD9-81ED-4DB2-BD59-A6C34878D82A}">
                    <a16:rowId xmlns:a16="http://schemas.microsoft.com/office/drawing/2014/main" val="1998733055"/>
                  </a:ext>
                </a:extLst>
              </a:tr>
              <a:tr h="358472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martes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19-05-26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De 8:00 a.m. a 2:00 p.m.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Planificación curricular - IIEE unidocentes y multigrado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Jefatura de AGP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 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extLst>
                  <a:ext uri="{0D108BD9-81ED-4DB2-BD59-A6C34878D82A}">
                    <a16:rowId xmlns:a16="http://schemas.microsoft.com/office/drawing/2014/main" val="274789558"/>
                  </a:ext>
                </a:extLst>
              </a:tr>
              <a:tr h="500063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3: 30 </a:t>
                      </a:r>
                      <a:r>
                        <a:rPr lang="es-PE" sz="1050" kern="1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p.m</a:t>
                      </a: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- ATV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Gestión de riesgos y desastres frente a lluvias 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Ponente: Ing. Roger Duran (especialista GRD).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extLst>
                  <a:ext uri="{0D108BD9-81ED-4DB2-BD59-A6C34878D82A}">
                    <a16:rowId xmlns:a16="http://schemas.microsoft.com/office/drawing/2014/main" val="2394531884"/>
                  </a:ext>
                </a:extLst>
              </a:tr>
              <a:tr h="448866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Miércoles 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20-05-26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De 8:00 a.m. a 2:00 p.m.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Taller de formulación de proyectos de innovación educativa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UGEL- CEMENTOS PACASMAYO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extLst>
                  <a:ext uri="{0D108BD9-81ED-4DB2-BD59-A6C34878D82A}">
                    <a16:rowId xmlns:a16="http://schemas.microsoft.com/office/drawing/2014/main" val="3805631056"/>
                  </a:ext>
                </a:extLst>
              </a:tr>
              <a:tr h="44886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De 3:00 p.m. a 6:00 p.m.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Estrategias de comprensión lectora, docentes de cuarto grado de primaria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Equipo técnico UGEL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 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extLst>
                  <a:ext uri="{0D108BD9-81ED-4DB2-BD59-A6C34878D82A}">
                    <a16:rowId xmlns:a16="http://schemas.microsoft.com/office/drawing/2014/main" val="2823789774"/>
                  </a:ext>
                </a:extLst>
              </a:tr>
              <a:tr h="4488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Jueves 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21-05-26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De 8:00 a.m. a 2:00 p.m.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Taller de formulación de proyectos de innovación educativa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UGEL- CEMENTOS PACASMAYO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extLst>
                  <a:ext uri="{0D108BD9-81ED-4DB2-BD59-A6C34878D82A}">
                    <a16:rowId xmlns:a16="http://schemas.microsoft.com/office/drawing/2014/main" val="1868648831"/>
                  </a:ext>
                </a:extLst>
              </a:tr>
              <a:tr h="319275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Viernes 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22-05-26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De 8:00 a.m. a 1:00 p.m.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Alfabetización inicial, docentes de primer grado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Jefatura de AGP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 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extLst>
                  <a:ext uri="{0D108BD9-81ED-4DB2-BD59-A6C34878D82A}">
                    <a16:rowId xmlns:a16="http://schemas.microsoft.com/office/drawing/2014/main" val="116783596"/>
                  </a:ext>
                </a:extLst>
              </a:tr>
              <a:tr h="35847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De 12:00 a.m. a 5:00 p.m.</a:t>
                      </a:r>
                      <a:endParaRPr lang="es-PE" sz="1050" kern="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Proyecto de formación continua para directivos 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PE" sz="1050" kern="100" dirty="0">
                          <a:effectLst/>
                        </a:rPr>
                        <a:t>MAS FUTURO </a:t>
                      </a:r>
                      <a:endParaRPr lang="es-PE" sz="1050" kern="100" dirty="0">
                        <a:effectLst/>
                        <a:latin typeface="Century" panose="020406040505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58" marR="34558" marT="0" marB="0" anchor="ctr"/>
                </a:tc>
                <a:extLst>
                  <a:ext uri="{0D108BD9-81ED-4DB2-BD59-A6C34878D82A}">
                    <a16:rowId xmlns:a16="http://schemas.microsoft.com/office/drawing/2014/main" val="3226569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733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Activación de saberes previos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868680"/>
            <a:ext cx="8229600" cy="594360"/>
          </a:xfrm>
          <a:prstGeom prst="rect">
            <a:avLst/>
          </a:prstGeom>
          <a:solidFill>
            <a:srgbClr val="E63946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57200" y="8686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entury" panose="02040604050505020304" pitchFamily="18" charset="0"/>
              </a:rPr>
              <a:t>Pregunta</a:t>
            </a:r>
            <a:endParaRPr lang="en-US" sz="1800" dirty="0">
              <a:latin typeface="Century" panose="02040604050505020304" pitchFamily="18" charset="0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0" y="1645920"/>
            <a:ext cx="1280160" cy="128016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14400" y="301752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En una palabra: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57200" y="34290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D3557"/>
                </a:solidFill>
                <a:latin typeface="Century" panose="02040604050505020304" pitchFamily="18" charset="0"/>
                <a:ea typeface="Arial" pitchFamily="34" charset="-122"/>
                <a:cs typeface="Arial" pitchFamily="34" charset="-120"/>
              </a:rPr>
              <a:t>¿Qué suele pasar en la semana de gestión?</a:t>
            </a:r>
            <a:endParaRPr lang="en-US" sz="2200" dirty="0">
              <a:latin typeface="Century" panose="020406040505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1371600" y="4297680"/>
            <a:ext cx="6400800" cy="411480"/>
          </a:xfrm>
          <a:prstGeom prst="rect">
            <a:avLst/>
          </a:prstGeom>
          <a:solidFill>
            <a:srgbClr val="F4A261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1371600" y="429768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D3557"/>
                </a:solidFill>
                <a:latin typeface="Century" panose="02040604050505020304" pitchFamily="18" charset="0"/>
              </a:rPr>
              <a:t>Responde con sinceridad en el chat de la plataforma</a:t>
            </a:r>
            <a:endParaRPr lang="en-US" sz="1200" dirty="0">
              <a:latin typeface="Century" panose="020406040505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  <a:latin typeface="Century" panose="02040604050505020304" pitchFamily="18" charset="0"/>
                <a:cs typeface="Arial" pitchFamily="34" charset="-120"/>
              </a:rPr>
              <a:t>Resultados de ENLA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C489D9A-28BB-DC72-53D6-3AC02DFE5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79" y="707656"/>
            <a:ext cx="8686801" cy="40929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  <a:latin typeface="Century" panose="02040604050505020304" pitchFamily="18" charset="0"/>
                <a:cs typeface="Arial" pitchFamily="34" charset="-120"/>
              </a:rPr>
              <a:t>Resultados de ENLA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B2E776AF-D63C-77D6-EF76-FD8C548C0D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120902"/>
              </p:ext>
            </p:extLst>
          </p:nvPr>
        </p:nvGraphicFramePr>
        <p:xfrm>
          <a:off x="320766" y="771434"/>
          <a:ext cx="8548914" cy="3962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3190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  <a:latin typeface="Century" panose="02040604050505020304" pitchFamily="18" charset="0"/>
                <a:cs typeface="Arial" pitchFamily="34" charset="-120"/>
              </a:rPr>
              <a:t>Resultados de ENLA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A2BF0EF-2C13-ABE3-EE78-FB8ED1DE5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14" y="731520"/>
            <a:ext cx="8609429" cy="406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589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  <a:latin typeface="Century" panose="02040604050505020304" pitchFamily="18" charset="0"/>
                <a:cs typeface="Arial" pitchFamily="34" charset="-120"/>
              </a:rPr>
              <a:t>Resultados de ENLA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D39CC2D-BBA3-083F-A586-BCE99654F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742406"/>
            <a:ext cx="8514080" cy="405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47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  <a:latin typeface="Century" panose="02040604050505020304" pitchFamily="18" charset="0"/>
                <a:cs typeface="Arial" pitchFamily="34" charset="-120"/>
              </a:rPr>
              <a:t>Resultados de ENLA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A16E248-13EB-E650-CD1E-DFB5D1B78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81" y="701004"/>
            <a:ext cx="8721969" cy="409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493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0"/>
            <a:ext cx="91440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  <a:latin typeface="Century" panose="02040604050505020304" pitchFamily="18" charset="0"/>
                <a:cs typeface="Arial" pitchFamily="34" charset="-120"/>
              </a:rPr>
              <a:t>Resultados de ENLA</a:t>
            </a:r>
            <a:endParaRPr lang="en-US" sz="1800" dirty="0">
              <a:latin typeface="Century" panose="020406040505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070C0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ADC"/>
                </a:solidFill>
                <a:latin typeface="Century" panose="02040604050505020304" pitchFamily="18" charset="0"/>
              </a:rPr>
              <a:t>UGEL Pacasmayo  |  Semanas de Gestión 2026</a:t>
            </a:r>
            <a:endParaRPr lang="en-US" sz="900" dirty="0">
              <a:latin typeface="Century" panose="02040604050505020304" pitchFamily="18" charset="0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1FC432E-C67E-300D-AF20-DF8E303B22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1910565"/>
              </p:ext>
            </p:extLst>
          </p:nvPr>
        </p:nvGraphicFramePr>
        <p:xfrm>
          <a:off x="274320" y="791029"/>
          <a:ext cx="8595360" cy="4009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6956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1064</Words>
  <Application>Microsoft Office PowerPoint</Application>
  <PresentationFormat>Presentación en pantalla (16:9)</PresentationFormat>
  <Paragraphs>195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3" baseType="lpstr">
      <vt:lpstr>Arial</vt:lpstr>
      <vt:lpstr>Century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Semanas de Gestión – UGEL Pacasmayo</dc:title>
  <dc:subject>PptxGenJS Presentation</dc:subject>
  <dc:creator>UGEL Pacasmayo</dc:creator>
  <cp:lastModifiedBy>GRLL</cp:lastModifiedBy>
  <cp:revision>20</cp:revision>
  <dcterms:created xsi:type="dcterms:W3CDTF">2026-05-13T20:57:47Z</dcterms:created>
  <dcterms:modified xsi:type="dcterms:W3CDTF">2026-05-14T05:55:37Z</dcterms:modified>
</cp:coreProperties>
</file>