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6" r:id="rId38"/>
    <p:sldId id="297" r:id="rId39"/>
    <p:sldId id="298" r:id="rId40"/>
    <p:sldId id="304" r:id="rId41"/>
    <p:sldId id="303" r:id="rId4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2864C8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2864C8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2864C8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2864C8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8797" y="891539"/>
            <a:ext cx="9859645" cy="1173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2864C8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5022" y="2327409"/>
            <a:ext cx="5438140" cy="3392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www.canva.com/design/DAHEzEENuGQ/src8c06HzFy8SPDnDPF5oA/view?utm_content=DAHEzEENuGQ&amp;utm_campaign=designshare&amp;utm_medium=link2&amp;utm_source=uniquelinks&amp;utlId=h9141f24b1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5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7" Type="http://schemas.openxmlformats.org/officeDocument/2006/relationships/image" Target="../media/image49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14.jp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hyperlink" Target="https://www.perueduca.pe/%23/home/materiales-educativos/detalle/que-es-la-exclusion-en-la-escuela-video-2" TargetMode="External"/><Relationship Id="rId7" Type="http://schemas.openxmlformats.org/officeDocument/2006/relationships/image" Target="../media/image52.png"/><Relationship Id="rId2" Type="http://schemas.openxmlformats.org/officeDocument/2006/relationships/hyperlink" Target="https://www.perueduca.pe/%23/home/materiales-educativos/detalle/que-es-la-exclusion-en-la-escuela-video-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dn.www.gob.pe/uploads/document/file/8207690/71290-afiche-inclusion-que-no-es-y-que-si-es.pdf" TargetMode="External"/><Relationship Id="rId5" Type="http://schemas.openxmlformats.org/officeDocument/2006/relationships/hyperlink" Target="https://www.perueduca.pe/%23/home/materiales-educativos/detalle/cual-es-la-diferencia-entre-integracion-y-educacion-inclusiva" TargetMode="External"/><Relationship Id="rId4" Type="http://schemas.openxmlformats.org/officeDocument/2006/relationships/hyperlink" Target="https://www.perueduca.pe/%23/home/materiales-educativos/detalle/que-es-la-segregacion-en-la-escuela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perueduca.pe/#/home/materiales-educativos/detalle/caracteristicas-y-funciones-del-servicio-de-apoyo-educativo-interno-saei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PDHIyrfMl_U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PDHIyrfMl_U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10725" y="0"/>
            <a:ext cx="2581275" cy="685799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81925" y="1714500"/>
            <a:ext cx="4133850" cy="34290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44075" y="466725"/>
            <a:ext cx="647700" cy="6381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20325" y="5743575"/>
            <a:ext cx="628650" cy="6000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11894" y="5271554"/>
            <a:ext cx="1108963" cy="94949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05875" y="4514850"/>
            <a:ext cx="609600" cy="62865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85837" y="1532255"/>
            <a:ext cx="7225030" cy="2194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37160">
              <a:lnSpc>
                <a:spcPct val="100000"/>
              </a:lnSpc>
              <a:spcBef>
                <a:spcPts val="105"/>
              </a:spcBef>
            </a:pPr>
            <a:r>
              <a:rPr sz="3600" b="1" dirty="0">
                <a:latin typeface="Arial"/>
                <a:cs typeface="Arial"/>
              </a:rPr>
              <a:t>Orientaciones</a:t>
            </a:r>
            <a:r>
              <a:rPr sz="3600" b="1" spc="-70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pedagógicas</a:t>
            </a:r>
            <a:r>
              <a:rPr sz="3600" b="1" spc="-55" dirty="0">
                <a:latin typeface="Arial"/>
                <a:cs typeface="Arial"/>
              </a:rPr>
              <a:t> </a:t>
            </a:r>
            <a:r>
              <a:rPr sz="3600" b="1" spc="-20" dirty="0">
                <a:latin typeface="Arial"/>
                <a:cs typeface="Arial"/>
              </a:rPr>
              <a:t>para </a:t>
            </a:r>
            <a:r>
              <a:rPr sz="3600" b="1" dirty="0">
                <a:latin typeface="Arial"/>
                <a:cs typeface="Arial"/>
              </a:rPr>
              <a:t>realizar</a:t>
            </a:r>
            <a:r>
              <a:rPr sz="3600" b="1" spc="-45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la</a:t>
            </a:r>
            <a:r>
              <a:rPr sz="3600" b="1" spc="-30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sensibilización</a:t>
            </a:r>
            <a:r>
              <a:rPr sz="3600" b="1" spc="-70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sobre </a:t>
            </a:r>
            <a:r>
              <a:rPr sz="3600" b="1" dirty="0">
                <a:latin typeface="Arial"/>
                <a:cs typeface="Arial"/>
              </a:rPr>
              <a:t>educación</a:t>
            </a:r>
            <a:r>
              <a:rPr sz="3600" b="1" spc="-30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inclusiva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2750" b="1" dirty="0">
                <a:solidFill>
                  <a:srgbClr val="44536A"/>
                </a:solidFill>
                <a:latin typeface="Arial"/>
                <a:cs typeface="Arial"/>
              </a:rPr>
              <a:t>Compromiso</a:t>
            </a:r>
            <a:r>
              <a:rPr sz="2750" b="1" spc="210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750" b="1" dirty="0">
                <a:solidFill>
                  <a:srgbClr val="44536A"/>
                </a:solidFill>
                <a:latin typeface="Arial"/>
                <a:cs typeface="Arial"/>
              </a:rPr>
              <a:t>de</a:t>
            </a:r>
            <a:r>
              <a:rPr sz="2750" b="1" spc="229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750" b="1" dirty="0">
                <a:solidFill>
                  <a:srgbClr val="44536A"/>
                </a:solidFill>
                <a:latin typeface="Arial"/>
                <a:cs typeface="Arial"/>
              </a:rPr>
              <a:t>desempeño:</a:t>
            </a:r>
            <a:r>
              <a:rPr sz="2750" b="1" spc="16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750" b="1" dirty="0">
                <a:solidFill>
                  <a:srgbClr val="44536A"/>
                </a:solidFill>
                <a:latin typeface="Arial"/>
                <a:cs typeface="Arial"/>
              </a:rPr>
              <a:t>indicador</a:t>
            </a:r>
            <a:r>
              <a:rPr sz="2750" b="1" spc="250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750" b="1" spc="-25" dirty="0">
                <a:solidFill>
                  <a:srgbClr val="44536A"/>
                </a:solidFill>
                <a:latin typeface="Arial"/>
                <a:cs typeface="Arial"/>
              </a:rPr>
              <a:t>6.2</a:t>
            </a:r>
            <a:endParaRPr sz="275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04875" y="4124325"/>
            <a:ext cx="2952750" cy="1885950"/>
          </a:xfrm>
          <a:prstGeom prst="rect">
            <a:avLst/>
          </a:prstGeom>
        </p:spPr>
      </p:pic>
      <p:pic>
        <p:nvPicPr>
          <p:cNvPr id="12" name="Imagen 11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DF3C0169-D6DE-C436-C407-F2650D6423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1" y="188656"/>
            <a:ext cx="2190750" cy="6762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0694" rIns="0" bIns="0" rtlCol="0">
            <a:spAutoFit/>
          </a:bodyPr>
          <a:lstStyle/>
          <a:p>
            <a:pPr marL="360045">
              <a:lnSpc>
                <a:spcPct val="100000"/>
              </a:lnSpc>
              <a:spcBef>
                <a:spcPts val="130"/>
              </a:spcBef>
            </a:pPr>
            <a:r>
              <a:rPr sz="3200" spc="-114" dirty="0"/>
              <a:t>Reflexionamos: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89305" y="2675572"/>
            <a:ext cx="5300345" cy="238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455" indent="-325755">
              <a:lnSpc>
                <a:spcPts val="2790"/>
              </a:lnSpc>
              <a:spcBef>
                <a:spcPts val="100"/>
              </a:spcBef>
              <a:buSzPct val="64583"/>
              <a:buFont typeface="Microsoft Sans Serif"/>
              <a:buChar char="•"/>
              <a:tabLst>
                <a:tab pos="338455" algn="l"/>
              </a:tabLst>
            </a:pPr>
            <a:r>
              <a:rPr sz="2400" spc="100" dirty="0">
                <a:latin typeface="Lucida Sans Unicode"/>
                <a:cs typeface="Lucida Sans Unicode"/>
              </a:rPr>
              <a:t>¿Qué</a:t>
            </a:r>
            <a:r>
              <a:rPr sz="2400" spc="-70" dirty="0">
                <a:latin typeface="Lucida Sans Unicode"/>
                <a:cs typeface="Lucida Sans Unicode"/>
              </a:rPr>
              <a:t> </a:t>
            </a:r>
            <a:r>
              <a:rPr sz="2400" spc="95" dirty="0">
                <a:latin typeface="Lucida Sans Unicode"/>
                <a:cs typeface="Lucida Sans Unicode"/>
              </a:rPr>
              <a:t>mensaje</a:t>
            </a:r>
            <a:r>
              <a:rPr sz="2400" spc="-60" dirty="0">
                <a:latin typeface="Lucida Sans Unicode"/>
                <a:cs typeface="Lucida Sans Unicode"/>
              </a:rPr>
              <a:t> </a:t>
            </a:r>
            <a:r>
              <a:rPr sz="2400" spc="45" dirty="0">
                <a:latin typeface="Lucida Sans Unicode"/>
                <a:cs typeface="Lucida Sans Unicode"/>
              </a:rPr>
              <a:t>transmite</a:t>
            </a:r>
            <a:r>
              <a:rPr sz="2400" spc="-140" dirty="0">
                <a:latin typeface="Lucida Sans Unicode"/>
                <a:cs typeface="Lucida Sans Unicode"/>
              </a:rPr>
              <a:t> </a:t>
            </a:r>
            <a:r>
              <a:rPr sz="2400" spc="5" dirty="0">
                <a:latin typeface="Lucida Sans Unicode"/>
                <a:cs typeface="Lucida Sans Unicode"/>
              </a:rPr>
              <a:t>o</a:t>
            </a:r>
            <a:endParaRPr sz="2400">
              <a:latin typeface="Lucida Sans Unicode"/>
              <a:cs typeface="Lucida Sans Unicode"/>
            </a:endParaRPr>
          </a:p>
          <a:p>
            <a:pPr marL="338455">
              <a:lnSpc>
                <a:spcPts val="2790"/>
              </a:lnSpc>
            </a:pPr>
            <a:r>
              <a:rPr sz="2400" spc="70" dirty="0">
                <a:latin typeface="Lucida Sans Unicode"/>
                <a:cs typeface="Lucida Sans Unicode"/>
              </a:rPr>
              <a:t>presenta</a:t>
            </a:r>
            <a:r>
              <a:rPr sz="2400" spc="-130" dirty="0">
                <a:latin typeface="Lucida Sans Unicode"/>
                <a:cs typeface="Lucida Sans Unicode"/>
              </a:rPr>
              <a:t> </a:t>
            </a:r>
            <a:r>
              <a:rPr sz="2400" spc="85" dirty="0">
                <a:latin typeface="Lucida Sans Unicode"/>
                <a:cs typeface="Lucida Sans Unicode"/>
              </a:rPr>
              <a:t>la</a:t>
            </a:r>
            <a:r>
              <a:rPr sz="2400" spc="-125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Lucida Sans Unicode"/>
                <a:cs typeface="Lucida Sans Unicode"/>
              </a:rPr>
              <a:t>historia?</a:t>
            </a:r>
            <a:endParaRPr sz="2400">
              <a:latin typeface="Lucida Sans Unicode"/>
              <a:cs typeface="Lucida Sans Unicode"/>
            </a:endParaRPr>
          </a:p>
          <a:p>
            <a:pPr marL="338455" indent="-325755">
              <a:lnSpc>
                <a:spcPts val="2830"/>
              </a:lnSpc>
              <a:spcBef>
                <a:spcPts val="875"/>
              </a:spcBef>
              <a:buSzPct val="64583"/>
              <a:buFont typeface="Microsoft Sans Serif"/>
              <a:buChar char="•"/>
              <a:tabLst>
                <a:tab pos="338455" algn="l"/>
              </a:tabLst>
            </a:pPr>
            <a:r>
              <a:rPr sz="2400" spc="100" dirty="0">
                <a:latin typeface="Lucida Sans Unicode"/>
                <a:cs typeface="Lucida Sans Unicode"/>
              </a:rPr>
              <a:t>¿Qué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170" dirty="0">
                <a:latin typeface="Lucida Sans Unicode"/>
                <a:cs typeface="Lucida Sans Unicode"/>
              </a:rPr>
              <a:t>pasa</a:t>
            </a:r>
            <a:r>
              <a:rPr sz="2400" spc="-125" dirty="0">
                <a:latin typeface="Lucida Sans Unicode"/>
                <a:cs typeface="Lucida Sans Unicode"/>
              </a:rPr>
              <a:t> </a:t>
            </a:r>
            <a:r>
              <a:rPr sz="2400" spc="110" dirty="0">
                <a:latin typeface="Lucida Sans Unicode"/>
                <a:cs typeface="Lucida Sans Unicode"/>
              </a:rPr>
              <a:t>con</a:t>
            </a:r>
            <a:r>
              <a:rPr sz="2400" spc="-10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el</a:t>
            </a:r>
            <a:r>
              <a:rPr sz="2400" spc="-14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niño</a:t>
            </a:r>
            <a:r>
              <a:rPr sz="2400" spc="-110" dirty="0">
                <a:latin typeface="Lucida Sans Unicode"/>
                <a:cs typeface="Lucida Sans Unicode"/>
              </a:rPr>
              <a:t> </a:t>
            </a:r>
            <a:r>
              <a:rPr sz="2400" spc="50" dirty="0">
                <a:latin typeface="Lucida Sans Unicode"/>
                <a:cs typeface="Lucida Sans Unicode"/>
              </a:rPr>
              <a:t>conforme</a:t>
            </a:r>
            <a:endParaRPr sz="2400">
              <a:latin typeface="Lucida Sans Unicode"/>
              <a:cs typeface="Lucida Sans Unicode"/>
            </a:endParaRPr>
          </a:p>
          <a:p>
            <a:pPr marL="338455">
              <a:lnSpc>
                <a:spcPts val="2830"/>
              </a:lnSpc>
            </a:pPr>
            <a:r>
              <a:rPr sz="2400" spc="170" dirty="0">
                <a:latin typeface="Lucida Sans Unicode"/>
                <a:cs typeface="Lucida Sans Unicode"/>
              </a:rPr>
              <a:t>pasa</a:t>
            </a:r>
            <a:r>
              <a:rPr sz="2400" spc="-11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el</a:t>
            </a:r>
            <a:r>
              <a:rPr sz="2400" spc="-125" dirty="0">
                <a:latin typeface="Lucida Sans Unicode"/>
                <a:cs typeface="Lucida Sans Unicode"/>
              </a:rPr>
              <a:t> </a:t>
            </a:r>
            <a:r>
              <a:rPr sz="2400" spc="80" dirty="0">
                <a:latin typeface="Lucida Sans Unicode"/>
                <a:cs typeface="Lucida Sans Unicode"/>
              </a:rPr>
              <a:t>tiempo?</a:t>
            </a:r>
            <a:endParaRPr sz="2400">
              <a:latin typeface="Lucida Sans Unicode"/>
              <a:cs typeface="Lucida Sans Unicode"/>
            </a:endParaRPr>
          </a:p>
          <a:p>
            <a:pPr marL="338455" marR="339090" indent="-326390">
              <a:lnSpc>
                <a:spcPts val="2780"/>
              </a:lnSpc>
              <a:spcBef>
                <a:spcPts val="975"/>
              </a:spcBef>
              <a:buSzPct val="64583"/>
              <a:buFont typeface="Microsoft Sans Serif"/>
              <a:buChar char="•"/>
              <a:tabLst>
                <a:tab pos="338455" algn="l"/>
              </a:tabLst>
            </a:pPr>
            <a:r>
              <a:rPr sz="2400" spc="100" dirty="0">
                <a:latin typeface="Lucida Sans Unicode"/>
                <a:cs typeface="Lucida Sans Unicode"/>
              </a:rPr>
              <a:t>¿Qué</a:t>
            </a:r>
            <a:r>
              <a:rPr sz="2400" spc="-65" dirty="0">
                <a:latin typeface="Lucida Sans Unicode"/>
                <a:cs typeface="Lucida Sans Unicode"/>
              </a:rPr>
              <a:t> </a:t>
            </a:r>
            <a:r>
              <a:rPr sz="2400" spc="65" dirty="0">
                <a:latin typeface="Lucida Sans Unicode"/>
                <a:cs typeface="Lucida Sans Unicode"/>
              </a:rPr>
              <a:t>representa</a:t>
            </a:r>
            <a:r>
              <a:rPr sz="2400" spc="-12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el</a:t>
            </a:r>
            <a:r>
              <a:rPr sz="2400" spc="-140" dirty="0">
                <a:latin typeface="Lucida Sans Unicode"/>
                <a:cs typeface="Lucida Sans Unicode"/>
              </a:rPr>
              <a:t> </a:t>
            </a:r>
            <a:r>
              <a:rPr sz="2400" spc="135" dirty="0">
                <a:latin typeface="Lucida Sans Unicode"/>
                <a:cs typeface="Lucida Sans Unicode"/>
              </a:rPr>
              <a:t>cambio</a:t>
            </a:r>
            <a:r>
              <a:rPr sz="2400" spc="-114" dirty="0">
                <a:latin typeface="Lucida Sans Unicode"/>
                <a:cs typeface="Lucida Sans Unicode"/>
              </a:rPr>
              <a:t> </a:t>
            </a:r>
            <a:r>
              <a:rPr sz="2400" spc="75" dirty="0">
                <a:latin typeface="Lucida Sans Unicode"/>
                <a:cs typeface="Lucida Sans Unicode"/>
              </a:rPr>
              <a:t>de </a:t>
            </a:r>
            <a:r>
              <a:rPr sz="2400" dirty="0">
                <a:latin typeface="Lucida Sans Unicode"/>
                <a:cs typeface="Lucida Sans Unicode"/>
              </a:rPr>
              <a:t>color</a:t>
            </a:r>
            <a:r>
              <a:rPr sz="2400" spc="-60" dirty="0">
                <a:latin typeface="Lucida Sans Unicode"/>
                <a:cs typeface="Lucida Sans Unicode"/>
              </a:rPr>
              <a:t> </a:t>
            </a:r>
            <a:r>
              <a:rPr sz="2400" spc="95" dirty="0">
                <a:latin typeface="Lucida Sans Unicode"/>
                <a:cs typeface="Lucida Sans Unicode"/>
              </a:rPr>
              <a:t>en</a:t>
            </a:r>
            <a:r>
              <a:rPr sz="2400" spc="-110" dirty="0">
                <a:latin typeface="Lucida Sans Unicode"/>
                <a:cs typeface="Lucida Sans Unicode"/>
              </a:rPr>
              <a:t> </a:t>
            </a:r>
            <a:r>
              <a:rPr sz="2400" spc="-10" dirty="0">
                <a:latin typeface="Lucida Sans Unicode"/>
                <a:cs typeface="Lucida Sans Unicode"/>
              </a:rPr>
              <a:t>los</a:t>
            </a:r>
            <a:r>
              <a:rPr sz="2400" spc="-114" dirty="0">
                <a:latin typeface="Lucida Sans Unicode"/>
                <a:cs typeface="Lucida Sans Unicode"/>
              </a:rPr>
              <a:t> </a:t>
            </a:r>
            <a:r>
              <a:rPr sz="2400" spc="70" dirty="0">
                <a:latin typeface="Lucida Sans Unicode"/>
                <a:cs typeface="Lucida Sans Unicode"/>
              </a:rPr>
              <a:t>personajes?</a:t>
            </a:r>
            <a:endParaRPr sz="240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58050" y="771525"/>
            <a:ext cx="3476625" cy="5505450"/>
          </a:xfrm>
          <a:prstGeom prst="rect">
            <a:avLst/>
          </a:prstGeom>
        </p:spPr>
      </p:pic>
      <p:pic>
        <p:nvPicPr>
          <p:cNvPr id="7" name="Imagen 6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6D7BB74C-3358-322E-9C21-7D4FCA665C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8717" y="1104011"/>
            <a:ext cx="2429510" cy="4724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00" spc="-100" dirty="0"/>
              <a:t>Ideas</a:t>
            </a:r>
            <a:r>
              <a:rPr sz="2900" spc="-140" dirty="0"/>
              <a:t> </a:t>
            </a:r>
            <a:r>
              <a:rPr sz="2900" spc="-70" dirty="0"/>
              <a:t>claves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865505" y="2013267"/>
            <a:ext cx="10027920" cy="3917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9250" marR="408305" indent="-337185">
              <a:lnSpc>
                <a:spcPct val="151000"/>
              </a:lnSpc>
              <a:spcBef>
                <a:spcPts val="95"/>
              </a:spcBef>
              <a:buChar char="•"/>
              <a:tabLst>
                <a:tab pos="349250" algn="l"/>
              </a:tabLst>
            </a:pPr>
            <a:r>
              <a:rPr sz="1700" spc="10" dirty="0">
                <a:latin typeface="Lucida Sans Unicode"/>
                <a:cs typeface="Lucida Sans Unicode"/>
              </a:rPr>
              <a:t>La</a:t>
            </a:r>
            <a:r>
              <a:rPr sz="1700" spc="-85" dirty="0">
                <a:latin typeface="Lucida Sans Unicode"/>
                <a:cs typeface="Lucida Sans Unicode"/>
              </a:rPr>
              <a:t> </a:t>
            </a:r>
            <a:r>
              <a:rPr sz="1700" spc="10" dirty="0">
                <a:latin typeface="Lucida Sans Unicode"/>
                <a:cs typeface="Lucida Sans Unicode"/>
              </a:rPr>
              <a:t>normalización</a:t>
            </a:r>
            <a:r>
              <a:rPr sz="1700" spc="-100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es</a:t>
            </a:r>
            <a:r>
              <a:rPr sz="1700" spc="-40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un</a:t>
            </a:r>
            <a:r>
              <a:rPr sz="1700" spc="-100" dirty="0">
                <a:latin typeface="Lucida Sans Unicode"/>
                <a:cs typeface="Lucida Sans Unicode"/>
              </a:rPr>
              <a:t> </a:t>
            </a:r>
            <a:r>
              <a:rPr sz="1700" spc="10" dirty="0">
                <a:latin typeface="Lucida Sans Unicode"/>
                <a:cs typeface="Lucida Sans Unicode"/>
              </a:rPr>
              <a:t>obstáculo,</a:t>
            </a:r>
            <a:r>
              <a:rPr sz="1700" spc="-85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es</a:t>
            </a:r>
            <a:r>
              <a:rPr sz="1700" spc="-40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una</a:t>
            </a:r>
            <a:r>
              <a:rPr sz="1700" spc="-5" dirty="0">
                <a:latin typeface="Lucida Sans Unicode"/>
                <a:cs typeface="Lucida Sans Unicode"/>
              </a:rPr>
              <a:t> </a:t>
            </a:r>
            <a:r>
              <a:rPr sz="1700" spc="10" dirty="0">
                <a:latin typeface="Lucida Sans Unicode"/>
                <a:cs typeface="Lucida Sans Unicode"/>
              </a:rPr>
              <a:t>barrera,</a:t>
            </a:r>
            <a:r>
              <a:rPr sz="1700" spc="-5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muchas</a:t>
            </a:r>
            <a:r>
              <a:rPr sz="1700" spc="-40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veces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se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espera</a:t>
            </a:r>
            <a:r>
              <a:rPr sz="1700" spc="-85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que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todos </a:t>
            </a:r>
            <a:r>
              <a:rPr sz="1700" spc="80" dirty="0">
                <a:latin typeface="Lucida Sans Unicode"/>
                <a:cs typeface="Lucida Sans Unicode"/>
              </a:rPr>
              <a:t>aprendan</a:t>
            </a:r>
            <a:r>
              <a:rPr sz="1700" spc="-65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de</a:t>
            </a:r>
            <a:r>
              <a:rPr sz="1700" spc="-105" dirty="0">
                <a:latin typeface="Lucida Sans Unicode"/>
                <a:cs typeface="Lucida Sans Unicode"/>
              </a:rPr>
              <a:t> </a:t>
            </a:r>
            <a:r>
              <a:rPr sz="1700" spc="90" dirty="0">
                <a:latin typeface="Lucida Sans Unicode"/>
                <a:cs typeface="Lucida Sans Unicode"/>
              </a:rPr>
              <a:t>la</a:t>
            </a:r>
            <a:r>
              <a:rPr sz="1700" spc="-130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misma</a:t>
            </a:r>
            <a:r>
              <a:rPr sz="1700" spc="-125" dirty="0">
                <a:latin typeface="Lucida Sans Unicode"/>
                <a:cs typeface="Lucida Sans Unicode"/>
              </a:rPr>
              <a:t> </a:t>
            </a:r>
            <a:r>
              <a:rPr sz="1700" spc="55" dirty="0">
                <a:latin typeface="Lucida Sans Unicode"/>
                <a:cs typeface="Lucida Sans Unicode"/>
              </a:rPr>
              <a:t>manera.</a:t>
            </a:r>
            <a:endParaRPr sz="1700">
              <a:latin typeface="Lucida Sans Unicode"/>
              <a:cs typeface="Lucida Sans Unicode"/>
            </a:endParaRPr>
          </a:p>
          <a:p>
            <a:pPr marL="349250" marR="318770" indent="-337185">
              <a:lnSpc>
                <a:spcPct val="147200"/>
              </a:lnSpc>
              <a:spcBef>
                <a:spcPts val="75"/>
              </a:spcBef>
              <a:buChar char="•"/>
              <a:tabLst>
                <a:tab pos="349250" algn="l"/>
              </a:tabLst>
            </a:pPr>
            <a:r>
              <a:rPr sz="1700" spc="85" dirty="0">
                <a:latin typeface="Lucida Sans Unicode"/>
                <a:cs typeface="Lucida Sans Unicode"/>
              </a:rPr>
              <a:t>Cuando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esperamos</a:t>
            </a:r>
            <a:r>
              <a:rPr sz="1700" spc="-135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que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todos</a:t>
            </a:r>
            <a:r>
              <a:rPr sz="1700" spc="-55" dirty="0">
                <a:latin typeface="Lucida Sans Unicode"/>
                <a:cs typeface="Lucida Sans Unicode"/>
              </a:rPr>
              <a:t> </a:t>
            </a:r>
            <a:r>
              <a:rPr sz="1700" spc="90" dirty="0">
                <a:latin typeface="Lucida Sans Unicode"/>
                <a:cs typeface="Lucida Sans Unicode"/>
              </a:rPr>
              <a:t>sean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iguales,</a:t>
            </a:r>
            <a:r>
              <a:rPr sz="1700" spc="-20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aprendan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igual,</a:t>
            </a:r>
            <a:r>
              <a:rPr sz="1700" spc="-100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alguien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siempre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quedará </a:t>
            </a:r>
            <a:r>
              <a:rPr sz="1700" spc="-10" dirty="0">
                <a:latin typeface="Lucida Sans Unicode"/>
                <a:cs typeface="Lucida Sans Unicode"/>
              </a:rPr>
              <a:t>fuera.</a:t>
            </a:r>
            <a:endParaRPr sz="1700">
              <a:latin typeface="Lucida Sans Unicode"/>
              <a:cs typeface="Lucida Sans Unicode"/>
            </a:endParaRPr>
          </a:p>
          <a:p>
            <a:pPr marL="349250" indent="-336550">
              <a:lnSpc>
                <a:spcPct val="100000"/>
              </a:lnSpc>
              <a:spcBef>
                <a:spcPts val="1040"/>
              </a:spcBef>
              <a:buChar char="•"/>
              <a:tabLst>
                <a:tab pos="349250" algn="l"/>
              </a:tabLst>
            </a:pPr>
            <a:r>
              <a:rPr sz="1700" dirty="0">
                <a:latin typeface="Lucida Sans Unicode"/>
                <a:cs typeface="Lucida Sans Unicode"/>
              </a:rPr>
              <a:t>La</a:t>
            </a:r>
            <a:r>
              <a:rPr sz="1700" spc="-95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educación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no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debe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spc="120" dirty="0">
                <a:latin typeface="Lucida Sans Unicode"/>
                <a:cs typeface="Lucida Sans Unicode"/>
              </a:rPr>
              <a:t>apagar</a:t>
            </a:r>
            <a:r>
              <a:rPr sz="1700" spc="-100" dirty="0">
                <a:latin typeface="Lucida Sans Unicode"/>
                <a:cs typeface="Lucida Sans Unicode"/>
              </a:rPr>
              <a:t> </a:t>
            </a:r>
            <a:r>
              <a:rPr sz="1700" spc="90" dirty="0">
                <a:latin typeface="Lucida Sans Unicode"/>
                <a:cs typeface="Lucida Sans Unicode"/>
              </a:rPr>
              <a:t>la</a:t>
            </a:r>
            <a:r>
              <a:rPr sz="1700" spc="-95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creatividad</a:t>
            </a:r>
            <a:r>
              <a:rPr sz="1700" spc="-95" dirty="0">
                <a:latin typeface="Lucida Sans Unicode"/>
                <a:cs typeface="Lucida Sans Unicode"/>
              </a:rPr>
              <a:t> </a:t>
            </a:r>
            <a:r>
              <a:rPr sz="1700" spc="105" dirty="0">
                <a:latin typeface="Lucida Sans Unicode"/>
                <a:cs typeface="Lucida Sans Unicode"/>
              </a:rPr>
              <a:t>para</a:t>
            </a:r>
            <a:r>
              <a:rPr sz="1700" spc="-95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adaptarse</a:t>
            </a:r>
            <a:r>
              <a:rPr sz="1700" spc="-70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al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sistema,</a:t>
            </a:r>
            <a:r>
              <a:rPr sz="1700" spc="-10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sino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transformar</a:t>
            </a:r>
            <a:endParaRPr sz="1700">
              <a:latin typeface="Lucida Sans Unicode"/>
              <a:cs typeface="Lucida Sans Unicode"/>
            </a:endParaRPr>
          </a:p>
          <a:p>
            <a:pPr marL="349250">
              <a:lnSpc>
                <a:spcPct val="100000"/>
              </a:lnSpc>
              <a:spcBef>
                <a:spcPts val="1040"/>
              </a:spcBef>
            </a:pPr>
            <a:r>
              <a:rPr sz="1700" dirty="0">
                <a:latin typeface="Lucida Sans Unicode"/>
                <a:cs typeface="Lucida Sans Unicode"/>
              </a:rPr>
              <a:t>el</a:t>
            </a:r>
            <a:r>
              <a:rPr sz="1700" spc="-15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sistema</a:t>
            </a:r>
            <a:r>
              <a:rPr sz="1700" dirty="0">
                <a:latin typeface="Lucida Sans Unicode"/>
                <a:cs typeface="Lucida Sans Unicode"/>
              </a:rPr>
              <a:t> </a:t>
            </a:r>
            <a:r>
              <a:rPr sz="1700" spc="105" dirty="0">
                <a:latin typeface="Lucida Sans Unicode"/>
                <a:cs typeface="Lucida Sans Unicode"/>
              </a:rPr>
              <a:t>para</a:t>
            </a:r>
            <a:r>
              <a:rPr sz="1700" spc="-80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que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spc="170" dirty="0">
                <a:latin typeface="Lucida Sans Unicode"/>
                <a:cs typeface="Lucida Sans Unicode"/>
              </a:rPr>
              <a:t>cada</a:t>
            </a:r>
            <a:r>
              <a:rPr sz="1700" spc="-80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persona</a:t>
            </a:r>
            <a:r>
              <a:rPr sz="1700" spc="-80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pueda</a:t>
            </a:r>
            <a:r>
              <a:rPr sz="1700" spc="-8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desarrollarse</a:t>
            </a:r>
            <a:r>
              <a:rPr sz="1700" spc="-55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y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potencie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sus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fortalezas”</a:t>
            </a:r>
            <a:endParaRPr sz="1700">
              <a:latin typeface="Lucida Sans Unicode"/>
              <a:cs typeface="Lucida Sans Unicode"/>
            </a:endParaRPr>
          </a:p>
          <a:p>
            <a:pPr marL="349250" indent="-336550">
              <a:lnSpc>
                <a:spcPct val="100000"/>
              </a:lnSpc>
              <a:spcBef>
                <a:spcPts val="1040"/>
              </a:spcBef>
              <a:buChar char="•"/>
              <a:tabLst>
                <a:tab pos="349250" algn="l"/>
              </a:tabLst>
            </a:pPr>
            <a:r>
              <a:rPr sz="1700" spc="-55" dirty="0">
                <a:latin typeface="Lucida Sans Unicode"/>
                <a:cs typeface="Lucida Sans Unicode"/>
              </a:rPr>
              <a:t>El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65" dirty="0">
                <a:latin typeface="Lucida Sans Unicode"/>
                <a:cs typeface="Lucida Sans Unicode"/>
              </a:rPr>
              <a:t>problema</a:t>
            </a:r>
            <a:r>
              <a:rPr sz="1700" spc="-105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no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está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en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55" dirty="0">
                <a:latin typeface="Lucida Sans Unicode"/>
                <a:cs typeface="Lucida Sans Unicode"/>
              </a:rPr>
              <a:t>las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características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del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niño</a:t>
            </a:r>
            <a:r>
              <a:rPr sz="1700" spc="-120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o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que</a:t>
            </a:r>
            <a:r>
              <a:rPr sz="1700" spc="-8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el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114" dirty="0">
                <a:latin typeface="Lucida Sans Unicode"/>
                <a:cs typeface="Lucida Sans Unicode"/>
              </a:rPr>
              <a:t>sea</a:t>
            </a:r>
            <a:r>
              <a:rPr sz="1700" spc="-100" dirty="0">
                <a:latin typeface="Lucida Sans Unicode"/>
                <a:cs typeface="Lucida Sans Unicode"/>
              </a:rPr>
              <a:t> </a:t>
            </a:r>
            <a:r>
              <a:rPr sz="1700" spc="-35" dirty="0">
                <a:latin typeface="Lucida Sans Unicode"/>
                <a:cs typeface="Lucida Sans Unicode"/>
              </a:rPr>
              <a:t>“diferente”…es</a:t>
            </a:r>
            <a:r>
              <a:rPr sz="1700" spc="-140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que</a:t>
            </a:r>
            <a:r>
              <a:rPr sz="1700" spc="-85" dirty="0">
                <a:latin typeface="Lucida Sans Unicode"/>
                <a:cs typeface="Lucida Sans Unicode"/>
              </a:rPr>
              <a:t> </a:t>
            </a:r>
            <a:r>
              <a:rPr sz="1700" spc="-25" dirty="0">
                <a:latin typeface="Lucida Sans Unicode"/>
                <a:cs typeface="Lucida Sans Unicode"/>
              </a:rPr>
              <a:t>el</a:t>
            </a:r>
            <a:endParaRPr sz="1700">
              <a:latin typeface="Lucida Sans Unicode"/>
              <a:cs typeface="Lucida Sans Unicode"/>
            </a:endParaRPr>
          </a:p>
          <a:p>
            <a:pPr marL="349250">
              <a:lnSpc>
                <a:spcPct val="100000"/>
              </a:lnSpc>
              <a:spcBef>
                <a:spcPts val="1040"/>
              </a:spcBef>
            </a:pPr>
            <a:r>
              <a:rPr sz="1700" spc="60" dirty="0">
                <a:latin typeface="Lucida Sans Unicode"/>
                <a:cs typeface="Lucida Sans Unicode"/>
              </a:rPr>
              <a:t>sistema</a:t>
            </a:r>
            <a:r>
              <a:rPr sz="1700" spc="-125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no</a:t>
            </a:r>
            <a:r>
              <a:rPr sz="1700" spc="-135" dirty="0">
                <a:latin typeface="Lucida Sans Unicode"/>
                <a:cs typeface="Lucida Sans Unicode"/>
              </a:rPr>
              <a:t> </a:t>
            </a:r>
            <a:r>
              <a:rPr sz="1700" spc="110" dirty="0">
                <a:latin typeface="Lucida Sans Unicode"/>
                <a:cs typeface="Lucida Sans Unicode"/>
              </a:rPr>
              <a:t>sabe</a:t>
            </a:r>
            <a:r>
              <a:rPr sz="1700" spc="-105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qué</a:t>
            </a:r>
            <a:r>
              <a:rPr sz="1700" spc="-100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hacer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con</a:t>
            </a:r>
            <a:r>
              <a:rPr sz="1700" spc="-65" dirty="0">
                <a:latin typeface="Lucida Sans Unicode"/>
                <a:cs typeface="Lucida Sans Unicode"/>
              </a:rPr>
              <a:t> </a:t>
            </a:r>
            <a:r>
              <a:rPr sz="1700" spc="90" dirty="0">
                <a:latin typeface="Lucida Sans Unicode"/>
                <a:cs typeface="Lucida Sans Unicode"/>
              </a:rPr>
              <a:t>esa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diferencia.</a:t>
            </a:r>
            <a:endParaRPr sz="1700">
              <a:latin typeface="Lucida Sans Unicode"/>
              <a:cs typeface="Lucida Sans Unicode"/>
            </a:endParaRPr>
          </a:p>
          <a:p>
            <a:pPr marL="349250" indent="-336550">
              <a:lnSpc>
                <a:spcPct val="100000"/>
              </a:lnSpc>
              <a:spcBef>
                <a:spcPts val="965"/>
              </a:spcBef>
              <a:buChar char="•"/>
              <a:tabLst>
                <a:tab pos="349250" algn="l"/>
              </a:tabLst>
            </a:pPr>
            <a:r>
              <a:rPr sz="1700" spc="-55" dirty="0">
                <a:latin typeface="Lucida Sans Unicode"/>
                <a:cs typeface="Lucida Sans Unicode"/>
              </a:rPr>
              <a:t>El</a:t>
            </a:r>
            <a:r>
              <a:rPr sz="1700" spc="-130" dirty="0">
                <a:latin typeface="Lucida Sans Unicode"/>
                <a:cs typeface="Lucida Sans Unicode"/>
              </a:rPr>
              <a:t> </a:t>
            </a:r>
            <a:r>
              <a:rPr sz="1700" spc="100" dirty="0">
                <a:latin typeface="Lucida Sans Unicode"/>
                <a:cs typeface="Lucida Sans Unicode"/>
              </a:rPr>
              <a:t>cambio</a:t>
            </a:r>
            <a:r>
              <a:rPr sz="1700" spc="-130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comienza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cuando</a:t>
            </a:r>
            <a:r>
              <a:rPr sz="1700" spc="-130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alguien</a:t>
            </a:r>
            <a:r>
              <a:rPr sz="1700" spc="-135" dirty="0">
                <a:latin typeface="Lucida Sans Unicode"/>
                <a:cs typeface="Lucida Sans Unicode"/>
              </a:rPr>
              <a:t> </a:t>
            </a:r>
            <a:r>
              <a:rPr sz="1700" spc="55" dirty="0">
                <a:latin typeface="Lucida Sans Unicode"/>
                <a:cs typeface="Lucida Sans Unicode"/>
              </a:rPr>
              <a:t>cuestiona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lo</a:t>
            </a:r>
            <a:r>
              <a:rPr sz="1700" spc="-13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establecido.</a:t>
            </a:r>
            <a:endParaRPr sz="1700">
              <a:latin typeface="Lucida Sans Unicode"/>
              <a:cs typeface="Lucida Sans Unicode"/>
            </a:endParaRPr>
          </a:p>
          <a:p>
            <a:pPr marL="349250" indent="-336550">
              <a:lnSpc>
                <a:spcPct val="100000"/>
              </a:lnSpc>
              <a:spcBef>
                <a:spcPts val="1035"/>
              </a:spcBef>
              <a:buChar char="•"/>
              <a:tabLst>
                <a:tab pos="349250" algn="l"/>
              </a:tabLst>
            </a:pPr>
            <a:r>
              <a:rPr sz="1700" dirty="0">
                <a:latin typeface="Lucida Sans Unicode"/>
                <a:cs typeface="Lucida Sans Unicode"/>
              </a:rPr>
              <a:t>No</a:t>
            </a:r>
            <a:r>
              <a:rPr sz="1700" spc="-55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se</a:t>
            </a:r>
            <a:r>
              <a:rPr sz="1700" spc="-95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trata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114" dirty="0">
                <a:latin typeface="Lucida Sans Unicode"/>
                <a:cs typeface="Lucida Sans Unicode"/>
              </a:rPr>
              <a:t>de</a:t>
            </a:r>
            <a:r>
              <a:rPr sz="1700" spc="-95" dirty="0">
                <a:latin typeface="Lucida Sans Unicode"/>
                <a:cs typeface="Lucida Sans Unicode"/>
              </a:rPr>
              <a:t> </a:t>
            </a:r>
            <a:r>
              <a:rPr sz="1700" spc="85" dirty="0">
                <a:latin typeface="Lucida Sans Unicode"/>
                <a:cs typeface="Lucida Sans Unicode"/>
              </a:rPr>
              <a:t>cambiar</a:t>
            </a:r>
            <a:r>
              <a:rPr sz="1700" spc="-45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al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-20" dirty="0">
                <a:latin typeface="Lucida Sans Unicode"/>
                <a:cs typeface="Lucida Sans Unicode"/>
              </a:rPr>
              <a:t>estudiante…se</a:t>
            </a:r>
            <a:r>
              <a:rPr sz="1700" spc="-95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trata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de</a:t>
            </a:r>
            <a:r>
              <a:rPr sz="1700" spc="-95" dirty="0">
                <a:latin typeface="Lucida Sans Unicode"/>
                <a:cs typeface="Lucida Sans Unicode"/>
              </a:rPr>
              <a:t> </a:t>
            </a:r>
            <a:r>
              <a:rPr sz="1700" spc="100" dirty="0">
                <a:latin typeface="Lucida Sans Unicode"/>
                <a:cs typeface="Lucida Sans Unicode"/>
              </a:rPr>
              <a:t>cambiar</a:t>
            </a:r>
            <a:r>
              <a:rPr sz="1700" spc="-45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la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55" dirty="0">
                <a:latin typeface="Lucida Sans Unicode"/>
                <a:cs typeface="Lucida Sans Unicode"/>
              </a:rPr>
              <a:t>forma</a:t>
            </a:r>
            <a:r>
              <a:rPr sz="1700" spc="-45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de</a:t>
            </a:r>
            <a:r>
              <a:rPr sz="1700" spc="-9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enseñar.”</a:t>
            </a:r>
            <a:endParaRPr sz="1700">
              <a:latin typeface="Lucida Sans Unicode"/>
              <a:cs typeface="Lucida Sans Unicode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pic>
        <p:nvPicPr>
          <p:cNvPr id="6" name="Imagen 5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C9DB1183-10F6-5DA7-2DB8-3ABF14E93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62363" y="1066863"/>
            <a:ext cx="6438900" cy="971550"/>
            <a:chOff x="3162363" y="1066863"/>
            <a:chExt cx="6438900" cy="971550"/>
          </a:xfrm>
        </p:grpSpPr>
        <p:sp>
          <p:nvSpPr>
            <p:cNvPr id="3" name="object 3"/>
            <p:cNvSpPr/>
            <p:nvPr/>
          </p:nvSpPr>
          <p:spPr>
            <a:xfrm>
              <a:off x="3167126" y="1071625"/>
              <a:ext cx="6429375" cy="962025"/>
            </a:xfrm>
            <a:custGeom>
              <a:avLst/>
              <a:gdLst/>
              <a:ahLst/>
              <a:cxnLst/>
              <a:rect l="l" t="t" r="r" b="b"/>
              <a:pathLst>
                <a:path w="6429375" h="962025">
                  <a:moveTo>
                    <a:pt x="5948299" y="0"/>
                  </a:moveTo>
                  <a:lnTo>
                    <a:pt x="0" y="0"/>
                  </a:lnTo>
                  <a:lnTo>
                    <a:pt x="480949" y="480949"/>
                  </a:lnTo>
                  <a:lnTo>
                    <a:pt x="0" y="962025"/>
                  </a:lnTo>
                  <a:lnTo>
                    <a:pt x="5948299" y="962025"/>
                  </a:lnTo>
                  <a:lnTo>
                    <a:pt x="6429375" y="480949"/>
                  </a:lnTo>
                  <a:lnTo>
                    <a:pt x="5948299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167126" y="1071625"/>
              <a:ext cx="6429375" cy="962025"/>
            </a:xfrm>
            <a:custGeom>
              <a:avLst/>
              <a:gdLst/>
              <a:ahLst/>
              <a:cxnLst/>
              <a:rect l="l" t="t" r="r" b="b"/>
              <a:pathLst>
                <a:path w="6429375" h="962025">
                  <a:moveTo>
                    <a:pt x="0" y="0"/>
                  </a:moveTo>
                  <a:lnTo>
                    <a:pt x="5948299" y="0"/>
                  </a:lnTo>
                  <a:lnTo>
                    <a:pt x="6429375" y="480949"/>
                  </a:lnTo>
                  <a:lnTo>
                    <a:pt x="5948299" y="962025"/>
                  </a:lnTo>
                  <a:lnTo>
                    <a:pt x="0" y="962025"/>
                  </a:lnTo>
                  <a:lnTo>
                    <a:pt x="480949" y="48094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6504" rIns="0" bIns="0" rtlCol="0">
            <a:spAutoFit/>
          </a:bodyPr>
          <a:lstStyle/>
          <a:p>
            <a:pPr marL="3525520">
              <a:lnSpc>
                <a:spcPct val="100000"/>
              </a:lnSpc>
              <a:spcBef>
                <a:spcPts val="130"/>
              </a:spcBef>
            </a:pPr>
            <a:r>
              <a:rPr sz="3200" spc="-360" dirty="0"/>
              <a:t>El </a:t>
            </a:r>
            <a:r>
              <a:rPr sz="3200" spc="-10" dirty="0"/>
              <a:t>cambio</a:t>
            </a:r>
            <a:r>
              <a:rPr sz="3200" spc="-235" dirty="0"/>
              <a:t> </a:t>
            </a:r>
            <a:r>
              <a:rPr sz="3200" spc="-70" dirty="0"/>
              <a:t>de</a:t>
            </a:r>
            <a:r>
              <a:rPr sz="3200" spc="-434" dirty="0"/>
              <a:t> </a:t>
            </a:r>
            <a:r>
              <a:rPr sz="3200" spc="-10" dirty="0"/>
              <a:t>Mirada</a:t>
            </a:r>
            <a:endParaRPr sz="3200" dirty="0"/>
          </a:p>
        </p:txBody>
      </p:sp>
      <p:sp>
        <p:nvSpPr>
          <p:cNvPr id="6" name="object 6"/>
          <p:cNvSpPr txBox="1"/>
          <p:nvPr/>
        </p:nvSpPr>
        <p:spPr>
          <a:xfrm>
            <a:off x="4250309" y="2835910"/>
            <a:ext cx="3493770" cy="355727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065" marR="5080" algn="ctr">
              <a:lnSpc>
                <a:spcPct val="80000"/>
              </a:lnSpc>
              <a:spcBef>
                <a:spcPts val="860"/>
              </a:spcBef>
            </a:pPr>
            <a:r>
              <a:rPr sz="3050" i="1" dirty="0">
                <a:latin typeface="Calibri"/>
                <a:cs typeface="Calibri"/>
              </a:rPr>
              <a:t>La</a:t>
            </a:r>
            <a:r>
              <a:rPr sz="3050" i="1" spc="-75" dirty="0">
                <a:latin typeface="Calibri"/>
                <a:cs typeface="Calibri"/>
              </a:rPr>
              <a:t> </a:t>
            </a:r>
            <a:r>
              <a:rPr sz="3050" i="1" dirty="0">
                <a:latin typeface="Calibri"/>
                <a:cs typeface="Calibri"/>
              </a:rPr>
              <a:t>educación</a:t>
            </a:r>
            <a:r>
              <a:rPr sz="3050" i="1" spc="-80" dirty="0">
                <a:latin typeface="Calibri"/>
                <a:cs typeface="Calibri"/>
              </a:rPr>
              <a:t> </a:t>
            </a:r>
            <a:r>
              <a:rPr sz="3050" i="1" spc="-10" dirty="0">
                <a:latin typeface="Calibri"/>
                <a:cs typeface="Calibri"/>
              </a:rPr>
              <a:t>inclusiva </a:t>
            </a:r>
            <a:r>
              <a:rPr sz="3050" i="1" dirty="0">
                <a:latin typeface="Calibri"/>
                <a:cs typeface="Calibri"/>
              </a:rPr>
              <a:t>no</a:t>
            </a:r>
            <a:r>
              <a:rPr sz="3050" i="1" spc="-45" dirty="0">
                <a:latin typeface="Calibri"/>
                <a:cs typeface="Calibri"/>
              </a:rPr>
              <a:t> </a:t>
            </a:r>
            <a:r>
              <a:rPr sz="3050" i="1" dirty="0">
                <a:latin typeface="Calibri"/>
                <a:cs typeface="Calibri"/>
              </a:rPr>
              <a:t>busca</a:t>
            </a:r>
            <a:r>
              <a:rPr sz="3050" i="1" spc="-50" dirty="0">
                <a:latin typeface="Calibri"/>
                <a:cs typeface="Calibri"/>
              </a:rPr>
              <a:t> </a:t>
            </a:r>
            <a:r>
              <a:rPr sz="3050" i="1" dirty="0">
                <a:latin typeface="Calibri"/>
                <a:cs typeface="Calibri"/>
              </a:rPr>
              <a:t>que</a:t>
            </a:r>
            <a:r>
              <a:rPr sz="3050" i="1" spc="-75" dirty="0">
                <a:latin typeface="Calibri"/>
                <a:cs typeface="Calibri"/>
              </a:rPr>
              <a:t> </a:t>
            </a:r>
            <a:r>
              <a:rPr sz="3050" i="1" spc="-25" dirty="0">
                <a:latin typeface="Calibri"/>
                <a:cs typeface="Calibri"/>
              </a:rPr>
              <a:t>los </a:t>
            </a:r>
            <a:r>
              <a:rPr sz="3050" i="1" dirty="0">
                <a:latin typeface="Calibri"/>
                <a:cs typeface="Calibri"/>
              </a:rPr>
              <a:t>estudiantes</a:t>
            </a:r>
            <a:r>
              <a:rPr sz="3050" i="1" spc="-100" dirty="0">
                <a:latin typeface="Calibri"/>
                <a:cs typeface="Calibri"/>
              </a:rPr>
              <a:t> </a:t>
            </a:r>
            <a:r>
              <a:rPr sz="3050" i="1" spc="-25" dirty="0">
                <a:latin typeface="Calibri"/>
                <a:cs typeface="Calibri"/>
              </a:rPr>
              <a:t>se </a:t>
            </a:r>
            <a:r>
              <a:rPr sz="3050" i="1" dirty="0">
                <a:latin typeface="Calibri"/>
                <a:cs typeface="Calibri"/>
              </a:rPr>
              <a:t>adapten</a:t>
            </a:r>
            <a:r>
              <a:rPr sz="3050" i="1" spc="-50" dirty="0">
                <a:latin typeface="Calibri"/>
                <a:cs typeface="Calibri"/>
              </a:rPr>
              <a:t> </a:t>
            </a:r>
            <a:r>
              <a:rPr sz="3050" i="1" dirty="0">
                <a:latin typeface="Calibri"/>
                <a:cs typeface="Calibri"/>
              </a:rPr>
              <a:t>al </a:t>
            </a:r>
            <a:r>
              <a:rPr sz="3050" i="1" spc="-10" dirty="0">
                <a:latin typeface="Calibri"/>
                <a:cs typeface="Calibri"/>
              </a:rPr>
              <a:t>sistema </a:t>
            </a:r>
            <a:r>
              <a:rPr sz="3050" i="1" dirty="0">
                <a:latin typeface="Calibri"/>
                <a:cs typeface="Calibri"/>
              </a:rPr>
              <a:t>educativo,</a:t>
            </a:r>
            <a:r>
              <a:rPr sz="3050" i="1" spc="-95" dirty="0">
                <a:latin typeface="Calibri"/>
                <a:cs typeface="Calibri"/>
              </a:rPr>
              <a:t> </a:t>
            </a:r>
            <a:r>
              <a:rPr sz="3050" i="1" spc="-20" dirty="0">
                <a:latin typeface="Calibri"/>
                <a:cs typeface="Calibri"/>
              </a:rPr>
              <a:t>sino </a:t>
            </a:r>
            <a:r>
              <a:rPr sz="3050" b="1" i="1" dirty="0">
                <a:latin typeface="Calibri"/>
                <a:cs typeface="Calibri"/>
              </a:rPr>
              <a:t>generar</a:t>
            </a:r>
            <a:r>
              <a:rPr sz="3050" b="1" i="1" spc="-130" dirty="0">
                <a:latin typeface="Calibri"/>
                <a:cs typeface="Calibri"/>
              </a:rPr>
              <a:t> </a:t>
            </a:r>
            <a:r>
              <a:rPr sz="3050" b="1" i="1" spc="-25" dirty="0">
                <a:latin typeface="Calibri"/>
                <a:cs typeface="Calibri"/>
              </a:rPr>
              <a:t>las </a:t>
            </a:r>
            <a:r>
              <a:rPr sz="3050" b="1" i="1" dirty="0">
                <a:latin typeface="Calibri"/>
                <a:cs typeface="Calibri"/>
              </a:rPr>
              <a:t>condiciones</a:t>
            </a:r>
            <a:r>
              <a:rPr sz="3050" b="1" i="1" spc="-65" dirty="0">
                <a:latin typeface="Calibri"/>
                <a:cs typeface="Calibri"/>
              </a:rPr>
              <a:t> </a:t>
            </a:r>
            <a:r>
              <a:rPr sz="3050" i="1" dirty="0">
                <a:latin typeface="Calibri"/>
                <a:cs typeface="Calibri"/>
              </a:rPr>
              <a:t>en</a:t>
            </a:r>
            <a:r>
              <a:rPr sz="3050" i="1" spc="-75" dirty="0">
                <a:latin typeface="Calibri"/>
                <a:cs typeface="Calibri"/>
              </a:rPr>
              <a:t> </a:t>
            </a:r>
            <a:r>
              <a:rPr sz="3050" i="1" spc="-25" dirty="0">
                <a:latin typeface="Calibri"/>
                <a:cs typeface="Calibri"/>
              </a:rPr>
              <a:t>ese </a:t>
            </a:r>
            <a:r>
              <a:rPr sz="3050" i="1" dirty="0">
                <a:latin typeface="Calibri"/>
                <a:cs typeface="Calibri"/>
              </a:rPr>
              <a:t>sistema</a:t>
            </a:r>
            <a:r>
              <a:rPr sz="3050" i="1" spc="-65" dirty="0">
                <a:latin typeface="Calibri"/>
                <a:cs typeface="Calibri"/>
              </a:rPr>
              <a:t> </a:t>
            </a:r>
            <a:r>
              <a:rPr sz="3050" i="1" dirty="0">
                <a:latin typeface="Calibri"/>
                <a:cs typeface="Calibri"/>
              </a:rPr>
              <a:t>para</a:t>
            </a:r>
            <a:r>
              <a:rPr sz="3050" i="1" spc="-65" dirty="0">
                <a:latin typeface="Calibri"/>
                <a:cs typeface="Calibri"/>
              </a:rPr>
              <a:t> </a:t>
            </a:r>
            <a:r>
              <a:rPr sz="3050" i="1" spc="-25" dirty="0">
                <a:latin typeface="Calibri"/>
                <a:cs typeface="Calibri"/>
              </a:rPr>
              <a:t>que</a:t>
            </a:r>
            <a:endParaRPr sz="3050">
              <a:latin typeface="Calibri"/>
              <a:cs typeface="Calibri"/>
            </a:endParaRPr>
          </a:p>
          <a:p>
            <a:pPr marL="5715" algn="ctr">
              <a:lnSpc>
                <a:spcPts val="3604"/>
              </a:lnSpc>
            </a:pPr>
            <a:r>
              <a:rPr sz="3050" i="1" dirty="0">
                <a:latin typeface="Calibri"/>
                <a:cs typeface="Calibri"/>
              </a:rPr>
              <a:t>nadie</a:t>
            </a:r>
            <a:r>
              <a:rPr sz="3050" i="1" spc="-85" dirty="0">
                <a:latin typeface="Calibri"/>
                <a:cs typeface="Calibri"/>
              </a:rPr>
              <a:t> </a:t>
            </a:r>
            <a:r>
              <a:rPr sz="3050" i="1" dirty="0">
                <a:latin typeface="Calibri"/>
                <a:cs typeface="Calibri"/>
              </a:rPr>
              <a:t>quede</a:t>
            </a:r>
            <a:r>
              <a:rPr sz="3050" i="1" spc="5" dirty="0">
                <a:latin typeface="Calibri"/>
                <a:cs typeface="Calibri"/>
              </a:rPr>
              <a:t> </a:t>
            </a:r>
            <a:r>
              <a:rPr sz="3050" i="1" spc="-10" dirty="0">
                <a:latin typeface="Calibri"/>
                <a:cs typeface="Calibri"/>
              </a:rPr>
              <a:t>fuera.</a:t>
            </a:r>
            <a:endParaRPr sz="305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3400" y="2533650"/>
            <a:ext cx="3886200" cy="33718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1975" y="2676525"/>
            <a:ext cx="3409950" cy="322897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109662" y="6053137"/>
            <a:ext cx="1343025" cy="571500"/>
          </a:xfrm>
          <a:prstGeom prst="rect">
            <a:avLst/>
          </a:prstGeom>
          <a:solidFill>
            <a:srgbClr val="E7E6E6"/>
          </a:solidFill>
          <a:ln w="9525">
            <a:solidFill>
              <a:srgbClr val="44536A"/>
            </a:solidFill>
          </a:ln>
        </p:spPr>
        <p:txBody>
          <a:bodyPr vert="horz" wrap="square" lIns="0" tIns="167640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1320"/>
              </a:spcBef>
            </a:pPr>
            <a:r>
              <a:rPr sz="1400" spc="-10" dirty="0">
                <a:latin typeface="Calibri"/>
                <a:cs typeface="Calibri"/>
              </a:rPr>
              <a:t>INTEGRACIÓN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25051" y="6053137"/>
            <a:ext cx="1352550" cy="571500"/>
          </a:xfrm>
          <a:prstGeom prst="rect">
            <a:avLst/>
          </a:prstGeom>
          <a:solidFill>
            <a:srgbClr val="E7E6E6"/>
          </a:solidFill>
          <a:ln w="9525">
            <a:solidFill>
              <a:srgbClr val="44536A"/>
            </a:solidFill>
          </a:ln>
        </p:spPr>
        <p:txBody>
          <a:bodyPr vert="horz" wrap="square" lIns="0" tIns="167640" rIns="0" bIns="0" rtlCol="0">
            <a:spAutoFit/>
          </a:bodyPr>
          <a:lstStyle/>
          <a:p>
            <a:pPr marL="278765">
              <a:lnSpc>
                <a:spcPct val="100000"/>
              </a:lnSpc>
              <a:spcBef>
                <a:spcPts val="1320"/>
              </a:spcBef>
            </a:pPr>
            <a:r>
              <a:rPr sz="1400" spc="-10" dirty="0">
                <a:latin typeface="Calibri"/>
                <a:cs typeface="Calibri"/>
              </a:rPr>
              <a:t>INCLUSIÓN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3" name="Imagen 12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288A98D7-3A30-5B41-41CF-2A0936A463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2033" rIns="0" bIns="0" rtlCol="0">
            <a:spAutoFit/>
          </a:bodyPr>
          <a:lstStyle/>
          <a:p>
            <a:pPr marL="192405">
              <a:lnSpc>
                <a:spcPct val="100000"/>
              </a:lnSpc>
              <a:spcBef>
                <a:spcPts val="130"/>
              </a:spcBef>
            </a:pPr>
            <a:r>
              <a:rPr sz="3200" spc="-140" dirty="0"/>
              <a:t>Historia:</a:t>
            </a:r>
            <a:r>
              <a:rPr sz="3200" spc="-370" dirty="0"/>
              <a:t> </a:t>
            </a:r>
            <a:r>
              <a:rPr sz="3200" spc="-360" dirty="0"/>
              <a:t>El</a:t>
            </a:r>
            <a:r>
              <a:rPr sz="3200" spc="-325" dirty="0"/>
              <a:t> </a:t>
            </a:r>
            <a:r>
              <a:rPr sz="3200" spc="-110" dirty="0"/>
              <a:t>elefante</a:t>
            </a:r>
            <a:r>
              <a:rPr sz="3200" spc="-390" dirty="0"/>
              <a:t> </a:t>
            </a:r>
            <a:r>
              <a:rPr sz="3200" spc="-20" dirty="0"/>
              <a:t>gris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720079" y="2299588"/>
            <a:ext cx="6073775" cy="337947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55600" marR="210820" indent="-330835">
              <a:lnSpc>
                <a:spcPts val="2860"/>
              </a:lnSpc>
              <a:spcBef>
                <a:spcPts val="440"/>
              </a:spcBef>
              <a:buSzPct val="59615"/>
              <a:buFont typeface="Microsoft Sans Serif"/>
              <a:buChar char="•"/>
              <a:tabLst>
                <a:tab pos="355600" algn="l"/>
                <a:tab pos="3877310" algn="l"/>
              </a:tabLst>
            </a:pPr>
            <a:r>
              <a:rPr sz="2600" dirty="0">
                <a:latin typeface="Lucida Sans Unicode"/>
                <a:cs typeface="Lucida Sans Unicode"/>
              </a:rPr>
              <a:t>Te</a:t>
            </a:r>
            <a:r>
              <a:rPr sz="2600" spc="-145" dirty="0">
                <a:latin typeface="Lucida Sans Unicode"/>
                <a:cs typeface="Lucida Sans Unicode"/>
              </a:rPr>
              <a:t> </a:t>
            </a:r>
            <a:r>
              <a:rPr sz="2600" spc="50" dirty="0">
                <a:latin typeface="Lucida Sans Unicode"/>
                <a:cs typeface="Lucida Sans Unicode"/>
              </a:rPr>
              <a:t>invitamos</a:t>
            </a:r>
            <a:r>
              <a:rPr sz="2600" spc="-114" dirty="0">
                <a:latin typeface="Lucida Sans Unicode"/>
                <a:cs typeface="Lucida Sans Unicode"/>
              </a:rPr>
              <a:t> </a:t>
            </a:r>
            <a:r>
              <a:rPr sz="2600" spc="330" dirty="0">
                <a:latin typeface="Lucida Sans Unicode"/>
                <a:cs typeface="Lucida Sans Unicode"/>
              </a:rPr>
              <a:t>a</a:t>
            </a:r>
            <a:r>
              <a:rPr sz="2600" spc="-140" dirty="0">
                <a:latin typeface="Lucida Sans Unicode"/>
                <a:cs typeface="Lucida Sans Unicode"/>
              </a:rPr>
              <a:t> </a:t>
            </a:r>
            <a:r>
              <a:rPr sz="2600" spc="65" dirty="0">
                <a:latin typeface="Lucida Sans Unicode"/>
                <a:cs typeface="Lucida Sans Unicode"/>
              </a:rPr>
              <a:t>estar</a:t>
            </a:r>
            <a:r>
              <a:rPr sz="2600" dirty="0">
                <a:latin typeface="Lucida Sans Unicode"/>
                <a:cs typeface="Lucida Sans Unicode"/>
              </a:rPr>
              <a:t>	</a:t>
            </a:r>
            <a:r>
              <a:rPr sz="2600" spc="80" dirty="0">
                <a:latin typeface="Lucida Sans Unicode"/>
                <a:cs typeface="Lucida Sans Unicode"/>
              </a:rPr>
              <a:t>atentos</a:t>
            </a:r>
            <a:r>
              <a:rPr sz="2600" spc="-170" dirty="0">
                <a:latin typeface="Lucida Sans Unicode"/>
                <a:cs typeface="Lucida Sans Unicode"/>
              </a:rPr>
              <a:t> </a:t>
            </a:r>
            <a:r>
              <a:rPr sz="2600" spc="330" dirty="0">
                <a:latin typeface="Lucida Sans Unicode"/>
                <a:cs typeface="Lucida Sans Unicode"/>
              </a:rPr>
              <a:t>a</a:t>
            </a:r>
            <a:r>
              <a:rPr sz="2600" spc="-125" dirty="0">
                <a:latin typeface="Lucida Sans Unicode"/>
                <a:cs typeface="Lucida Sans Unicode"/>
              </a:rPr>
              <a:t> </a:t>
            </a:r>
            <a:r>
              <a:rPr sz="2600" spc="100" dirty="0">
                <a:latin typeface="Lucida Sans Unicode"/>
                <a:cs typeface="Lucida Sans Unicode"/>
              </a:rPr>
              <a:t>la </a:t>
            </a:r>
            <a:r>
              <a:rPr sz="2600" dirty="0">
                <a:latin typeface="Lucida Sans Unicode"/>
                <a:cs typeface="Lucida Sans Unicode"/>
              </a:rPr>
              <a:t>siguiente</a:t>
            </a:r>
            <a:r>
              <a:rPr sz="2600" spc="160" dirty="0">
                <a:latin typeface="Lucida Sans Unicode"/>
                <a:cs typeface="Lucida Sans Unicode"/>
              </a:rPr>
              <a:t> </a:t>
            </a:r>
            <a:r>
              <a:rPr sz="2600" spc="-10" dirty="0">
                <a:latin typeface="Lucida Sans Unicode"/>
                <a:cs typeface="Lucida Sans Unicode"/>
              </a:rPr>
              <a:t>historia.</a:t>
            </a:r>
            <a:endParaRPr sz="2600">
              <a:latin typeface="Lucida Sans Unicode"/>
              <a:cs typeface="Lucida Sans Unicode"/>
            </a:endParaRPr>
          </a:p>
          <a:p>
            <a:pPr marL="355600" marR="5080" indent="-343535">
              <a:lnSpc>
                <a:spcPct val="93000"/>
              </a:lnSpc>
              <a:spcBef>
                <a:spcPts val="875"/>
              </a:spcBef>
              <a:buSzPct val="69230"/>
              <a:buFont typeface="Microsoft Sans Serif"/>
              <a:buChar char="•"/>
              <a:tabLst>
                <a:tab pos="355600" algn="l"/>
              </a:tabLst>
            </a:pPr>
            <a:r>
              <a:rPr sz="2600" spc="80" dirty="0">
                <a:latin typeface="Lucida Sans Unicode"/>
                <a:cs typeface="Lucida Sans Unicode"/>
              </a:rPr>
              <a:t>También</a:t>
            </a:r>
            <a:r>
              <a:rPr sz="2600" spc="-110" dirty="0">
                <a:latin typeface="Lucida Sans Unicode"/>
                <a:cs typeface="Lucida Sans Unicode"/>
              </a:rPr>
              <a:t> </a:t>
            </a:r>
            <a:r>
              <a:rPr sz="2600" spc="95" dirty="0">
                <a:latin typeface="Lucida Sans Unicode"/>
                <a:cs typeface="Lucida Sans Unicode"/>
              </a:rPr>
              <a:t>puedes</a:t>
            </a:r>
            <a:r>
              <a:rPr sz="2600" spc="-15" dirty="0">
                <a:latin typeface="Lucida Sans Unicode"/>
                <a:cs typeface="Lucida Sans Unicode"/>
              </a:rPr>
              <a:t> </a:t>
            </a:r>
            <a:r>
              <a:rPr sz="2600" dirty="0">
                <a:latin typeface="Lucida Sans Unicode"/>
                <a:cs typeface="Lucida Sans Unicode"/>
              </a:rPr>
              <a:t>leerla</a:t>
            </a:r>
            <a:r>
              <a:rPr sz="2600" spc="-45" dirty="0">
                <a:latin typeface="Lucida Sans Unicode"/>
                <a:cs typeface="Lucida Sans Unicode"/>
              </a:rPr>
              <a:t> </a:t>
            </a:r>
            <a:r>
              <a:rPr sz="2600" spc="85" dirty="0">
                <a:latin typeface="Lucida Sans Unicode"/>
                <a:cs typeface="Lucida Sans Unicode"/>
              </a:rPr>
              <a:t>en</a:t>
            </a:r>
            <a:r>
              <a:rPr sz="2600" spc="-25" dirty="0">
                <a:latin typeface="Lucida Sans Unicode"/>
                <a:cs typeface="Lucida Sans Unicode"/>
              </a:rPr>
              <a:t> el </a:t>
            </a:r>
            <a:r>
              <a:rPr sz="2600" dirty="0">
                <a:latin typeface="Lucida Sans Unicode"/>
                <a:cs typeface="Lucida Sans Unicode"/>
              </a:rPr>
              <a:t>siguiente</a:t>
            </a:r>
            <a:r>
              <a:rPr sz="2600" spc="160" dirty="0">
                <a:latin typeface="Lucida Sans Unicode"/>
                <a:cs typeface="Lucida Sans Unicode"/>
              </a:rPr>
              <a:t> </a:t>
            </a:r>
            <a:r>
              <a:rPr sz="2600" spc="55" dirty="0">
                <a:latin typeface="Lucida Sans Unicode"/>
                <a:cs typeface="Lucida Sans Unicode"/>
              </a:rPr>
              <a:t>enlace: </a:t>
            </a:r>
            <a:r>
              <a:rPr sz="245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https://www.canva.com/design/DAHEzEEN</a:t>
            </a:r>
            <a:r>
              <a:rPr sz="245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45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uGQ/src8c06HzFy8SPDnDPF5oA/view?utm_</a:t>
            </a:r>
            <a:r>
              <a:rPr sz="245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45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content=DAHEzEENuGQ&amp;utm_campaign=d</a:t>
            </a:r>
            <a:r>
              <a:rPr sz="245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45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esignshare&amp;utm_medium=link2&amp;utm_sour</a:t>
            </a:r>
            <a:r>
              <a:rPr sz="245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45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ce=uniquelinks&amp;utlId=h9141f24b11</a:t>
            </a:r>
            <a:endParaRPr sz="24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0" y="2457450"/>
            <a:ext cx="4362450" cy="3124200"/>
          </a:xfrm>
          <a:prstGeom prst="rect">
            <a:avLst/>
          </a:prstGeom>
        </p:spPr>
      </p:pic>
      <p:pic>
        <p:nvPicPr>
          <p:cNvPr id="7" name="Imagen 6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066C7CDF-6997-7445-F759-76A833ECDA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6460" y="1023937"/>
            <a:ext cx="3071495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-360" dirty="0"/>
              <a:t>El</a:t>
            </a:r>
            <a:r>
              <a:rPr sz="3200" spc="-340" dirty="0"/>
              <a:t> </a:t>
            </a:r>
            <a:r>
              <a:rPr sz="3200" spc="-110" dirty="0"/>
              <a:t>elefante</a:t>
            </a:r>
            <a:r>
              <a:rPr sz="3200" spc="-400" dirty="0"/>
              <a:t> </a:t>
            </a:r>
            <a:r>
              <a:rPr sz="3200" spc="-40" dirty="0"/>
              <a:t>gris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17575" y="1830641"/>
            <a:ext cx="4556125" cy="34213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4799"/>
              </a:lnSpc>
              <a:spcBef>
                <a:spcPts val="95"/>
              </a:spcBef>
            </a:pPr>
            <a:r>
              <a:rPr sz="1800" spc="65" dirty="0">
                <a:latin typeface="Lucida Sans Unicode"/>
                <a:cs typeface="Lucida Sans Unicode"/>
              </a:rPr>
              <a:t>Había</a:t>
            </a:r>
            <a:r>
              <a:rPr sz="1800" spc="-145" dirty="0">
                <a:latin typeface="Lucida Sans Unicode"/>
                <a:cs typeface="Lucida Sans Unicode"/>
              </a:rPr>
              <a:t> </a:t>
            </a:r>
            <a:r>
              <a:rPr sz="1800" spc="95" dirty="0">
                <a:latin typeface="Lucida Sans Unicode"/>
                <a:cs typeface="Lucida Sans Unicode"/>
              </a:rPr>
              <a:t>una</a:t>
            </a:r>
            <a:r>
              <a:rPr sz="1800" spc="-65" dirty="0">
                <a:latin typeface="Lucida Sans Unicode"/>
                <a:cs typeface="Lucida Sans Unicode"/>
              </a:rPr>
              <a:t> </a:t>
            </a:r>
            <a:r>
              <a:rPr sz="1800" spc="-25" dirty="0">
                <a:latin typeface="Lucida Sans Unicode"/>
                <a:cs typeface="Lucida Sans Unicode"/>
              </a:rPr>
              <a:t>vez</a:t>
            </a:r>
            <a:r>
              <a:rPr sz="1800" spc="-12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un</a:t>
            </a:r>
            <a:r>
              <a:rPr sz="1800" spc="-145" dirty="0">
                <a:latin typeface="Lucida Sans Unicode"/>
                <a:cs typeface="Lucida Sans Unicode"/>
              </a:rPr>
              <a:t> </a:t>
            </a:r>
            <a:r>
              <a:rPr sz="1800" spc="45" dirty="0">
                <a:latin typeface="Lucida Sans Unicode"/>
                <a:cs typeface="Lucida Sans Unicode"/>
              </a:rPr>
              <a:t>elefante</a:t>
            </a:r>
            <a:r>
              <a:rPr sz="1800" spc="-114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gris</a:t>
            </a:r>
            <a:r>
              <a:rPr sz="1800" spc="-9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que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vivía </a:t>
            </a:r>
            <a:r>
              <a:rPr sz="1800" spc="70" dirty="0">
                <a:latin typeface="Lucida Sans Unicode"/>
                <a:cs typeface="Lucida Sans Unicode"/>
              </a:rPr>
              <a:t>en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spc="70" dirty="0">
                <a:latin typeface="Lucida Sans Unicode"/>
                <a:cs typeface="Lucida Sans Unicode"/>
              </a:rPr>
              <a:t>una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gran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sabana.</a:t>
            </a:r>
            <a:endParaRPr sz="1800">
              <a:latin typeface="Lucida Sans Unicode"/>
              <a:cs typeface="Lucida Sans Unicode"/>
            </a:endParaRPr>
          </a:p>
          <a:p>
            <a:pPr marL="12700" marR="189865">
              <a:lnSpc>
                <a:spcPct val="114799"/>
              </a:lnSpc>
              <a:spcBef>
                <a:spcPts val="1205"/>
              </a:spcBef>
            </a:pPr>
            <a:r>
              <a:rPr sz="1800" dirty="0">
                <a:latin typeface="Lucida Sans Unicode"/>
                <a:cs typeface="Lucida Sans Unicode"/>
              </a:rPr>
              <a:t>Era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20" dirty="0">
                <a:latin typeface="Lucida Sans Unicode"/>
                <a:cs typeface="Lucida Sans Unicode"/>
              </a:rPr>
              <a:t>fuerte,</a:t>
            </a:r>
            <a:r>
              <a:rPr sz="1800" spc="4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inteligente</a:t>
            </a:r>
            <a:r>
              <a:rPr sz="1800" spc="-45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y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tenía</a:t>
            </a:r>
            <a:r>
              <a:rPr sz="1800" spc="-80" dirty="0">
                <a:latin typeface="Lucida Sans Unicode"/>
                <a:cs typeface="Lucida Sans Unicode"/>
              </a:rPr>
              <a:t> </a:t>
            </a:r>
            <a:r>
              <a:rPr sz="1800" spc="70" dirty="0">
                <a:latin typeface="Lucida Sans Unicode"/>
                <a:cs typeface="Lucida Sans Unicode"/>
              </a:rPr>
              <a:t>una memoria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extraordinaria.</a:t>
            </a:r>
            <a:r>
              <a:rPr sz="1800" spc="-7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Sin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embargo, </a:t>
            </a:r>
            <a:r>
              <a:rPr sz="1800" spc="80" dirty="0">
                <a:latin typeface="Lucida Sans Unicode"/>
                <a:cs typeface="Lucida Sans Unicode"/>
              </a:rPr>
              <a:t>desde</a:t>
            </a:r>
            <a:r>
              <a:rPr sz="1800" spc="-100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pequeño</a:t>
            </a:r>
            <a:r>
              <a:rPr sz="1800" spc="-140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escuchó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algo</a:t>
            </a:r>
            <a:r>
              <a:rPr sz="1800" spc="-65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que</a:t>
            </a:r>
            <a:r>
              <a:rPr sz="1800" spc="-10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se </a:t>
            </a:r>
            <a:r>
              <a:rPr sz="1800" dirty="0">
                <a:latin typeface="Lucida Sans Unicode"/>
                <a:cs typeface="Lucida Sans Unicode"/>
              </a:rPr>
              <a:t>repetía</a:t>
            </a:r>
            <a:r>
              <a:rPr sz="1800" spc="220" dirty="0">
                <a:latin typeface="Lucida Sans Unicode"/>
                <a:cs typeface="Lucida Sans Unicode"/>
              </a:rPr>
              <a:t> </a:t>
            </a:r>
            <a:r>
              <a:rPr sz="1800" spc="35" dirty="0">
                <a:latin typeface="Lucida Sans Unicode"/>
                <a:cs typeface="Lucida Sans Unicode"/>
              </a:rPr>
              <a:t>constantemente: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800" spc="-235" dirty="0">
                <a:latin typeface="Lucida Sans Unicode"/>
                <a:cs typeface="Lucida Sans Unicode"/>
              </a:rPr>
              <a:t>—</a:t>
            </a:r>
            <a:r>
              <a:rPr sz="1800" spc="-25" dirty="0">
                <a:latin typeface="Lucida Sans Unicode"/>
                <a:cs typeface="Lucida Sans Unicode"/>
              </a:rPr>
              <a:t>“Los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elefantes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no</a:t>
            </a:r>
            <a:r>
              <a:rPr sz="1800" spc="25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trepan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árboles.”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515"/>
              </a:spcBef>
            </a:pPr>
            <a:r>
              <a:rPr sz="1800" spc="-235" dirty="0">
                <a:latin typeface="Lucida Sans Unicode"/>
                <a:cs typeface="Lucida Sans Unicode"/>
              </a:rPr>
              <a:t>—</a:t>
            </a:r>
            <a:r>
              <a:rPr sz="1800" spc="-25" dirty="0">
                <a:latin typeface="Lucida Sans Unicode"/>
                <a:cs typeface="Lucida Sans Unicode"/>
              </a:rPr>
              <a:t>“Los</a:t>
            </a:r>
            <a:r>
              <a:rPr sz="1800" spc="3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elefantes</a:t>
            </a:r>
            <a:r>
              <a:rPr sz="1800" spc="3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no</a:t>
            </a:r>
            <a:r>
              <a:rPr sz="1800" spc="5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son</a:t>
            </a:r>
            <a:r>
              <a:rPr sz="1800" spc="-4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ágiles.”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800" spc="-235" dirty="0">
                <a:latin typeface="Lucida Sans Unicode"/>
                <a:cs typeface="Lucida Sans Unicode"/>
              </a:rPr>
              <a:t>—</a:t>
            </a:r>
            <a:r>
              <a:rPr sz="1800" spc="-25" dirty="0">
                <a:latin typeface="Lucida Sans Unicode"/>
                <a:cs typeface="Lucida Sans Unicode"/>
              </a:rPr>
              <a:t>“Los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elefantes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no</a:t>
            </a:r>
            <a:r>
              <a:rPr sz="1800" spc="3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sirven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spc="110" dirty="0">
                <a:latin typeface="Lucida Sans Unicode"/>
                <a:cs typeface="Lucida Sans Unicode"/>
              </a:rPr>
              <a:t>para</a:t>
            </a:r>
            <a:r>
              <a:rPr sz="1800" spc="-5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eso.”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1828800"/>
            <a:ext cx="5934075" cy="3886200"/>
          </a:xfrm>
          <a:prstGeom prst="rect">
            <a:avLst/>
          </a:prstGeom>
        </p:spPr>
      </p:pic>
      <p:pic>
        <p:nvPicPr>
          <p:cNvPr id="7" name="Imagen 6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D5B71162-4103-A518-8D3E-ACAA7B568A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6572" y="1093025"/>
            <a:ext cx="5939790" cy="444119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800" dirty="0">
                <a:latin typeface="Lucida Sans Unicode"/>
                <a:cs typeface="Lucida Sans Unicode"/>
              </a:rPr>
              <a:t>Un</a:t>
            </a:r>
            <a:r>
              <a:rPr sz="1800" spc="-4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día,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decidió</a:t>
            </a:r>
            <a:r>
              <a:rPr sz="1800" spc="-125" dirty="0">
                <a:latin typeface="Lucida Sans Unicode"/>
                <a:cs typeface="Lucida Sans Unicode"/>
              </a:rPr>
              <a:t> </a:t>
            </a:r>
            <a:r>
              <a:rPr sz="1800" spc="-80" dirty="0">
                <a:latin typeface="Lucida Sans Unicode"/>
                <a:cs typeface="Lucida Sans Unicode"/>
              </a:rPr>
              <a:t>ir</a:t>
            </a:r>
            <a:r>
              <a:rPr sz="1800" spc="-90" dirty="0">
                <a:latin typeface="Lucida Sans Unicode"/>
                <a:cs typeface="Lucida Sans Unicode"/>
              </a:rPr>
              <a:t> </a:t>
            </a:r>
            <a:r>
              <a:rPr sz="1800" spc="210" dirty="0">
                <a:latin typeface="Lucida Sans Unicode"/>
                <a:cs typeface="Lucida Sans Unicode"/>
              </a:rPr>
              <a:t>a</a:t>
            </a:r>
            <a:r>
              <a:rPr sz="1800" spc="-30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la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escuela</a:t>
            </a:r>
            <a:r>
              <a:rPr sz="1800" spc="-30" dirty="0">
                <a:latin typeface="Lucida Sans Unicode"/>
                <a:cs typeface="Lucida Sans Unicode"/>
              </a:rPr>
              <a:t> </a:t>
            </a:r>
            <a:r>
              <a:rPr sz="1800" spc="80" dirty="0">
                <a:latin typeface="Lucida Sans Unicode"/>
                <a:cs typeface="Lucida Sans Unicode"/>
              </a:rPr>
              <a:t>de</a:t>
            </a:r>
            <a:r>
              <a:rPr sz="1800" spc="-8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los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animales.</a:t>
            </a:r>
            <a:endParaRPr sz="1800">
              <a:latin typeface="Lucida Sans Unicode"/>
              <a:cs typeface="Lucida Sans Unicode"/>
            </a:endParaRPr>
          </a:p>
          <a:p>
            <a:pPr marL="12700" marR="451484">
              <a:lnSpc>
                <a:spcPct val="114700"/>
              </a:lnSpc>
            </a:pPr>
            <a:r>
              <a:rPr sz="1800" spc="-80" dirty="0">
                <a:latin typeface="Lucida Sans Unicode"/>
                <a:cs typeface="Lucida Sans Unicode"/>
              </a:rPr>
              <a:t>El</a:t>
            </a:r>
            <a:r>
              <a:rPr sz="1800" spc="-4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primer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día,</a:t>
            </a:r>
            <a:r>
              <a:rPr sz="1800" spc="-90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la</a:t>
            </a:r>
            <a:r>
              <a:rPr sz="1800" spc="-125" dirty="0">
                <a:latin typeface="Lucida Sans Unicode"/>
                <a:cs typeface="Lucida Sans Unicode"/>
              </a:rPr>
              <a:t> </a:t>
            </a:r>
            <a:r>
              <a:rPr sz="1800" spc="85" dirty="0">
                <a:latin typeface="Lucida Sans Unicode"/>
                <a:cs typeface="Lucida Sans Unicode"/>
              </a:rPr>
              <a:t>maestra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spc="-235" dirty="0">
                <a:latin typeface="Lucida Sans Unicode"/>
                <a:cs typeface="Lucida Sans Unicode"/>
              </a:rPr>
              <a:t>—</a:t>
            </a:r>
            <a:r>
              <a:rPr sz="1800" spc="95" dirty="0">
                <a:latin typeface="Lucida Sans Unicode"/>
                <a:cs typeface="Lucida Sans Unicode"/>
              </a:rPr>
              <a:t>una</a:t>
            </a:r>
            <a:r>
              <a:rPr sz="1800" spc="-130" dirty="0">
                <a:latin typeface="Lucida Sans Unicode"/>
                <a:cs typeface="Lucida Sans Unicode"/>
              </a:rPr>
              <a:t> </a:t>
            </a:r>
            <a:r>
              <a:rPr sz="1800" spc="120" dirty="0">
                <a:latin typeface="Lucida Sans Unicode"/>
                <a:cs typeface="Lucida Sans Unicode"/>
              </a:rPr>
              <a:t>mona</a:t>
            </a:r>
            <a:r>
              <a:rPr sz="1800" spc="-125" dirty="0">
                <a:latin typeface="Lucida Sans Unicode"/>
                <a:cs typeface="Lucida Sans Unicode"/>
              </a:rPr>
              <a:t> </a:t>
            </a:r>
            <a:r>
              <a:rPr sz="1800" spc="85" dirty="0">
                <a:latin typeface="Lucida Sans Unicode"/>
                <a:cs typeface="Lucida Sans Unicode"/>
              </a:rPr>
              <a:t>muy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ágil— anunció: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800" spc="-235" dirty="0">
                <a:latin typeface="Lucida Sans Unicode"/>
                <a:cs typeface="Lucida Sans Unicode"/>
              </a:rPr>
              <a:t>—</a:t>
            </a:r>
            <a:r>
              <a:rPr sz="1800" dirty="0">
                <a:latin typeface="Lucida Sans Unicode"/>
                <a:cs typeface="Lucida Sans Unicode"/>
              </a:rPr>
              <a:t>“Aquí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todos</a:t>
            </a:r>
            <a:r>
              <a:rPr sz="1800" spc="-80" dirty="0">
                <a:latin typeface="Lucida Sans Unicode"/>
                <a:cs typeface="Lucida Sans Unicode"/>
              </a:rPr>
              <a:t> </a:t>
            </a:r>
            <a:r>
              <a:rPr sz="1800" spc="70" dirty="0">
                <a:latin typeface="Lucida Sans Unicode"/>
                <a:cs typeface="Lucida Sans Unicode"/>
              </a:rPr>
              <a:t>aprenderán</a:t>
            </a:r>
            <a:r>
              <a:rPr sz="1800" spc="25" dirty="0">
                <a:latin typeface="Lucida Sans Unicode"/>
                <a:cs typeface="Lucida Sans Unicode"/>
              </a:rPr>
              <a:t> </a:t>
            </a:r>
            <a:r>
              <a:rPr sz="1800" spc="-25" dirty="0">
                <a:latin typeface="Lucida Sans Unicode"/>
                <a:cs typeface="Lucida Sans Unicode"/>
              </a:rPr>
              <a:t>lo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mismo:</a:t>
            </a:r>
            <a:r>
              <a:rPr sz="1800" spc="4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trepar</a:t>
            </a:r>
            <a:r>
              <a:rPr sz="1800" spc="-3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árboles.”</a:t>
            </a:r>
            <a:endParaRPr sz="1800">
              <a:latin typeface="Lucida Sans Unicode"/>
              <a:cs typeface="Lucida Sans Unicode"/>
            </a:endParaRPr>
          </a:p>
          <a:p>
            <a:pPr marL="12700" marR="579755">
              <a:lnSpc>
                <a:spcPts val="2480"/>
              </a:lnSpc>
              <a:spcBef>
                <a:spcPts val="135"/>
              </a:spcBef>
            </a:pPr>
            <a:r>
              <a:rPr sz="1800" spc="-80" dirty="0">
                <a:latin typeface="Lucida Sans Unicode"/>
                <a:cs typeface="Lucida Sans Unicode"/>
              </a:rPr>
              <a:t>El</a:t>
            </a:r>
            <a:r>
              <a:rPr sz="1800" spc="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elefante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gris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miró</a:t>
            </a:r>
            <a:r>
              <a:rPr sz="1800" spc="-9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</a:t>
            </a:r>
            <a:r>
              <a:rPr sz="1800" spc="-5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enorme</a:t>
            </a:r>
            <a:r>
              <a:rPr sz="1800" spc="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árbol</a:t>
            </a:r>
            <a:r>
              <a:rPr sz="1800" spc="-5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frente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spc="210" dirty="0">
                <a:latin typeface="Lucida Sans Unicode"/>
                <a:cs typeface="Lucida Sans Unicode"/>
              </a:rPr>
              <a:t>a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25" dirty="0">
                <a:latin typeface="Lucida Sans Unicode"/>
                <a:cs typeface="Lucida Sans Unicode"/>
              </a:rPr>
              <a:t>él. </a:t>
            </a:r>
            <a:r>
              <a:rPr sz="1800" dirty="0">
                <a:latin typeface="Lucida Sans Unicode"/>
                <a:cs typeface="Lucida Sans Unicode"/>
              </a:rPr>
              <a:t>Intentó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levantar</a:t>
            </a:r>
            <a:r>
              <a:rPr sz="1800" spc="-3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sus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patas,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intentó</a:t>
            </a:r>
            <a:r>
              <a:rPr sz="1800" spc="2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impulsarse,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800" dirty="0">
                <a:latin typeface="Lucida Sans Unicode"/>
                <a:cs typeface="Lucida Sans Unicode"/>
              </a:rPr>
              <a:t>intentó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spc="95" dirty="0">
                <a:latin typeface="Lucida Sans Unicode"/>
                <a:cs typeface="Lucida Sans Unicode"/>
              </a:rPr>
              <a:t>una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y</a:t>
            </a:r>
            <a:r>
              <a:rPr sz="1800" spc="-12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otra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220" dirty="0">
                <a:latin typeface="Lucida Sans Unicode"/>
                <a:cs typeface="Lucida Sans Unicode"/>
              </a:rPr>
              <a:t>vez…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pero</a:t>
            </a:r>
            <a:r>
              <a:rPr sz="1800" spc="-100" dirty="0">
                <a:latin typeface="Lucida Sans Unicode"/>
                <a:cs typeface="Lucida Sans Unicode"/>
              </a:rPr>
              <a:t> </a:t>
            </a:r>
            <a:r>
              <a:rPr sz="1800" spc="60" dirty="0">
                <a:latin typeface="Lucida Sans Unicode"/>
                <a:cs typeface="Lucida Sans Unicode"/>
              </a:rPr>
              <a:t>no</a:t>
            </a:r>
            <a:r>
              <a:rPr sz="1800" spc="-10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lo</a:t>
            </a:r>
            <a:r>
              <a:rPr sz="1800" spc="-3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logró.</a:t>
            </a:r>
            <a:endParaRPr sz="1800">
              <a:latin typeface="Lucida Sans Unicode"/>
              <a:cs typeface="Lucida Sans Unicode"/>
            </a:endParaRPr>
          </a:p>
          <a:p>
            <a:pPr marL="12700" marR="814705">
              <a:lnSpc>
                <a:spcPts val="2480"/>
              </a:lnSpc>
              <a:spcBef>
                <a:spcPts val="135"/>
              </a:spcBef>
            </a:pPr>
            <a:r>
              <a:rPr sz="1800" spc="-35" dirty="0">
                <a:latin typeface="Lucida Sans Unicode"/>
                <a:cs typeface="Lucida Sans Unicode"/>
              </a:rPr>
              <a:t>Los</a:t>
            </a:r>
            <a:r>
              <a:rPr sz="1800" spc="-85" dirty="0">
                <a:latin typeface="Lucida Sans Unicode"/>
                <a:cs typeface="Lucida Sans Unicode"/>
              </a:rPr>
              <a:t> </a:t>
            </a:r>
            <a:r>
              <a:rPr sz="1800" spc="95" dirty="0">
                <a:latin typeface="Lucida Sans Unicode"/>
                <a:cs typeface="Lucida Sans Unicode"/>
              </a:rPr>
              <a:t>demás</a:t>
            </a:r>
            <a:r>
              <a:rPr sz="1800" spc="-75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animales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spc="45" dirty="0">
                <a:latin typeface="Lucida Sans Unicode"/>
                <a:cs typeface="Lucida Sans Unicode"/>
              </a:rPr>
              <a:t>comenzaron</a:t>
            </a:r>
            <a:r>
              <a:rPr sz="1800" spc="-65" dirty="0">
                <a:latin typeface="Lucida Sans Unicode"/>
                <a:cs typeface="Lucida Sans Unicode"/>
              </a:rPr>
              <a:t> </a:t>
            </a:r>
            <a:r>
              <a:rPr sz="1800" spc="210" dirty="0">
                <a:latin typeface="Lucida Sans Unicode"/>
                <a:cs typeface="Lucida Sans Unicode"/>
              </a:rPr>
              <a:t>a</a:t>
            </a:r>
            <a:r>
              <a:rPr sz="1800" spc="-12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avanzar: </a:t>
            </a:r>
            <a:r>
              <a:rPr sz="1800" spc="-80" dirty="0">
                <a:latin typeface="Lucida Sans Unicode"/>
                <a:cs typeface="Lucida Sans Unicode"/>
              </a:rPr>
              <a:t>El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60" dirty="0">
                <a:latin typeface="Lucida Sans Unicode"/>
                <a:cs typeface="Lucida Sans Unicode"/>
              </a:rPr>
              <a:t>mono</a:t>
            </a:r>
            <a:r>
              <a:rPr sz="1800" spc="-3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subía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35" dirty="0">
                <a:latin typeface="Lucida Sans Unicode"/>
                <a:cs typeface="Lucida Sans Unicode"/>
              </a:rPr>
              <a:t>rápidamente.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800" spc="-80" dirty="0">
                <a:latin typeface="Lucida Sans Unicode"/>
                <a:cs typeface="Lucida Sans Unicode"/>
              </a:rPr>
              <a:t>El</a:t>
            </a:r>
            <a:r>
              <a:rPr sz="1800" spc="-45" dirty="0">
                <a:latin typeface="Lucida Sans Unicode"/>
                <a:cs typeface="Lucida Sans Unicode"/>
              </a:rPr>
              <a:t> </a:t>
            </a:r>
            <a:r>
              <a:rPr sz="1800" spc="70" dirty="0">
                <a:latin typeface="Lucida Sans Unicode"/>
                <a:cs typeface="Lucida Sans Unicode"/>
              </a:rPr>
              <a:t>gato</a:t>
            </a:r>
            <a:r>
              <a:rPr sz="1800" spc="-15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lo</a:t>
            </a:r>
            <a:r>
              <a:rPr sz="1800" spc="-80" dirty="0">
                <a:latin typeface="Lucida Sans Unicode"/>
                <a:cs typeface="Lucida Sans Unicode"/>
              </a:rPr>
              <a:t> </a:t>
            </a:r>
            <a:r>
              <a:rPr sz="1800" spc="100" dirty="0">
                <a:latin typeface="Lucida Sans Unicode"/>
                <a:cs typeface="Lucida Sans Unicode"/>
              </a:rPr>
              <a:t>hacía</a:t>
            </a:r>
            <a:r>
              <a:rPr sz="1800" spc="-140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con</a:t>
            </a:r>
            <a:r>
              <a:rPr sz="1800" spc="-8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elegancia.</a:t>
            </a:r>
            <a:endParaRPr sz="1800">
              <a:latin typeface="Lucida Sans Unicode"/>
              <a:cs typeface="Lucida Sans Unicode"/>
            </a:endParaRPr>
          </a:p>
          <a:p>
            <a:pPr marL="12700" marR="21590">
              <a:lnSpc>
                <a:spcPts val="2480"/>
              </a:lnSpc>
              <a:spcBef>
                <a:spcPts val="135"/>
              </a:spcBef>
            </a:pPr>
            <a:r>
              <a:rPr sz="1800" dirty="0">
                <a:latin typeface="Lucida Sans Unicode"/>
                <a:cs typeface="Lucida Sans Unicode"/>
              </a:rPr>
              <a:t>Incluso</a:t>
            </a:r>
            <a:r>
              <a:rPr sz="1800" spc="-6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</a:t>
            </a:r>
            <a:r>
              <a:rPr sz="1800" spc="-10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perro,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con</a:t>
            </a:r>
            <a:r>
              <a:rPr sz="1800" spc="-65" dirty="0">
                <a:latin typeface="Lucida Sans Unicode"/>
                <a:cs typeface="Lucida Sans Unicode"/>
              </a:rPr>
              <a:t> </a:t>
            </a:r>
            <a:r>
              <a:rPr sz="1800" spc="-30" dirty="0">
                <a:latin typeface="Lucida Sans Unicode"/>
                <a:cs typeface="Lucida Sans Unicode"/>
              </a:rPr>
              <a:t>esfuerzo,</a:t>
            </a:r>
            <a:r>
              <a:rPr sz="1800" spc="-95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lograba</a:t>
            </a:r>
            <a:r>
              <a:rPr sz="1800" spc="-13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subir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algunos metros.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800" spc="-80" dirty="0">
                <a:latin typeface="Lucida Sans Unicode"/>
                <a:cs typeface="Lucida Sans Unicode"/>
              </a:rPr>
              <a:t>El</a:t>
            </a:r>
            <a:r>
              <a:rPr sz="1800" spc="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elefante,</a:t>
            </a:r>
            <a:r>
              <a:rPr sz="1800" spc="-45" dirty="0">
                <a:latin typeface="Lucida Sans Unicode"/>
                <a:cs typeface="Lucida Sans Unicode"/>
              </a:rPr>
              <a:t> </a:t>
            </a:r>
            <a:r>
              <a:rPr sz="1800" spc="70" dirty="0">
                <a:latin typeface="Lucida Sans Unicode"/>
                <a:cs typeface="Lucida Sans Unicode"/>
              </a:rPr>
              <a:t>en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cambio,</a:t>
            </a:r>
            <a:r>
              <a:rPr sz="1800" spc="-40" dirty="0">
                <a:latin typeface="Lucida Sans Unicode"/>
                <a:cs typeface="Lucida Sans Unicode"/>
              </a:rPr>
              <a:t> </a:t>
            </a:r>
            <a:r>
              <a:rPr sz="1800" spc="105" dirty="0">
                <a:latin typeface="Lucida Sans Unicode"/>
                <a:cs typeface="Lucida Sans Unicode"/>
              </a:rPr>
              <a:t>apenas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spc="50" dirty="0">
                <a:latin typeface="Lucida Sans Unicode"/>
                <a:cs typeface="Lucida Sans Unicode"/>
              </a:rPr>
              <a:t>podía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despegarse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latin typeface="Lucida Sans Unicode"/>
                <a:cs typeface="Lucida Sans Unicode"/>
              </a:rPr>
              <a:t>del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suelo.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4175" y="1438275"/>
            <a:ext cx="5343525" cy="45624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pic>
        <p:nvPicPr>
          <p:cNvPr id="6" name="Imagen 5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25D9C2E1-062B-3E78-C55A-EB58B02680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9452" y="1257363"/>
            <a:ext cx="4860290" cy="476631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800" spc="65" dirty="0">
                <a:latin typeface="Lucida Sans Unicode"/>
                <a:cs typeface="Lucida Sans Unicode"/>
              </a:rPr>
              <a:t>Pasaron</a:t>
            </a:r>
            <a:r>
              <a:rPr sz="1800" spc="-9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los</a:t>
            </a:r>
            <a:r>
              <a:rPr sz="1800" spc="-10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días.</a:t>
            </a:r>
            <a:endParaRPr sz="1800">
              <a:latin typeface="Lucida Sans Unicode"/>
              <a:cs typeface="Lucida Sans Unicode"/>
            </a:endParaRPr>
          </a:p>
          <a:p>
            <a:pPr marL="12700" marR="1402080">
              <a:lnSpc>
                <a:spcPct val="114700"/>
              </a:lnSpc>
            </a:pPr>
            <a:r>
              <a:rPr sz="1800" spc="155" dirty="0">
                <a:latin typeface="Lucida Sans Unicode"/>
                <a:cs typeface="Lucida Sans Unicode"/>
              </a:rPr>
              <a:t>Cada</a:t>
            </a:r>
            <a:r>
              <a:rPr sz="1800" spc="-10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intento</a:t>
            </a:r>
            <a:r>
              <a:rPr sz="1800" spc="-4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terminaba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igual. </a:t>
            </a:r>
            <a:r>
              <a:rPr sz="1800" spc="155" dirty="0">
                <a:latin typeface="Lucida Sans Unicode"/>
                <a:cs typeface="Lucida Sans Unicode"/>
              </a:rPr>
              <a:t>Cada</a:t>
            </a:r>
            <a:r>
              <a:rPr sz="1800" spc="-13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error</a:t>
            </a:r>
            <a:r>
              <a:rPr sz="1800" spc="-105" dirty="0">
                <a:latin typeface="Lucida Sans Unicode"/>
                <a:cs typeface="Lucida Sans Unicode"/>
              </a:rPr>
              <a:t> </a:t>
            </a:r>
            <a:r>
              <a:rPr sz="1800" spc="80" dirty="0">
                <a:latin typeface="Lucida Sans Unicode"/>
                <a:cs typeface="Lucida Sans Unicode"/>
              </a:rPr>
              <a:t>era</a:t>
            </a:r>
            <a:r>
              <a:rPr sz="1800" spc="-125" dirty="0">
                <a:latin typeface="Lucida Sans Unicode"/>
                <a:cs typeface="Lucida Sans Unicode"/>
              </a:rPr>
              <a:t> </a:t>
            </a:r>
            <a:r>
              <a:rPr sz="1800" spc="35" dirty="0">
                <a:latin typeface="Lucida Sans Unicode"/>
                <a:cs typeface="Lucida Sans Unicode"/>
              </a:rPr>
              <a:t>señalado.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spc="155" dirty="0">
                <a:latin typeface="Lucida Sans Unicode"/>
                <a:cs typeface="Lucida Sans Unicode"/>
              </a:rPr>
              <a:t>Cada</a:t>
            </a:r>
            <a:r>
              <a:rPr sz="1800" spc="-130" dirty="0">
                <a:latin typeface="Lucida Sans Unicode"/>
                <a:cs typeface="Lucida Sans Unicode"/>
              </a:rPr>
              <a:t> </a:t>
            </a:r>
            <a:r>
              <a:rPr sz="1800" spc="110" dirty="0">
                <a:latin typeface="Lucida Sans Unicode"/>
                <a:cs typeface="Lucida Sans Unicode"/>
              </a:rPr>
              <a:t>caída</a:t>
            </a:r>
            <a:r>
              <a:rPr sz="1800" spc="-5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era</a:t>
            </a:r>
            <a:r>
              <a:rPr sz="1800" spc="-50" dirty="0">
                <a:latin typeface="Lucida Sans Unicode"/>
                <a:cs typeface="Lucida Sans Unicode"/>
              </a:rPr>
              <a:t> </a:t>
            </a:r>
            <a:r>
              <a:rPr sz="1800" spc="40" dirty="0">
                <a:latin typeface="Lucida Sans Unicode"/>
                <a:cs typeface="Lucida Sans Unicode"/>
              </a:rPr>
              <a:t>observada.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800" spc="70" dirty="0">
                <a:latin typeface="Lucida Sans Unicode"/>
                <a:cs typeface="Lucida Sans Unicode"/>
              </a:rPr>
              <a:t>Poco</a:t>
            </a:r>
            <a:r>
              <a:rPr sz="1800" spc="-120" dirty="0">
                <a:latin typeface="Lucida Sans Unicode"/>
                <a:cs typeface="Lucida Sans Unicode"/>
              </a:rPr>
              <a:t> </a:t>
            </a:r>
            <a:r>
              <a:rPr sz="1800" spc="210" dirty="0">
                <a:latin typeface="Lucida Sans Unicode"/>
                <a:cs typeface="Lucida Sans Unicode"/>
              </a:rPr>
              <a:t>a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poco,</a:t>
            </a:r>
            <a:r>
              <a:rPr sz="1800" spc="-6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</a:t>
            </a:r>
            <a:r>
              <a:rPr sz="1800" spc="-80" dirty="0">
                <a:latin typeface="Lucida Sans Unicode"/>
                <a:cs typeface="Lucida Sans Unicode"/>
              </a:rPr>
              <a:t> </a:t>
            </a:r>
            <a:r>
              <a:rPr sz="1800" spc="45" dirty="0">
                <a:latin typeface="Lucida Sans Unicode"/>
                <a:cs typeface="Lucida Sans Unicode"/>
              </a:rPr>
              <a:t>elefante</a:t>
            </a:r>
            <a:r>
              <a:rPr sz="1800" spc="-7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dejó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80" dirty="0">
                <a:latin typeface="Lucida Sans Unicode"/>
                <a:cs typeface="Lucida Sans Unicode"/>
              </a:rPr>
              <a:t>de</a:t>
            </a:r>
            <a:r>
              <a:rPr sz="1800" spc="-8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intentarlo.</a:t>
            </a:r>
            <a:endParaRPr sz="18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Lucida Sans Unicode"/>
                <a:cs typeface="Lucida Sans Unicode"/>
              </a:rPr>
              <a:t>Un</a:t>
            </a:r>
            <a:r>
              <a:rPr sz="1800" spc="-8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día,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la</a:t>
            </a:r>
            <a:r>
              <a:rPr sz="1800" spc="-75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maestra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spc="-20" dirty="0">
                <a:latin typeface="Lucida Sans Unicode"/>
                <a:cs typeface="Lucida Sans Unicode"/>
              </a:rPr>
              <a:t>dijo:</a:t>
            </a:r>
            <a:endParaRPr sz="1800">
              <a:latin typeface="Lucida Sans Unicode"/>
              <a:cs typeface="Lucida Sans Unicode"/>
            </a:endParaRPr>
          </a:p>
          <a:p>
            <a:pPr marL="12700" marR="525145">
              <a:lnSpc>
                <a:spcPct val="114700"/>
              </a:lnSpc>
            </a:pPr>
            <a:r>
              <a:rPr sz="1800" spc="-235" dirty="0">
                <a:latin typeface="Lucida Sans Unicode"/>
                <a:cs typeface="Lucida Sans Unicode"/>
              </a:rPr>
              <a:t>—</a:t>
            </a:r>
            <a:r>
              <a:rPr sz="1800" dirty="0">
                <a:latin typeface="Lucida Sans Unicode"/>
                <a:cs typeface="Lucida Sans Unicode"/>
              </a:rPr>
              <a:t>“Elefante,</a:t>
            </a:r>
            <a:r>
              <a:rPr sz="1800" spc="-4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tienes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que</a:t>
            </a:r>
            <a:r>
              <a:rPr sz="1800" spc="-4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esforzarte</a:t>
            </a:r>
            <a:r>
              <a:rPr sz="1800" spc="-50" dirty="0">
                <a:latin typeface="Lucida Sans Unicode"/>
                <a:cs typeface="Lucida Sans Unicode"/>
              </a:rPr>
              <a:t> </a:t>
            </a:r>
            <a:r>
              <a:rPr sz="1800" spc="-20" dirty="0">
                <a:latin typeface="Lucida Sans Unicode"/>
                <a:cs typeface="Lucida Sans Unicode"/>
              </a:rPr>
              <a:t>más. </a:t>
            </a:r>
            <a:r>
              <a:rPr sz="1800" dirty="0">
                <a:latin typeface="Lucida Sans Unicode"/>
                <a:cs typeface="Lucida Sans Unicode"/>
              </a:rPr>
              <a:t>Todos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pueden,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tú</a:t>
            </a:r>
            <a:r>
              <a:rPr sz="1800" spc="-4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también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deberías.”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800" spc="-80" dirty="0">
                <a:latin typeface="Lucida Sans Unicode"/>
                <a:cs typeface="Lucida Sans Unicode"/>
              </a:rPr>
              <a:t>El</a:t>
            </a:r>
            <a:r>
              <a:rPr sz="1800" spc="3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elefante</a:t>
            </a:r>
            <a:r>
              <a:rPr sz="1800" spc="-40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bajó</a:t>
            </a:r>
            <a:r>
              <a:rPr sz="1800" spc="-80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la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cabeza.</a:t>
            </a:r>
            <a:endParaRPr sz="1800">
              <a:latin typeface="Lucida Sans Unicode"/>
              <a:cs typeface="Lucida Sans Unicode"/>
            </a:endParaRPr>
          </a:p>
          <a:p>
            <a:pPr marL="12700" marR="138430">
              <a:lnSpc>
                <a:spcPct val="115900"/>
              </a:lnSpc>
              <a:spcBef>
                <a:spcPts val="2450"/>
              </a:spcBef>
            </a:pPr>
            <a:r>
              <a:rPr sz="1800" spc="-235" dirty="0">
                <a:latin typeface="Lucida Sans Unicode"/>
                <a:cs typeface="Lucida Sans Unicode"/>
              </a:rPr>
              <a:t>—</a:t>
            </a:r>
            <a:r>
              <a:rPr sz="1800" dirty="0">
                <a:latin typeface="Lucida Sans Unicode"/>
                <a:cs typeface="Lucida Sans Unicode"/>
              </a:rPr>
              <a:t>“Tal</a:t>
            </a:r>
            <a:r>
              <a:rPr sz="1800" spc="-5" dirty="0">
                <a:latin typeface="Lucida Sans Unicode"/>
                <a:cs typeface="Lucida Sans Unicode"/>
              </a:rPr>
              <a:t> </a:t>
            </a:r>
            <a:r>
              <a:rPr sz="1800" spc="-30" dirty="0">
                <a:latin typeface="Lucida Sans Unicode"/>
                <a:cs typeface="Lucida Sans Unicode"/>
              </a:rPr>
              <a:t>vez</a:t>
            </a:r>
            <a:r>
              <a:rPr sz="1800" spc="-80" dirty="0">
                <a:latin typeface="Lucida Sans Unicode"/>
                <a:cs typeface="Lucida Sans Unicode"/>
              </a:rPr>
              <a:t> </a:t>
            </a:r>
            <a:r>
              <a:rPr sz="1800" spc="60" dirty="0">
                <a:latin typeface="Lucida Sans Unicode"/>
                <a:cs typeface="Lucida Sans Unicode"/>
              </a:rPr>
              <a:t>no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soy</a:t>
            </a:r>
            <a:r>
              <a:rPr sz="1800" spc="-50" dirty="0">
                <a:latin typeface="Lucida Sans Unicode"/>
                <a:cs typeface="Lucida Sans Unicode"/>
              </a:rPr>
              <a:t> </a:t>
            </a:r>
            <a:r>
              <a:rPr sz="1800" spc="-55" dirty="0">
                <a:latin typeface="Lucida Sans Unicode"/>
                <a:cs typeface="Lucida Sans Unicode"/>
              </a:rPr>
              <a:t>inteligente…”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spc="-235" dirty="0">
                <a:latin typeface="Lucida Sans Unicode"/>
                <a:cs typeface="Lucida Sans Unicode"/>
              </a:rPr>
              <a:t>—</a:t>
            </a:r>
            <a:r>
              <a:rPr sz="1800" spc="-10" dirty="0">
                <a:latin typeface="Lucida Sans Unicode"/>
                <a:cs typeface="Lucida Sans Unicode"/>
              </a:rPr>
              <a:t>pensó. </a:t>
            </a:r>
            <a:r>
              <a:rPr sz="1800" spc="70" dirty="0">
                <a:latin typeface="Lucida Sans Unicode"/>
                <a:cs typeface="Lucida Sans Unicode"/>
              </a:rPr>
              <a:t>Con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tiempo,</a:t>
            </a:r>
            <a:r>
              <a:rPr sz="1800" spc="-5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dejó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spc="80" dirty="0">
                <a:latin typeface="Lucida Sans Unicode"/>
                <a:cs typeface="Lucida Sans Unicode"/>
              </a:rPr>
              <a:t>de</a:t>
            </a:r>
            <a:r>
              <a:rPr sz="1800" spc="-6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participar,</a:t>
            </a:r>
            <a:r>
              <a:rPr sz="1800" spc="-4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dejó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de </a:t>
            </a:r>
            <a:r>
              <a:rPr sz="1800" dirty="0">
                <a:latin typeface="Lucida Sans Unicode"/>
                <a:cs typeface="Lucida Sans Unicode"/>
              </a:rPr>
              <a:t>intentar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y</a:t>
            </a:r>
            <a:r>
              <a:rPr sz="1800" spc="3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comenzó</a:t>
            </a:r>
            <a:r>
              <a:rPr sz="1800" spc="-45" dirty="0">
                <a:latin typeface="Lucida Sans Unicode"/>
                <a:cs typeface="Lucida Sans Unicode"/>
              </a:rPr>
              <a:t> </a:t>
            </a:r>
            <a:r>
              <a:rPr sz="1800" spc="210" dirty="0">
                <a:latin typeface="Lucida Sans Unicode"/>
                <a:cs typeface="Lucida Sans Unicode"/>
              </a:rPr>
              <a:t>a</a:t>
            </a:r>
            <a:r>
              <a:rPr sz="1800" spc="5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creer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80" dirty="0">
                <a:latin typeface="Lucida Sans Unicode"/>
                <a:cs typeface="Lucida Sans Unicode"/>
              </a:rPr>
              <a:t>que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no</a:t>
            </a:r>
            <a:r>
              <a:rPr sz="1800" spc="4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era </a:t>
            </a:r>
            <a:r>
              <a:rPr sz="1800" spc="80" dirty="0">
                <a:latin typeface="Lucida Sans Unicode"/>
                <a:cs typeface="Lucida Sans Unicode"/>
              </a:rPr>
              <a:t>capaz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spc="114" dirty="0">
                <a:latin typeface="Lucida Sans Unicode"/>
                <a:cs typeface="Lucida Sans Unicode"/>
              </a:rPr>
              <a:t>de</a:t>
            </a:r>
            <a:r>
              <a:rPr sz="1800" spc="-10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aprender.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4075" y="1847850"/>
            <a:ext cx="6105525" cy="3943350"/>
          </a:xfrm>
          <a:prstGeom prst="rect">
            <a:avLst/>
          </a:prstGeom>
        </p:spPr>
      </p:pic>
      <p:pic>
        <p:nvPicPr>
          <p:cNvPr id="5" name="Imagen 4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4F1E36ED-08EF-CF90-3167-FA6402E47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3080" y="1214056"/>
            <a:ext cx="5335270" cy="498157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65"/>
              </a:spcBef>
            </a:pPr>
            <a:r>
              <a:rPr sz="1700" spc="95" dirty="0">
                <a:latin typeface="Lucida Sans Unicode"/>
                <a:cs typeface="Lucida Sans Unicode"/>
              </a:rPr>
              <a:t>Hasta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100" dirty="0">
                <a:latin typeface="Lucida Sans Unicode"/>
                <a:cs typeface="Lucida Sans Unicode"/>
              </a:rPr>
              <a:t>que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un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spc="100" dirty="0">
                <a:latin typeface="Lucida Sans Unicode"/>
                <a:cs typeface="Lucida Sans Unicode"/>
              </a:rPr>
              <a:t>día</a:t>
            </a:r>
            <a:r>
              <a:rPr sz="1700" spc="-2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llegó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spc="120" dirty="0">
                <a:latin typeface="Lucida Sans Unicode"/>
                <a:cs typeface="Lucida Sans Unicode"/>
              </a:rPr>
              <a:t>una</a:t>
            </a:r>
            <a:r>
              <a:rPr sz="1700" spc="-20" dirty="0">
                <a:latin typeface="Lucida Sans Unicode"/>
                <a:cs typeface="Lucida Sans Unicode"/>
              </a:rPr>
              <a:t> </a:t>
            </a:r>
            <a:r>
              <a:rPr sz="1700" spc="110" dirty="0">
                <a:latin typeface="Lucida Sans Unicode"/>
                <a:cs typeface="Lucida Sans Unicode"/>
              </a:rPr>
              <a:t>nueva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85" dirty="0">
                <a:latin typeface="Lucida Sans Unicode"/>
                <a:cs typeface="Lucida Sans Unicode"/>
              </a:rPr>
              <a:t>maestra:</a:t>
            </a:r>
            <a:r>
              <a:rPr sz="1700" spc="-45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una </a:t>
            </a:r>
            <a:r>
              <a:rPr sz="1700" spc="55" dirty="0">
                <a:latin typeface="Lucida Sans Unicode"/>
                <a:cs typeface="Lucida Sans Unicode"/>
              </a:rPr>
              <a:t>buha.</a:t>
            </a:r>
            <a:endParaRPr sz="1700">
              <a:latin typeface="Lucida Sans Unicode"/>
              <a:cs typeface="Lucida Sans Unicode"/>
            </a:endParaRPr>
          </a:p>
          <a:p>
            <a:pPr marL="12700" marR="69215">
              <a:lnSpc>
                <a:spcPct val="103099"/>
              </a:lnSpc>
              <a:spcBef>
                <a:spcPts val="1200"/>
              </a:spcBef>
            </a:pPr>
            <a:r>
              <a:rPr sz="1700" spc="60" dirty="0">
                <a:latin typeface="Lucida Sans Unicode"/>
                <a:cs typeface="Lucida Sans Unicode"/>
              </a:rPr>
              <a:t>Observó</a:t>
            </a:r>
            <a:r>
              <a:rPr sz="1700" spc="-55" dirty="0">
                <a:latin typeface="Lucida Sans Unicode"/>
                <a:cs typeface="Lucida Sans Unicode"/>
              </a:rPr>
              <a:t> </a:t>
            </a:r>
            <a:r>
              <a:rPr sz="1700" spc="90" dirty="0">
                <a:latin typeface="Lucida Sans Unicode"/>
                <a:cs typeface="Lucida Sans Unicode"/>
              </a:rPr>
              <a:t>la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spc="90" dirty="0">
                <a:latin typeface="Lucida Sans Unicode"/>
                <a:cs typeface="Lucida Sans Unicode"/>
              </a:rPr>
              <a:t>clase</a:t>
            </a:r>
            <a:r>
              <a:rPr sz="1700" spc="-15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durante</a:t>
            </a:r>
            <a:r>
              <a:rPr sz="1700" spc="-20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unos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minutos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y</a:t>
            </a:r>
            <a:r>
              <a:rPr sz="1700" spc="5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luego </a:t>
            </a:r>
            <a:r>
              <a:rPr sz="1700" spc="-10" dirty="0">
                <a:latin typeface="Lucida Sans Unicode"/>
                <a:cs typeface="Lucida Sans Unicode"/>
              </a:rPr>
              <a:t>preguntó: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700" spc="-175" dirty="0">
                <a:latin typeface="Lucida Sans Unicode"/>
                <a:cs typeface="Lucida Sans Unicode"/>
              </a:rPr>
              <a:t>—</a:t>
            </a:r>
            <a:r>
              <a:rPr sz="1700" spc="60" dirty="0">
                <a:latin typeface="Lucida Sans Unicode"/>
                <a:cs typeface="Lucida Sans Unicode"/>
              </a:rPr>
              <a:t>“¿Por</a:t>
            </a:r>
            <a:r>
              <a:rPr sz="1700" spc="-90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qué</a:t>
            </a:r>
            <a:r>
              <a:rPr sz="1700" spc="2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todos</a:t>
            </a:r>
            <a:r>
              <a:rPr sz="1700" spc="40" dirty="0">
                <a:latin typeface="Lucida Sans Unicode"/>
                <a:cs typeface="Lucida Sans Unicode"/>
              </a:rPr>
              <a:t> </a:t>
            </a:r>
            <a:r>
              <a:rPr sz="1700" spc="90" dirty="0">
                <a:latin typeface="Lucida Sans Unicode"/>
                <a:cs typeface="Lucida Sans Unicode"/>
              </a:rPr>
              <a:t>están</a:t>
            </a:r>
            <a:r>
              <a:rPr sz="1700" spc="-20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haciendo</a:t>
            </a:r>
            <a:r>
              <a:rPr sz="1700" spc="-2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lo</a:t>
            </a:r>
            <a:r>
              <a:rPr sz="1700" spc="-20" dirty="0">
                <a:latin typeface="Lucida Sans Unicode"/>
                <a:cs typeface="Lucida Sans Unicode"/>
              </a:rPr>
              <a:t> </a:t>
            </a:r>
            <a:r>
              <a:rPr sz="1700" spc="85" dirty="0">
                <a:latin typeface="Lucida Sans Unicode"/>
                <a:cs typeface="Lucida Sans Unicode"/>
              </a:rPr>
              <a:t>mismo?”</a:t>
            </a:r>
            <a:endParaRPr sz="1700">
              <a:latin typeface="Lucida Sans Unicode"/>
              <a:cs typeface="Lucida Sans Unicode"/>
            </a:endParaRPr>
          </a:p>
          <a:p>
            <a:pPr marL="12700" marR="276225">
              <a:lnSpc>
                <a:spcPct val="103200"/>
              </a:lnSpc>
              <a:spcBef>
                <a:spcPts val="1195"/>
              </a:spcBef>
            </a:pPr>
            <a:r>
              <a:rPr sz="1700" spc="-175" dirty="0">
                <a:latin typeface="Lucida Sans Unicode"/>
                <a:cs typeface="Lucida Sans Unicode"/>
              </a:rPr>
              <a:t>—</a:t>
            </a:r>
            <a:r>
              <a:rPr sz="1700" spc="55" dirty="0">
                <a:latin typeface="Lucida Sans Unicode"/>
                <a:cs typeface="Lucida Sans Unicode"/>
              </a:rPr>
              <a:t>“Porque</a:t>
            </a:r>
            <a:r>
              <a:rPr sz="1700" spc="35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así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spc="100" dirty="0">
                <a:latin typeface="Lucida Sans Unicode"/>
                <a:cs typeface="Lucida Sans Unicode"/>
              </a:rPr>
              <a:t>aprenden</a:t>
            </a:r>
            <a:r>
              <a:rPr sz="1700" dirty="0">
                <a:latin typeface="Lucida Sans Unicode"/>
                <a:cs typeface="Lucida Sans Unicode"/>
              </a:rPr>
              <a:t> mejor”</a:t>
            </a:r>
            <a:r>
              <a:rPr sz="1700" spc="35" dirty="0">
                <a:latin typeface="Lucida Sans Unicode"/>
                <a:cs typeface="Lucida Sans Unicode"/>
              </a:rPr>
              <a:t> </a:t>
            </a:r>
            <a:r>
              <a:rPr sz="1700" spc="-175" dirty="0">
                <a:latin typeface="Lucida Sans Unicode"/>
                <a:cs typeface="Lucida Sans Unicode"/>
              </a:rPr>
              <a:t>—</a:t>
            </a:r>
            <a:r>
              <a:rPr sz="1700" spc="50" dirty="0">
                <a:latin typeface="Lucida Sans Unicode"/>
                <a:cs typeface="Lucida Sans Unicode"/>
              </a:rPr>
              <a:t>respondió</a:t>
            </a:r>
            <a:r>
              <a:rPr sz="1700" spc="5" dirty="0">
                <a:latin typeface="Lucida Sans Unicode"/>
                <a:cs typeface="Lucida Sans Unicode"/>
              </a:rPr>
              <a:t> </a:t>
            </a:r>
            <a:r>
              <a:rPr sz="1700" spc="65" dirty="0">
                <a:latin typeface="Lucida Sans Unicode"/>
                <a:cs typeface="Lucida Sans Unicode"/>
              </a:rPr>
              <a:t>la </a:t>
            </a:r>
            <a:r>
              <a:rPr sz="1700" spc="75" dirty="0">
                <a:latin typeface="Lucida Sans Unicode"/>
                <a:cs typeface="Lucida Sans Unicode"/>
              </a:rPr>
              <a:t>mona.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700" dirty="0">
                <a:latin typeface="Lucida Sans Unicode"/>
                <a:cs typeface="Lucida Sans Unicode"/>
              </a:rPr>
              <a:t>La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120" dirty="0">
                <a:latin typeface="Lucida Sans Unicode"/>
                <a:cs typeface="Lucida Sans Unicode"/>
              </a:rPr>
              <a:t>buha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miró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95" dirty="0">
                <a:latin typeface="Lucida Sans Unicode"/>
                <a:cs typeface="Lucida Sans Unicode"/>
              </a:rPr>
              <a:t>al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elefante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y</a:t>
            </a:r>
            <a:r>
              <a:rPr sz="1700" spc="25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le </a:t>
            </a:r>
            <a:r>
              <a:rPr sz="1700" spc="-10" dirty="0">
                <a:latin typeface="Lucida Sans Unicode"/>
                <a:cs typeface="Lucida Sans Unicode"/>
              </a:rPr>
              <a:t>preguntó: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700" spc="-175" dirty="0">
                <a:latin typeface="Lucida Sans Unicode"/>
                <a:cs typeface="Lucida Sans Unicode"/>
              </a:rPr>
              <a:t>—</a:t>
            </a:r>
            <a:r>
              <a:rPr sz="1700" spc="80" dirty="0">
                <a:latin typeface="Lucida Sans Unicode"/>
                <a:cs typeface="Lucida Sans Unicode"/>
              </a:rPr>
              <a:t>“¿Qué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100" dirty="0">
                <a:latin typeface="Lucida Sans Unicode"/>
                <a:cs typeface="Lucida Sans Unicode"/>
              </a:rPr>
              <a:t>sabes</a:t>
            </a:r>
            <a:r>
              <a:rPr sz="1700" spc="-5" dirty="0">
                <a:latin typeface="Lucida Sans Unicode"/>
                <a:cs typeface="Lucida Sans Unicode"/>
              </a:rPr>
              <a:t> </a:t>
            </a:r>
            <a:r>
              <a:rPr sz="1700" spc="105" dirty="0">
                <a:latin typeface="Lucida Sans Unicode"/>
                <a:cs typeface="Lucida Sans Unicode"/>
              </a:rPr>
              <a:t>hacer</a:t>
            </a:r>
            <a:r>
              <a:rPr sz="1700" spc="-45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tú?”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700" spc="-30" dirty="0">
                <a:latin typeface="Lucida Sans Unicode"/>
                <a:cs typeface="Lucida Sans Unicode"/>
              </a:rPr>
              <a:t>El</a:t>
            </a:r>
            <a:r>
              <a:rPr sz="1700" spc="-15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elefante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dudó,</a:t>
            </a:r>
            <a:r>
              <a:rPr sz="1700" spc="-10" dirty="0">
                <a:latin typeface="Lucida Sans Unicode"/>
                <a:cs typeface="Lucida Sans Unicode"/>
              </a:rPr>
              <a:t> </a:t>
            </a:r>
            <a:r>
              <a:rPr sz="1700" spc="55" dirty="0">
                <a:latin typeface="Lucida Sans Unicode"/>
                <a:cs typeface="Lucida Sans Unicode"/>
              </a:rPr>
              <a:t>pero</a:t>
            </a:r>
            <a:r>
              <a:rPr sz="1700" spc="-1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respondió:</a:t>
            </a:r>
            <a:endParaRPr sz="1700">
              <a:latin typeface="Lucida Sans Unicode"/>
              <a:cs typeface="Lucida Sans Unicode"/>
            </a:endParaRPr>
          </a:p>
          <a:p>
            <a:pPr marL="12700" marR="31750">
              <a:lnSpc>
                <a:spcPct val="103099"/>
              </a:lnSpc>
              <a:spcBef>
                <a:spcPts val="1200"/>
              </a:spcBef>
            </a:pPr>
            <a:r>
              <a:rPr sz="1700" spc="-175" dirty="0">
                <a:latin typeface="Lucida Sans Unicode"/>
                <a:cs typeface="Lucida Sans Unicode"/>
              </a:rPr>
              <a:t>—</a:t>
            </a:r>
            <a:r>
              <a:rPr sz="1700" spc="75" dirty="0">
                <a:latin typeface="Lucida Sans Unicode"/>
                <a:cs typeface="Lucida Sans Unicode"/>
              </a:rPr>
              <a:t>“Puedo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recordar</a:t>
            </a:r>
            <a:r>
              <a:rPr sz="1700" spc="-120" dirty="0">
                <a:latin typeface="Lucida Sans Unicode"/>
                <a:cs typeface="Lucida Sans Unicode"/>
              </a:rPr>
              <a:t> </a:t>
            </a:r>
            <a:r>
              <a:rPr sz="1700" spc="105" dirty="0">
                <a:latin typeface="Lucida Sans Unicode"/>
                <a:cs typeface="Lucida Sans Unicode"/>
              </a:rPr>
              <a:t>caminos</a:t>
            </a:r>
            <a:r>
              <a:rPr sz="1700" spc="-80" dirty="0">
                <a:latin typeface="Lucida Sans Unicode"/>
                <a:cs typeface="Lucida Sans Unicode"/>
              </a:rPr>
              <a:t> </a:t>
            </a:r>
            <a:r>
              <a:rPr sz="1700" spc="-45" dirty="0">
                <a:latin typeface="Lucida Sans Unicode"/>
                <a:cs typeface="Lucida Sans Unicode"/>
              </a:rPr>
              <a:t>largos…</a:t>
            </a:r>
            <a:r>
              <a:rPr sz="1700" spc="-110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puedo </a:t>
            </a:r>
            <a:r>
              <a:rPr sz="1700" spc="95" dirty="0">
                <a:latin typeface="Lucida Sans Unicode"/>
                <a:cs typeface="Lucida Sans Unicode"/>
              </a:rPr>
              <a:t>mover</a:t>
            </a:r>
            <a:r>
              <a:rPr sz="1700" spc="-55" dirty="0">
                <a:latin typeface="Lucida Sans Unicode"/>
                <a:cs typeface="Lucida Sans Unicode"/>
              </a:rPr>
              <a:t> </a:t>
            </a:r>
            <a:r>
              <a:rPr sz="1700" spc="-40" dirty="0">
                <a:latin typeface="Lucida Sans Unicode"/>
                <a:cs typeface="Lucida Sans Unicode"/>
              </a:rPr>
              <a:t>troncos…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spc="90" dirty="0">
                <a:latin typeface="Lucida Sans Unicode"/>
                <a:cs typeface="Lucida Sans Unicode"/>
              </a:rPr>
              <a:t>puedo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spc="120" dirty="0">
                <a:latin typeface="Lucida Sans Unicode"/>
                <a:cs typeface="Lucida Sans Unicode"/>
              </a:rPr>
              <a:t>ayudar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225" dirty="0">
                <a:latin typeface="Lucida Sans Unicode"/>
                <a:cs typeface="Lucida Sans Unicode"/>
              </a:rPr>
              <a:t>a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-105" dirty="0">
                <a:latin typeface="Lucida Sans Unicode"/>
                <a:cs typeface="Lucida Sans Unicode"/>
              </a:rPr>
              <a:t>otros…</a:t>
            </a:r>
            <a:r>
              <a:rPr sz="1700" spc="-40" dirty="0">
                <a:latin typeface="Lucida Sans Unicode"/>
                <a:cs typeface="Lucida Sans Unicode"/>
              </a:rPr>
              <a:t> </a:t>
            </a:r>
            <a:r>
              <a:rPr sz="1700" spc="60" dirty="0">
                <a:latin typeface="Lucida Sans Unicode"/>
                <a:cs typeface="Lucida Sans Unicode"/>
              </a:rPr>
              <a:t>pero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spc="35" dirty="0">
                <a:latin typeface="Lucida Sans Unicode"/>
                <a:cs typeface="Lucida Sans Unicode"/>
              </a:rPr>
              <a:t>no </a:t>
            </a:r>
            <a:r>
              <a:rPr sz="1700" spc="90" dirty="0">
                <a:latin typeface="Lucida Sans Unicode"/>
                <a:cs typeface="Lucida Sans Unicode"/>
              </a:rPr>
              <a:t>puedo</a:t>
            </a:r>
            <a:r>
              <a:rPr sz="1700" spc="-55" dirty="0">
                <a:latin typeface="Lucida Sans Unicode"/>
                <a:cs typeface="Lucida Sans Unicode"/>
              </a:rPr>
              <a:t> </a:t>
            </a:r>
            <a:r>
              <a:rPr sz="1700" spc="65" dirty="0">
                <a:latin typeface="Lucida Sans Unicode"/>
                <a:cs typeface="Lucida Sans Unicode"/>
              </a:rPr>
              <a:t>trepar</a:t>
            </a:r>
            <a:r>
              <a:rPr sz="1700" spc="-4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árboles.”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700" dirty="0">
                <a:latin typeface="Lucida Sans Unicode"/>
                <a:cs typeface="Lucida Sans Unicode"/>
              </a:rPr>
              <a:t>La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120" dirty="0">
                <a:latin typeface="Lucida Sans Unicode"/>
                <a:cs typeface="Lucida Sans Unicode"/>
              </a:rPr>
              <a:t>buha</a:t>
            </a:r>
            <a:r>
              <a:rPr sz="1700" spc="-2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sonrió.</a:t>
            </a:r>
            <a:endParaRPr sz="17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4600" y="1752600"/>
            <a:ext cx="5667375" cy="3905250"/>
          </a:xfrm>
          <a:prstGeom prst="rect">
            <a:avLst/>
          </a:prstGeom>
        </p:spPr>
      </p:pic>
      <p:pic>
        <p:nvPicPr>
          <p:cNvPr id="5" name="Imagen 4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84233B1E-0369-3BBE-347A-46F167BAE8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8665" y="1408130"/>
            <a:ext cx="4326890" cy="507238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795655">
              <a:lnSpc>
                <a:spcPct val="149100"/>
              </a:lnSpc>
              <a:spcBef>
                <a:spcPts val="60"/>
              </a:spcBef>
            </a:pPr>
            <a:r>
              <a:rPr sz="1700" spc="-55" dirty="0">
                <a:latin typeface="Lucida Sans Unicode"/>
                <a:cs typeface="Lucida Sans Unicode"/>
              </a:rPr>
              <a:t>Al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día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siguiente,</a:t>
            </a:r>
            <a:r>
              <a:rPr sz="1700" spc="-110" dirty="0">
                <a:latin typeface="Lucida Sans Unicode"/>
                <a:cs typeface="Lucida Sans Unicode"/>
              </a:rPr>
              <a:t> </a:t>
            </a:r>
            <a:r>
              <a:rPr sz="1700" spc="90" dirty="0">
                <a:latin typeface="Lucida Sans Unicode"/>
                <a:cs typeface="Lucida Sans Unicode"/>
              </a:rPr>
              <a:t>la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clase</a:t>
            </a:r>
            <a:r>
              <a:rPr sz="1700" spc="-90" dirty="0">
                <a:latin typeface="Lucida Sans Unicode"/>
                <a:cs typeface="Lucida Sans Unicode"/>
              </a:rPr>
              <a:t> </a:t>
            </a:r>
            <a:r>
              <a:rPr sz="1700" spc="40" dirty="0">
                <a:latin typeface="Lucida Sans Unicode"/>
                <a:cs typeface="Lucida Sans Unicode"/>
              </a:rPr>
              <a:t>cambió. </a:t>
            </a:r>
            <a:r>
              <a:rPr sz="1700" dirty="0">
                <a:latin typeface="Lucida Sans Unicode"/>
                <a:cs typeface="Lucida Sans Unicode"/>
              </a:rPr>
              <a:t>Ahora</a:t>
            </a:r>
            <a:r>
              <a:rPr sz="1700" spc="-65" dirty="0">
                <a:latin typeface="Lucida Sans Unicode"/>
                <a:cs typeface="Lucida Sans Unicode"/>
              </a:rPr>
              <a:t> </a:t>
            </a:r>
            <a:r>
              <a:rPr sz="1700" spc="90" dirty="0">
                <a:latin typeface="Lucida Sans Unicode"/>
                <a:cs typeface="Lucida Sans Unicode"/>
              </a:rPr>
              <a:t>había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distintos</a:t>
            </a:r>
            <a:r>
              <a:rPr sz="1700" spc="-2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desafíos: </a:t>
            </a:r>
            <a:r>
              <a:rPr sz="1700" dirty="0">
                <a:latin typeface="Lucida Sans Unicode"/>
                <a:cs typeface="Lucida Sans Unicode"/>
              </a:rPr>
              <a:t>Algunos</a:t>
            </a:r>
            <a:r>
              <a:rPr sz="1700" spc="-20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trepaban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árboles.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1700" dirty="0">
                <a:latin typeface="Lucida Sans Unicode"/>
                <a:cs typeface="Lucida Sans Unicode"/>
              </a:rPr>
              <a:t>Otros</a:t>
            </a:r>
            <a:r>
              <a:rPr sz="1700" spc="-100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cruzaban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spc="-20" dirty="0">
                <a:latin typeface="Lucida Sans Unicode"/>
                <a:cs typeface="Lucida Sans Unicode"/>
              </a:rPr>
              <a:t>ríos.</a:t>
            </a:r>
            <a:endParaRPr sz="1700">
              <a:latin typeface="Lucida Sans Unicode"/>
              <a:cs typeface="Lucida Sans Unicode"/>
            </a:endParaRPr>
          </a:p>
          <a:p>
            <a:pPr marL="12700" marR="186055">
              <a:lnSpc>
                <a:spcPct val="149100"/>
              </a:lnSpc>
              <a:spcBef>
                <a:spcPts val="40"/>
              </a:spcBef>
            </a:pPr>
            <a:r>
              <a:rPr sz="1700" dirty="0">
                <a:latin typeface="Lucida Sans Unicode"/>
                <a:cs typeface="Lucida Sans Unicode"/>
              </a:rPr>
              <a:t>Algunos</a:t>
            </a:r>
            <a:r>
              <a:rPr sz="1700" spc="-10" dirty="0">
                <a:latin typeface="Lucida Sans Unicode"/>
                <a:cs typeface="Lucida Sans Unicode"/>
              </a:rPr>
              <a:t> </a:t>
            </a:r>
            <a:r>
              <a:rPr sz="1700" spc="110" dirty="0">
                <a:latin typeface="Lucida Sans Unicode"/>
                <a:cs typeface="Lucida Sans Unicode"/>
              </a:rPr>
              <a:t>cargaban</a:t>
            </a:r>
            <a:r>
              <a:rPr sz="1700" spc="-7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objetos</a:t>
            </a:r>
            <a:r>
              <a:rPr sz="1700" spc="-10" dirty="0">
                <a:latin typeface="Lucida Sans Unicode"/>
                <a:cs typeface="Lucida Sans Unicode"/>
              </a:rPr>
              <a:t> pesados. </a:t>
            </a:r>
            <a:r>
              <a:rPr sz="1700" dirty="0">
                <a:latin typeface="Lucida Sans Unicode"/>
                <a:cs typeface="Lucida Sans Unicode"/>
              </a:rPr>
              <a:t>Otros</a:t>
            </a:r>
            <a:r>
              <a:rPr sz="1700" spc="-4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resolvían</a:t>
            </a:r>
            <a:r>
              <a:rPr sz="1700" spc="-95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caminos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en</a:t>
            </a:r>
            <a:r>
              <a:rPr sz="1700" spc="-2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laberintos. </a:t>
            </a:r>
            <a:r>
              <a:rPr sz="1700" spc="-55" dirty="0">
                <a:latin typeface="Lucida Sans Unicode"/>
                <a:cs typeface="Lucida Sans Unicode"/>
              </a:rPr>
              <a:t>El</a:t>
            </a:r>
            <a:r>
              <a:rPr sz="1700" spc="55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elefante</a:t>
            </a:r>
            <a:r>
              <a:rPr sz="1700" spc="10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encontró</a:t>
            </a:r>
            <a:r>
              <a:rPr sz="1700" spc="5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su</a:t>
            </a:r>
            <a:r>
              <a:rPr sz="1700" spc="4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lugar.</a:t>
            </a:r>
            <a:endParaRPr sz="1700">
              <a:latin typeface="Lucida Sans Unicode"/>
              <a:cs typeface="Lucida Sans Unicode"/>
            </a:endParaRPr>
          </a:p>
          <a:p>
            <a:pPr marL="12700" marR="232410" algn="just">
              <a:lnSpc>
                <a:spcPct val="150900"/>
              </a:lnSpc>
            </a:pPr>
            <a:r>
              <a:rPr sz="1700" spc="95" dirty="0">
                <a:latin typeface="Lucida Sans Unicode"/>
                <a:cs typeface="Lucida Sans Unicode"/>
              </a:rPr>
              <a:t>Ayudaba</a:t>
            </a:r>
            <a:r>
              <a:rPr sz="1700" spc="-110" dirty="0">
                <a:latin typeface="Lucida Sans Unicode"/>
                <a:cs typeface="Lucida Sans Unicode"/>
              </a:rPr>
              <a:t> </a:t>
            </a:r>
            <a:r>
              <a:rPr sz="1700" spc="215" dirty="0">
                <a:latin typeface="Lucida Sans Unicode"/>
                <a:cs typeface="Lucida Sans Unicode"/>
              </a:rPr>
              <a:t>a</a:t>
            </a:r>
            <a:r>
              <a:rPr sz="1700" spc="-11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otros</a:t>
            </a:r>
            <a:r>
              <a:rPr sz="1700" spc="-65" dirty="0">
                <a:latin typeface="Lucida Sans Unicode"/>
                <a:cs typeface="Lucida Sans Unicode"/>
              </a:rPr>
              <a:t> </a:t>
            </a:r>
            <a:r>
              <a:rPr sz="1700" spc="215" dirty="0">
                <a:latin typeface="Lucida Sans Unicode"/>
                <a:cs typeface="Lucida Sans Unicode"/>
              </a:rPr>
              <a:t>a</a:t>
            </a:r>
            <a:r>
              <a:rPr sz="1700" spc="-105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cruzar</a:t>
            </a:r>
            <a:r>
              <a:rPr sz="1700" spc="-11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obstáculos, </a:t>
            </a:r>
            <a:r>
              <a:rPr sz="1700" spc="75" dirty="0">
                <a:latin typeface="Lucida Sans Unicode"/>
                <a:cs typeface="Lucida Sans Unicode"/>
              </a:rPr>
              <a:t>recordaba</a:t>
            </a:r>
            <a:r>
              <a:rPr sz="1700" spc="4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rutas </a:t>
            </a:r>
            <a:r>
              <a:rPr sz="1700" spc="75" dirty="0">
                <a:latin typeface="Lucida Sans Unicode"/>
                <a:cs typeface="Lucida Sans Unicode"/>
              </a:rPr>
              <a:t>y</a:t>
            </a:r>
            <a:r>
              <a:rPr sz="1700" spc="5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resolvía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45" dirty="0">
                <a:latin typeface="Lucida Sans Unicode"/>
                <a:cs typeface="Lucida Sans Unicode"/>
              </a:rPr>
              <a:t>problemas </a:t>
            </a:r>
            <a:r>
              <a:rPr sz="1700" spc="70" dirty="0">
                <a:latin typeface="Lucida Sans Unicode"/>
                <a:cs typeface="Lucida Sans Unicode"/>
              </a:rPr>
              <a:t>que</a:t>
            </a:r>
            <a:r>
              <a:rPr sz="1700" spc="-105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nadie</a:t>
            </a:r>
            <a:r>
              <a:rPr sz="1700" spc="-100" dirty="0">
                <a:latin typeface="Lucida Sans Unicode"/>
                <a:cs typeface="Lucida Sans Unicode"/>
              </a:rPr>
              <a:t> </a:t>
            </a:r>
            <a:r>
              <a:rPr sz="1700" spc="114" dirty="0">
                <a:latin typeface="Lucida Sans Unicode"/>
                <a:cs typeface="Lucida Sans Unicode"/>
              </a:rPr>
              <a:t>más</a:t>
            </a:r>
            <a:r>
              <a:rPr sz="1700" spc="-8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podía.</a:t>
            </a:r>
            <a:endParaRPr sz="1700">
              <a:latin typeface="Lucida Sans Unicode"/>
              <a:cs typeface="Lucida Sans Unicode"/>
            </a:endParaRPr>
          </a:p>
          <a:p>
            <a:pPr marL="12700" algn="just">
              <a:lnSpc>
                <a:spcPct val="100000"/>
              </a:lnSpc>
              <a:spcBef>
                <a:spcPts val="1040"/>
              </a:spcBef>
            </a:pPr>
            <a:r>
              <a:rPr sz="1700" spc="-70" dirty="0">
                <a:latin typeface="Lucida Sans Unicode"/>
                <a:cs typeface="Lucida Sans Unicode"/>
              </a:rPr>
              <a:t>Y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por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45" dirty="0">
                <a:latin typeface="Lucida Sans Unicode"/>
                <a:cs typeface="Lucida Sans Unicode"/>
              </a:rPr>
              <a:t>primera</a:t>
            </a:r>
            <a:r>
              <a:rPr sz="1700" spc="-125" dirty="0">
                <a:latin typeface="Lucida Sans Unicode"/>
                <a:cs typeface="Lucida Sans Unicode"/>
              </a:rPr>
              <a:t> </a:t>
            </a:r>
            <a:r>
              <a:rPr sz="1700" spc="-65" dirty="0">
                <a:latin typeface="Lucida Sans Unicode"/>
                <a:cs typeface="Lucida Sans Unicode"/>
              </a:rPr>
              <a:t>vez,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-20" dirty="0">
                <a:latin typeface="Lucida Sans Unicode"/>
                <a:cs typeface="Lucida Sans Unicode"/>
              </a:rPr>
              <a:t>sintió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spc="55" dirty="0">
                <a:latin typeface="Lucida Sans Unicode"/>
                <a:cs typeface="Lucida Sans Unicode"/>
              </a:rPr>
              <a:t>algo</a:t>
            </a:r>
            <a:r>
              <a:rPr sz="1700" spc="-13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diferente:</a:t>
            </a:r>
            <a:endParaRPr sz="1700">
              <a:latin typeface="Lucida Sans Unicode"/>
              <a:cs typeface="Lucida Sans Unicode"/>
            </a:endParaRPr>
          </a:p>
          <a:p>
            <a:pPr marL="12700" marR="5080" algn="just">
              <a:lnSpc>
                <a:spcPts val="3080"/>
              </a:lnSpc>
              <a:spcBef>
                <a:spcPts val="30"/>
              </a:spcBef>
            </a:pPr>
            <a:r>
              <a:rPr sz="1700" spc="-225" dirty="0">
                <a:latin typeface="Lucida Sans Unicode"/>
                <a:cs typeface="Lucida Sans Unicode"/>
              </a:rPr>
              <a:t>—</a:t>
            </a:r>
            <a:r>
              <a:rPr sz="1700" dirty="0">
                <a:latin typeface="Lucida Sans Unicode"/>
                <a:cs typeface="Lucida Sans Unicode"/>
              </a:rPr>
              <a:t>“Sí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55" dirty="0">
                <a:latin typeface="Lucida Sans Unicode"/>
                <a:cs typeface="Lucida Sans Unicode"/>
              </a:rPr>
              <a:t>puedo</a:t>
            </a:r>
            <a:r>
              <a:rPr sz="1700" spc="-120" dirty="0">
                <a:latin typeface="Lucida Sans Unicode"/>
                <a:cs typeface="Lucida Sans Unicode"/>
              </a:rPr>
              <a:t> </a:t>
            </a:r>
            <a:r>
              <a:rPr sz="1700" spc="-30" dirty="0">
                <a:latin typeface="Lucida Sans Unicode"/>
                <a:cs typeface="Lucida Sans Unicode"/>
              </a:rPr>
              <a:t>aprender…</a:t>
            </a:r>
            <a:r>
              <a:rPr sz="1700" spc="-10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solo</a:t>
            </a:r>
            <a:r>
              <a:rPr sz="1700" spc="-125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que</a:t>
            </a:r>
            <a:r>
              <a:rPr sz="1700" spc="-85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no</a:t>
            </a:r>
            <a:r>
              <a:rPr sz="1700" spc="-125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de</a:t>
            </a:r>
            <a:r>
              <a:rPr sz="1700" spc="-85" dirty="0">
                <a:latin typeface="Lucida Sans Unicode"/>
                <a:cs typeface="Lucida Sans Unicode"/>
              </a:rPr>
              <a:t> </a:t>
            </a:r>
            <a:r>
              <a:rPr sz="1700" spc="65" dirty="0">
                <a:latin typeface="Lucida Sans Unicode"/>
                <a:cs typeface="Lucida Sans Unicode"/>
              </a:rPr>
              <a:t>la </a:t>
            </a:r>
            <a:r>
              <a:rPr sz="1700" spc="95" dirty="0">
                <a:latin typeface="Lucida Sans Unicode"/>
                <a:cs typeface="Lucida Sans Unicode"/>
              </a:rPr>
              <a:t>misma</a:t>
            </a:r>
            <a:r>
              <a:rPr sz="1700" spc="-13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forma.”</a:t>
            </a:r>
            <a:endParaRPr sz="17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2575" y="1552575"/>
            <a:ext cx="6505575" cy="4467225"/>
          </a:xfrm>
          <a:prstGeom prst="rect">
            <a:avLst/>
          </a:prstGeom>
        </p:spPr>
      </p:pic>
      <p:pic>
        <p:nvPicPr>
          <p:cNvPr id="5" name="Imagen 4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E6C5ED64-B1A4-0FBF-C89B-39C8D2337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1850" rIns="0" bIns="0" rtlCol="0">
            <a:spAutoFit/>
          </a:bodyPr>
          <a:lstStyle/>
          <a:p>
            <a:pPr marL="523240">
              <a:lnSpc>
                <a:spcPct val="100000"/>
              </a:lnSpc>
              <a:spcBef>
                <a:spcPts val="130"/>
              </a:spcBef>
            </a:pPr>
            <a:r>
              <a:rPr sz="3200" spc="-165" dirty="0"/>
              <a:t>Reflexión</a:t>
            </a:r>
            <a:r>
              <a:rPr sz="3200" spc="-445" dirty="0"/>
              <a:t> </a:t>
            </a:r>
            <a:r>
              <a:rPr sz="3200" spc="-90" dirty="0"/>
              <a:t>sobre</a:t>
            </a:r>
            <a:r>
              <a:rPr sz="3200" spc="-395" dirty="0"/>
              <a:t> </a:t>
            </a:r>
            <a:r>
              <a:rPr sz="3200" spc="-35" dirty="0"/>
              <a:t>la</a:t>
            </a:r>
            <a:r>
              <a:rPr sz="3200" spc="-370" dirty="0"/>
              <a:t> </a:t>
            </a:r>
            <a:r>
              <a:rPr sz="3200" spc="-90" dirty="0"/>
              <a:t>historia</a:t>
            </a:r>
            <a:r>
              <a:rPr sz="3200" spc="-375" dirty="0"/>
              <a:t> </a:t>
            </a:r>
            <a:r>
              <a:rPr sz="3200" spc="-100" dirty="0"/>
              <a:t>del</a:t>
            </a:r>
            <a:r>
              <a:rPr sz="3200" spc="-330" dirty="0"/>
              <a:t> </a:t>
            </a:r>
            <a:r>
              <a:rPr sz="3200" spc="-120" dirty="0"/>
              <a:t>elefante</a:t>
            </a:r>
            <a:r>
              <a:rPr sz="3200" spc="-310" dirty="0"/>
              <a:t> </a:t>
            </a:r>
            <a:r>
              <a:rPr sz="3200" spc="-20" dirty="0"/>
              <a:t>gris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39457" y="2459355"/>
            <a:ext cx="5873750" cy="3463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3700" marR="5080" indent="-381635">
              <a:lnSpc>
                <a:spcPts val="3000"/>
              </a:lnSpc>
              <a:spcBef>
                <a:spcPts val="105"/>
              </a:spcBef>
              <a:buFont typeface="Microsoft Sans Serif"/>
              <a:buChar char="•"/>
              <a:tabLst>
                <a:tab pos="393700" algn="l"/>
              </a:tabLst>
            </a:pPr>
            <a:r>
              <a:rPr sz="2400" spc="75" dirty="0">
                <a:latin typeface="Lucida Sans Unicode"/>
                <a:cs typeface="Lucida Sans Unicode"/>
              </a:rPr>
              <a:t>¿Dónde</a:t>
            </a:r>
            <a:r>
              <a:rPr sz="2400" spc="-145" dirty="0">
                <a:latin typeface="Lucida Sans Unicode"/>
                <a:cs typeface="Lucida Sans Unicode"/>
              </a:rPr>
              <a:t> </a:t>
            </a:r>
            <a:r>
              <a:rPr sz="2400" spc="114" dirty="0">
                <a:latin typeface="Lucida Sans Unicode"/>
                <a:cs typeface="Lucida Sans Unicode"/>
              </a:rPr>
              <a:t>está</a:t>
            </a:r>
            <a:r>
              <a:rPr sz="2400" spc="-12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el</a:t>
            </a:r>
            <a:r>
              <a:rPr sz="2400" spc="-140" dirty="0">
                <a:latin typeface="Lucida Sans Unicode"/>
                <a:cs typeface="Lucida Sans Unicode"/>
              </a:rPr>
              <a:t> </a:t>
            </a:r>
            <a:r>
              <a:rPr sz="2400" spc="70" dirty="0">
                <a:latin typeface="Lucida Sans Unicode"/>
                <a:cs typeface="Lucida Sans Unicode"/>
              </a:rPr>
              <a:t>obstáculo</a:t>
            </a:r>
            <a:r>
              <a:rPr sz="2400" spc="-110" dirty="0">
                <a:latin typeface="Lucida Sans Unicode"/>
                <a:cs typeface="Lucida Sans Unicode"/>
              </a:rPr>
              <a:t> </a:t>
            </a:r>
            <a:r>
              <a:rPr sz="2400" spc="55" dirty="0">
                <a:latin typeface="Lucida Sans Unicode"/>
                <a:cs typeface="Lucida Sans Unicode"/>
              </a:rPr>
              <a:t>o</a:t>
            </a:r>
            <a:r>
              <a:rPr sz="2400" spc="-110" dirty="0">
                <a:latin typeface="Lucida Sans Unicode"/>
                <a:cs typeface="Lucida Sans Unicode"/>
              </a:rPr>
              <a:t> </a:t>
            </a:r>
            <a:r>
              <a:rPr sz="2400" spc="60" dirty="0">
                <a:latin typeface="Lucida Sans Unicode"/>
                <a:cs typeface="Lucida Sans Unicode"/>
              </a:rPr>
              <a:t>la </a:t>
            </a:r>
            <a:r>
              <a:rPr sz="2400" dirty="0">
                <a:latin typeface="Lucida Sans Unicode"/>
                <a:cs typeface="Lucida Sans Unicode"/>
              </a:rPr>
              <a:t>barrera,</a:t>
            </a:r>
            <a:r>
              <a:rPr sz="2400" spc="-85" dirty="0">
                <a:latin typeface="Lucida Sans Unicode"/>
                <a:cs typeface="Lucida Sans Unicode"/>
              </a:rPr>
              <a:t> </a:t>
            </a:r>
            <a:r>
              <a:rPr sz="2400" spc="95" dirty="0">
                <a:latin typeface="Lucida Sans Unicode"/>
                <a:cs typeface="Lucida Sans Unicode"/>
              </a:rPr>
              <a:t>en</a:t>
            </a:r>
            <a:r>
              <a:rPr sz="2400" spc="-9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el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65" dirty="0">
                <a:latin typeface="Lucida Sans Unicode"/>
                <a:cs typeface="Lucida Sans Unicode"/>
              </a:rPr>
              <a:t>elefante</a:t>
            </a:r>
            <a:r>
              <a:rPr sz="2400" spc="-120" dirty="0">
                <a:latin typeface="Lucida Sans Unicode"/>
                <a:cs typeface="Lucida Sans Unicode"/>
              </a:rPr>
              <a:t> </a:t>
            </a:r>
            <a:r>
              <a:rPr sz="2400" spc="55" dirty="0">
                <a:latin typeface="Lucida Sans Unicode"/>
                <a:cs typeface="Lucida Sans Unicode"/>
              </a:rPr>
              <a:t>o</a:t>
            </a:r>
            <a:r>
              <a:rPr sz="2400" spc="-100" dirty="0">
                <a:latin typeface="Lucida Sans Unicode"/>
                <a:cs typeface="Lucida Sans Unicode"/>
              </a:rPr>
              <a:t> </a:t>
            </a:r>
            <a:r>
              <a:rPr sz="2400" spc="95" dirty="0">
                <a:latin typeface="Lucida Sans Unicode"/>
                <a:cs typeface="Lucida Sans Unicode"/>
              </a:rPr>
              <a:t>en</a:t>
            </a:r>
            <a:r>
              <a:rPr sz="2400" spc="-95" dirty="0">
                <a:latin typeface="Lucida Sans Unicode"/>
                <a:cs typeface="Lucida Sans Unicode"/>
              </a:rPr>
              <a:t> </a:t>
            </a:r>
            <a:r>
              <a:rPr sz="2400" spc="90" dirty="0">
                <a:latin typeface="Lucida Sans Unicode"/>
                <a:cs typeface="Lucida Sans Unicode"/>
              </a:rPr>
              <a:t>la</a:t>
            </a:r>
            <a:r>
              <a:rPr sz="2400" spc="-100" dirty="0">
                <a:latin typeface="Lucida Sans Unicode"/>
                <a:cs typeface="Lucida Sans Unicode"/>
              </a:rPr>
              <a:t> </a:t>
            </a:r>
            <a:r>
              <a:rPr sz="2400" spc="50" dirty="0">
                <a:latin typeface="Lucida Sans Unicode"/>
                <a:cs typeface="Lucida Sans Unicode"/>
              </a:rPr>
              <a:t>forma </a:t>
            </a:r>
            <a:r>
              <a:rPr sz="2400" spc="145" dirty="0">
                <a:latin typeface="Lucida Sans Unicode"/>
                <a:cs typeface="Lucida Sans Unicode"/>
              </a:rPr>
              <a:t>como</a:t>
            </a:r>
            <a:r>
              <a:rPr sz="2400" spc="-10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le</a:t>
            </a:r>
            <a:r>
              <a:rPr sz="2400" spc="-135" dirty="0">
                <a:latin typeface="Lucida Sans Unicode"/>
                <a:cs typeface="Lucida Sans Unicode"/>
              </a:rPr>
              <a:t> </a:t>
            </a:r>
            <a:r>
              <a:rPr sz="2400" spc="110" dirty="0">
                <a:latin typeface="Lucida Sans Unicode"/>
                <a:cs typeface="Lucida Sans Unicode"/>
              </a:rPr>
              <a:t>enseñaban?”</a:t>
            </a:r>
            <a:endParaRPr sz="2400">
              <a:latin typeface="Lucida Sans Unicode"/>
              <a:cs typeface="Lucida Sans Unicode"/>
            </a:endParaRPr>
          </a:p>
          <a:p>
            <a:pPr marL="393700" indent="-381000">
              <a:lnSpc>
                <a:spcPct val="100000"/>
              </a:lnSpc>
              <a:spcBef>
                <a:spcPts val="1065"/>
              </a:spcBef>
              <a:buFont typeface="Microsoft Sans Serif"/>
              <a:buChar char="•"/>
              <a:tabLst>
                <a:tab pos="393700" algn="l"/>
              </a:tabLst>
            </a:pPr>
            <a:r>
              <a:rPr sz="2400" spc="100" dirty="0">
                <a:latin typeface="Lucida Sans Unicode"/>
                <a:cs typeface="Lucida Sans Unicode"/>
              </a:rPr>
              <a:t>¿Qué</a:t>
            </a:r>
            <a:r>
              <a:rPr sz="2400" spc="-60" dirty="0">
                <a:latin typeface="Lucida Sans Unicode"/>
                <a:cs typeface="Lucida Sans Unicode"/>
              </a:rPr>
              <a:t> </a:t>
            </a:r>
            <a:r>
              <a:rPr sz="2400" spc="90" dirty="0">
                <a:latin typeface="Lucida Sans Unicode"/>
                <a:cs typeface="Lucida Sans Unicode"/>
              </a:rPr>
              <a:t>creencias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spc="114" dirty="0">
                <a:latin typeface="Lucida Sans Unicode"/>
                <a:cs typeface="Lucida Sans Unicode"/>
              </a:rPr>
              <a:t>estaban</a:t>
            </a:r>
            <a:r>
              <a:rPr sz="2400" spc="-110" dirty="0">
                <a:latin typeface="Lucida Sans Unicode"/>
                <a:cs typeface="Lucida Sans Unicode"/>
              </a:rPr>
              <a:t> </a:t>
            </a:r>
            <a:r>
              <a:rPr sz="2400" spc="55" dirty="0">
                <a:latin typeface="Lucida Sans Unicode"/>
                <a:cs typeface="Lucida Sans Unicode"/>
              </a:rPr>
              <a:t>presentes?</a:t>
            </a:r>
            <a:endParaRPr sz="2400">
              <a:latin typeface="Lucida Sans Unicode"/>
              <a:cs typeface="Lucida Sans Unicode"/>
            </a:endParaRPr>
          </a:p>
          <a:p>
            <a:pPr marL="393700" indent="-381000">
              <a:lnSpc>
                <a:spcPct val="100000"/>
              </a:lnSpc>
              <a:spcBef>
                <a:spcPts val="1175"/>
              </a:spcBef>
              <a:buFont typeface="Microsoft Sans Serif"/>
              <a:buChar char="•"/>
              <a:tabLst>
                <a:tab pos="393700" algn="l"/>
              </a:tabLst>
            </a:pPr>
            <a:r>
              <a:rPr sz="2400" spc="100" dirty="0">
                <a:latin typeface="Lucida Sans Unicode"/>
                <a:cs typeface="Lucida Sans Unicode"/>
              </a:rPr>
              <a:t>¿Qué</a:t>
            </a:r>
            <a:r>
              <a:rPr sz="2400" spc="-75" dirty="0">
                <a:latin typeface="Lucida Sans Unicode"/>
                <a:cs typeface="Lucida Sans Unicode"/>
              </a:rPr>
              <a:t> </a:t>
            </a:r>
            <a:r>
              <a:rPr sz="2400" spc="120" dirty="0">
                <a:latin typeface="Lucida Sans Unicode"/>
                <a:cs typeface="Lucida Sans Unicode"/>
              </a:rPr>
              <a:t>cambió</a:t>
            </a:r>
            <a:r>
              <a:rPr sz="2400" spc="-120" dirty="0">
                <a:latin typeface="Lucida Sans Unicode"/>
                <a:cs typeface="Lucida Sans Unicode"/>
              </a:rPr>
              <a:t> </a:t>
            </a:r>
            <a:r>
              <a:rPr sz="2400" spc="110" dirty="0">
                <a:latin typeface="Lucida Sans Unicode"/>
                <a:cs typeface="Lucida Sans Unicode"/>
              </a:rPr>
              <a:t>con</a:t>
            </a:r>
            <a:r>
              <a:rPr sz="2400" spc="-125" dirty="0">
                <a:latin typeface="Lucida Sans Unicode"/>
                <a:cs typeface="Lucida Sans Unicode"/>
              </a:rPr>
              <a:t> </a:t>
            </a:r>
            <a:r>
              <a:rPr sz="2400" spc="85" dirty="0">
                <a:latin typeface="Lucida Sans Unicode"/>
                <a:cs typeface="Lucida Sans Unicode"/>
              </a:rPr>
              <a:t>la</a:t>
            </a:r>
            <a:r>
              <a:rPr sz="2400" spc="-130" dirty="0">
                <a:latin typeface="Lucida Sans Unicode"/>
                <a:cs typeface="Lucida Sans Unicode"/>
              </a:rPr>
              <a:t> </a:t>
            </a:r>
            <a:r>
              <a:rPr sz="2400" spc="114" dirty="0">
                <a:latin typeface="Lucida Sans Unicode"/>
                <a:cs typeface="Lucida Sans Unicode"/>
              </a:rPr>
              <a:t>nueva</a:t>
            </a:r>
            <a:endParaRPr sz="2400">
              <a:latin typeface="Lucida Sans Unicode"/>
              <a:cs typeface="Lucida Sans Unicode"/>
            </a:endParaRPr>
          </a:p>
          <a:p>
            <a:pPr marL="393700">
              <a:lnSpc>
                <a:spcPct val="100000"/>
              </a:lnSpc>
              <a:spcBef>
                <a:spcPts val="125"/>
              </a:spcBef>
            </a:pPr>
            <a:r>
              <a:rPr sz="2400" spc="105" dirty="0">
                <a:latin typeface="Lucida Sans Unicode"/>
                <a:cs typeface="Lucida Sans Unicode"/>
              </a:rPr>
              <a:t>maestra?¿Por</a:t>
            </a:r>
            <a:r>
              <a:rPr sz="2400" spc="-35" dirty="0">
                <a:latin typeface="Lucida Sans Unicode"/>
                <a:cs typeface="Lucida Sans Unicode"/>
              </a:rPr>
              <a:t> </a:t>
            </a:r>
            <a:r>
              <a:rPr sz="2400" spc="110" dirty="0">
                <a:latin typeface="Lucida Sans Unicode"/>
                <a:cs typeface="Lucida Sans Unicode"/>
              </a:rPr>
              <a:t>qué?</a:t>
            </a:r>
            <a:endParaRPr sz="2400">
              <a:latin typeface="Lucida Sans Unicode"/>
              <a:cs typeface="Lucida Sans Unicode"/>
            </a:endParaRPr>
          </a:p>
          <a:p>
            <a:pPr marL="393700" indent="-381000">
              <a:lnSpc>
                <a:spcPct val="100000"/>
              </a:lnSpc>
              <a:spcBef>
                <a:spcPts val="1100"/>
              </a:spcBef>
              <a:buFont typeface="Microsoft Sans Serif"/>
              <a:buChar char="•"/>
              <a:tabLst>
                <a:tab pos="393700" algn="l"/>
              </a:tabLst>
            </a:pPr>
            <a:r>
              <a:rPr sz="2400" spc="100" dirty="0">
                <a:latin typeface="Lucida Sans Unicode"/>
                <a:cs typeface="Lucida Sans Unicode"/>
              </a:rPr>
              <a:t>¿Qué</a:t>
            </a:r>
            <a:r>
              <a:rPr sz="2400" spc="30" dirty="0">
                <a:latin typeface="Lucida Sans Unicode"/>
                <a:cs typeface="Lucida Sans Unicode"/>
              </a:rPr>
              <a:t> </a:t>
            </a:r>
            <a:r>
              <a:rPr sz="2400" spc="55" dirty="0">
                <a:latin typeface="Lucida Sans Unicode"/>
                <a:cs typeface="Lucida Sans Unicode"/>
              </a:rPr>
              <a:t>representan</a:t>
            </a:r>
            <a:r>
              <a:rPr sz="2400" spc="-20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los</a:t>
            </a:r>
            <a:r>
              <a:rPr sz="2400" spc="-45" dirty="0">
                <a:latin typeface="Lucida Sans Unicode"/>
                <a:cs typeface="Lucida Sans Unicode"/>
              </a:rPr>
              <a:t> </a:t>
            </a:r>
            <a:r>
              <a:rPr sz="2400" dirty="0">
                <a:latin typeface="Lucida Sans Unicode"/>
                <a:cs typeface="Lucida Sans Unicode"/>
              </a:rPr>
              <a:t>“árboles”</a:t>
            </a:r>
            <a:r>
              <a:rPr sz="2400" spc="10" dirty="0">
                <a:latin typeface="Lucida Sans Unicode"/>
                <a:cs typeface="Lucida Sans Unicode"/>
              </a:rPr>
              <a:t> </a:t>
            </a:r>
            <a:r>
              <a:rPr sz="2400" spc="70" dirty="0">
                <a:latin typeface="Lucida Sans Unicode"/>
                <a:cs typeface="Lucida Sans Unicode"/>
              </a:rPr>
              <a:t>en</a:t>
            </a:r>
            <a:endParaRPr sz="2400">
              <a:latin typeface="Lucida Sans Unicode"/>
              <a:cs typeface="Lucida Sans Unicode"/>
            </a:endParaRPr>
          </a:p>
          <a:p>
            <a:pPr marL="393700">
              <a:lnSpc>
                <a:spcPct val="100000"/>
              </a:lnSpc>
              <a:spcBef>
                <a:spcPts val="200"/>
              </a:spcBef>
            </a:pPr>
            <a:r>
              <a:rPr sz="2400" spc="50" dirty="0">
                <a:latin typeface="Lucida Sans Unicode"/>
                <a:cs typeface="Lucida Sans Unicode"/>
              </a:rPr>
              <a:t>nuestras</a:t>
            </a:r>
            <a:r>
              <a:rPr sz="2400" spc="-114" dirty="0">
                <a:latin typeface="Lucida Sans Unicode"/>
                <a:cs typeface="Lucida Sans Unicode"/>
              </a:rPr>
              <a:t> </a:t>
            </a:r>
            <a:r>
              <a:rPr sz="2400" spc="110" dirty="0">
                <a:latin typeface="Lucida Sans Unicode"/>
                <a:cs typeface="Lucida Sans Unicode"/>
              </a:rPr>
              <a:t>aulas?</a:t>
            </a:r>
            <a:endParaRPr sz="240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29475" y="2352675"/>
            <a:ext cx="4667250" cy="3486150"/>
          </a:xfrm>
          <a:prstGeom prst="rect">
            <a:avLst/>
          </a:prstGeom>
        </p:spPr>
      </p:pic>
      <p:pic>
        <p:nvPicPr>
          <p:cNvPr id="7" name="Imagen 6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B831DDAC-EEAC-02B3-6C78-0DB0C7BB62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4012" rIns="0" bIns="0" rtlCol="0">
            <a:spAutoFit/>
          </a:bodyPr>
          <a:lstStyle/>
          <a:p>
            <a:pPr marL="445770">
              <a:lnSpc>
                <a:spcPct val="100000"/>
              </a:lnSpc>
              <a:spcBef>
                <a:spcPts val="105"/>
              </a:spcBef>
            </a:pPr>
            <a:r>
              <a:rPr sz="4800" b="1" dirty="0">
                <a:latin typeface="Arial"/>
                <a:cs typeface="Arial"/>
              </a:rPr>
              <a:t>Objetivo</a:t>
            </a:r>
            <a:r>
              <a:rPr sz="4800" b="1" spc="-12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de</a:t>
            </a:r>
            <a:r>
              <a:rPr sz="4800" b="1" spc="-16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la</a:t>
            </a:r>
            <a:r>
              <a:rPr sz="4800" b="1" spc="-155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asistencia</a:t>
            </a:r>
            <a:r>
              <a:rPr sz="4800" b="1" spc="-140" dirty="0">
                <a:latin typeface="Arial"/>
                <a:cs typeface="Arial"/>
              </a:rPr>
              <a:t> </a:t>
            </a:r>
            <a:r>
              <a:rPr sz="4800" b="1" spc="-10" dirty="0">
                <a:latin typeface="Arial"/>
                <a:cs typeface="Arial"/>
              </a:rPr>
              <a:t>técnica</a:t>
            </a:r>
            <a:endParaRPr sz="48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06125" y="238125"/>
            <a:ext cx="685800" cy="56197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815022" y="2327409"/>
            <a:ext cx="5438140" cy="21213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5100"/>
              </a:lnSpc>
              <a:spcBef>
                <a:spcPts val="90"/>
              </a:spcBef>
            </a:pPr>
            <a:r>
              <a:rPr sz="2400" dirty="0"/>
              <a:t>Brindar</a:t>
            </a:r>
            <a:r>
              <a:rPr sz="2400" spc="-5" dirty="0"/>
              <a:t> </a:t>
            </a:r>
            <a:r>
              <a:rPr sz="2400" spc="45" dirty="0" err="1"/>
              <a:t>orientaciones</a:t>
            </a:r>
            <a:r>
              <a:rPr sz="2400" spc="-65" dirty="0"/>
              <a:t> </a:t>
            </a:r>
            <a:r>
              <a:rPr sz="2400" spc="290" dirty="0"/>
              <a:t>a</a:t>
            </a:r>
            <a:r>
              <a:rPr lang="es-PE" sz="2400" spc="290" dirty="0"/>
              <a:t> </a:t>
            </a:r>
            <a:r>
              <a:rPr sz="2400" spc="-25" dirty="0" err="1"/>
              <a:t>los</a:t>
            </a:r>
            <a:r>
              <a:rPr sz="2400" spc="-25" dirty="0"/>
              <a:t> </a:t>
            </a:r>
            <a:r>
              <a:rPr sz="2400" spc="65" dirty="0"/>
              <a:t>e</a:t>
            </a:r>
            <a:r>
              <a:rPr lang="es-PE" sz="2400" spc="65" dirty="0"/>
              <a:t>quipos de SAEI</a:t>
            </a:r>
            <a:r>
              <a:rPr sz="2400" spc="-20" dirty="0"/>
              <a:t> </a:t>
            </a:r>
            <a:r>
              <a:rPr sz="2400" dirty="0"/>
              <a:t>sobre</a:t>
            </a:r>
            <a:r>
              <a:rPr sz="2400" spc="-65" dirty="0"/>
              <a:t> </a:t>
            </a:r>
            <a:r>
              <a:rPr sz="2400" spc="75" dirty="0"/>
              <a:t>las</a:t>
            </a:r>
            <a:r>
              <a:rPr sz="2400" spc="-55" dirty="0"/>
              <a:t> </a:t>
            </a:r>
            <a:r>
              <a:rPr sz="2400" spc="105" dirty="0"/>
              <a:t>acciones</a:t>
            </a:r>
            <a:r>
              <a:rPr sz="2400" spc="-45" dirty="0"/>
              <a:t> </a:t>
            </a:r>
            <a:r>
              <a:rPr sz="2400" spc="110" dirty="0"/>
              <a:t>pedagógicas</a:t>
            </a:r>
            <a:r>
              <a:rPr sz="2400" spc="600" dirty="0"/>
              <a:t> </a:t>
            </a:r>
            <a:r>
              <a:rPr sz="2400" spc="95" dirty="0"/>
              <a:t>en</a:t>
            </a:r>
            <a:r>
              <a:rPr sz="2400" spc="-100" dirty="0"/>
              <a:t> </a:t>
            </a:r>
            <a:r>
              <a:rPr sz="2400" dirty="0"/>
              <a:t>el</a:t>
            </a:r>
            <a:r>
              <a:rPr sz="2400" spc="-130" dirty="0"/>
              <a:t> </a:t>
            </a:r>
            <a:r>
              <a:rPr sz="2400" spc="65" dirty="0"/>
              <a:t>proceso</a:t>
            </a:r>
            <a:r>
              <a:rPr sz="2400" spc="-90" dirty="0"/>
              <a:t> </a:t>
            </a:r>
            <a:r>
              <a:rPr sz="2400" spc="135" dirty="0"/>
              <a:t>de</a:t>
            </a:r>
            <a:r>
              <a:rPr sz="2400" spc="-125" dirty="0"/>
              <a:t> </a:t>
            </a:r>
            <a:r>
              <a:rPr sz="2400" dirty="0" err="1"/>
              <a:t>sensibilización</a:t>
            </a:r>
            <a:r>
              <a:rPr sz="2400" spc="-100" dirty="0"/>
              <a:t> </a:t>
            </a:r>
            <a:r>
              <a:rPr sz="2400" spc="70" dirty="0" err="1"/>
              <a:t>en</a:t>
            </a:r>
            <a:r>
              <a:rPr lang="es-PE" sz="2400" spc="70" dirty="0"/>
              <a:t> </a:t>
            </a:r>
            <a:r>
              <a:rPr sz="2400" spc="110" dirty="0" err="1"/>
              <a:t>educación</a:t>
            </a:r>
            <a:r>
              <a:rPr sz="2400" spc="-100" dirty="0"/>
              <a:t> </a:t>
            </a:r>
            <a:r>
              <a:rPr sz="2400" dirty="0" err="1"/>
              <a:t>inclusiva</a:t>
            </a:r>
            <a:r>
              <a:rPr lang="es-PE" sz="2400" dirty="0"/>
              <a:t>.</a:t>
            </a:r>
            <a:endParaRPr sz="2400" dirty="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19950" y="2333625"/>
            <a:ext cx="4029075" cy="3638550"/>
          </a:xfrm>
          <a:prstGeom prst="rect">
            <a:avLst/>
          </a:prstGeom>
        </p:spPr>
      </p:pic>
      <p:pic>
        <p:nvPicPr>
          <p:cNvPr id="7" name="Imagen 6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F693AC23-D1D4-1B36-2BE9-44211B2024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1" y="188656"/>
            <a:ext cx="2190750" cy="6762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6947" y="1034668"/>
            <a:ext cx="257302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spc="-100" dirty="0"/>
              <a:t>Ideas</a:t>
            </a:r>
            <a:r>
              <a:rPr sz="3200" spc="-160" dirty="0"/>
              <a:t> </a:t>
            </a:r>
            <a:r>
              <a:rPr sz="3200" spc="-75" dirty="0"/>
              <a:t>clave: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842962" y="2052701"/>
            <a:ext cx="2505710" cy="2800350"/>
          </a:xfrm>
          <a:custGeom>
            <a:avLst/>
            <a:gdLst/>
            <a:ahLst/>
            <a:cxnLst/>
            <a:rect l="l" t="t" r="r" b="b"/>
            <a:pathLst>
              <a:path w="2505710" h="2800350">
                <a:moveTo>
                  <a:pt x="2379789" y="0"/>
                </a:moveTo>
                <a:lnTo>
                  <a:pt x="125260" y="0"/>
                </a:lnTo>
                <a:lnTo>
                  <a:pt x="76504" y="9832"/>
                </a:lnTo>
                <a:lnTo>
                  <a:pt x="36688" y="36655"/>
                </a:lnTo>
                <a:lnTo>
                  <a:pt x="9843" y="76455"/>
                </a:lnTo>
                <a:lnTo>
                  <a:pt x="0" y="125222"/>
                </a:lnTo>
                <a:lnTo>
                  <a:pt x="0" y="2675001"/>
                </a:lnTo>
                <a:lnTo>
                  <a:pt x="9843" y="2723767"/>
                </a:lnTo>
                <a:lnTo>
                  <a:pt x="36688" y="2763567"/>
                </a:lnTo>
                <a:lnTo>
                  <a:pt x="76504" y="2790390"/>
                </a:lnTo>
                <a:lnTo>
                  <a:pt x="125260" y="2800223"/>
                </a:lnTo>
                <a:lnTo>
                  <a:pt x="2379789" y="2800223"/>
                </a:lnTo>
                <a:lnTo>
                  <a:pt x="2428575" y="2790390"/>
                </a:lnTo>
                <a:lnTo>
                  <a:pt x="2468419" y="2763567"/>
                </a:lnTo>
                <a:lnTo>
                  <a:pt x="2495286" y="2723767"/>
                </a:lnTo>
                <a:lnTo>
                  <a:pt x="2505138" y="2675001"/>
                </a:lnTo>
                <a:lnTo>
                  <a:pt x="2505138" y="125222"/>
                </a:lnTo>
                <a:lnTo>
                  <a:pt x="2495286" y="76455"/>
                </a:lnTo>
                <a:lnTo>
                  <a:pt x="2468419" y="36655"/>
                </a:lnTo>
                <a:lnTo>
                  <a:pt x="2428575" y="9832"/>
                </a:lnTo>
                <a:lnTo>
                  <a:pt x="2379789" y="0"/>
                </a:lnTo>
                <a:close/>
              </a:path>
            </a:pathLst>
          </a:custGeom>
          <a:solidFill>
            <a:srgbClr val="3D6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38200" y="2047875"/>
            <a:ext cx="2371725" cy="2800350"/>
          </a:xfrm>
          <a:prstGeom prst="rect">
            <a:avLst/>
          </a:prstGeom>
          <a:solidFill>
            <a:srgbClr val="3D6DC2"/>
          </a:solidFill>
        </p:spPr>
        <p:txBody>
          <a:bodyPr vert="horz" wrap="square" lIns="0" tIns="58419" rIns="0" bIns="0" rtlCol="0">
            <a:spAutoFit/>
          </a:bodyPr>
          <a:lstStyle/>
          <a:p>
            <a:pPr marL="502284">
              <a:lnSpc>
                <a:spcPct val="92300"/>
              </a:lnSpc>
              <a:spcBef>
                <a:spcPts val="459"/>
              </a:spcBef>
            </a:pPr>
            <a:r>
              <a:rPr sz="1850" dirty="0">
                <a:solidFill>
                  <a:srgbClr val="FFFFFF"/>
                </a:solidFill>
                <a:latin typeface="Lucida Sans Unicode"/>
                <a:cs typeface="Lucida Sans Unicode"/>
              </a:rPr>
              <a:t>No</a:t>
            </a:r>
            <a:r>
              <a:rPr sz="185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todos </a:t>
            </a:r>
            <a:r>
              <a:rPr sz="185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aprendemos </a:t>
            </a:r>
            <a:r>
              <a:rPr sz="185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sz="185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sz="185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misma </a:t>
            </a:r>
            <a:r>
              <a:rPr sz="185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manera,</a:t>
            </a:r>
            <a:r>
              <a:rPr sz="185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dirty="0">
                <a:solidFill>
                  <a:srgbClr val="FFFFFF"/>
                </a:solidFill>
                <a:latin typeface="Lucida Sans Unicode"/>
                <a:cs typeface="Lucida Sans Unicode"/>
              </a:rPr>
              <a:t>ni</a:t>
            </a:r>
            <a:r>
              <a:rPr sz="185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al </a:t>
            </a:r>
            <a:r>
              <a:rPr sz="185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mismo</a:t>
            </a:r>
            <a:r>
              <a:rPr sz="185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dirty="0">
                <a:solidFill>
                  <a:srgbClr val="FFFFFF"/>
                </a:solidFill>
                <a:latin typeface="Lucida Sans Unicode"/>
                <a:cs typeface="Lucida Sans Unicode"/>
              </a:rPr>
              <a:t>ritmo,</a:t>
            </a:r>
            <a:r>
              <a:rPr sz="185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ni </a:t>
            </a:r>
            <a:r>
              <a:rPr sz="185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tenemos</a:t>
            </a:r>
            <a:r>
              <a:rPr sz="185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sz="185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mismas </a:t>
            </a:r>
            <a:r>
              <a:rPr sz="185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fortalezas.</a:t>
            </a:r>
            <a:endParaRPr sz="1850">
              <a:latin typeface="Lucida Sans Unicode"/>
              <a:cs typeface="Lucida Sans Unicode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249676" y="2047875"/>
            <a:ext cx="2689225" cy="2805430"/>
            <a:chOff x="3249676" y="2047875"/>
            <a:chExt cx="2689225" cy="2805430"/>
          </a:xfrm>
        </p:grpSpPr>
        <p:sp>
          <p:nvSpPr>
            <p:cNvPr id="8" name="object 8"/>
            <p:cNvSpPr/>
            <p:nvPr/>
          </p:nvSpPr>
          <p:spPr>
            <a:xfrm>
              <a:off x="3262376" y="2047874"/>
              <a:ext cx="2676525" cy="2805430"/>
            </a:xfrm>
            <a:custGeom>
              <a:avLst/>
              <a:gdLst/>
              <a:ahLst/>
              <a:cxnLst/>
              <a:rect l="l" t="t" r="r" b="b"/>
              <a:pathLst>
                <a:path w="2676525" h="2805429">
                  <a:moveTo>
                    <a:pt x="2676525" y="130048"/>
                  </a:moveTo>
                  <a:lnTo>
                    <a:pt x="2666669" y="81292"/>
                  </a:lnTo>
                  <a:lnTo>
                    <a:pt x="2639796" y="41490"/>
                  </a:lnTo>
                  <a:lnTo>
                    <a:pt x="2599956" y="14668"/>
                  </a:lnTo>
                  <a:lnTo>
                    <a:pt x="2551176" y="4826"/>
                  </a:lnTo>
                  <a:lnTo>
                    <a:pt x="671449" y="4826"/>
                  </a:lnTo>
                  <a:lnTo>
                    <a:pt x="671449" y="0"/>
                  </a:lnTo>
                  <a:lnTo>
                    <a:pt x="166624" y="0"/>
                  </a:lnTo>
                  <a:lnTo>
                    <a:pt x="166624" y="2295525"/>
                  </a:lnTo>
                  <a:lnTo>
                    <a:pt x="171450" y="2295525"/>
                  </a:lnTo>
                  <a:lnTo>
                    <a:pt x="171450" y="2299589"/>
                  </a:lnTo>
                  <a:lnTo>
                    <a:pt x="0" y="2205101"/>
                  </a:lnTo>
                  <a:lnTo>
                    <a:pt x="0" y="2614676"/>
                  </a:lnTo>
                  <a:lnTo>
                    <a:pt x="171450" y="2520137"/>
                  </a:lnTo>
                  <a:lnTo>
                    <a:pt x="171450" y="2679827"/>
                  </a:lnTo>
                  <a:lnTo>
                    <a:pt x="181279" y="2728595"/>
                  </a:lnTo>
                  <a:lnTo>
                    <a:pt x="208102" y="2768396"/>
                  </a:lnTo>
                  <a:lnTo>
                    <a:pt x="247904" y="2795219"/>
                  </a:lnTo>
                  <a:lnTo>
                    <a:pt x="296672" y="2805049"/>
                  </a:lnTo>
                  <a:lnTo>
                    <a:pt x="2551176" y="2805049"/>
                  </a:lnTo>
                  <a:lnTo>
                    <a:pt x="2599956" y="2795219"/>
                  </a:lnTo>
                  <a:lnTo>
                    <a:pt x="2639796" y="2768396"/>
                  </a:lnTo>
                  <a:lnTo>
                    <a:pt x="2666669" y="2728595"/>
                  </a:lnTo>
                  <a:lnTo>
                    <a:pt x="2676525" y="2679827"/>
                  </a:lnTo>
                  <a:lnTo>
                    <a:pt x="2676525" y="130048"/>
                  </a:lnTo>
                  <a:close/>
                </a:path>
              </a:pathLst>
            </a:custGeom>
            <a:solidFill>
              <a:srgbClr val="3D6D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62376" y="4252976"/>
              <a:ext cx="371475" cy="409575"/>
            </a:xfrm>
            <a:custGeom>
              <a:avLst/>
              <a:gdLst/>
              <a:ahLst/>
              <a:cxnLst/>
              <a:rect l="l" t="t" r="r" b="b"/>
              <a:pathLst>
                <a:path w="371475" h="409575">
                  <a:moveTo>
                    <a:pt x="0" y="0"/>
                  </a:moveTo>
                  <a:lnTo>
                    <a:pt x="371475" y="204724"/>
                  </a:lnTo>
                  <a:lnTo>
                    <a:pt x="0" y="409575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33825" y="2047875"/>
              <a:ext cx="1866900" cy="2800350"/>
            </a:xfrm>
            <a:custGeom>
              <a:avLst/>
              <a:gdLst/>
              <a:ahLst/>
              <a:cxnLst/>
              <a:rect l="l" t="t" r="r" b="b"/>
              <a:pathLst>
                <a:path w="1866900" h="2800350">
                  <a:moveTo>
                    <a:pt x="1866900" y="0"/>
                  </a:moveTo>
                  <a:lnTo>
                    <a:pt x="0" y="0"/>
                  </a:lnTo>
                  <a:lnTo>
                    <a:pt x="0" y="2800350"/>
                  </a:lnTo>
                  <a:lnTo>
                    <a:pt x="1866900" y="2800350"/>
                  </a:lnTo>
                  <a:lnTo>
                    <a:pt x="1866900" y="0"/>
                  </a:lnTo>
                  <a:close/>
                </a:path>
              </a:pathLst>
            </a:custGeom>
            <a:solidFill>
              <a:srgbClr val="3D6D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923665" y="2068766"/>
            <a:ext cx="1833880" cy="18764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ct val="92500"/>
              </a:lnSpc>
              <a:spcBef>
                <a:spcPts val="290"/>
              </a:spcBef>
            </a:pPr>
            <a:r>
              <a:rPr sz="185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sz="185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problema</a:t>
            </a:r>
            <a:r>
              <a:rPr sz="185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no </a:t>
            </a:r>
            <a:r>
              <a:rPr sz="185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está</a:t>
            </a:r>
            <a:r>
              <a:rPr sz="185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sz="185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sz="185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estudiante…</a:t>
            </a:r>
            <a:r>
              <a:rPr sz="185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es </a:t>
            </a:r>
            <a:r>
              <a:rPr sz="1850" dirty="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sz="185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80" dirty="0">
                <a:solidFill>
                  <a:srgbClr val="FFFFFF"/>
                </a:solidFill>
                <a:latin typeface="Lucida Sans Unicode"/>
                <a:cs typeface="Lucida Sans Unicode"/>
              </a:rPr>
              <a:t>sistema</a:t>
            </a:r>
            <a:r>
              <a:rPr sz="185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que </a:t>
            </a:r>
            <a:r>
              <a:rPr sz="185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ofrece</a:t>
            </a:r>
            <a:r>
              <a:rPr sz="185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una </a:t>
            </a:r>
            <a:r>
              <a:rPr sz="185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sola</a:t>
            </a:r>
            <a:r>
              <a:rPr sz="185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80" dirty="0">
                <a:solidFill>
                  <a:srgbClr val="FFFFFF"/>
                </a:solidFill>
                <a:latin typeface="Lucida Sans Unicode"/>
                <a:cs typeface="Lucida Sans Unicode"/>
              </a:rPr>
              <a:t>forma</a:t>
            </a:r>
            <a:r>
              <a:rPr sz="185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sz="1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aprender.</a:t>
            </a:r>
            <a:endParaRPr sz="1850">
              <a:latin typeface="Lucida Sans Unicode"/>
              <a:cs typeface="Lucida Sans Unicode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840476" y="2047875"/>
            <a:ext cx="2551430" cy="2805430"/>
            <a:chOff x="5840476" y="2047875"/>
            <a:chExt cx="2551430" cy="2805430"/>
          </a:xfrm>
        </p:grpSpPr>
        <p:sp>
          <p:nvSpPr>
            <p:cNvPr id="13" name="object 13"/>
            <p:cNvSpPr/>
            <p:nvPr/>
          </p:nvSpPr>
          <p:spPr>
            <a:xfrm>
              <a:off x="5853176" y="2047874"/>
              <a:ext cx="2495550" cy="2805430"/>
            </a:xfrm>
            <a:custGeom>
              <a:avLst/>
              <a:gdLst/>
              <a:ahLst/>
              <a:cxnLst/>
              <a:rect l="l" t="t" r="r" b="b"/>
              <a:pathLst>
                <a:path w="2495550" h="2805429">
                  <a:moveTo>
                    <a:pt x="2495550" y="120523"/>
                  </a:moveTo>
                  <a:lnTo>
                    <a:pt x="2486444" y="75450"/>
                  </a:lnTo>
                  <a:lnTo>
                    <a:pt x="2461628" y="38671"/>
                  </a:lnTo>
                  <a:lnTo>
                    <a:pt x="2424823" y="13906"/>
                  </a:lnTo>
                  <a:lnTo>
                    <a:pt x="2379726" y="4826"/>
                  </a:lnTo>
                  <a:lnTo>
                    <a:pt x="671449" y="4826"/>
                  </a:lnTo>
                  <a:lnTo>
                    <a:pt x="671449" y="0"/>
                  </a:lnTo>
                  <a:lnTo>
                    <a:pt x="176149" y="0"/>
                  </a:lnTo>
                  <a:lnTo>
                    <a:pt x="176149" y="2295525"/>
                  </a:lnTo>
                  <a:lnTo>
                    <a:pt x="180975" y="2295525"/>
                  </a:lnTo>
                  <a:lnTo>
                    <a:pt x="180975" y="2302281"/>
                  </a:lnTo>
                  <a:lnTo>
                    <a:pt x="0" y="2204974"/>
                  </a:lnTo>
                  <a:lnTo>
                    <a:pt x="0" y="2614549"/>
                  </a:lnTo>
                  <a:lnTo>
                    <a:pt x="180975" y="2517305"/>
                  </a:lnTo>
                  <a:lnTo>
                    <a:pt x="180975" y="2689352"/>
                  </a:lnTo>
                  <a:lnTo>
                    <a:pt x="190042" y="2734437"/>
                  </a:lnTo>
                  <a:lnTo>
                    <a:pt x="214820" y="2771203"/>
                  </a:lnTo>
                  <a:lnTo>
                    <a:pt x="251587" y="2795981"/>
                  </a:lnTo>
                  <a:lnTo>
                    <a:pt x="296672" y="2805049"/>
                  </a:lnTo>
                  <a:lnTo>
                    <a:pt x="2379726" y="2805049"/>
                  </a:lnTo>
                  <a:lnTo>
                    <a:pt x="2424823" y="2795981"/>
                  </a:lnTo>
                  <a:lnTo>
                    <a:pt x="2461628" y="2771203"/>
                  </a:lnTo>
                  <a:lnTo>
                    <a:pt x="2486444" y="2734437"/>
                  </a:lnTo>
                  <a:lnTo>
                    <a:pt x="2495550" y="2689352"/>
                  </a:lnTo>
                  <a:lnTo>
                    <a:pt x="2495550" y="120523"/>
                  </a:lnTo>
                  <a:close/>
                </a:path>
              </a:pathLst>
            </a:custGeom>
            <a:solidFill>
              <a:srgbClr val="3D6D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53176" y="4252848"/>
              <a:ext cx="381000" cy="409575"/>
            </a:xfrm>
            <a:custGeom>
              <a:avLst/>
              <a:gdLst/>
              <a:ahLst/>
              <a:cxnLst/>
              <a:rect l="l" t="t" r="r" b="b"/>
              <a:pathLst>
                <a:path w="381000" h="409575">
                  <a:moveTo>
                    <a:pt x="0" y="0"/>
                  </a:moveTo>
                  <a:lnTo>
                    <a:pt x="381000" y="204850"/>
                  </a:lnTo>
                  <a:lnTo>
                    <a:pt x="0" y="409575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524625" y="2047875"/>
              <a:ext cx="1866900" cy="2800350"/>
            </a:xfrm>
            <a:custGeom>
              <a:avLst/>
              <a:gdLst/>
              <a:ahLst/>
              <a:cxnLst/>
              <a:rect l="l" t="t" r="r" b="b"/>
              <a:pathLst>
                <a:path w="1866900" h="2800350">
                  <a:moveTo>
                    <a:pt x="1866900" y="0"/>
                  </a:moveTo>
                  <a:lnTo>
                    <a:pt x="0" y="0"/>
                  </a:lnTo>
                  <a:lnTo>
                    <a:pt x="0" y="2800350"/>
                  </a:lnTo>
                  <a:lnTo>
                    <a:pt x="1866900" y="2800350"/>
                  </a:lnTo>
                  <a:lnTo>
                    <a:pt x="1866900" y="0"/>
                  </a:lnTo>
                  <a:close/>
                </a:path>
              </a:pathLst>
            </a:custGeom>
            <a:solidFill>
              <a:srgbClr val="3D6D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519544" y="2412047"/>
            <a:ext cx="1871980" cy="109410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ct val="92500"/>
              </a:lnSpc>
              <a:spcBef>
                <a:spcPts val="290"/>
              </a:spcBef>
            </a:pPr>
            <a:r>
              <a:rPr sz="1850" dirty="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sz="185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escuela</a:t>
            </a:r>
            <a:r>
              <a:rPr sz="185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es </a:t>
            </a:r>
            <a:r>
              <a:rPr sz="185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sz="185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sz="185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debe </a:t>
            </a:r>
            <a:r>
              <a:rPr sz="1850" spc="125" dirty="0">
                <a:solidFill>
                  <a:srgbClr val="FFFFFF"/>
                </a:solidFill>
                <a:latin typeface="Lucida Sans Unicode"/>
                <a:cs typeface="Lucida Sans Unicode"/>
              </a:rPr>
              <a:t>adaptarse</a:t>
            </a:r>
            <a:r>
              <a:rPr sz="185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sz="185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no </a:t>
            </a:r>
            <a:r>
              <a:rPr sz="1850" dirty="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sz="185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estudiante.</a:t>
            </a:r>
            <a:endParaRPr sz="1850">
              <a:latin typeface="Lucida Sans Unicode"/>
              <a:cs typeface="Lucida Sans Unicode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440801" y="2047875"/>
            <a:ext cx="2689225" cy="2805430"/>
            <a:chOff x="8440801" y="2047875"/>
            <a:chExt cx="2689225" cy="2805430"/>
          </a:xfrm>
        </p:grpSpPr>
        <p:sp>
          <p:nvSpPr>
            <p:cNvPr id="18" name="object 18"/>
            <p:cNvSpPr/>
            <p:nvPr/>
          </p:nvSpPr>
          <p:spPr>
            <a:xfrm>
              <a:off x="8453501" y="2047874"/>
              <a:ext cx="2676525" cy="2805430"/>
            </a:xfrm>
            <a:custGeom>
              <a:avLst/>
              <a:gdLst/>
              <a:ahLst/>
              <a:cxnLst/>
              <a:rect l="l" t="t" r="r" b="b"/>
              <a:pathLst>
                <a:path w="2676525" h="2805429">
                  <a:moveTo>
                    <a:pt x="2676525" y="130048"/>
                  </a:moveTo>
                  <a:lnTo>
                    <a:pt x="2666669" y="81292"/>
                  </a:lnTo>
                  <a:lnTo>
                    <a:pt x="2639796" y="41490"/>
                  </a:lnTo>
                  <a:lnTo>
                    <a:pt x="2599956" y="14668"/>
                  </a:lnTo>
                  <a:lnTo>
                    <a:pt x="2551176" y="4826"/>
                  </a:lnTo>
                  <a:lnTo>
                    <a:pt x="671449" y="4826"/>
                  </a:lnTo>
                  <a:lnTo>
                    <a:pt x="671449" y="0"/>
                  </a:lnTo>
                  <a:lnTo>
                    <a:pt x="171450" y="0"/>
                  </a:lnTo>
                  <a:lnTo>
                    <a:pt x="171450" y="2295525"/>
                  </a:lnTo>
                  <a:lnTo>
                    <a:pt x="171450" y="2299589"/>
                  </a:lnTo>
                  <a:lnTo>
                    <a:pt x="164071" y="2295525"/>
                  </a:lnTo>
                  <a:lnTo>
                    <a:pt x="171450" y="2295525"/>
                  </a:lnTo>
                  <a:lnTo>
                    <a:pt x="171450" y="0"/>
                  </a:lnTo>
                  <a:lnTo>
                    <a:pt x="80899" y="0"/>
                  </a:lnTo>
                  <a:lnTo>
                    <a:pt x="80899" y="2249690"/>
                  </a:lnTo>
                  <a:lnTo>
                    <a:pt x="0" y="2205101"/>
                  </a:lnTo>
                  <a:lnTo>
                    <a:pt x="0" y="2614676"/>
                  </a:lnTo>
                  <a:lnTo>
                    <a:pt x="171450" y="2520137"/>
                  </a:lnTo>
                  <a:lnTo>
                    <a:pt x="171450" y="2679827"/>
                  </a:lnTo>
                  <a:lnTo>
                    <a:pt x="181279" y="2728595"/>
                  </a:lnTo>
                  <a:lnTo>
                    <a:pt x="208102" y="2768396"/>
                  </a:lnTo>
                  <a:lnTo>
                    <a:pt x="247904" y="2795219"/>
                  </a:lnTo>
                  <a:lnTo>
                    <a:pt x="296672" y="2805049"/>
                  </a:lnTo>
                  <a:lnTo>
                    <a:pt x="2551176" y="2805049"/>
                  </a:lnTo>
                  <a:lnTo>
                    <a:pt x="2599956" y="2795219"/>
                  </a:lnTo>
                  <a:lnTo>
                    <a:pt x="2639796" y="2768396"/>
                  </a:lnTo>
                  <a:lnTo>
                    <a:pt x="2666669" y="2728595"/>
                  </a:lnTo>
                  <a:lnTo>
                    <a:pt x="2676525" y="2679827"/>
                  </a:lnTo>
                  <a:lnTo>
                    <a:pt x="2676525" y="130048"/>
                  </a:lnTo>
                  <a:close/>
                </a:path>
              </a:pathLst>
            </a:custGeom>
            <a:solidFill>
              <a:srgbClr val="3D6D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453501" y="4252976"/>
              <a:ext cx="371475" cy="409575"/>
            </a:xfrm>
            <a:custGeom>
              <a:avLst/>
              <a:gdLst/>
              <a:ahLst/>
              <a:cxnLst/>
              <a:rect l="l" t="t" r="r" b="b"/>
              <a:pathLst>
                <a:path w="371475" h="409575">
                  <a:moveTo>
                    <a:pt x="0" y="0"/>
                  </a:moveTo>
                  <a:lnTo>
                    <a:pt x="371475" y="204724"/>
                  </a:lnTo>
                  <a:lnTo>
                    <a:pt x="0" y="409575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124950" y="2047875"/>
              <a:ext cx="1866900" cy="2800350"/>
            </a:xfrm>
            <a:custGeom>
              <a:avLst/>
              <a:gdLst/>
              <a:ahLst/>
              <a:cxnLst/>
              <a:rect l="l" t="t" r="r" b="b"/>
              <a:pathLst>
                <a:path w="1866900" h="2800350">
                  <a:moveTo>
                    <a:pt x="1866900" y="0"/>
                  </a:moveTo>
                  <a:lnTo>
                    <a:pt x="0" y="0"/>
                  </a:lnTo>
                  <a:lnTo>
                    <a:pt x="0" y="2800350"/>
                  </a:lnTo>
                  <a:lnTo>
                    <a:pt x="1866900" y="2800350"/>
                  </a:lnTo>
                  <a:lnTo>
                    <a:pt x="1866900" y="0"/>
                  </a:lnTo>
                  <a:close/>
                </a:path>
              </a:pathLst>
            </a:custGeom>
            <a:solidFill>
              <a:srgbClr val="3D6D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534400" y="2047875"/>
            <a:ext cx="2457450" cy="280035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593090" marR="4445">
              <a:lnSpc>
                <a:spcPct val="92500"/>
              </a:lnSpc>
              <a:spcBef>
                <a:spcPts val="455"/>
              </a:spcBef>
            </a:pPr>
            <a:r>
              <a:rPr sz="1850" dirty="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sz="185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lugar</a:t>
            </a:r>
            <a:r>
              <a:rPr sz="185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95" dirty="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sz="185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enfocarse</a:t>
            </a:r>
            <a:r>
              <a:rPr sz="185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sz="185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sz="185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estudiante, </a:t>
            </a:r>
            <a:r>
              <a:rPr sz="185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preguntemos </a:t>
            </a:r>
            <a:r>
              <a:rPr sz="185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qué</a:t>
            </a:r>
            <a:r>
              <a:rPr sz="185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barreras </a:t>
            </a:r>
            <a:r>
              <a:rPr sz="185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están </a:t>
            </a:r>
            <a:r>
              <a:rPr sz="185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presentes</a:t>
            </a:r>
            <a:r>
              <a:rPr sz="185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sz="185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la </a:t>
            </a:r>
            <a:r>
              <a:rPr sz="1850" spc="90" dirty="0">
                <a:solidFill>
                  <a:srgbClr val="FFFFFF"/>
                </a:solidFill>
                <a:latin typeface="Lucida Sans Unicode"/>
                <a:cs typeface="Lucida Sans Unicode"/>
              </a:rPr>
              <a:t>enseñanza</a:t>
            </a:r>
            <a:r>
              <a:rPr sz="1850" spc="-5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5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del </a:t>
            </a:r>
            <a:r>
              <a:rPr sz="185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estudiante </a:t>
            </a:r>
            <a:r>
              <a:rPr sz="185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(contexto).</a:t>
            </a:r>
            <a:endParaRPr sz="1850">
              <a:latin typeface="Lucida Sans Unicode"/>
              <a:cs typeface="Lucida Sans Unicode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72300" y="5095875"/>
            <a:ext cx="781050" cy="72390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63100" y="5162550"/>
            <a:ext cx="781050" cy="59055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9700" y="5143500"/>
            <a:ext cx="876300" cy="62865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71975" y="5095875"/>
            <a:ext cx="781050" cy="723900"/>
          </a:xfrm>
          <a:prstGeom prst="rect">
            <a:avLst/>
          </a:prstGeom>
        </p:spPr>
      </p:pic>
      <p:pic>
        <p:nvPicPr>
          <p:cNvPr id="26" name="Imagen 25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C06DC84A-9A1A-E530-5C9A-FC383C7346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66825"/>
            <a:ext cx="12192000" cy="5591175"/>
          </a:xfrm>
          <a:custGeom>
            <a:avLst/>
            <a:gdLst/>
            <a:ahLst/>
            <a:cxnLst/>
            <a:rect l="l" t="t" r="r" b="b"/>
            <a:pathLst>
              <a:path w="12192000" h="5591175">
                <a:moveTo>
                  <a:pt x="12192000" y="0"/>
                </a:moveTo>
                <a:lnTo>
                  <a:pt x="0" y="0"/>
                </a:lnTo>
                <a:lnTo>
                  <a:pt x="0" y="5591175"/>
                </a:lnTo>
                <a:lnTo>
                  <a:pt x="12192000" y="5591175"/>
                </a:lnTo>
                <a:lnTo>
                  <a:pt x="12192000" y="0"/>
                </a:lnTo>
                <a:close/>
              </a:path>
            </a:pathLst>
          </a:custGeom>
          <a:solidFill>
            <a:srgbClr val="4EC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61925"/>
            <a:ext cx="12192000" cy="828675"/>
            <a:chOff x="0" y="161925"/>
            <a:chExt cx="12192000" cy="828675"/>
          </a:xfrm>
        </p:grpSpPr>
        <p:sp>
          <p:nvSpPr>
            <p:cNvPr id="4" name="object 4"/>
            <p:cNvSpPr/>
            <p:nvPr/>
          </p:nvSpPr>
          <p:spPr>
            <a:xfrm>
              <a:off x="0" y="161925"/>
              <a:ext cx="12192000" cy="828675"/>
            </a:xfrm>
            <a:custGeom>
              <a:avLst/>
              <a:gdLst/>
              <a:ahLst/>
              <a:cxnLst/>
              <a:rect l="l" t="t" r="r" b="b"/>
              <a:pathLst>
                <a:path w="12192000" h="828675">
                  <a:moveTo>
                    <a:pt x="12192000" y="0"/>
                  </a:moveTo>
                  <a:lnTo>
                    <a:pt x="0" y="0"/>
                  </a:lnTo>
                  <a:lnTo>
                    <a:pt x="0" y="690499"/>
                  </a:lnTo>
                  <a:lnTo>
                    <a:pt x="7041" y="734178"/>
                  </a:lnTo>
                  <a:lnTo>
                    <a:pt x="26649" y="772110"/>
                  </a:lnTo>
                  <a:lnTo>
                    <a:pt x="56549" y="802019"/>
                  </a:lnTo>
                  <a:lnTo>
                    <a:pt x="94466" y="821632"/>
                  </a:lnTo>
                  <a:lnTo>
                    <a:pt x="138125" y="828675"/>
                  </a:lnTo>
                  <a:lnTo>
                    <a:pt x="12053824" y="828675"/>
                  </a:lnTo>
                  <a:lnTo>
                    <a:pt x="12097503" y="821632"/>
                  </a:lnTo>
                  <a:lnTo>
                    <a:pt x="12135435" y="802019"/>
                  </a:lnTo>
                  <a:lnTo>
                    <a:pt x="12165344" y="772110"/>
                  </a:lnTo>
                  <a:lnTo>
                    <a:pt x="12184957" y="734178"/>
                  </a:lnTo>
                  <a:lnTo>
                    <a:pt x="12192000" y="6904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050" y="352425"/>
              <a:ext cx="2057400" cy="4572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34650" y="285750"/>
              <a:ext cx="742950" cy="6381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883909" y="3825811"/>
            <a:ext cx="5781675" cy="1856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3000" spc="-365" dirty="0">
                <a:solidFill>
                  <a:srgbClr val="FFFFFF"/>
                </a:solidFill>
                <a:latin typeface="Arial Black"/>
                <a:cs typeface="Arial Black"/>
              </a:rPr>
              <a:t>BLOQUE</a:t>
            </a:r>
            <a:r>
              <a:rPr sz="3000" spc="-3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310" dirty="0">
                <a:solidFill>
                  <a:srgbClr val="FFFFFF"/>
                </a:solidFill>
                <a:latin typeface="Arial Black"/>
                <a:cs typeface="Arial Black"/>
              </a:rPr>
              <a:t>II</a:t>
            </a:r>
            <a:endParaRPr sz="3000">
              <a:latin typeface="Arial Black"/>
              <a:cs typeface="Arial Black"/>
            </a:endParaRPr>
          </a:p>
          <a:p>
            <a:pPr marL="12700" marR="8890" indent="189230" algn="r">
              <a:lnSpc>
                <a:spcPct val="100000"/>
              </a:lnSpc>
              <a:spcBef>
                <a:spcPts val="5"/>
              </a:spcBef>
            </a:pPr>
            <a:r>
              <a:rPr sz="3000" spc="-325" dirty="0">
                <a:solidFill>
                  <a:srgbClr val="FFFFFF"/>
                </a:solidFill>
                <a:latin typeface="Arial Black"/>
                <a:cs typeface="Arial Black"/>
              </a:rPr>
              <a:t>El</a:t>
            </a:r>
            <a:r>
              <a:rPr sz="3000" spc="-3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114" dirty="0">
                <a:solidFill>
                  <a:srgbClr val="FFFFFF"/>
                </a:solidFill>
                <a:latin typeface="Arial Black"/>
                <a:cs typeface="Arial Black"/>
              </a:rPr>
              <a:t>proceso</a:t>
            </a:r>
            <a:r>
              <a:rPr sz="3000" spc="-3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85" dirty="0">
                <a:solidFill>
                  <a:srgbClr val="FFFFFF"/>
                </a:solidFill>
                <a:latin typeface="Arial Black"/>
                <a:cs typeface="Arial Black"/>
              </a:rPr>
              <a:t>de</a:t>
            </a:r>
            <a:r>
              <a:rPr sz="3000" spc="-3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90" dirty="0">
                <a:solidFill>
                  <a:srgbClr val="FFFFFF"/>
                </a:solidFill>
                <a:latin typeface="Arial Black"/>
                <a:cs typeface="Arial Black"/>
              </a:rPr>
              <a:t>sensibilización </a:t>
            </a:r>
            <a:r>
              <a:rPr sz="3000" spc="-65" dirty="0">
                <a:solidFill>
                  <a:srgbClr val="FFFFFF"/>
                </a:solidFill>
                <a:latin typeface="Arial Black"/>
                <a:cs typeface="Arial Black"/>
              </a:rPr>
              <a:t>como</a:t>
            </a:r>
            <a:r>
              <a:rPr sz="3000" spc="-34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105" dirty="0">
                <a:solidFill>
                  <a:srgbClr val="FFFFFF"/>
                </a:solidFill>
                <a:latin typeface="Arial Black"/>
                <a:cs typeface="Arial Black"/>
              </a:rPr>
              <a:t>acción</a:t>
            </a:r>
            <a:r>
              <a:rPr sz="3000" spc="-3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80" dirty="0">
                <a:solidFill>
                  <a:srgbClr val="FFFFFF"/>
                </a:solidFill>
                <a:latin typeface="Arial Black"/>
                <a:cs typeface="Arial Black"/>
              </a:rPr>
              <a:t>clave</a:t>
            </a:r>
            <a:r>
              <a:rPr sz="3000" spc="-35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20" dirty="0">
                <a:solidFill>
                  <a:srgbClr val="FFFFFF"/>
                </a:solidFill>
                <a:latin typeface="Arial Black"/>
                <a:cs typeface="Arial Black"/>
              </a:rPr>
              <a:t>para </a:t>
            </a:r>
            <a:r>
              <a:rPr sz="3000" spc="-50" dirty="0">
                <a:solidFill>
                  <a:srgbClr val="FFFFFF"/>
                </a:solidFill>
                <a:latin typeface="Arial Black"/>
                <a:cs typeface="Arial Black"/>
              </a:rPr>
              <a:t>eliminar</a:t>
            </a:r>
            <a:r>
              <a:rPr sz="3000" spc="-3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55" dirty="0">
                <a:solidFill>
                  <a:srgbClr val="FFFFFF"/>
                </a:solidFill>
                <a:latin typeface="Arial Black"/>
                <a:cs typeface="Arial Black"/>
              </a:rPr>
              <a:t>barreras</a:t>
            </a:r>
            <a:r>
              <a:rPr sz="3000" spc="-2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50" dirty="0">
                <a:solidFill>
                  <a:srgbClr val="FFFFFF"/>
                </a:solidFill>
                <a:latin typeface="Arial Black"/>
                <a:cs typeface="Arial Black"/>
              </a:rPr>
              <a:t>educativas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00651" y="5729287"/>
            <a:ext cx="6893559" cy="0"/>
          </a:xfrm>
          <a:custGeom>
            <a:avLst/>
            <a:gdLst/>
            <a:ahLst/>
            <a:cxnLst/>
            <a:rect l="l" t="t" r="r" b="b"/>
            <a:pathLst>
              <a:path w="6893559">
                <a:moveTo>
                  <a:pt x="0" y="0"/>
                </a:moveTo>
                <a:lnTo>
                  <a:pt x="689305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8125" y="1504950"/>
            <a:ext cx="1571625" cy="128587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9625" y="247650"/>
            <a:ext cx="2076450" cy="4667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0608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105"/>
              </a:spcBef>
            </a:pPr>
            <a:r>
              <a:rPr sz="3000" spc="-145" dirty="0"/>
              <a:t>¿Qué</a:t>
            </a:r>
            <a:r>
              <a:rPr sz="3000" spc="-365" dirty="0"/>
              <a:t> </a:t>
            </a:r>
            <a:r>
              <a:rPr sz="3000" spc="-160" dirty="0"/>
              <a:t>es</a:t>
            </a:r>
            <a:r>
              <a:rPr sz="3000" spc="-345" dirty="0"/>
              <a:t> </a:t>
            </a:r>
            <a:r>
              <a:rPr sz="3000" spc="-35" dirty="0"/>
              <a:t>la</a:t>
            </a:r>
            <a:r>
              <a:rPr sz="3000" spc="-400" dirty="0"/>
              <a:t> </a:t>
            </a:r>
            <a:r>
              <a:rPr sz="3000" spc="-90" dirty="0"/>
              <a:t>sensibilización?</a:t>
            </a:r>
            <a:endParaRPr sz="3000"/>
          </a:p>
        </p:txBody>
      </p:sp>
      <p:sp>
        <p:nvSpPr>
          <p:cNvPr id="5" name="object 5"/>
          <p:cNvSpPr txBox="1"/>
          <p:nvPr/>
        </p:nvSpPr>
        <p:spPr>
          <a:xfrm>
            <a:off x="771842" y="2176462"/>
            <a:ext cx="3025775" cy="371538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60"/>
              </a:spcBef>
            </a:pPr>
            <a:r>
              <a:rPr sz="2150" dirty="0">
                <a:latin typeface="Lucida Sans Unicode"/>
                <a:cs typeface="Lucida Sans Unicode"/>
              </a:rPr>
              <a:t>Es</a:t>
            </a:r>
            <a:r>
              <a:rPr sz="2150" spc="-100" dirty="0">
                <a:latin typeface="Lucida Sans Unicode"/>
                <a:cs typeface="Lucida Sans Unicode"/>
              </a:rPr>
              <a:t> </a:t>
            </a:r>
            <a:r>
              <a:rPr sz="2150" spc="65" dirty="0">
                <a:latin typeface="Lucida Sans Unicode"/>
                <a:cs typeface="Lucida Sans Unicode"/>
              </a:rPr>
              <a:t>un</a:t>
            </a:r>
            <a:r>
              <a:rPr sz="2150" spc="-75" dirty="0">
                <a:latin typeface="Lucida Sans Unicode"/>
                <a:cs typeface="Lucida Sans Unicode"/>
              </a:rPr>
              <a:t> </a:t>
            </a:r>
            <a:r>
              <a:rPr sz="2150" spc="-10" dirty="0">
                <a:latin typeface="Arial Black"/>
                <a:cs typeface="Arial Black"/>
              </a:rPr>
              <a:t>proceso </a:t>
            </a:r>
            <a:r>
              <a:rPr sz="2150" spc="-40" dirty="0">
                <a:latin typeface="Arial Black"/>
                <a:cs typeface="Arial Black"/>
              </a:rPr>
              <a:t>continuo,</a:t>
            </a:r>
            <a:r>
              <a:rPr sz="2150" spc="-180" dirty="0">
                <a:latin typeface="Arial Black"/>
                <a:cs typeface="Arial Black"/>
              </a:rPr>
              <a:t> </a:t>
            </a:r>
            <a:r>
              <a:rPr sz="2150" spc="-50" dirty="0">
                <a:latin typeface="Arial Black"/>
                <a:cs typeface="Arial Black"/>
              </a:rPr>
              <a:t>activo</a:t>
            </a:r>
            <a:r>
              <a:rPr sz="2150" spc="-190" dirty="0">
                <a:latin typeface="Arial Black"/>
                <a:cs typeface="Arial Black"/>
              </a:rPr>
              <a:t> </a:t>
            </a:r>
            <a:r>
              <a:rPr sz="2150" dirty="0">
                <a:latin typeface="Arial Black"/>
                <a:cs typeface="Arial Black"/>
              </a:rPr>
              <a:t>y </a:t>
            </a:r>
            <a:r>
              <a:rPr sz="2150" spc="-85" dirty="0">
                <a:latin typeface="Arial Black"/>
                <a:cs typeface="Arial Black"/>
              </a:rPr>
              <a:t>reflexivo</a:t>
            </a:r>
            <a:r>
              <a:rPr sz="2150" spc="-85" dirty="0">
                <a:latin typeface="Lucida Sans Unicode"/>
                <a:cs typeface="Lucida Sans Unicode"/>
              </a:rPr>
              <a:t>,</a:t>
            </a:r>
            <a:r>
              <a:rPr sz="2150" spc="-25" dirty="0">
                <a:latin typeface="Lucida Sans Unicode"/>
                <a:cs typeface="Lucida Sans Unicode"/>
              </a:rPr>
              <a:t> </a:t>
            </a:r>
            <a:r>
              <a:rPr sz="2150" spc="65" dirty="0">
                <a:latin typeface="Lucida Sans Unicode"/>
                <a:cs typeface="Lucida Sans Unicode"/>
              </a:rPr>
              <a:t>orientado</a:t>
            </a:r>
            <a:r>
              <a:rPr sz="2150" spc="-10" dirty="0">
                <a:latin typeface="Lucida Sans Unicode"/>
                <a:cs typeface="Lucida Sans Unicode"/>
              </a:rPr>
              <a:t> </a:t>
            </a:r>
            <a:r>
              <a:rPr sz="2150" spc="220" dirty="0">
                <a:latin typeface="Lucida Sans Unicode"/>
                <a:cs typeface="Lucida Sans Unicode"/>
              </a:rPr>
              <a:t>a </a:t>
            </a:r>
            <a:r>
              <a:rPr sz="2150" dirty="0">
                <a:latin typeface="Lucida Sans Unicode"/>
                <a:cs typeface="Lucida Sans Unicode"/>
              </a:rPr>
              <a:t>contribuir</a:t>
            </a:r>
            <a:r>
              <a:rPr sz="2150" spc="35" dirty="0">
                <a:latin typeface="Lucida Sans Unicode"/>
                <a:cs typeface="Lucida Sans Unicode"/>
              </a:rPr>
              <a:t> </a:t>
            </a:r>
            <a:r>
              <a:rPr sz="2150" spc="100" dirty="0">
                <a:latin typeface="Lucida Sans Unicode"/>
                <a:cs typeface="Lucida Sans Unicode"/>
              </a:rPr>
              <a:t>en</a:t>
            </a:r>
            <a:r>
              <a:rPr sz="2150" spc="55" dirty="0">
                <a:latin typeface="Lucida Sans Unicode"/>
                <a:cs typeface="Lucida Sans Unicode"/>
              </a:rPr>
              <a:t> </a:t>
            </a:r>
            <a:r>
              <a:rPr sz="2150" spc="60" dirty="0">
                <a:latin typeface="Lucida Sans Unicode"/>
                <a:cs typeface="Lucida Sans Unicode"/>
              </a:rPr>
              <a:t>la </a:t>
            </a:r>
            <a:r>
              <a:rPr sz="2150" spc="75" dirty="0">
                <a:latin typeface="Lucida Sans Unicode"/>
                <a:cs typeface="Lucida Sans Unicode"/>
              </a:rPr>
              <a:t>transformación</a:t>
            </a:r>
            <a:r>
              <a:rPr sz="2150" spc="-40" dirty="0">
                <a:latin typeface="Lucida Sans Unicode"/>
                <a:cs typeface="Lucida Sans Unicode"/>
              </a:rPr>
              <a:t> </a:t>
            </a:r>
            <a:r>
              <a:rPr sz="2150" spc="40" dirty="0">
                <a:latin typeface="Lucida Sans Unicode"/>
                <a:cs typeface="Lucida Sans Unicode"/>
              </a:rPr>
              <a:t>del </a:t>
            </a:r>
            <a:r>
              <a:rPr sz="2150" spc="150" dirty="0">
                <a:latin typeface="Lucida Sans Unicode"/>
                <a:cs typeface="Lucida Sans Unicode"/>
              </a:rPr>
              <a:t>paradigma</a:t>
            </a:r>
            <a:r>
              <a:rPr sz="2150" spc="-125" dirty="0">
                <a:latin typeface="Lucida Sans Unicode"/>
                <a:cs typeface="Lucida Sans Unicode"/>
              </a:rPr>
              <a:t> </a:t>
            </a:r>
            <a:r>
              <a:rPr sz="2150" spc="100" dirty="0">
                <a:latin typeface="Lucida Sans Unicode"/>
                <a:cs typeface="Lucida Sans Unicode"/>
              </a:rPr>
              <a:t>y</a:t>
            </a:r>
            <a:r>
              <a:rPr sz="2150" spc="-20" dirty="0">
                <a:latin typeface="Lucida Sans Unicode"/>
                <a:cs typeface="Lucida Sans Unicode"/>
              </a:rPr>
              <a:t> </a:t>
            </a:r>
            <a:r>
              <a:rPr sz="2150" spc="85" dirty="0">
                <a:latin typeface="Lucida Sans Unicode"/>
                <a:cs typeface="Lucida Sans Unicode"/>
              </a:rPr>
              <a:t>la</a:t>
            </a:r>
            <a:r>
              <a:rPr sz="2150" spc="-120" dirty="0">
                <a:latin typeface="Lucida Sans Unicode"/>
                <a:cs typeface="Lucida Sans Unicode"/>
              </a:rPr>
              <a:t> </a:t>
            </a:r>
            <a:r>
              <a:rPr sz="2150" spc="135" dirty="0">
                <a:latin typeface="Lucida Sans Unicode"/>
                <a:cs typeface="Lucida Sans Unicode"/>
              </a:rPr>
              <a:t>toma </a:t>
            </a:r>
            <a:r>
              <a:rPr sz="2150" spc="145" dirty="0">
                <a:latin typeface="Lucida Sans Unicode"/>
                <a:cs typeface="Lucida Sans Unicode"/>
              </a:rPr>
              <a:t>de</a:t>
            </a:r>
            <a:r>
              <a:rPr sz="2150" spc="-85" dirty="0">
                <a:latin typeface="Lucida Sans Unicode"/>
                <a:cs typeface="Lucida Sans Unicode"/>
              </a:rPr>
              <a:t> </a:t>
            </a:r>
            <a:r>
              <a:rPr sz="2150" spc="50" dirty="0">
                <a:latin typeface="Lucida Sans Unicode"/>
                <a:cs typeface="Lucida Sans Unicode"/>
              </a:rPr>
              <a:t>concientización </a:t>
            </a:r>
            <a:r>
              <a:rPr sz="2150" spc="65" dirty="0">
                <a:latin typeface="Lucida Sans Unicode"/>
                <a:cs typeface="Lucida Sans Unicode"/>
              </a:rPr>
              <a:t>sobre</a:t>
            </a:r>
            <a:r>
              <a:rPr sz="2150" spc="-80" dirty="0">
                <a:latin typeface="Lucida Sans Unicode"/>
                <a:cs typeface="Lucida Sans Unicode"/>
              </a:rPr>
              <a:t> </a:t>
            </a:r>
            <a:r>
              <a:rPr sz="2150" spc="80" dirty="0">
                <a:latin typeface="Lucida Sans Unicode"/>
                <a:cs typeface="Lucida Sans Unicode"/>
              </a:rPr>
              <a:t>la</a:t>
            </a:r>
            <a:r>
              <a:rPr sz="2150" spc="-50" dirty="0">
                <a:latin typeface="Lucida Sans Unicode"/>
                <a:cs typeface="Lucida Sans Unicode"/>
              </a:rPr>
              <a:t> </a:t>
            </a:r>
            <a:r>
              <a:rPr sz="2150" spc="110" dirty="0">
                <a:latin typeface="Lucida Sans Unicode"/>
                <a:cs typeface="Lucida Sans Unicode"/>
              </a:rPr>
              <a:t>educación </a:t>
            </a:r>
            <a:r>
              <a:rPr sz="2150" spc="55" dirty="0">
                <a:latin typeface="Lucida Sans Unicode"/>
                <a:cs typeface="Lucida Sans Unicode"/>
              </a:rPr>
              <a:t>inclusiva</a:t>
            </a:r>
            <a:r>
              <a:rPr sz="2150" spc="-45" dirty="0">
                <a:latin typeface="Lucida Sans Unicode"/>
                <a:cs typeface="Lucida Sans Unicode"/>
              </a:rPr>
              <a:t> </a:t>
            </a:r>
            <a:r>
              <a:rPr sz="2150" spc="135" dirty="0">
                <a:latin typeface="Lucida Sans Unicode"/>
                <a:cs typeface="Lucida Sans Unicode"/>
              </a:rPr>
              <a:t>como</a:t>
            </a:r>
            <a:r>
              <a:rPr sz="2150" spc="-40" dirty="0">
                <a:latin typeface="Lucida Sans Unicode"/>
                <a:cs typeface="Lucida Sans Unicode"/>
              </a:rPr>
              <a:t> </a:t>
            </a:r>
            <a:r>
              <a:rPr sz="2150" spc="40" dirty="0">
                <a:latin typeface="Lucida Sans Unicode"/>
                <a:cs typeface="Lucida Sans Unicode"/>
              </a:rPr>
              <a:t>un </a:t>
            </a:r>
            <a:r>
              <a:rPr sz="2150" spc="110" dirty="0">
                <a:latin typeface="Lucida Sans Unicode"/>
                <a:cs typeface="Lucida Sans Unicode"/>
              </a:rPr>
              <a:t>derecho</a:t>
            </a:r>
            <a:r>
              <a:rPr sz="2150" spc="-50" dirty="0">
                <a:latin typeface="Lucida Sans Unicode"/>
                <a:cs typeface="Lucida Sans Unicode"/>
              </a:rPr>
              <a:t> </a:t>
            </a:r>
            <a:r>
              <a:rPr sz="2150" spc="105" dirty="0">
                <a:latin typeface="Lucida Sans Unicode"/>
                <a:cs typeface="Lucida Sans Unicode"/>
              </a:rPr>
              <a:t>de</a:t>
            </a:r>
            <a:r>
              <a:rPr sz="2150" spc="-80" dirty="0">
                <a:latin typeface="Lucida Sans Unicode"/>
                <a:cs typeface="Lucida Sans Unicode"/>
              </a:rPr>
              <a:t> </a:t>
            </a:r>
            <a:r>
              <a:rPr sz="2150" spc="110" dirty="0">
                <a:latin typeface="Lucida Sans Unicode"/>
                <a:cs typeface="Lucida Sans Unicode"/>
              </a:rPr>
              <a:t>toda </a:t>
            </a:r>
            <a:r>
              <a:rPr sz="2150" spc="50" dirty="0">
                <a:latin typeface="Lucida Sans Unicode"/>
                <a:cs typeface="Lucida Sans Unicode"/>
              </a:rPr>
              <a:t>persona.</a:t>
            </a:r>
            <a:endParaRPr sz="215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00471" y="6195695"/>
            <a:ext cx="497205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spc="-60" dirty="0">
                <a:solidFill>
                  <a:srgbClr val="30528F"/>
                </a:solidFill>
                <a:latin typeface="Arial Black"/>
                <a:cs typeface="Arial Black"/>
              </a:rPr>
              <a:t>Sensibilización</a:t>
            </a:r>
            <a:r>
              <a:rPr sz="1400" spc="-95" dirty="0">
                <a:solidFill>
                  <a:srgbClr val="30528F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30528F"/>
                </a:solidFill>
                <a:latin typeface="Arial Black"/>
                <a:cs typeface="Arial Black"/>
              </a:rPr>
              <a:t>para</a:t>
            </a:r>
            <a:r>
              <a:rPr sz="1400" spc="-100" dirty="0">
                <a:solidFill>
                  <a:srgbClr val="30528F"/>
                </a:solidFill>
                <a:latin typeface="Arial Black"/>
                <a:cs typeface="Arial Black"/>
              </a:rPr>
              <a:t> </a:t>
            </a:r>
            <a:r>
              <a:rPr sz="1400" spc="-35" dirty="0">
                <a:solidFill>
                  <a:srgbClr val="30528F"/>
                </a:solidFill>
                <a:latin typeface="Arial Black"/>
                <a:cs typeface="Arial Black"/>
              </a:rPr>
              <a:t>la</a:t>
            </a:r>
            <a:r>
              <a:rPr sz="1400" spc="-100" dirty="0">
                <a:solidFill>
                  <a:srgbClr val="30528F"/>
                </a:solidFill>
                <a:latin typeface="Arial Black"/>
                <a:cs typeface="Arial Black"/>
              </a:rPr>
              <a:t> </a:t>
            </a:r>
            <a:r>
              <a:rPr sz="1400" spc="-35" dirty="0">
                <a:solidFill>
                  <a:srgbClr val="30528F"/>
                </a:solidFill>
                <a:latin typeface="Arial Black"/>
                <a:cs typeface="Arial Black"/>
              </a:rPr>
              <a:t>transformación</a:t>
            </a:r>
            <a:r>
              <a:rPr sz="1400" spc="-180" dirty="0">
                <a:solidFill>
                  <a:srgbClr val="30528F"/>
                </a:solidFill>
                <a:latin typeface="Arial Black"/>
                <a:cs typeface="Arial Black"/>
              </a:rPr>
              <a:t> </a:t>
            </a:r>
            <a:r>
              <a:rPr sz="1400" spc="-50" dirty="0">
                <a:solidFill>
                  <a:srgbClr val="30528F"/>
                </a:solidFill>
                <a:latin typeface="Arial Black"/>
                <a:cs typeface="Arial Black"/>
              </a:rPr>
              <a:t>del</a:t>
            </a:r>
            <a:r>
              <a:rPr sz="1400" spc="-75" dirty="0">
                <a:solidFill>
                  <a:srgbClr val="30528F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30528F"/>
                </a:solidFill>
                <a:latin typeface="Arial Black"/>
                <a:cs typeface="Arial Black"/>
              </a:rPr>
              <a:t>paradigma</a:t>
            </a:r>
            <a:endParaRPr sz="1400">
              <a:latin typeface="Arial Black"/>
              <a:cs typeface="Arial Black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91000" y="2305050"/>
            <a:ext cx="7067550" cy="36766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9625" y="247650"/>
            <a:ext cx="2076450" cy="4667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5656" rIns="0" bIns="0" rtlCol="0">
            <a:spAutoFit/>
          </a:bodyPr>
          <a:lstStyle/>
          <a:p>
            <a:pPr marL="415290">
              <a:lnSpc>
                <a:spcPct val="100000"/>
              </a:lnSpc>
              <a:spcBef>
                <a:spcPts val="105"/>
              </a:spcBef>
            </a:pPr>
            <a:r>
              <a:rPr sz="3000" spc="-90" dirty="0"/>
              <a:t>¿Cuál</a:t>
            </a:r>
            <a:r>
              <a:rPr sz="3000" spc="-300" dirty="0"/>
              <a:t> </a:t>
            </a:r>
            <a:r>
              <a:rPr sz="3000" spc="-200" dirty="0"/>
              <a:t>es</a:t>
            </a:r>
            <a:r>
              <a:rPr sz="3000" spc="-335" dirty="0"/>
              <a:t> </a:t>
            </a:r>
            <a:r>
              <a:rPr sz="3000" spc="-130" dirty="0"/>
              <a:t>el</a:t>
            </a:r>
            <a:r>
              <a:rPr sz="3000" spc="-370" dirty="0"/>
              <a:t> </a:t>
            </a:r>
            <a:r>
              <a:rPr sz="3000" spc="-85" dirty="0"/>
              <a:t>propósito</a:t>
            </a:r>
            <a:r>
              <a:rPr sz="3000" spc="-350" dirty="0"/>
              <a:t> </a:t>
            </a:r>
            <a:r>
              <a:rPr sz="3000" spc="-75" dirty="0"/>
              <a:t>de</a:t>
            </a:r>
            <a:r>
              <a:rPr sz="3000" spc="-360" dirty="0"/>
              <a:t> </a:t>
            </a:r>
            <a:r>
              <a:rPr sz="3000" spc="-35" dirty="0"/>
              <a:t>la</a:t>
            </a:r>
            <a:r>
              <a:rPr sz="3000" spc="-320" dirty="0"/>
              <a:t> </a:t>
            </a:r>
            <a:r>
              <a:rPr sz="3000" spc="-90" dirty="0"/>
              <a:t>sensibilización?</a:t>
            </a:r>
            <a:endParaRPr sz="3000"/>
          </a:p>
        </p:txBody>
      </p:sp>
      <p:sp>
        <p:nvSpPr>
          <p:cNvPr id="5" name="object 5"/>
          <p:cNvSpPr txBox="1"/>
          <p:nvPr/>
        </p:nvSpPr>
        <p:spPr>
          <a:xfrm>
            <a:off x="886460" y="2088578"/>
            <a:ext cx="6727825" cy="37147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78790" indent="-466090" algn="just">
              <a:lnSpc>
                <a:spcPct val="100000"/>
              </a:lnSpc>
              <a:spcBef>
                <a:spcPts val="125"/>
              </a:spcBef>
              <a:buAutoNum type="arabicPeriod"/>
              <a:tabLst>
                <a:tab pos="478790" algn="l"/>
              </a:tabLst>
            </a:pPr>
            <a:r>
              <a:rPr sz="2150" spc="65" dirty="0">
                <a:latin typeface="Lucida Sans Unicode"/>
                <a:cs typeface="Lucida Sans Unicode"/>
              </a:rPr>
              <a:t>Reconocer,</a:t>
            </a:r>
            <a:r>
              <a:rPr sz="2150" spc="-35" dirty="0">
                <a:latin typeface="Lucida Sans Unicode"/>
                <a:cs typeface="Lucida Sans Unicode"/>
              </a:rPr>
              <a:t> </a:t>
            </a:r>
            <a:r>
              <a:rPr sz="2150" spc="140" dirty="0">
                <a:latin typeface="Lucida Sans Unicode"/>
                <a:cs typeface="Lucida Sans Unicode"/>
              </a:rPr>
              <a:t>acoger</a:t>
            </a:r>
            <a:r>
              <a:rPr sz="2150" spc="-95" dirty="0">
                <a:latin typeface="Lucida Sans Unicode"/>
                <a:cs typeface="Lucida Sans Unicode"/>
              </a:rPr>
              <a:t> </a:t>
            </a:r>
            <a:r>
              <a:rPr sz="2150" spc="90" dirty="0">
                <a:latin typeface="Lucida Sans Unicode"/>
                <a:cs typeface="Lucida Sans Unicode"/>
              </a:rPr>
              <a:t>y</a:t>
            </a:r>
            <a:r>
              <a:rPr sz="2150" spc="-75" dirty="0">
                <a:latin typeface="Lucida Sans Unicode"/>
                <a:cs typeface="Lucida Sans Unicode"/>
              </a:rPr>
              <a:t> </a:t>
            </a:r>
            <a:r>
              <a:rPr sz="2150" spc="75" dirty="0">
                <a:latin typeface="Lucida Sans Unicode"/>
                <a:cs typeface="Lucida Sans Unicode"/>
              </a:rPr>
              <a:t>valorar</a:t>
            </a:r>
            <a:r>
              <a:rPr sz="2150" spc="-50" dirty="0">
                <a:latin typeface="Lucida Sans Unicode"/>
                <a:cs typeface="Lucida Sans Unicode"/>
              </a:rPr>
              <a:t> </a:t>
            </a:r>
            <a:r>
              <a:rPr sz="2150" spc="80" dirty="0">
                <a:latin typeface="Lucida Sans Unicode"/>
                <a:cs typeface="Lucida Sans Unicode"/>
              </a:rPr>
              <a:t>la</a:t>
            </a:r>
            <a:r>
              <a:rPr sz="2150" spc="-65" dirty="0">
                <a:latin typeface="Lucida Sans Unicode"/>
                <a:cs typeface="Lucida Sans Unicode"/>
              </a:rPr>
              <a:t> </a:t>
            </a:r>
            <a:r>
              <a:rPr sz="2150" spc="40" dirty="0">
                <a:latin typeface="Lucida Sans Unicode"/>
                <a:cs typeface="Lucida Sans Unicode"/>
              </a:rPr>
              <a:t>diversidad.</a:t>
            </a:r>
            <a:endParaRPr sz="2150">
              <a:latin typeface="Lucida Sans Unicode"/>
              <a:cs typeface="Lucida Sans Unicode"/>
            </a:endParaRPr>
          </a:p>
          <a:p>
            <a:pPr marL="469900" marR="5080" indent="-457834" algn="just">
              <a:lnSpc>
                <a:spcPct val="101800"/>
              </a:lnSpc>
              <a:spcBef>
                <a:spcPts val="5"/>
              </a:spcBef>
              <a:buAutoNum type="arabicPeriod"/>
              <a:tabLst>
                <a:tab pos="469900" algn="l"/>
                <a:tab pos="478790" algn="l"/>
              </a:tabLst>
            </a:pPr>
            <a:r>
              <a:rPr sz="2150" dirty="0">
                <a:latin typeface="Lucida Sans Unicode"/>
                <a:cs typeface="Lucida Sans Unicode"/>
              </a:rPr>
              <a:t>	</a:t>
            </a:r>
            <a:r>
              <a:rPr sz="2150" spc="80" dirty="0">
                <a:latin typeface="Lucida Sans Unicode"/>
                <a:cs typeface="Lucida Sans Unicode"/>
              </a:rPr>
              <a:t>Promover</a:t>
            </a:r>
            <a:r>
              <a:rPr sz="2150" spc="315" dirty="0">
                <a:latin typeface="Lucida Sans Unicode"/>
                <a:cs typeface="Lucida Sans Unicode"/>
              </a:rPr>
              <a:t>  </a:t>
            </a:r>
            <a:r>
              <a:rPr sz="2150" spc="90" dirty="0">
                <a:latin typeface="Lucida Sans Unicode"/>
                <a:cs typeface="Lucida Sans Unicode"/>
              </a:rPr>
              <a:t>actitudes</a:t>
            </a:r>
            <a:r>
              <a:rPr sz="2150" spc="330" dirty="0">
                <a:latin typeface="Lucida Sans Unicode"/>
                <a:cs typeface="Lucida Sans Unicode"/>
              </a:rPr>
              <a:t>  </a:t>
            </a:r>
            <a:r>
              <a:rPr sz="2150" spc="50" dirty="0">
                <a:latin typeface="Lucida Sans Unicode"/>
                <a:cs typeface="Lucida Sans Unicode"/>
              </a:rPr>
              <a:t>positivas</a:t>
            </a:r>
            <a:r>
              <a:rPr sz="2150" spc="355" dirty="0">
                <a:latin typeface="Lucida Sans Unicode"/>
                <a:cs typeface="Lucida Sans Unicode"/>
              </a:rPr>
              <a:t>  </a:t>
            </a:r>
            <a:r>
              <a:rPr sz="2150" spc="90" dirty="0">
                <a:latin typeface="Lucida Sans Unicode"/>
                <a:cs typeface="Lucida Sans Unicode"/>
              </a:rPr>
              <a:t>y</a:t>
            </a:r>
            <a:r>
              <a:rPr sz="2150" spc="330" dirty="0">
                <a:latin typeface="Lucida Sans Unicode"/>
                <a:cs typeface="Lucida Sans Unicode"/>
              </a:rPr>
              <a:t>  </a:t>
            </a:r>
            <a:r>
              <a:rPr sz="2150" spc="45" dirty="0">
                <a:latin typeface="Lucida Sans Unicode"/>
                <a:cs typeface="Lucida Sans Unicode"/>
              </a:rPr>
              <a:t>eliminar </a:t>
            </a:r>
            <a:r>
              <a:rPr sz="2150" spc="90" dirty="0">
                <a:latin typeface="Lucida Sans Unicode"/>
                <a:cs typeface="Lucida Sans Unicode"/>
              </a:rPr>
              <a:t>actitudes</a:t>
            </a:r>
            <a:r>
              <a:rPr sz="2150" spc="229" dirty="0">
                <a:latin typeface="Lucida Sans Unicode"/>
                <a:cs typeface="Lucida Sans Unicode"/>
              </a:rPr>
              <a:t>   </a:t>
            </a:r>
            <a:r>
              <a:rPr sz="2150" spc="140" dirty="0">
                <a:latin typeface="Lucida Sans Unicode"/>
                <a:cs typeface="Lucida Sans Unicode"/>
              </a:rPr>
              <a:t>de</a:t>
            </a:r>
            <a:r>
              <a:rPr sz="2150" spc="225" dirty="0">
                <a:latin typeface="Lucida Sans Unicode"/>
                <a:cs typeface="Lucida Sans Unicode"/>
              </a:rPr>
              <a:t>   </a:t>
            </a:r>
            <a:r>
              <a:rPr sz="2150" spc="45" dirty="0">
                <a:latin typeface="Lucida Sans Unicode"/>
                <a:cs typeface="Lucida Sans Unicode"/>
              </a:rPr>
              <a:t>discriminación,</a:t>
            </a:r>
            <a:r>
              <a:rPr sz="2150" spc="229" dirty="0">
                <a:latin typeface="Lucida Sans Unicode"/>
                <a:cs typeface="Lucida Sans Unicode"/>
              </a:rPr>
              <a:t>   </a:t>
            </a:r>
            <a:r>
              <a:rPr sz="2150" spc="-10" dirty="0">
                <a:latin typeface="Lucida Sans Unicode"/>
                <a:cs typeface="Lucida Sans Unicode"/>
              </a:rPr>
              <a:t>prejuicios,</a:t>
            </a:r>
            <a:endParaRPr sz="2150">
              <a:latin typeface="Lucida Sans Unicode"/>
              <a:cs typeface="Lucida Sans Unicode"/>
            </a:endParaRPr>
          </a:p>
          <a:p>
            <a:pPr marL="469900" marR="10160" algn="just">
              <a:lnSpc>
                <a:spcPct val="101899"/>
              </a:lnSpc>
              <a:spcBef>
                <a:spcPts val="75"/>
              </a:spcBef>
            </a:pPr>
            <a:r>
              <a:rPr sz="2150" spc="65" dirty="0">
                <a:latin typeface="Lucida Sans Unicode"/>
                <a:cs typeface="Lucida Sans Unicode"/>
              </a:rPr>
              <a:t>estigmas,</a:t>
            </a:r>
            <a:r>
              <a:rPr sz="2150" spc="75" dirty="0">
                <a:latin typeface="Lucida Sans Unicode"/>
                <a:cs typeface="Lucida Sans Unicode"/>
              </a:rPr>
              <a:t>  </a:t>
            </a:r>
            <a:r>
              <a:rPr sz="2150" spc="50" dirty="0">
                <a:latin typeface="Lucida Sans Unicode"/>
                <a:cs typeface="Lucida Sans Unicode"/>
              </a:rPr>
              <a:t>mitos</a:t>
            </a:r>
            <a:r>
              <a:rPr sz="2150" spc="85" dirty="0">
                <a:latin typeface="Lucida Sans Unicode"/>
                <a:cs typeface="Lucida Sans Unicode"/>
              </a:rPr>
              <a:t>  </a:t>
            </a:r>
            <a:r>
              <a:rPr sz="2150" spc="100" dirty="0">
                <a:latin typeface="Lucida Sans Unicode"/>
                <a:cs typeface="Lucida Sans Unicode"/>
              </a:rPr>
              <a:t>y</a:t>
            </a:r>
            <a:r>
              <a:rPr sz="2150" spc="95" dirty="0">
                <a:latin typeface="Lucida Sans Unicode"/>
                <a:cs typeface="Lucida Sans Unicode"/>
              </a:rPr>
              <a:t>  </a:t>
            </a:r>
            <a:r>
              <a:rPr sz="2150" spc="75" dirty="0">
                <a:latin typeface="Lucida Sans Unicode"/>
                <a:cs typeface="Lucida Sans Unicode"/>
              </a:rPr>
              <a:t>creencias,</a:t>
            </a:r>
            <a:r>
              <a:rPr sz="2150" spc="105" dirty="0">
                <a:latin typeface="Lucida Sans Unicode"/>
                <a:cs typeface="Lucida Sans Unicode"/>
              </a:rPr>
              <a:t>  </a:t>
            </a:r>
            <a:r>
              <a:rPr sz="2150" spc="45" dirty="0">
                <a:latin typeface="Lucida Sans Unicode"/>
                <a:cs typeface="Lucida Sans Unicode"/>
              </a:rPr>
              <a:t>estereotipos </a:t>
            </a:r>
            <a:r>
              <a:rPr sz="2150" spc="90" dirty="0">
                <a:latin typeface="Lucida Sans Unicode"/>
                <a:cs typeface="Lucida Sans Unicode"/>
              </a:rPr>
              <a:t>relacionados</a:t>
            </a:r>
            <a:r>
              <a:rPr sz="2150" spc="240" dirty="0">
                <a:latin typeface="Lucida Sans Unicode"/>
                <a:cs typeface="Lucida Sans Unicode"/>
              </a:rPr>
              <a:t>   </a:t>
            </a:r>
            <a:r>
              <a:rPr sz="2150" spc="130" dirty="0">
                <a:latin typeface="Lucida Sans Unicode"/>
                <a:cs typeface="Lucida Sans Unicode"/>
              </a:rPr>
              <a:t>con</a:t>
            </a:r>
            <a:r>
              <a:rPr sz="2150" spc="225" dirty="0">
                <a:latin typeface="Lucida Sans Unicode"/>
                <a:cs typeface="Lucida Sans Unicode"/>
              </a:rPr>
              <a:t>   </a:t>
            </a:r>
            <a:r>
              <a:rPr sz="2150" spc="80" dirty="0">
                <a:latin typeface="Lucida Sans Unicode"/>
                <a:cs typeface="Lucida Sans Unicode"/>
              </a:rPr>
              <a:t>la</a:t>
            </a:r>
            <a:r>
              <a:rPr sz="2150" spc="235" dirty="0">
                <a:latin typeface="Lucida Sans Unicode"/>
                <a:cs typeface="Lucida Sans Unicode"/>
              </a:rPr>
              <a:t>   </a:t>
            </a:r>
            <a:r>
              <a:rPr sz="2150" spc="75" dirty="0">
                <a:latin typeface="Lucida Sans Unicode"/>
                <a:cs typeface="Lucida Sans Unicode"/>
              </a:rPr>
              <a:t>diversidad</a:t>
            </a:r>
            <a:r>
              <a:rPr sz="2150" spc="235" dirty="0">
                <a:latin typeface="Lucida Sans Unicode"/>
                <a:cs typeface="Lucida Sans Unicode"/>
              </a:rPr>
              <a:t>   </a:t>
            </a:r>
            <a:r>
              <a:rPr sz="2150" spc="90" dirty="0">
                <a:latin typeface="Lucida Sans Unicode"/>
                <a:cs typeface="Lucida Sans Unicode"/>
              </a:rPr>
              <a:t>y</a:t>
            </a:r>
            <a:r>
              <a:rPr sz="2150" spc="229" dirty="0">
                <a:latin typeface="Lucida Sans Unicode"/>
                <a:cs typeface="Lucida Sans Unicode"/>
              </a:rPr>
              <a:t>   </a:t>
            </a:r>
            <a:r>
              <a:rPr sz="2150" spc="45" dirty="0">
                <a:latin typeface="Lucida Sans Unicode"/>
                <a:cs typeface="Lucida Sans Unicode"/>
              </a:rPr>
              <a:t>la </a:t>
            </a:r>
            <a:r>
              <a:rPr sz="2150" spc="120" dirty="0">
                <a:latin typeface="Lucida Sans Unicode"/>
                <a:cs typeface="Lucida Sans Unicode"/>
              </a:rPr>
              <a:t>educación</a:t>
            </a:r>
            <a:r>
              <a:rPr sz="2150" spc="-10" dirty="0">
                <a:latin typeface="Lucida Sans Unicode"/>
                <a:cs typeface="Lucida Sans Unicode"/>
              </a:rPr>
              <a:t> inclusiva.</a:t>
            </a:r>
            <a:endParaRPr sz="2150">
              <a:latin typeface="Lucida Sans Unicode"/>
              <a:cs typeface="Lucida Sans Unicode"/>
            </a:endParaRPr>
          </a:p>
          <a:p>
            <a:pPr marL="479425" indent="-466725" algn="just">
              <a:lnSpc>
                <a:spcPct val="100000"/>
              </a:lnSpc>
              <a:spcBef>
                <a:spcPts val="50"/>
              </a:spcBef>
              <a:buAutoNum type="arabicPeriod" startAt="3"/>
              <a:tabLst>
                <a:tab pos="479425" algn="l"/>
              </a:tabLst>
            </a:pPr>
            <a:r>
              <a:rPr sz="2150" spc="65" dirty="0">
                <a:latin typeface="Lucida Sans Unicode"/>
                <a:cs typeface="Lucida Sans Unicode"/>
              </a:rPr>
              <a:t>Fortalecer</a:t>
            </a:r>
            <a:r>
              <a:rPr sz="2150" spc="280" dirty="0">
                <a:latin typeface="Lucida Sans Unicode"/>
                <a:cs typeface="Lucida Sans Unicode"/>
              </a:rPr>
              <a:t>  </a:t>
            </a:r>
            <a:r>
              <a:rPr sz="2150" spc="75" dirty="0">
                <a:latin typeface="Lucida Sans Unicode"/>
                <a:cs typeface="Lucida Sans Unicode"/>
              </a:rPr>
              <a:t>valores</a:t>
            </a:r>
            <a:r>
              <a:rPr sz="2150" spc="280" dirty="0">
                <a:latin typeface="Lucida Sans Unicode"/>
                <a:cs typeface="Lucida Sans Unicode"/>
              </a:rPr>
              <a:t>  </a:t>
            </a:r>
            <a:r>
              <a:rPr sz="2150" spc="155" dirty="0">
                <a:latin typeface="Lucida Sans Unicode"/>
                <a:cs typeface="Lucida Sans Unicode"/>
              </a:rPr>
              <a:t>como</a:t>
            </a:r>
            <a:r>
              <a:rPr sz="2150" spc="290" dirty="0">
                <a:latin typeface="Lucida Sans Unicode"/>
                <a:cs typeface="Lucida Sans Unicode"/>
              </a:rPr>
              <a:t>  </a:t>
            </a:r>
            <a:r>
              <a:rPr sz="2150" spc="80" dirty="0">
                <a:latin typeface="Lucida Sans Unicode"/>
                <a:cs typeface="Lucida Sans Unicode"/>
              </a:rPr>
              <a:t>la</a:t>
            </a:r>
            <a:r>
              <a:rPr sz="2150" spc="295" dirty="0">
                <a:latin typeface="Lucida Sans Unicode"/>
                <a:cs typeface="Lucida Sans Unicode"/>
              </a:rPr>
              <a:t>  </a:t>
            </a:r>
            <a:r>
              <a:rPr sz="2150" spc="95" dirty="0">
                <a:latin typeface="Lucida Sans Unicode"/>
                <a:cs typeface="Lucida Sans Unicode"/>
              </a:rPr>
              <a:t>empatía,</a:t>
            </a:r>
            <a:r>
              <a:rPr sz="2150" spc="280" dirty="0">
                <a:latin typeface="Lucida Sans Unicode"/>
                <a:cs typeface="Lucida Sans Unicode"/>
              </a:rPr>
              <a:t>  </a:t>
            </a:r>
            <a:r>
              <a:rPr sz="2150" spc="55" dirty="0">
                <a:latin typeface="Lucida Sans Unicode"/>
                <a:cs typeface="Lucida Sans Unicode"/>
              </a:rPr>
              <a:t>la</a:t>
            </a:r>
            <a:endParaRPr sz="2150">
              <a:latin typeface="Lucida Sans Unicode"/>
              <a:cs typeface="Lucida Sans Unicode"/>
            </a:endParaRPr>
          </a:p>
          <a:p>
            <a:pPr marL="469900" algn="just">
              <a:lnSpc>
                <a:spcPct val="100000"/>
              </a:lnSpc>
              <a:spcBef>
                <a:spcPts val="120"/>
              </a:spcBef>
            </a:pPr>
            <a:r>
              <a:rPr sz="2150" spc="65" dirty="0">
                <a:latin typeface="Lucida Sans Unicode"/>
                <a:cs typeface="Lucida Sans Unicode"/>
              </a:rPr>
              <a:t>solidaridad</a:t>
            </a:r>
            <a:r>
              <a:rPr sz="2150" spc="-45" dirty="0">
                <a:latin typeface="Lucida Sans Unicode"/>
                <a:cs typeface="Lucida Sans Unicode"/>
              </a:rPr>
              <a:t> </a:t>
            </a:r>
            <a:r>
              <a:rPr sz="2150" spc="100" dirty="0">
                <a:latin typeface="Lucida Sans Unicode"/>
                <a:cs typeface="Lucida Sans Unicode"/>
              </a:rPr>
              <a:t>y</a:t>
            </a:r>
            <a:r>
              <a:rPr sz="2150" spc="-65" dirty="0">
                <a:latin typeface="Lucida Sans Unicode"/>
                <a:cs typeface="Lucida Sans Unicode"/>
              </a:rPr>
              <a:t> </a:t>
            </a:r>
            <a:r>
              <a:rPr sz="2150" dirty="0">
                <a:latin typeface="Lucida Sans Unicode"/>
                <a:cs typeface="Lucida Sans Unicode"/>
              </a:rPr>
              <a:t>el</a:t>
            </a:r>
            <a:r>
              <a:rPr sz="2150" spc="-65" dirty="0">
                <a:latin typeface="Lucida Sans Unicode"/>
                <a:cs typeface="Lucida Sans Unicode"/>
              </a:rPr>
              <a:t> </a:t>
            </a:r>
            <a:r>
              <a:rPr sz="2150" spc="65" dirty="0">
                <a:latin typeface="Lucida Sans Unicode"/>
                <a:cs typeface="Lucida Sans Unicode"/>
              </a:rPr>
              <a:t>respeto</a:t>
            </a:r>
            <a:r>
              <a:rPr sz="2150" spc="-40" dirty="0">
                <a:latin typeface="Lucida Sans Unicode"/>
                <a:cs typeface="Lucida Sans Unicode"/>
              </a:rPr>
              <a:t> </a:t>
            </a:r>
            <a:r>
              <a:rPr sz="2150" spc="285" dirty="0">
                <a:latin typeface="Lucida Sans Unicode"/>
                <a:cs typeface="Lucida Sans Unicode"/>
              </a:rPr>
              <a:t>a</a:t>
            </a:r>
            <a:r>
              <a:rPr sz="2150" spc="-65" dirty="0">
                <a:latin typeface="Lucida Sans Unicode"/>
                <a:cs typeface="Lucida Sans Unicode"/>
              </a:rPr>
              <a:t> </a:t>
            </a:r>
            <a:r>
              <a:rPr sz="2150" spc="80" dirty="0">
                <a:latin typeface="Lucida Sans Unicode"/>
                <a:cs typeface="Lucida Sans Unicode"/>
              </a:rPr>
              <a:t>la</a:t>
            </a:r>
            <a:r>
              <a:rPr sz="2150" spc="-50" dirty="0">
                <a:latin typeface="Lucida Sans Unicode"/>
                <a:cs typeface="Lucida Sans Unicode"/>
              </a:rPr>
              <a:t> </a:t>
            </a:r>
            <a:r>
              <a:rPr sz="2150" spc="40" dirty="0">
                <a:latin typeface="Lucida Sans Unicode"/>
                <a:cs typeface="Lucida Sans Unicode"/>
              </a:rPr>
              <a:t>diversidad.</a:t>
            </a:r>
            <a:endParaRPr sz="2150">
              <a:latin typeface="Lucida Sans Unicode"/>
              <a:cs typeface="Lucida Sans Unicode"/>
            </a:endParaRPr>
          </a:p>
          <a:p>
            <a:pPr marL="469900" marR="10160" indent="-457834" algn="just">
              <a:lnSpc>
                <a:spcPct val="101899"/>
              </a:lnSpc>
              <a:spcBef>
                <a:spcPts val="5"/>
              </a:spcBef>
              <a:buAutoNum type="arabicPeriod" startAt="4"/>
              <a:tabLst>
                <a:tab pos="469900" algn="l"/>
                <a:tab pos="479425" algn="l"/>
              </a:tabLst>
            </a:pPr>
            <a:r>
              <a:rPr sz="2150" dirty="0">
                <a:latin typeface="Lucida Sans Unicode"/>
                <a:cs typeface="Lucida Sans Unicode"/>
              </a:rPr>
              <a:t>	</a:t>
            </a:r>
            <a:r>
              <a:rPr sz="2150" spc="105" dirty="0">
                <a:latin typeface="Lucida Sans Unicode"/>
                <a:cs typeface="Lucida Sans Unicode"/>
              </a:rPr>
              <a:t>Comprometer</a:t>
            </a:r>
            <a:r>
              <a:rPr sz="2150" spc="55" dirty="0">
                <a:latin typeface="Lucida Sans Unicode"/>
                <a:cs typeface="Lucida Sans Unicode"/>
              </a:rPr>
              <a:t>  </a:t>
            </a:r>
            <a:r>
              <a:rPr sz="2150" spc="270" dirty="0">
                <a:latin typeface="Lucida Sans Unicode"/>
                <a:cs typeface="Lucida Sans Unicode"/>
              </a:rPr>
              <a:t>a</a:t>
            </a:r>
            <a:r>
              <a:rPr sz="2150" spc="65" dirty="0">
                <a:latin typeface="Lucida Sans Unicode"/>
                <a:cs typeface="Lucida Sans Unicode"/>
              </a:rPr>
              <a:t>  </a:t>
            </a:r>
            <a:r>
              <a:rPr sz="2150" spc="80" dirty="0">
                <a:latin typeface="Lucida Sans Unicode"/>
                <a:cs typeface="Lucida Sans Unicode"/>
              </a:rPr>
              <a:t>la</a:t>
            </a:r>
            <a:r>
              <a:rPr sz="2150" spc="70" dirty="0">
                <a:latin typeface="Lucida Sans Unicode"/>
                <a:cs typeface="Lucida Sans Unicode"/>
              </a:rPr>
              <a:t>  </a:t>
            </a:r>
            <a:r>
              <a:rPr sz="2150" spc="120" dirty="0">
                <a:latin typeface="Lucida Sans Unicode"/>
                <a:cs typeface="Lucida Sans Unicode"/>
              </a:rPr>
              <a:t>comunidad</a:t>
            </a:r>
            <a:r>
              <a:rPr sz="2150" spc="80" dirty="0">
                <a:latin typeface="Lucida Sans Unicode"/>
                <a:cs typeface="Lucida Sans Unicode"/>
              </a:rPr>
              <a:t>  </a:t>
            </a:r>
            <a:r>
              <a:rPr sz="2150" spc="114" dirty="0">
                <a:latin typeface="Lucida Sans Unicode"/>
                <a:cs typeface="Lucida Sans Unicode"/>
              </a:rPr>
              <a:t>educativa </a:t>
            </a:r>
            <a:r>
              <a:rPr sz="2150" spc="125" dirty="0">
                <a:latin typeface="Lucida Sans Unicode"/>
                <a:cs typeface="Lucida Sans Unicode"/>
              </a:rPr>
              <a:t>con</a:t>
            </a:r>
            <a:r>
              <a:rPr sz="2150" spc="409" dirty="0">
                <a:latin typeface="Lucida Sans Unicode"/>
                <a:cs typeface="Lucida Sans Unicode"/>
              </a:rPr>
              <a:t> </a:t>
            </a:r>
            <a:r>
              <a:rPr sz="2150" spc="80" dirty="0">
                <a:latin typeface="Lucida Sans Unicode"/>
                <a:cs typeface="Lucida Sans Unicode"/>
              </a:rPr>
              <a:t>la</a:t>
            </a:r>
            <a:r>
              <a:rPr sz="2150" spc="440" dirty="0">
                <a:latin typeface="Lucida Sans Unicode"/>
                <a:cs typeface="Lucida Sans Unicode"/>
              </a:rPr>
              <a:t> </a:t>
            </a:r>
            <a:r>
              <a:rPr sz="2150" spc="95" dirty="0">
                <a:latin typeface="Lucida Sans Unicode"/>
                <a:cs typeface="Lucida Sans Unicode"/>
              </a:rPr>
              <a:t>implementación</a:t>
            </a:r>
            <a:r>
              <a:rPr sz="2150" spc="455" dirty="0">
                <a:latin typeface="Lucida Sans Unicode"/>
                <a:cs typeface="Lucida Sans Unicode"/>
              </a:rPr>
              <a:t> </a:t>
            </a:r>
            <a:r>
              <a:rPr sz="2150" spc="90" dirty="0">
                <a:latin typeface="Lucida Sans Unicode"/>
                <a:cs typeface="Lucida Sans Unicode"/>
              </a:rPr>
              <a:t>y</a:t>
            </a:r>
            <a:r>
              <a:rPr sz="2150" spc="425" dirty="0">
                <a:latin typeface="Lucida Sans Unicode"/>
                <a:cs typeface="Lucida Sans Unicode"/>
              </a:rPr>
              <a:t> </a:t>
            </a:r>
            <a:r>
              <a:rPr sz="2150" spc="85" dirty="0">
                <a:latin typeface="Lucida Sans Unicode"/>
                <a:cs typeface="Lucida Sans Unicode"/>
              </a:rPr>
              <a:t>promoción</a:t>
            </a:r>
            <a:r>
              <a:rPr sz="2150" spc="395" dirty="0">
                <a:latin typeface="Lucida Sans Unicode"/>
                <a:cs typeface="Lucida Sans Unicode"/>
              </a:rPr>
              <a:t> </a:t>
            </a:r>
            <a:r>
              <a:rPr sz="2150" spc="140" dirty="0">
                <a:latin typeface="Lucida Sans Unicode"/>
                <a:cs typeface="Lucida Sans Unicode"/>
              </a:rPr>
              <a:t>de</a:t>
            </a:r>
            <a:r>
              <a:rPr sz="2150" spc="405" dirty="0">
                <a:latin typeface="Lucida Sans Unicode"/>
                <a:cs typeface="Lucida Sans Unicode"/>
              </a:rPr>
              <a:t> </a:t>
            </a:r>
            <a:r>
              <a:rPr sz="2150" spc="55" dirty="0">
                <a:latin typeface="Lucida Sans Unicode"/>
                <a:cs typeface="Lucida Sans Unicode"/>
              </a:rPr>
              <a:t>la </a:t>
            </a:r>
            <a:r>
              <a:rPr sz="2150" spc="120" dirty="0">
                <a:latin typeface="Lucida Sans Unicode"/>
                <a:cs typeface="Lucida Sans Unicode"/>
              </a:rPr>
              <a:t>educación</a:t>
            </a:r>
            <a:r>
              <a:rPr sz="2150" dirty="0">
                <a:latin typeface="Lucida Sans Unicode"/>
                <a:cs typeface="Lucida Sans Unicode"/>
              </a:rPr>
              <a:t> </a:t>
            </a:r>
            <a:r>
              <a:rPr sz="2150" spc="-10" dirty="0">
                <a:latin typeface="Lucida Sans Unicode"/>
                <a:cs typeface="Lucida Sans Unicode"/>
              </a:rPr>
              <a:t>inclusiva.</a:t>
            </a:r>
            <a:endParaRPr sz="2150">
              <a:latin typeface="Lucida Sans Unicode"/>
              <a:cs typeface="Lucida Sans Unicode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58150" y="2200275"/>
            <a:ext cx="3895725" cy="347662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9625" y="247650"/>
            <a:ext cx="2076450" cy="4667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0017" rIns="0" bIns="0" rtlCol="0">
            <a:spAutoFit/>
          </a:bodyPr>
          <a:lstStyle/>
          <a:p>
            <a:pPr marL="407670">
              <a:lnSpc>
                <a:spcPct val="100000"/>
              </a:lnSpc>
              <a:spcBef>
                <a:spcPts val="100"/>
              </a:spcBef>
            </a:pPr>
            <a:r>
              <a:rPr sz="3000" spc="-185" dirty="0"/>
              <a:t>¿Por</a:t>
            </a:r>
            <a:r>
              <a:rPr sz="3000" spc="-305" dirty="0"/>
              <a:t> </a:t>
            </a:r>
            <a:r>
              <a:rPr sz="3000" spc="-60" dirty="0"/>
              <a:t>qué</a:t>
            </a:r>
            <a:r>
              <a:rPr sz="3000" spc="-335" dirty="0"/>
              <a:t> </a:t>
            </a:r>
            <a:r>
              <a:rPr sz="3000" spc="-160" dirty="0"/>
              <a:t>es</a:t>
            </a:r>
            <a:r>
              <a:rPr sz="3000" spc="-320" dirty="0"/>
              <a:t> </a:t>
            </a:r>
            <a:r>
              <a:rPr sz="3000" spc="-60" dirty="0"/>
              <a:t>importante</a:t>
            </a:r>
            <a:r>
              <a:rPr sz="3000" spc="-345" dirty="0"/>
              <a:t> </a:t>
            </a:r>
            <a:r>
              <a:rPr sz="3000" spc="-50" dirty="0"/>
              <a:t>la</a:t>
            </a:r>
            <a:r>
              <a:rPr sz="3000" spc="-305" dirty="0"/>
              <a:t> </a:t>
            </a:r>
            <a:r>
              <a:rPr sz="3000" spc="-85" dirty="0"/>
              <a:t>sensibilización?</a:t>
            </a:r>
            <a:endParaRPr sz="300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5775" y="2242125"/>
            <a:ext cx="5257800" cy="376768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81750" y="2162175"/>
            <a:ext cx="5267325" cy="3819525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5929376" y="2062226"/>
            <a:ext cx="14604" cy="4307840"/>
          </a:xfrm>
          <a:custGeom>
            <a:avLst/>
            <a:gdLst/>
            <a:ahLst/>
            <a:cxnLst/>
            <a:rect l="l" t="t" r="r" b="b"/>
            <a:pathLst>
              <a:path w="14604" h="4307840">
                <a:moveTo>
                  <a:pt x="14350" y="0"/>
                </a:moveTo>
                <a:lnTo>
                  <a:pt x="0" y="4307332"/>
                </a:lnTo>
              </a:path>
            </a:pathLst>
          </a:custGeom>
          <a:ln w="9525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842899"/>
            <a:ext cx="812990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spc="-120" dirty="0"/>
              <a:t>Testimonios</a:t>
            </a:r>
            <a:r>
              <a:rPr sz="3000" spc="-315" dirty="0"/>
              <a:t> </a:t>
            </a:r>
            <a:r>
              <a:rPr sz="3000" spc="-100" dirty="0"/>
              <a:t>sobre</a:t>
            </a:r>
            <a:r>
              <a:rPr sz="3000" spc="-350" dirty="0"/>
              <a:t> </a:t>
            </a:r>
            <a:r>
              <a:rPr sz="3000" spc="-35" dirty="0"/>
              <a:t>la</a:t>
            </a:r>
            <a:r>
              <a:rPr sz="3000" spc="-300" dirty="0"/>
              <a:t> </a:t>
            </a:r>
            <a:r>
              <a:rPr sz="3000" spc="-85" dirty="0"/>
              <a:t>educación</a:t>
            </a:r>
            <a:r>
              <a:rPr sz="3000" spc="-285" dirty="0"/>
              <a:t> </a:t>
            </a:r>
            <a:r>
              <a:rPr sz="3000" spc="-35" dirty="0"/>
              <a:t>inclusiva</a:t>
            </a:r>
            <a:endParaRPr sz="3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9625" y="247650"/>
            <a:ext cx="2076450" cy="46672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308344" y="6566852"/>
            <a:ext cx="5301615" cy="1517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00" i="1" spc="55" dirty="0">
                <a:latin typeface="Arial"/>
                <a:cs typeface="Arial"/>
              </a:rPr>
              <a:t>Información</a:t>
            </a:r>
            <a:r>
              <a:rPr sz="800" i="1" spc="25" dirty="0">
                <a:latin typeface="Arial"/>
                <a:cs typeface="Arial"/>
              </a:rPr>
              <a:t> </a:t>
            </a:r>
            <a:r>
              <a:rPr sz="800" i="1" spc="50" dirty="0">
                <a:latin typeface="Arial"/>
                <a:cs typeface="Arial"/>
              </a:rPr>
              <a:t>sistematizada</a:t>
            </a:r>
            <a:r>
              <a:rPr sz="800" i="1" spc="-5" dirty="0">
                <a:latin typeface="Arial"/>
                <a:cs typeface="Arial"/>
              </a:rPr>
              <a:t> </a:t>
            </a:r>
            <a:r>
              <a:rPr sz="800" i="1" spc="55" dirty="0">
                <a:latin typeface="Arial"/>
                <a:cs typeface="Arial"/>
              </a:rPr>
              <a:t>del</a:t>
            </a:r>
            <a:r>
              <a:rPr sz="800" i="1" spc="60" dirty="0">
                <a:latin typeface="Arial"/>
                <a:cs typeface="Arial"/>
              </a:rPr>
              <a:t> </a:t>
            </a:r>
            <a:r>
              <a:rPr sz="800" i="1" spc="20" dirty="0">
                <a:latin typeface="Arial"/>
                <a:cs typeface="Arial"/>
              </a:rPr>
              <a:t>Evento</a:t>
            </a:r>
            <a:r>
              <a:rPr sz="800" i="1" spc="30" dirty="0">
                <a:latin typeface="Arial"/>
                <a:cs typeface="Arial"/>
              </a:rPr>
              <a:t> </a:t>
            </a:r>
            <a:r>
              <a:rPr sz="800" i="1" spc="20" dirty="0">
                <a:latin typeface="Arial"/>
                <a:cs typeface="Arial"/>
              </a:rPr>
              <a:t>Incide</a:t>
            </a:r>
            <a:r>
              <a:rPr sz="800" i="1" spc="45" dirty="0">
                <a:latin typeface="Arial"/>
                <a:cs typeface="Arial"/>
              </a:rPr>
              <a:t> organizado</a:t>
            </a:r>
            <a:r>
              <a:rPr sz="800" i="1" spc="30" dirty="0">
                <a:latin typeface="Arial"/>
                <a:cs typeface="Arial"/>
              </a:rPr>
              <a:t> </a:t>
            </a:r>
            <a:r>
              <a:rPr sz="800" i="1" spc="60" dirty="0">
                <a:latin typeface="Arial"/>
                <a:cs typeface="Arial"/>
              </a:rPr>
              <a:t>por</a:t>
            </a:r>
            <a:r>
              <a:rPr sz="800" i="1" spc="110" dirty="0">
                <a:latin typeface="Arial"/>
                <a:cs typeface="Arial"/>
              </a:rPr>
              <a:t> </a:t>
            </a:r>
            <a:r>
              <a:rPr sz="800" i="1" spc="50" dirty="0">
                <a:latin typeface="Arial"/>
                <a:cs typeface="Arial"/>
              </a:rPr>
              <a:t>asociaciones</a:t>
            </a:r>
            <a:r>
              <a:rPr sz="800" i="1" spc="60" dirty="0">
                <a:latin typeface="Arial"/>
                <a:cs typeface="Arial"/>
              </a:rPr>
              <a:t> </a:t>
            </a:r>
            <a:r>
              <a:rPr sz="800" i="1" spc="65" dirty="0">
                <a:latin typeface="Arial"/>
                <a:cs typeface="Arial"/>
              </a:rPr>
              <a:t>de</a:t>
            </a:r>
            <a:r>
              <a:rPr sz="800" i="1" spc="50" dirty="0">
                <a:latin typeface="Arial"/>
                <a:cs typeface="Arial"/>
              </a:rPr>
              <a:t> </a:t>
            </a:r>
            <a:r>
              <a:rPr sz="800" i="1" spc="45" dirty="0">
                <a:latin typeface="Arial"/>
                <a:cs typeface="Arial"/>
              </a:rPr>
              <a:t>familias</a:t>
            </a:r>
            <a:r>
              <a:rPr sz="800" i="1" spc="55" dirty="0">
                <a:latin typeface="Arial"/>
                <a:cs typeface="Arial"/>
              </a:rPr>
              <a:t> </a:t>
            </a:r>
            <a:r>
              <a:rPr sz="800" i="1" spc="65" dirty="0">
                <a:latin typeface="Arial"/>
                <a:cs typeface="Arial"/>
              </a:rPr>
              <a:t>de</a:t>
            </a:r>
            <a:r>
              <a:rPr sz="800" i="1" spc="50" dirty="0">
                <a:latin typeface="Arial"/>
                <a:cs typeface="Arial"/>
              </a:rPr>
              <a:t> </a:t>
            </a:r>
            <a:r>
              <a:rPr sz="800" i="1" spc="65" dirty="0">
                <a:latin typeface="Arial"/>
                <a:cs typeface="Arial"/>
              </a:rPr>
              <a:t>sociedad</a:t>
            </a:r>
            <a:r>
              <a:rPr sz="800" i="1" spc="-5" dirty="0">
                <a:latin typeface="Arial"/>
                <a:cs typeface="Arial"/>
              </a:rPr>
              <a:t> </a:t>
            </a:r>
            <a:r>
              <a:rPr sz="800" i="1" spc="-10" dirty="0">
                <a:latin typeface="Arial"/>
                <a:cs typeface="Arial"/>
              </a:rPr>
              <a:t>civil.</a:t>
            </a:r>
            <a:endParaRPr sz="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8175" y="1762125"/>
            <a:ext cx="3924300" cy="21621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05000" y="4200525"/>
            <a:ext cx="3819525" cy="21050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01313" y="1723198"/>
            <a:ext cx="4087875" cy="224270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05700" y="4133850"/>
            <a:ext cx="3819525" cy="20955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447800" y="3737991"/>
            <a:ext cx="27038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195" dirty="0">
                <a:latin typeface="Arial"/>
                <a:cs typeface="Arial"/>
              </a:rPr>
              <a:t>-</a:t>
            </a:r>
            <a:r>
              <a:rPr sz="900" i="1" spc="4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José,</a:t>
            </a:r>
            <a:r>
              <a:rPr sz="900" i="1" spc="50" dirty="0">
                <a:latin typeface="Arial"/>
                <a:cs typeface="Arial"/>
              </a:rPr>
              <a:t> </a:t>
            </a:r>
            <a:r>
              <a:rPr sz="900" i="1" spc="80" dirty="0">
                <a:latin typeface="Arial"/>
                <a:cs typeface="Arial"/>
              </a:rPr>
              <a:t>padre</a:t>
            </a:r>
            <a:r>
              <a:rPr sz="900" i="1" spc="45" dirty="0">
                <a:latin typeface="Arial"/>
                <a:cs typeface="Arial"/>
              </a:rPr>
              <a:t> </a:t>
            </a:r>
            <a:r>
              <a:rPr sz="900" i="1" spc="75" dirty="0">
                <a:latin typeface="Arial"/>
                <a:cs typeface="Arial"/>
              </a:rPr>
              <a:t>de</a:t>
            </a:r>
            <a:r>
              <a:rPr sz="900" i="1" spc="45" dirty="0">
                <a:latin typeface="Arial"/>
                <a:cs typeface="Arial"/>
              </a:rPr>
              <a:t> </a:t>
            </a:r>
            <a:r>
              <a:rPr sz="900" i="1" spc="60" dirty="0">
                <a:latin typeface="Arial"/>
                <a:cs typeface="Arial"/>
              </a:rPr>
              <a:t>estudiante</a:t>
            </a:r>
            <a:r>
              <a:rPr sz="900" i="1" spc="45" dirty="0">
                <a:latin typeface="Arial"/>
                <a:cs typeface="Arial"/>
              </a:rPr>
              <a:t> </a:t>
            </a:r>
            <a:r>
              <a:rPr sz="900" i="1" spc="75" dirty="0">
                <a:latin typeface="Arial"/>
                <a:cs typeface="Arial"/>
              </a:rPr>
              <a:t>con</a:t>
            </a:r>
            <a:r>
              <a:rPr sz="900" i="1" spc="20" dirty="0">
                <a:latin typeface="Arial"/>
                <a:cs typeface="Arial"/>
              </a:rPr>
              <a:t> </a:t>
            </a:r>
            <a:r>
              <a:rPr sz="900" i="1" spc="70" dirty="0">
                <a:latin typeface="Arial"/>
                <a:cs typeface="Arial"/>
              </a:rPr>
              <a:t>discapacidad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35096" y="5794375"/>
            <a:ext cx="1713864" cy="296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525" algn="r">
              <a:lnSpc>
                <a:spcPts val="1065"/>
              </a:lnSpc>
              <a:spcBef>
                <a:spcPts val="100"/>
              </a:spcBef>
            </a:pPr>
            <a:r>
              <a:rPr sz="900" i="1" spc="195" dirty="0">
                <a:latin typeface="Arial"/>
                <a:cs typeface="Arial"/>
              </a:rPr>
              <a:t>-</a:t>
            </a:r>
            <a:r>
              <a:rPr sz="900" i="1" spc="114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Erika,</a:t>
            </a:r>
            <a:r>
              <a:rPr sz="900" i="1" spc="13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Especialista</a:t>
            </a:r>
            <a:r>
              <a:rPr sz="900" i="1" spc="150" dirty="0">
                <a:latin typeface="Arial"/>
                <a:cs typeface="Arial"/>
              </a:rPr>
              <a:t> </a:t>
            </a:r>
            <a:r>
              <a:rPr sz="900" i="1" spc="75" dirty="0">
                <a:latin typeface="Arial"/>
                <a:cs typeface="Arial"/>
              </a:rPr>
              <a:t>de</a:t>
            </a:r>
            <a:r>
              <a:rPr sz="900" i="1" spc="120" dirty="0">
                <a:latin typeface="Arial"/>
                <a:cs typeface="Arial"/>
              </a:rPr>
              <a:t> </a:t>
            </a:r>
            <a:r>
              <a:rPr sz="900" i="1" spc="65" dirty="0">
                <a:latin typeface="Arial"/>
                <a:cs typeface="Arial"/>
              </a:rPr>
              <a:t>apoyo</a:t>
            </a:r>
            <a:endParaRPr sz="900">
              <a:latin typeface="Arial"/>
              <a:cs typeface="Arial"/>
            </a:endParaRPr>
          </a:p>
          <a:p>
            <a:pPr marR="5080" algn="r">
              <a:lnSpc>
                <a:spcPts val="1065"/>
              </a:lnSpc>
            </a:pPr>
            <a:r>
              <a:rPr sz="900" i="1" spc="50" dirty="0">
                <a:latin typeface="Arial"/>
                <a:cs typeface="Arial"/>
              </a:rPr>
              <a:t>educativo.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67293" y="3534029"/>
            <a:ext cx="1948180" cy="306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5240" algn="r">
              <a:lnSpc>
                <a:spcPct val="100000"/>
              </a:lnSpc>
              <a:spcBef>
                <a:spcPts val="100"/>
              </a:spcBef>
            </a:pPr>
            <a:r>
              <a:rPr sz="900" i="1" spc="195" dirty="0">
                <a:latin typeface="Arial"/>
                <a:cs typeface="Arial"/>
              </a:rPr>
              <a:t>-</a:t>
            </a:r>
            <a:r>
              <a:rPr sz="900" i="1" spc="80" dirty="0">
                <a:latin typeface="Arial"/>
                <a:cs typeface="Arial"/>
              </a:rPr>
              <a:t> </a:t>
            </a:r>
            <a:r>
              <a:rPr sz="900" i="1" spc="10" dirty="0">
                <a:latin typeface="Arial"/>
                <a:cs typeface="Arial"/>
              </a:rPr>
              <a:t>José,</a:t>
            </a:r>
            <a:r>
              <a:rPr sz="900" i="1" spc="85" dirty="0">
                <a:latin typeface="Arial"/>
                <a:cs typeface="Arial"/>
              </a:rPr>
              <a:t> </a:t>
            </a:r>
            <a:r>
              <a:rPr sz="900" i="1" spc="10" dirty="0">
                <a:latin typeface="Arial"/>
                <a:cs typeface="Arial"/>
              </a:rPr>
              <a:t>Familia</a:t>
            </a:r>
            <a:r>
              <a:rPr sz="900" i="1" spc="110" dirty="0">
                <a:latin typeface="Arial"/>
                <a:cs typeface="Arial"/>
              </a:rPr>
              <a:t> </a:t>
            </a:r>
            <a:r>
              <a:rPr sz="900" i="1" spc="75" dirty="0">
                <a:latin typeface="Arial"/>
                <a:cs typeface="Arial"/>
              </a:rPr>
              <a:t>de</a:t>
            </a:r>
            <a:r>
              <a:rPr sz="900" i="1" spc="80" dirty="0">
                <a:latin typeface="Arial"/>
                <a:cs typeface="Arial"/>
              </a:rPr>
              <a:t> </a:t>
            </a:r>
            <a:r>
              <a:rPr sz="900" i="1" spc="60" dirty="0">
                <a:latin typeface="Arial"/>
                <a:cs typeface="Arial"/>
              </a:rPr>
              <a:t>estudiante</a:t>
            </a:r>
            <a:r>
              <a:rPr sz="900" i="1" spc="80" dirty="0">
                <a:latin typeface="Arial"/>
                <a:cs typeface="Arial"/>
              </a:rPr>
              <a:t> </a:t>
            </a:r>
            <a:r>
              <a:rPr sz="900" i="1" spc="50" dirty="0">
                <a:latin typeface="Arial"/>
                <a:cs typeface="Arial"/>
              </a:rPr>
              <a:t>con</a:t>
            </a:r>
            <a:endParaRPr sz="9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45"/>
              </a:spcBef>
            </a:pPr>
            <a:r>
              <a:rPr sz="900" i="1" spc="75" dirty="0">
                <a:latin typeface="Arial"/>
                <a:cs typeface="Arial"/>
              </a:rPr>
              <a:t>una</a:t>
            </a:r>
            <a:r>
              <a:rPr sz="900" i="1" spc="40" dirty="0">
                <a:latin typeface="Arial"/>
                <a:cs typeface="Arial"/>
              </a:rPr>
              <a:t> </a:t>
            </a:r>
            <a:r>
              <a:rPr sz="900" i="1" spc="50" dirty="0">
                <a:latin typeface="Arial"/>
                <a:cs typeface="Arial"/>
              </a:rPr>
              <a:t>condición.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23984" y="5779520"/>
            <a:ext cx="1598295" cy="3492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R="12700" algn="r">
              <a:lnSpc>
                <a:spcPct val="100000"/>
              </a:lnSpc>
              <a:spcBef>
                <a:spcPts val="290"/>
              </a:spcBef>
            </a:pPr>
            <a:r>
              <a:rPr sz="900" i="1" spc="195" dirty="0">
                <a:latin typeface="Arial"/>
                <a:cs typeface="Arial"/>
              </a:rPr>
              <a:t>-</a:t>
            </a:r>
            <a:r>
              <a:rPr sz="900" i="1" spc="60" dirty="0">
                <a:latin typeface="Arial"/>
                <a:cs typeface="Arial"/>
              </a:rPr>
              <a:t> </a:t>
            </a:r>
            <a:r>
              <a:rPr sz="900" i="1" spc="10" dirty="0">
                <a:latin typeface="Arial"/>
                <a:cs typeface="Arial"/>
              </a:rPr>
              <a:t>Bertha,</a:t>
            </a:r>
            <a:r>
              <a:rPr sz="900" i="1" spc="-20" dirty="0">
                <a:latin typeface="Arial"/>
                <a:cs typeface="Arial"/>
              </a:rPr>
              <a:t> </a:t>
            </a:r>
            <a:r>
              <a:rPr sz="900" i="1" spc="75" dirty="0">
                <a:latin typeface="Arial"/>
                <a:cs typeface="Arial"/>
              </a:rPr>
              <a:t>docente</a:t>
            </a:r>
            <a:r>
              <a:rPr sz="900" i="1" spc="60" dirty="0">
                <a:latin typeface="Arial"/>
                <a:cs typeface="Arial"/>
              </a:rPr>
              <a:t> </a:t>
            </a:r>
            <a:r>
              <a:rPr sz="900" i="1" spc="75" dirty="0">
                <a:latin typeface="Arial"/>
                <a:cs typeface="Arial"/>
              </a:rPr>
              <a:t>de</a:t>
            </a:r>
            <a:r>
              <a:rPr sz="900" i="1" spc="60" dirty="0">
                <a:latin typeface="Arial"/>
                <a:cs typeface="Arial"/>
              </a:rPr>
              <a:t> </a:t>
            </a:r>
            <a:r>
              <a:rPr sz="900" i="1" spc="95" dirty="0">
                <a:latin typeface="Arial"/>
                <a:cs typeface="Arial"/>
              </a:rPr>
              <a:t>una</a:t>
            </a:r>
            <a:r>
              <a:rPr sz="900" i="1" spc="5" dirty="0">
                <a:latin typeface="Arial"/>
                <a:cs typeface="Arial"/>
              </a:rPr>
              <a:t> </a:t>
            </a:r>
            <a:r>
              <a:rPr sz="900" i="1" spc="-25" dirty="0">
                <a:latin typeface="Arial"/>
                <a:cs typeface="Arial"/>
              </a:rPr>
              <a:t>IE</a:t>
            </a:r>
            <a:endParaRPr sz="9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95"/>
              </a:spcBef>
            </a:pPr>
            <a:r>
              <a:rPr sz="900" i="1" spc="50" dirty="0">
                <a:latin typeface="Arial"/>
                <a:cs typeface="Arial"/>
              </a:rPr>
              <a:t>pública.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0550" y="961072"/>
            <a:ext cx="6358255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25" dirty="0"/>
              <a:t>¿Qué</a:t>
            </a:r>
            <a:r>
              <a:rPr sz="2700" spc="-305" dirty="0"/>
              <a:t> </a:t>
            </a:r>
            <a:r>
              <a:rPr sz="2700" spc="-55" dirty="0"/>
              <a:t>no</a:t>
            </a:r>
            <a:r>
              <a:rPr sz="2700" spc="-285" dirty="0"/>
              <a:t> </a:t>
            </a:r>
            <a:r>
              <a:rPr sz="2700" spc="-160" dirty="0"/>
              <a:t>es</a:t>
            </a:r>
            <a:r>
              <a:rPr sz="2700" spc="-295" dirty="0"/>
              <a:t> </a:t>
            </a:r>
            <a:r>
              <a:rPr sz="2700" dirty="0"/>
              <a:t>y</a:t>
            </a:r>
            <a:r>
              <a:rPr sz="2700" spc="-350" dirty="0"/>
              <a:t> </a:t>
            </a:r>
            <a:r>
              <a:rPr sz="2700" spc="-70" dirty="0"/>
              <a:t>sí</a:t>
            </a:r>
            <a:r>
              <a:rPr sz="2700" spc="-330" dirty="0"/>
              <a:t> </a:t>
            </a:r>
            <a:r>
              <a:rPr sz="2700" spc="-160" dirty="0"/>
              <a:t>es</a:t>
            </a:r>
            <a:r>
              <a:rPr sz="2700" spc="-300" dirty="0"/>
              <a:t> </a:t>
            </a:r>
            <a:r>
              <a:rPr sz="2700" spc="-70" dirty="0"/>
              <a:t>la</a:t>
            </a:r>
            <a:r>
              <a:rPr sz="2700" spc="-250" dirty="0"/>
              <a:t> </a:t>
            </a:r>
            <a:r>
              <a:rPr sz="2700" spc="-80" dirty="0"/>
              <a:t>sensibilización?</a:t>
            </a:r>
            <a:endParaRPr sz="27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4600" y="2419350"/>
            <a:ext cx="4486275" cy="31432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700" y="2419350"/>
            <a:ext cx="4724400" cy="31432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1050" y="352425"/>
            <a:ext cx="2057400" cy="4572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63225" y="323850"/>
            <a:ext cx="676275" cy="5619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79611" y="1989684"/>
            <a:ext cx="179089" cy="17865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425575" y="1930336"/>
            <a:ext cx="615315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-80" dirty="0">
                <a:latin typeface="Arial Black"/>
                <a:cs typeface="Arial Black"/>
              </a:rPr>
              <a:t>NO</a:t>
            </a:r>
            <a:r>
              <a:rPr sz="1550" spc="-170" dirty="0">
                <a:latin typeface="Arial Black"/>
                <a:cs typeface="Arial Black"/>
              </a:rPr>
              <a:t> </a:t>
            </a:r>
            <a:r>
              <a:rPr sz="1550" spc="-165" dirty="0">
                <a:latin typeface="Arial Black"/>
                <a:cs typeface="Arial Black"/>
              </a:rPr>
              <a:t>ES</a:t>
            </a:r>
            <a:endParaRPr sz="1550">
              <a:latin typeface="Arial Black"/>
              <a:cs typeface="Arial Black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99391" y="1989684"/>
            <a:ext cx="188556" cy="17865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054215" y="1913191"/>
            <a:ext cx="52197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180" dirty="0">
                <a:latin typeface="Arial Black"/>
                <a:cs typeface="Arial Black"/>
              </a:rPr>
              <a:t>SÍ</a:t>
            </a:r>
            <a:r>
              <a:rPr sz="1700" spc="-170" dirty="0">
                <a:latin typeface="Arial Black"/>
                <a:cs typeface="Arial Black"/>
              </a:rPr>
              <a:t> </a:t>
            </a:r>
            <a:r>
              <a:rPr sz="1700" spc="-290" dirty="0">
                <a:latin typeface="Arial Black"/>
                <a:cs typeface="Arial Black"/>
              </a:rPr>
              <a:t>ES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18605" y="5811837"/>
            <a:ext cx="397319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25" dirty="0">
                <a:latin typeface="Lucida Sans Unicode"/>
                <a:cs typeface="Lucida Sans Unicode"/>
              </a:rPr>
              <a:t>“Movilizar</a:t>
            </a:r>
            <a:r>
              <a:rPr sz="1700" spc="-7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formas</a:t>
            </a:r>
            <a:r>
              <a:rPr sz="1700" spc="-20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de</a:t>
            </a:r>
            <a:r>
              <a:rPr sz="1700" spc="-35" dirty="0">
                <a:latin typeface="Lucida Sans Unicode"/>
                <a:cs typeface="Lucida Sans Unicode"/>
              </a:rPr>
              <a:t> </a:t>
            </a:r>
            <a:r>
              <a:rPr sz="1700" spc="55" dirty="0">
                <a:latin typeface="Lucida Sans Unicode"/>
                <a:cs typeface="Lucida Sans Unicode"/>
              </a:rPr>
              <a:t>pensar</a:t>
            </a:r>
            <a:r>
              <a:rPr sz="1700" spc="20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y</a:t>
            </a:r>
            <a:r>
              <a:rPr sz="1700" spc="-1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sentir.”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79487" y="5804217"/>
            <a:ext cx="38823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Lucida Sans Unicode"/>
                <a:cs typeface="Lucida Sans Unicode"/>
              </a:rPr>
              <a:t>“Solo</a:t>
            </a:r>
            <a:r>
              <a:rPr sz="1800" spc="-4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transmisión</a:t>
            </a:r>
            <a:r>
              <a:rPr sz="1800" spc="45" dirty="0">
                <a:latin typeface="Lucida Sans Unicode"/>
                <a:cs typeface="Lucida Sans Unicode"/>
              </a:rPr>
              <a:t> </a:t>
            </a:r>
            <a:r>
              <a:rPr sz="1800" spc="80" dirty="0">
                <a:latin typeface="Lucida Sans Unicode"/>
                <a:cs typeface="Lucida Sans Unicode"/>
              </a:rPr>
              <a:t>de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información”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6404" y="1223263"/>
            <a:ext cx="6188075" cy="48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spc="-145" dirty="0"/>
              <a:t>¿Qué</a:t>
            </a:r>
            <a:r>
              <a:rPr sz="3000" spc="-370" dirty="0"/>
              <a:t> </a:t>
            </a:r>
            <a:r>
              <a:rPr sz="3000" spc="-160" dirty="0"/>
              <a:t>es</a:t>
            </a:r>
            <a:r>
              <a:rPr sz="3000" spc="-340" dirty="0"/>
              <a:t> </a:t>
            </a:r>
            <a:r>
              <a:rPr sz="3000" spc="55" dirty="0"/>
              <a:t>y</a:t>
            </a:r>
            <a:r>
              <a:rPr sz="3000" spc="-340" dirty="0"/>
              <a:t> </a:t>
            </a:r>
            <a:r>
              <a:rPr sz="3000" spc="-40" dirty="0"/>
              <a:t>no</a:t>
            </a:r>
            <a:r>
              <a:rPr sz="3000" spc="-355" dirty="0"/>
              <a:t> </a:t>
            </a:r>
            <a:r>
              <a:rPr sz="3000" spc="-195" dirty="0"/>
              <a:t>es</a:t>
            </a:r>
            <a:r>
              <a:rPr sz="3000" spc="-345" dirty="0"/>
              <a:t> </a:t>
            </a:r>
            <a:r>
              <a:rPr sz="3000" spc="-95" dirty="0"/>
              <a:t>sensibilización?</a:t>
            </a:r>
            <a:endParaRPr sz="3000"/>
          </a:p>
        </p:txBody>
      </p:sp>
      <p:grpSp>
        <p:nvGrpSpPr>
          <p:cNvPr id="3" name="object 3"/>
          <p:cNvGrpSpPr/>
          <p:nvPr/>
        </p:nvGrpSpPr>
        <p:grpSpPr>
          <a:xfrm>
            <a:off x="838200" y="2047367"/>
            <a:ext cx="10515600" cy="520065"/>
            <a:chOff x="838200" y="2047367"/>
            <a:chExt cx="10515600" cy="520065"/>
          </a:xfrm>
        </p:grpSpPr>
        <p:sp>
          <p:nvSpPr>
            <p:cNvPr id="4" name="object 4"/>
            <p:cNvSpPr/>
            <p:nvPr/>
          </p:nvSpPr>
          <p:spPr>
            <a:xfrm>
              <a:off x="838200" y="2047366"/>
              <a:ext cx="10515600" cy="514350"/>
            </a:xfrm>
            <a:custGeom>
              <a:avLst/>
              <a:gdLst/>
              <a:ahLst/>
              <a:cxnLst/>
              <a:rect l="l" t="t" r="r" b="b"/>
              <a:pathLst>
                <a:path w="10515600" h="514350">
                  <a:moveTo>
                    <a:pt x="10515600" y="0"/>
                  </a:moveTo>
                  <a:lnTo>
                    <a:pt x="5257800" y="0"/>
                  </a:lnTo>
                  <a:lnTo>
                    <a:pt x="0" y="0"/>
                  </a:lnTo>
                  <a:lnTo>
                    <a:pt x="0" y="514350"/>
                  </a:lnTo>
                  <a:lnTo>
                    <a:pt x="5257800" y="514350"/>
                  </a:lnTo>
                  <a:lnTo>
                    <a:pt x="10515600" y="514350"/>
                  </a:lnTo>
                  <a:lnTo>
                    <a:pt x="10515600" y="0"/>
                  </a:lnTo>
                  <a:close/>
                </a:path>
              </a:pathLst>
            </a:custGeom>
            <a:solidFill>
              <a:srgbClr val="AE6D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200" y="2085911"/>
              <a:ext cx="547687" cy="4810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2085911"/>
              <a:ext cx="547687" cy="481012"/>
            </a:xfrm>
            <a:prstGeom prst="rect">
              <a:avLst/>
            </a:prstGeom>
          </p:spPr>
        </p:pic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833437" y="2041017"/>
          <a:ext cx="10525759" cy="43656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7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0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9430">
                <a:tc>
                  <a:txBody>
                    <a:bodyPr/>
                    <a:lstStyle/>
                    <a:p>
                      <a:pPr marL="471170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800" spc="-185" dirty="0">
                          <a:latin typeface="Arial Black"/>
                          <a:cs typeface="Arial Black"/>
                        </a:rPr>
                        <a:t>SÍ</a:t>
                      </a:r>
                      <a:r>
                        <a:rPr sz="1800" spc="-2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800" spc="-285" dirty="0">
                          <a:latin typeface="Arial Black"/>
                          <a:cs typeface="Arial Black"/>
                        </a:rPr>
                        <a:t>ES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T="104139" marB="0"/>
                </a:tc>
                <a:tc>
                  <a:txBody>
                    <a:bodyPr/>
                    <a:lstStyle/>
                    <a:p>
                      <a:pPr marL="55816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800" spc="-125" dirty="0">
                          <a:latin typeface="Arial Black"/>
                          <a:cs typeface="Arial Black"/>
                        </a:rPr>
                        <a:t>NO</a:t>
                      </a:r>
                      <a:r>
                        <a:rPr sz="1800" spc="-220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800" spc="-285" dirty="0">
                          <a:latin typeface="Arial Black"/>
                          <a:cs typeface="Arial Black"/>
                        </a:rPr>
                        <a:t>ES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T="104139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634"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800" spc="45" dirty="0">
                          <a:latin typeface="Lucida Sans Unicode"/>
                          <a:cs typeface="Lucida Sans Unicode"/>
                        </a:rPr>
                        <a:t>Proceso</a:t>
                      </a:r>
                      <a:r>
                        <a:rPr sz="1800" spc="-8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continuo,</a:t>
                      </a:r>
                      <a:r>
                        <a:rPr sz="1800" spc="-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50" dirty="0">
                          <a:latin typeface="Lucida Sans Unicode"/>
                          <a:cs typeface="Lucida Sans Unicode"/>
                        </a:rPr>
                        <a:t>activo</a:t>
                      </a:r>
                      <a:r>
                        <a:rPr sz="1800" spc="-8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5" dirty="0">
                          <a:latin typeface="Lucida Sans Unicode"/>
                          <a:cs typeface="Lucida Sans Unicode"/>
                        </a:rPr>
                        <a:t>y</a:t>
                      </a:r>
                      <a:r>
                        <a:rPr sz="1800" spc="-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reflexivo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4775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800" dirty="0">
                          <a:latin typeface="Lucida Sans Unicode"/>
                          <a:cs typeface="Lucida Sans Unicode"/>
                        </a:rPr>
                        <a:t>Actividad</a:t>
                      </a:r>
                      <a:r>
                        <a:rPr sz="1800" spc="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puntual</a:t>
                      </a:r>
                      <a:r>
                        <a:rPr sz="1800" spc="1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o</a:t>
                      </a:r>
                      <a:r>
                        <a:rPr sz="1800" spc="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65" dirty="0">
                          <a:latin typeface="Lucida Sans Unicode"/>
                          <a:cs typeface="Lucida Sans Unicode"/>
                        </a:rPr>
                        <a:t>aislada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4775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800" spc="60" dirty="0">
                          <a:latin typeface="Lucida Sans Unicode"/>
                          <a:cs typeface="Lucida Sans Unicode"/>
                        </a:rPr>
                        <a:t>Promueve</a:t>
                      </a:r>
                      <a:r>
                        <a:rPr sz="1800" spc="-10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65" dirty="0">
                          <a:latin typeface="Lucida Sans Unicode"/>
                          <a:cs typeface="Lucida Sans Unicode"/>
                        </a:rPr>
                        <a:t>la</a:t>
                      </a:r>
                      <a:r>
                        <a:rPr sz="1800" spc="-1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0" dirty="0">
                          <a:latin typeface="Lucida Sans Unicode"/>
                          <a:cs typeface="Lucida Sans Unicode"/>
                        </a:rPr>
                        <a:t>toma</a:t>
                      </a:r>
                      <a:r>
                        <a:rPr sz="1800" spc="-1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80" dirty="0">
                          <a:latin typeface="Lucida Sans Unicode"/>
                          <a:cs typeface="Lucida Sans Unicode"/>
                        </a:rPr>
                        <a:t>de</a:t>
                      </a:r>
                      <a:r>
                        <a:rPr sz="1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60" dirty="0">
                          <a:latin typeface="Lucida Sans Unicode"/>
                          <a:cs typeface="Lucida Sans Unicode"/>
                        </a:rPr>
                        <a:t>conciencia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541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800" dirty="0">
                          <a:latin typeface="Lucida Sans Unicode"/>
                          <a:cs typeface="Lucida Sans Unicode"/>
                        </a:rPr>
                        <a:t>Solo</a:t>
                      </a:r>
                      <a:r>
                        <a:rPr sz="1800" spc="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transmisión</a:t>
                      </a:r>
                      <a:r>
                        <a:rPr sz="1800" spc="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80" dirty="0">
                          <a:latin typeface="Lucida Sans Unicode"/>
                          <a:cs typeface="Lucida Sans Unicode"/>
                        </a:rPr>
                        <a:t>de</a:t>
                      </a:r>
                      <a:r>
                        <a:rPr sz="18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información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541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800" spc="65" dirty="0">
                          <a:latin typeface="Lucida Sans Unicode"/>
                          <a:cs typeface="Lucida Sans Unicode"/>
                        </a:rPr>
                        <a:t>Fomenta</a:t>
                      </a:r>
                      <a:r>
                        <a:rPr sz="180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el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diálogo</a:t>
                      </a:r>
                      <a:r>
                        <a:rPr sz="1800" spc="-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5" dirty="0">
                          <a:latin typeface="Lucida Sans Unicode"/>
                          <a:cs typeface="Lucida Sans Unicode"/>
                        </a:rPr>
                        <a:t>y</a:t>
                      </a:r>
                      <a:r>
                        <a:rPr sz="1800" spc="-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la</a:t>
                      </a:r>
                      <a:r>
                        <a:rPr sz="1800" spc="-30" dirty="0">
                          <a:latin typeface="Lucida Sans Unicode"/>
                          <a:cs typeface="Lucida Sans Unicode"/>
                        </a:rPr>
                        <a:t> reflexión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crítica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668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800" spc="60" dirty="0">
                          <a:latin typeface="Lucida Sans Unicode"/>
                          <a:cs typeface="Lucida Sans Unicode"/>
                        </a:rPr>
                        <a:t>Charlas</a:t>
                      </a:r>
                      <a:r>
                        <a:rPr sz="1800" spc="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unidireccionales</a:t>
                      </a:r>
                      <a:r>
                        <a:rPr sz="1800" spc="-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sin</a:t>
                      </a:r>
                      <a:r>
                        <a:rPr sz="18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35" dirty="0">
                          <a:latin typeface="Lucida Sans Unicode"/>
                          <a:cs typeface="Lucida Sans Unicode"/>
                        </a:rPr>
                        <a:t>participación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668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800" spc="55" dirty="0">
                          <a:latin typeface="Lucida Sans Unicode"/>
                          <a:cs typeface="Lucida Sans Unicode"/>
                        </a:rPr>
                        <a:t>Valora</a:t>
                      </a:r>
                      <a:r>
                        <a:rPr sz="1800" spc="-1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5" dirty="0">
                          <a:latin typeface="Lucida Sans Unicode"/>
                          <a:cs typeface="Lucida Sans Unicode"/>
                        </a:rPr>
                        <a:t>y</a:t>
                      </a:r>
                      <a:r>
                        <a:rPr sz="18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0" dirty="0">
                          <a:latin typeface="Lucida Sans Unicode"/>
                          <a:cs typeface="Lucida Sans Unicode"/>
                        </a:rPr>
                        <a:t>reconoce</a:t>
                      </a:r>
                      <a:r>
                        <a:rPr sz="1800" spc="-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65" dirty="0">
                          <a:latin typeface="Lucida Sans Unicode"/>
                          <a:cs typeface="Lucida Sans Unicode"/>
                        </a:rPr>
                        <a:t>la</a:t>
                      </a:r>
                      <a:r>
                        <a:rPr sz="1800" spc="-1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diversidad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668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800" dirty="0">
                          <a:latin typeface="Lucida Sans Unicode"/>
                          <a:cs typeface="Lucida Sans Unicode"/>
                        </a:rPr>
                        <a:t>Refuerza</a:t>
                      </a:r>
                      <a:r>
                        <a:rPr sz="1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estereotipos</a:t>
                      </a:r>
                      <a:r>
                        <a:rPr sz="1800" spc="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o</a:t>
                      </a:r>
                      <a:r>
                        <a:rPr sz="1800" spc="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prejuicios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668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800" dirty="0">
                          <a:latin typeface="Lucida Sans Unicode"/>
                          <a:cs typeface="Lucida Sans Unicode"/>
                        </a:rPr>
                        <a:t>Impulsa</a:t>
                      </a:r>
                      <a:r>
                        <a:rPr sz="1800" spc="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45" dirty="0">
                          <a:latin typeface="Lucida Sans Unicode"/>
                          <a:cs typeface="Lucida Sans Unicode"/>
                        </a:rPr>
                        <a:t>actitudes</a:t>
                      </a:r>
                      <a:r>
                        <a:rPr sz="1800" spc="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positivas</a:t>
                      </a:r>
                      <a:r>
                        <a:rPr sz="1800" spc="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10" dirty="0">
                          <a:latin typeface="Lucida Sans Unicode"/>
                          <a:cs typeface="Lucida Sans Unicode"/>
                        </a:rPr>
                        <a:t>e</a:t>
                      </a:r>
                      <a:r>
                        <a:rPr sz="1800" spc="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inclusivas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800" spc="85" dirty="0">
                          <a:latin typeface="Lucida Sans Unicode"/>
                          <a:cs typeface="Lucida Sans Unicode"/>
                        </a:rPr>
                        <a:t>Se</a:t>
                      </a:r>
                      <a:r>
                        <a:rPr sz="1800" spc="-8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0" dirty="0">
                          <a:latin typeface="Lucida Sans Unicode"/>
                          <a:cs typeface="Lucida Sans Unicode"/>
                        </a:rPr>
                        <a:t>centra</a:t>
                      </a:r>
                      <a:r>
                        <a:rPr sz="1800" spc="-1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0" dirty="0">
                          <a:latin typeface="Lucida Sans Unicode"/>
                          <a:cs typeface="Lucida Sans Unicode"/>
                        </a:rPr>
                        <a:t>en</a:t>
                      </a:r>
                      <a:r>
                        <a:rPr sz="1800" spc="-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55" dirty="0">
                          <a:latin typeface="Lucida Sans Unicode"/>
                          <a:cs typeface="Lucida Sans Unicode"/>
                        </a:rPr>
                        <a:t>señalar</a:t>
                      </a:r>
                      <a:r>
                        <a:rPr sz="1800" spc="-8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errores</a:t>
                      </a:r>
                      <a:r>
                        <a:rPr sz="18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o</a:t>
                      </a:r>
                      <a:r>
                        <a:rPr sz="1800" spc="-1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40" dirty="0">
                          <a:latin typeface="Lucida Sans Unicode"/>
                          <a:cs typeface="Lucida Sans Unicode"/>
                        </a:rPr>
                        <a:t>culpables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6520" marR="79375">
                        <a:lnSpc>
                          <a:spcPct val="100800"/>
                        </a:lnSpc>
                        <a:spcBef>
                          <a:spcPts val="250"/>
                        </a:spcBef>
                      </a:pPr>
                      <a:r>
                        <a:rPr sz="1800" spc="80" dirty="0">
                          <a:latin typeface="Lucida Sans Unicode"/>
                          <a:cs typeface="Lucida Sans Unicode"/>
                        </a:rPr>
                        <a:t>Genera</a:t>
                      </a:r>
                      <a:r>
                        <a:rPr sz="1800" spc="-1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50" dirty="0">
                          <a:latin typeface="Lucida Sans Unicode"/>
                          <a:cs typeface="Lucida Sans Unicode"/>
                        </a:rPr>
                        <a:t>compromiso</a:t>
                      </a:r>
                      <a:r>
                        <a:rPr sz="18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80" dirty="0">
                          <a:latin typeface="Lucida Sans Unicode"/>
                          <a:cs typeface="Lucida Sans Unicode"/>
                        </a:rPr>
                        <a:t>de</a:t>
                      </a:r>
                      <a:r>
                        <a:rPr sz="1800" spc="-9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65" dirty="0">
                          <a:latin typeface="Lucida Sans Unicode"/>
                          <a:cs typeface="Lucida Sans Unicode"/>
                        </a:rPr>
                        <a:t>toda</a:t>
                      </a:r>
                      <a:r>
                        <a:rPr sz="1800" spc="-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65" dirty="0">
                          <a:latin typeface="Lucida Sans Unicode"/>
                          <a:cs typeface="Lucida Sans Unicode"/>
                        </a:rPr>
                        <a:t>la</a:t>
                      </a:r>
                      <a:r>
                        <a:rPr sz="1800" spc="-1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0" dirty="0">
                          <a:latin typeface="Lucida Sans Unicode"/>
                          <a:cs typeface="Lucida Sans Unicode"/>
                        </a:rPr>
                        <a:t>comunidad educativa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175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1350"/>
                        </a:spcBef>
                      </a:pPr>
                      <a:r>
                        <a:rPr sz="1800" spc="20" dirty="0">
                          <a:latin typeface="Lucida Sans Unicode"/>
                          <a:cs typeface="Lucida Sans Unicode"/>
                        </a:rPr>
                        <a:t>Responsabilidad</a:t>
                      </a:r>
                      <a:r>
                        <a:rPr sz="18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80" dirty="0">
                          <a:latin typeface="Lucida Sans Unicode"/>
                          <a:cs typeface="Lucida Sans Unicode"/>
                        </a:rPr>
                        <a:t>de</a:t>
                      </a:r>
                      <a:r>
                        <a:rPr sz="180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95" dirty="0">
                          <a:latin typeface="Lucida Sans Unicode"/>
                          <a:cs typeface="Lucida Sans Unicode"/>
                        </a:rPr>
                        <a:t>una</a:t>
                      </a:r>
                      <a:r>
                        <a:rPr sz="1800" spc="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20" dirty="0">
                          <a:latin typeface="Lucida Sans Unicode"/>
                          <a:cs typeface="Lucida Sans Unicode"/>
                        </a:rPr>
                        <a:t>sola</a:t>
                      </a:r>
                      <a:r>
                        <a:rPr sz="1800" spc="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45" dirty="0">
                          <a:latin typeface="Lucida Sans Unicode"/>
                          <a:cs typeface="Lucida Sans Unicode"/>
                        </a:rPr>
                        <a:t>persona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7145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6520" marR="300355">
                        <a:lnSpc>
                          <a:spcPct val="100800"/>
                        </a:lnSpc>
                        <a:spcBef>
                          <a:spcPts val="254"/>
                        </a:spcBef>
                      </a:pPr>
                      <a:r>
                        <a:rPr sz="1800" spc="60" dirty="0">
                          <a:latin typeface="Lucida Sans Unicode"/>
                          <a:cs typeface="Lucida Sans Unicode"/>
                        </a:rPr>
                        <a:t>Promueve</a:t>
                      </a:r>
                      <a:r>
                        <a:rPr sz="1800" spc="-10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0" dirty="0">
                          <a:latin typeface="Lucida Sans Unicode"/>
                          <a:cs typeface="Lucida Sans Unicode"/>
                        </a:rPr>
                        <a:t>cambios</a:t>
                      </a:r>
                      <a:r>
                        <a:rPr sz="18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0" dirty="0">
                          <a:latin typeface="Lucida Sans Unicode"/>
                          <a:cs typeface="Lucida Sans Unicode"/>
                        </a:rPr>
                        <a:t>en</a:t>
                      </a:r>
                      <a:r>
                        <a:rPr sz="18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0" dirty="0">
                          <a:latin typeface="Lucida Sans Unicode"/>
                          <a:cs typeface="Lucida Sans Unicode"/>
                        </a:rPr>
                        <a:t>prácticas</a:t>
                      </a:r>
                      <a:r>
                        <a:rPr sz="18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5" dirty="0">
                          <a:latin typeface="Lucida Sans Unicode"/>
                          <a:cs typeface="Lucida Sans Unicode"/>
                        </a:rPr>
                        <a:t>y</a:t>
                      </a:r>
                      <a:r>
                        <a:rPr sz="1800" spc="-1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cultura </a:t>
                      </a:r>
                      <a:r>
                        <a:rPr sz="1800" spc="40" dirty="0">
                          <a:latin typeface="Lucida Sans Unicode"/>
                          <a:cs typeface="Lucida Sans Unicode"/>
                        </a:rPr>
                        <a:t>escolar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32384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800" spc="85" dirty="0">
                          <a:latin typeface="Lucida Sans Unicode"/>
                          <a:cs typeface="Lucida Sans Unicode"/>
                        </a:rPr>
                        <a:t>Se</a:t>
                      </a:r>
                      <a:r>
                        <a:rPr sz="1800" spc="-10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0" dirty="0">
                          <a:latin typeface="Lucida Sans Unicode"/>
                          <a:cs typeface="Lucida Sans Unicode"/>
                        </a:rPr>
                        <a:t>queda</a:t>
                      </a:r>
                      <a:r>
                        <a:rPr sz="1800" spc="-1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solo</a:t>
                      </a:r>
                      <a:r>
                        <a:rPr sz="1800" spc="-6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70" dirty="0">
                          <a:latin typeface="Lucida Sans Unicode"/>
                          <a:cs typeface="Lucida Sans Unicode"/>
                        </a:rPr>
                        <a:t>en</a:t>
                      </a:r>
                      <a:r>
                        <a:rPr sz="1800" spc="-1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65" dirty="0">
                          <a:latin typeface="Lucida Sans Unicode"/>
                          <a:cs typeface="Lucida Sans Unicode"/>
                        </a:rPr>
                        <a:t>la</a:t>
                      </a:r>
                      <a:r>
                        <a:rPr sz="1800" spc="-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teoría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1720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1050" y="352425"/>
            <a:ext cx="2057400" cy="4572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63225" y="323850"/>
            <a:ext cx="676275" cy="5619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050" y="190500"/>
            <a:ext cx="2057400" cy="4476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34725" y="171450"/>
            <a:ext cx="685800" cy="5715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96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000" spc="-130" dirty="0"/>
              <a:t>Aspectos</a:t>
            </a:r>
            <a:r>
              <a:rPr sz="3000" spc="-400" dirty="0"/>
              <a:t> </a:t>
            </a:r>
            <a:r>
              <a:rPr sz="3000" spc="-75" dirty="0"/>
              <a:t>clave</a:t>
            </a:r>
            <a:r>
              <a:rPr sz="3000" spc="-350" dirty="0"/>
              <a:t> </a:t>
            </a:r>
            <a:r>
              <a:rPr sz="3000" dirty="0"/>
              <a:t>para</a:t>
            </a:r>
            <a:r>
              <a:rPr sz="3000" spc="-320" dirty="0"/>
              <a:t> </a:t>
            </a:r>
            <a:r>
              <a:rPr sz="3000" spc="-35" dirty="0"/>
              <a:t>trabajar</a:t>
            </a:r>
            <a:r>
              <a:rPr sz="3000" spc="-385" dirty="0"/>
              <a:t> </a:t>
            </a:r>
            <a:r>
              <a:rPr sz="3000" spc="-60" dirty="0"/>
              <a:t>en</a:t>
            </a:r>
            <a:r>
              <a:rPr sz="3000" spc="-290" dirty="0"/>
              <a:t> </a:t>
            </a:r>
            <a:r>
              <a:rPr sz="3000" spc="-80" dirty="0"/>
              <a:t>la</a:t>
            </a:r>
            <a:r>
              <a:rPr sz="3000" spc="-310" dirty="0"/>
              <a:t> </a:t>
            </a:r>
            <a:r>
              <a:rPr sz="3000" spc="-80" dirty="0"/>
              <a:t>sensibilización</a:t>
            </a:r>
            <a:endParaRPr sz="3000"/>
          </a:p>
        </p:txBody>
      </p:sp>
      <p:sp>
        <p:nvSpPr>
          <p:cNvPr id="5" name="object 5"/>
          <p:cNvSpPr/>
          <p:nvPr/>
        </p:nvSpPr>
        <p:spPr>
          <a:xfrm>
            <a:off x="1633601" y="1957451"/>
            <a:ext cx="7143750" cy="1200150"/>
          </a:xfrm>
          <a:custGeom>
            <a:avLst/>
            <a:gdLst/>
            <a:ahLst/>
            <a:cxnLst/>
            <a:rect l="l" t="t" r="r" b="b"/>
            <a:pathLst>
              <a:path w="7143750" h="1200150">
                <a:moveTo>
                  <a:pt x="7143750" y="0"/>
                </a:moveTo>
                <a:lnTo>
                  <a:pt x="599948" y="0"/>
                </a:lnTo>
                <a:lnTo>
                  <a:pt x="0" y="599948"/>
                </a:lnTo>
                <a:lnTo>
                  <a:pt x="599948" y="1200150"/>
                </a:lnTo>
                <a:lnTo>
                  <a:pt x="7143750" y="1200150"/>
                </a:lnTo>
                <a:lnTo>
                  <a:pt x="7143750" y="0"/>
                </a:lnTo>
                <a:close/>
              </a:path>
            </a:pathLst>
          </a:custGeom>
          <a:solidFill>
            <a:srgbClr val="58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41270" y="2093912"/>
            <a:ext cx="5702300" cy="84010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419100" marR="5080" indent="-407034">
              <a:lnSpc>
                <a:spcPts val="3080"/>
              </a:lnSpc>
              <a:spcBef>
                <a:spcPts val="409"/>
              </a:spcBef>
              <a:tabLst>
                <a:tab pos="419100" algn="l"/>
              </a:tabLst>
            </a:pPr>
            <a:r>
              <a:rPr sz="2750" spc="-595" dirty="0">
                <a:solidFill>
                  <a:srgbClr val="FFFFFF"/>
                </a:solidFill>
                <a:latin typeface="Lucida Sans Unicode"/>
                <a:cs typeface="Lucida Sans Unicode"/>
              </a:rPr>
              <a:t>1.</a:t>
            </a:r>
            <a:r>
              <a:rPr sz="2750" dirty="0">
                <a:solidFill>
                  <a:srgbClr val="FFFFFF"/>
                </a:solidFill>
                <a:latin typeface="Lucida Sans Unicode"/>
                <a:cs typeface="Lucida Sans Unicode"/>
              </a:rPr>
              <a:t>	</a:t>
            </a:r>
            <a:r>
              <a:rPr sz="2750" spc="160" dirty="0">
                <a:solidFill>
                  <a:srgbClr val="FFFFFF"/>
                </a:solidFill>
                <a:latin typeface="Lucida Sans Unicode"/>
                <a:cs typeface="Lucida Sans Unicode"/>
              </a:rPr>
              <a:t>Paradigmas</a:t>
            </a:r>
            <a:r>
              <a:rPr sz="275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5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sobre</a:t>
            </a:r>
            <a:r>
              <a:rPr sz="275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50" spc="140" dirty="0">
                <a:solidFill>
                  <a:srgbClr val="FFFFFF"/>
                </a:solidFill>
                <a:latin typeface="Lucida Sans Unicode"/>
                <a:cs typeface="Lucida Sans Unicode"/>
              </a:rPr>
              <a:t>educación </a:t>
            </a:r>
            <a:r>
              <a:rPr sz="27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inclusiva</a:t>
            </a:r>
            <a:endParaRPr sz="2750">
              <a:latin typeface="Lucida Sans Unicode"/>
              <a:cs typeface="Lucida Sans Unicode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44562" y="1944751"/>
            <a:ext cx="1378585" cy="1225550"/>
            <a:chOff x="944562" y="1944751"/>
            <a:chExt cx="1378585" cy="122555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7262" y="1957324"/>
              <a:ext cx="1352613" cy="12001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57262" y="1957451"/>
              <a:ext cx="1353185" cy="1200150"/>
            </a:xfrm>
            <a:custGeom>
              <a:avLst/>
              <a:gdLst/>
              <a:ahLst/>
              <a:cxnLst/>
              <a:rect l="l" t="t" r="r" b="b"/>
              <a:pathLst>
                <a:path w="1353185" h="1200150">
                  <a:moveTo>
                    <a:pt x="0" y="600075"/>
                  </a:moveTo>
                  <a:lnTo>
                    <a:pt x="1854" y="555283"/>
                  </a:lnTo>
                  <a:lnTo>
                    <a:pt x="7332" y="511387"/>
                  </a:lnTo>
                  <a:lnTo>
                    <a:pt x="16302" y="468502"/>
                  </a:lnTo>
                  <a:lnTo>
                    <a:pt x="28633" y="426744"/>
                  </a:lnTo>
                  <a:lnTo>
                    <a:pt x="44194" y="386229"/>
                  </a:lnTo>
                  <a:lnTo>
                    <a:pt x="62856" y="347073"/>
                  </a:lnTo>
                  <a:lnTo>
                    <a:pt x="84486" y="309392"/>
                  </a:lnTo>
                  <a:lnTo>
                    <a:pt x="108955" y="273302"/>
                  </a:lnTo>
                  <a:lnTo>
                    <a:pt x="136132" y="238918"/>
                  </a:lnTo>
                  <a:lnTo>
                    <a:pt x="165885" y="206358"/>
                  </a:lnTo>
                  <a:lnTo>
                    <a:pt x="198085" y="175736"/>
                  </a:lnTo>
                  <a:lnTo>
                    <a:pt x="232600" y="147168"/>
                  </a:lnTo>
                  <a:lnTo>
                    <a:pt x="269299" y="120771"/>
                  </a:lnTo>
                  <a:lnTo>
                    <a:pt x="308053" y="96661"/>
                  </a:lnTo>
                  <a:lnTo>
                    <a:pt x="348730" y="74953"/>
                  </a:lnTo>
                  <a:lnTo>
                    <a:pt x="391199" y="55763"/>
                  </a:lnTo>
                  <a:lnTo>
                    <a:pt x="435331" y="39207"/>
                  </a:lnTo>
                  <a:lnTo>
                    <a:pt x="480993" y="25401"/>
                  </a:lnTo>
                  <a:lnTo>
                    <a:pt x="528055" y="14462"/>
                  </a:lnTo>
                  <a:lnTo>
                    <a:pt x="576388" y="6505"/>
                  </a:lnTo>
                  <a:lnTo>
                    <a:pt x="625859" y="1645"/>
                  </a:lnTo>
                  <a:lnTo>
                    <a:pt x="676338" y="0"/>
                  </a:lnTo>
                  <a:lnTo>
                    <a:pt x="726795" y="1645"/>
                  </a:lnTo>
                  <a:lnTo>
                    <a:pt x="776247" y="6505"/>
                  </a:lnTo>
                  <a:lnTo>
                    <a:pt x="824563" y="14462"/>
                  </a:lnTo>
                  <a:lnTo>
                    <a:pt x="871613" y="25401"/>
                  </a:lnTo>
                  <a:lnTo>
                    <a:pt x="917265" y="39207"/>
                  </a:lnTo>
                  <a:lnTo>
                    <a:pt x="961388" y="55763"/>
                  </a:lnTo>
                  <a:lnTo>
                    <a:pt x="1003852" y="74953"/>
                  </a:lnTo>
                  <a:lnTo>
                    <a:pt x="1044525" y="96661"/>
                  </a:lnTo>
                  <a:lnTo>
                    <a:pt x="1083277" y="120771"/>
                  </a:lnTo>
                  <a:lnTo>
                    <a:pt x="1119977" y="147168"/>
                  </a:lnTo>
                  <a:lnTo>
                    <a:pt x="1154493" y="175736"/>
                  </a:lnTo>
                  <a:lnTo>
                    <a:pt x="1186695" y="206358"/>
                  </a:lnTo>
                  <a:lnTo>
                    <a:pt x="1216451" y="238918"/>
                  </a:lnTo>
                  <a:lnTo>
                    <a:pt x="1243632" y="273302"/>
                  </a:lnTo>
                  <a:lnTo>
                    <a:pt x="1268105" y="309392"/>
                  </a:lnTo>
                  <a:lnTo>
                    <a:pt x="1289739" y="347073"/>
                  </a:lnTo>
                  <a:lnTo>
                    <a:pt x="1308405" y="386229"/>
                  </a:lnTo>
                  <a:lnTo>
                    <a:pt x="1323971" y="426744"/>
                  </a:lnTo>
                  <a:lnTo>
                    <a:pt x="1336305" y="468502"/>
                  </a:lnTo>
                  <a:lnTo>
                    <a:pt x="1345278" y="511387"/>
                  </a:lnTo>
                  <a:lnTo>
                    <a:pt x="1350757" y="555283"/>
                  </a:lnTo>
                  <a:lnTo>
                    <a:pt x="1352613" y="600075"/>
                  </a:lnTo>
                  <a:lnTo>
                    <a:pt x="1350757" y="644850"/>
                  </a:lnTo>
                  <a:lnTo>
                    <a:pt x="1345278" y="688734"/>
                  </a:lnTo>
                  <a:lnTo>
                    <a:pt x="1336305" y="731608"/>
                  </a:lnTo>
                  <a:lnTo>
                    <a:pt x="1323971" y="773359"/>
                  </a:lnTo>
                  <a:lnTo>
                    <a:pt x="1308405" y="813868"/>
                  </a:lnTo>
                  <a:lnTo>
                    <a:pt x="1289739" y="853021"/>
                  </a:lnTo>
                  <a:lnTo>
                    <a:pt x="1268105" y="890701"/>
                  </a:lnTo>
                  <a:lnTo>
                    <a:pt x="1243632" y="926791"/>
                  </a:lnTo>
                  <a:lnTo>
                    <a:pt x="1216451" y="961176"/>
                  </a:lnTo>
                  <a:lnTo>
                    <a:pt x="1186695" y="993740"/>
                  </a:lnTo>
                  <a:lnTo>
                    <a:pt x="1154493" y="1024366"/>
                  </a:lnTo>
                  <a:lnTo>
                    <a:pt x="1119977" y="1052938"/>
                  </a:lnTo>
                  <a:lnTo>
                    <a:pt x="1083277" y="1079340"/>
                  </a:lnTo>
                  <a:lnTo>
                    <a:pt x="1044525" y="1103456"/>
                  </a:lnTo>
                  <a:lnTo>
                    <a:pt x="1003852" y="1125170"/>
                  </a:lnTo>
                  <a:lnTo>
                    <a:pt x="961388" y="1144366"/>
                  </a:lnTo>
                  <a:lnTo>
                    <a:pt x="917265" y="1160927"/>
                  </a:lnTo>
                  <a:lnTo>
                    <a:pt x="871613" y="1174737"/>
                  </a:lnTo>
                  <a:lnTo>
                    <a:pt x="824563" y="1185681"/>
                  </a:lnTo>
                  <a:lnTo>
                    <a:pt x="776247" y="1193642"/>
                  </a:lnTo>
                  <a:lnTo>
                    <a:pt x="726795" y="1198503"/>
                  </a:lnTo>
                  <a:lnTo>
                    <a:pt x="676338" y="1200150"/>
                  </a:lnTo>
                  <a:lnTo>
                    <a:pt x="625859" y="1198503"/>
                  </a:lnTo>
                  <a:lnTo>
                    <a:pt x="576388" y="1193642"/>
                  </a:lnTo>
                  <a:lnTo>
                    <a:pt x="528055" y="1185681"/>
                  </a:lnTo>
                  <a:lnTo>
                    <a:pt x="480993" y="1174737"/>
                  </a:lnTo>
                  <a:lnTo>
                    <a:pt x="435331" y="1160927"/>
                  </a:lnTo>
                  <a:lnTo>
                    <a:pt x="391199" y="1144366"/>
                  </a:lnTo>
                  <a:lnTo>
                    <a:pt x="348730" y="1125170"/>
                  </a:lnTo>
                  <a:lnTo>
                    <a:pt x="308053" y="1103456"/>
                  </a:lnTo>
                  <a:lnTo>
                    <a:pt x="269299" y="1079340"/>
                  </a:lnTo>
                  <a:lnTo>
                    <a:pt x="232600" y="1052938"/>
                  </a:lnTo>
                  <a:lnTo>
                    <a:pt x="198085" y="1024366"/>
                  </a:lnTo>
                  <a:lnTo>
                    <a:pt x="165885" y="993740"/>
                  </a:lnTo>
                  <a:lnTo>
                    <a:pt x="136132" y="961176"/>
                  </a:lnTo>
                  <a:lnTo>
                    <a:pt x="108955" y="926791"/>
                  </a:lnTo>
                  <a:lnTo>
                    <a:pt x="84486" y="890701"/>
                  </a:lnTo>
                  <a:lnTo>
                    <a:pt x="62856" y="853021"/>
                  </a:lnTo>
                  <a:lnTo>
                    <a:pt x="44194" y="813868"/>
                  </a:lnTo>
                  <a:lnTo>
                    <a:pt x="28633" y="773359"/>
                  </a:lnTo>
                  <a:lnTo>
                    <a:pt x="16302" y="731608"/>
                  </a:lnTo>
                  <a:lnTo>
                    <a:pt x="7332" y="688734"/>
                  </a:lnTo>
                  <a:lnTo>
                    <a:pt x="1854" y="644850"/>
                  </a:lnTo>
                  <a:lnTo>
                    <a:pt x="0" y="600075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633601" y="3519551"/>
            <a:ext cx="7143750" cy="1209675"/>
          </a:xfrm>
          <a:custGeom>
            <a:avLst/>
            <a:gdLst/>
            <a:ahLst/>
            <a:cxnLst/>
            <a:rect l="l" t="t" r="r" b="b"/>
            <a:pathLst>
              <a:path w="7143750" h="1209675">
                <a:moveTo>
                  <a:pt x="7143750" y="0"/>
                </a:moveTo>
                <a:lnTo>
                  <a:pt x="604774" y="0"/>
                </a:lnTo>
                <a:lnTo>
                  <a:pt x="0" y="604774"/>
                </a:lnTo>
                <a:lnTo>
                  <a:pt x="604774" y="1209675"/>
                </a:lnTo>
                <a:lnTo>
                  <a:pt x="7143750" y="1209675"/>
                </a:lnTo>
                <a:lnTo>
                  <a:pt x="7143750" y="0"/>
                </a:lnTo>
                <a:close/>
              </a:path>
            </a:pathLst>
          </a:custGeom>
          <a:solidFill>
            <a:srgbClr val="4BC3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490470" y="3853815"/>
            <a:ext cx="533082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200" dirty="0">
                <a:solidFill>
                  <a:srgbClr val="FFFFFF"/>
                </a:solidFill>
                <a:latin typeface="Lucida Sans Unicode"/>
                <a:cs typeface="Lucida Sans Unicode"/>
              </a:rPr>
              <a:t>2.</a:t>
            </a:r>
            <a:r>
              <a:rPr sz="275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50" dirty="0">
                <a:solidFill>
                  <a:srgbClr val="FFFFFF"/>
                </a:solidFill>
                <a:latin typeface="Lucida Sans Unicode"/>
                <a:cs typeface="Lucida Sans Unicode"/>
              </a:rPr>
              <a:t>Mitos</a:t>
            </a:r>
            <a:r>
              <a:rPr sz="2750" spc="-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5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sz="2750" spc="-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5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creencias</a:t>
            </a:r>
            <a:r>
              <a:rPr sz="2750" spc="-1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5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limitantes</a:t>
            </a:r>
            <a:endParaRPr sz="2750">
              <a:latin typeface="Lucida Sans Unicode"/>
              <a:cs typeface="Lucida Sans Unicode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44562" y="3506851"/>
            <a:ext cx="1378585" cy="1235075"/>
            <a:chOff x="944562" y="3506851"/>
            <a:chExt cx="1378585" cy="123507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7262" y="3519424"/>
              <a:ext cx="1352486" cy="120967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57262" y="3519551"/>
              <a:ext cx="1353185" cy="1209675"/>
            </a:xfrm>
            <a:custGeom>
              <a:avLst/>
              <a:gdLst/>
              <a:ahLst/>
              <a:cxnLst/>
              <a:rect l="l" t="t" r="r" b="b"/>
              <a:pathLst>
                <a:path w="1353185" h="1209675">
                  <a:moveTo>
                    <a:pt x="0" y="604774"/>
                  </a:moveTo>
                  <a:lnTo>
                    <a:pt x="1854" y="559638"/>
                  </a:lnTo>
                  <a:lnTo>
                    <a:pt x="7332" y="515404"/>
                  </a:lnTo>
                  <a:lnTo>
                    <a:pt x="16302" y="472187"/>
                  </a:lnTo>
                  <a:lnTo>
                    <a:pt x="28633" y="430106"/>
                  </a:lnTo>
                  <a:lnTo>
                    <a:pt x="44194" y="389276"/>
                  </a:lnTo>
                  <a:lnTo>
                    <a:pt x="62856" y="349815"/>
                  </a:lnTo>
                  <a:lnTo>
                    <a:pt x="84486" y="311839"/>
                  </a:lnTo>
                  <a:lnTo>
                    <a:pt x="108955" y="275467"/>
                  </a:lnTo>
                  <a:lnTo>
                    <a:pt x="136132" y="240813"/>
                  </a:lnTo>
                  <a:lnTo>
                    <a:pt x="165885" y="207996"/>
                  </a:lnTo>
                  <a:lnTo>
                    <a:pt x="198085" y="177133"/>
                  </a:lnTo>
                  <a:lnTo>
                    <a:pt x="232600" y="148340"/>
                  </a:lnTo>
                  <a:lnTo>
                    <a:pt x="269299" y="121734"/>
                  </a:lnTo>
                  <a:lnTo>
                    <a:pt x="308053" y="97432"/>
                  </a:lnTo>
                  <a:lnTo>
                    <a:pt x="348730" y="75551"/>
                  </a:lnTo>
                  <a:lnTo>
                    <a:pt x="391199" y="56208"/>
                  </a:lnTo>
                  <a:lnTo>
                    <a:pt x="435331" y="39521"/>
                  </a:lnTo>
                  <a:lnTo>
                    <a:pt x="480993" y="25605"/>
                  </a:lnTo>
                  <a:lnTo>
                    <a:pt x="528055" y="14578"/>
                  </a:lnTo>
                  <a:lnTo>
                    <a:pt x="576388" y="6557"/>
                  </a:lnTo>
                  <a:lnTo>
                    <a:pt x="625859" y="1658"/>
                  </a:lnTo>
                  <a:lnTo>
                    <a:pt x="676338" y="0"/>
                  </a:lnTo>
                  <a:lnTo>
                    <a:pt x="726795" y="1658"/>
                  </a:lnTo>
                  <a:lnTo>
                    <a:pt x="776247" y="6557"/>
                  </a:lnTo>
                  <a:lnTo>
                    <a:pt x="824563" y="14578"/>
                  </a:lnTo>
                  <a:lnTo>
                    <a:pt x="871613" y="25605"/>
                  </a:lnTo>
                  <a:lnTo>
                    <a:pt x="917265" y="39521"/>
                  </a:lnTo>
                  <a:lnTo>
                    <a:pt x="961388" y="56208"/>
                  </a:lnTo>
                  <a:lnTo>
                    <a:pt x="1003852" y="75551"/>
                  </a:lnTo>
                  <a:lnTo>
                    <a:pt x="1044525" y="97432"/>
                  </a:lnTo>
                  <a:lnTo>
                    <a:pt x="1083277" y="121734"/>
                  </a:lnTo>
                  <a:lnTo>
                    <a:pt x="1119977" y="148340"/>
                  </a:lnTo>
                  <a:lnTo>
                    <a:pt x="1154493" y="177133"/>
                  </a:lnTo>
                  <a:lnTo>
                    <a:pt x="1186695" y="207996"/>
                  </a:lnTo>
                  <a:lnTo>
                    <a:pt x="1216451" y="240813"/>
                  </a:lnTo>
                  <a:lnTo>
                    <a:pt x="1243632" y="275467"/>
                  </a:lnTo>
                  <a:lnTo>
                    <a:pt x="1268105" y="311839"/>
                  </a:lnTo>
                  <a:lnTo>
                    <a:pt x="1289739" y="349815"/>
                  </a:lnTo>
                  <a:lnTo>
                    <a:pt x="1308405" y="389276"/>
                  </a:lnTo>
                  <a:lnTo>
                    <a:pt x="1323971" y="430106"/>
                  </a:lnTo>
                  <a:lnTo>
                    <a:pt x="1336305" y="472187"/>
                  </a:lnTo>
                  <a:lnTo>
                    <a:pt x="1345278" y="515404"/>
                  </a:lnTo>
                  <a:lnTo>
                    <a:pt x="1350757" y="559638"/>
                  </a:lnTo>
                  <a:lnTo>
                    <a:pt x="1352613" y="604774"/>
                  </a:lnTo>
                  <a:lnTo>
                    <a:pt x="1350757" y="649910"/>
                  </a:lnTo>
                  <a:lnTo>
                    <a:pt x="1345278" y="694146"/>
                  </a:lnTo>
                  <a:lnTo>
                    <a:pt x="1336305" y="737366"/>
                  </a:lnTo>
                  <a:lnTo>
                    <a:pt x="1323971" y="779452"/>
                  </a:lnTo>
                  <a:lnTo>
                    <a:pt x="1308405" y="820288"/>
                  </a:lnTo>
                  <a:lnTo>
                    <a:pt x="1289739" y="859755"/>
                  </a:lnTo>
                  <a:lnTo>
                    <a:pt x="1268105" y="897738"/>
                  </a:lnTo>
                  <a:lnTo>
                    <a:pt x="1243632" y="934119"/>
                  </a:lnTo>
                  <a:lnTo>
                    <a:pt x="1216451" y="968780"/>
                  </a:lnTo>
                  <a:lnTo>
                    <a:pt x="1186695" y="1001606"/>
                  </a:lnTo>
                  <a:lnTo>
                    <a:pt x="1154493" y="1032478"/>
                  </a:lnTo>
                  <a:lnTo>
                    <a:pt x="1119977" y="1061280"/>
                  </a:lnTo>
                  <a:lnTo>
                    <a:pt x="1083277" y="1087894"/>
                  </a:lnTo>
                  <a:lnTo>
                    <a:pt x="1044525" y="1112204"/>
                  </a:lnTo>
                  <a:lnTo>
                    <a:pt x="1003852" y="1134093"/>
                  </a:lnTo>
                  <a:lnTo>
                    <a:pt x="961388" y="1153443"/>
                  </a:lnTo>
                  <a:lnTo>
                    <a:pt x="917265" y="1170137"/>
                  </a:lnTo>
                  <a:lnTo>
                    <a:pt x="871613" y="1184058"/>
                  </a:lnTo>
                  <a:lnTo>
                    <a:pt x="824563" y="1195090"/>
                  </a:lnTo>
                  <a:lnTo>
                    <a:pt x="776247" y="1203114"/>
                  </a:lnTo>
                  <a:lnTo>
                    <a:pt x="726795" y="1208015"/>
                  </a:lnTo>
                  <a:lnTo>
                    <a:pt x="676338" y="1209675"/>
                  </a:lnTo>
                  <a:lnTo>
                    <a:pt x="625859" y="1208015"/>
                  </a:lnTo>
                  <a:lnTo>
                    <a:pt x="576388" y="1203114"/>
                  </a:lnTo>
                  <a:lnTo>
                    <a:pt x="528055" y="1195090"/>
                  </a:lnTo>
                  <a:lnTo>
                    <a:pt x="480993" y="1184058"/>
                  </a:lnTo>
                  <a:lnTo>
                    <a:pt x="435331" y="1170137"/>
                  </a:lnTo>
                  <a:lnTo>
                    <a:pt x="391199" y="1153443"/>
                  </a:lnTo>
                  <a:lnTo>
                    <a:pt x="348730" y="1134093"/>
                  </a:lnTo>
                  <a:lnTo>
                    <a:pt x="308053" y="1112204"/>
                  </a:lnTo>
                  <a:lnTo>
                    <a:pt x="269299" y="1087894"/>
                  </a:lnTo>
                  <a:lnTo>
                    <a:pt x="232600" y="1061280"/>
                  </a:lnTo>
                  <a:lnTo>
                    <a:pt x="198085" y="1032478"/>
                  </a:lnTo>
                  <a:lnTo>
                    <a:pt x="165885" y="1001606"/>
                  </a:lnTo>
                  <a:lnTo>
                    <a:pt x="136132" y="968780"/>
                  </a:lnTo>
                  <a:lnTo>
                    <a:pt x="108955" y="934119"/>
                  </a:lnTo>
                  <a:lnTo>
                    <a:pt x="84486" y="897738"/>
                  </a:lnTo>
                  <a:lnTo>
                    <a:pt x="62856" y="859755"/>
                  </a:lnTo>
                  <a:lnTo>
                    <a:pt x="44194" y="820288"/>
                  </a:lnTo>
                  <a:lnTo>
                    <a:pt x="28633" y="779452"/>
                  </a:lnTo>
                  <a:lnTo>
                    <a:pt x="16302" y="737366"/>
                  </a:lnTo>
                  <a:lnTo>
                    <a:pt x="7332" y="694146"/>
                  </a:lnTo>
                  <a:lnTo>
                    <a:pt x="1854" y="649910"/>
                  </a:lnTo>
                  <a:lnTo>
                    <a:pt x="0" y="604774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1633601" y="5091176"/>
            <a:ext cx="7143750" cy="1200150"/>
          </a:xfrm>
          <a:custGeom>
            <a:avLst/>
            <a:gdLst/>
            <a:ahLst/>
            <a:cxnLst/>
            <a:rect l="l" t="t" r="r" b="b"/>
            <a:pathLst>
              <a:path w="7143750" h="1200150">
                <a:moveTo>
                  <a:pt x="7143750" y="0"/>
                </a:moveTo>
                <a:lnTo>
                  <a:pt x="599948" y="0"/>
                </a:lnTo>
                <a:lnTo>
                  <a:pt x="0" y="600011"/>
                </a:lnTo>
                <a:lnTo>
                  <a:pt x="599948" y="1200086"/>
                </a:lnTo>
                <a:lnTo>
                  <a:pt x="7143750" y="1200086"/>
                </a:lnTo>
                <a:lnTo>
                  <a:pt x="7143750" y="0"/>
                </a:lnTo>
                <a:close/>
              </a:path>
            </a:pathLst>
          </a:custGeom>
          <a:solidFill>
            <a:srgbClr val="6EAB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490470" y="5421629"/>
            <a:ext cx="411861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-204" dirty="0">
                <a:solidFill>
                  <a:srgbClr val="FFFFFF"/>
                </a:solidFill>
                <a:latin typeface="Lucida Sans Unicode"/>
                <a:cs typeface="Lucida Sans Unicode"/>
              </a:rPr>
              <a:t>3.</a:t>
            </a:r>
            <a:r>
              <a:rPr sz="275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50" spc="-95" dirty="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sz="2750" spc="-1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5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poder</a:t>
            </a:r>
            <a:r>
              <a:rPr sz="275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5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del</a:t>
            </a:r>
            <a:r>
              <a:rPr sz="2750" spc="-1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75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lenguaje</a:t>
            </a:r>
            <a:endParaRPr sz="2750">
              <a:latin typeface="Lucida Sans Unicode"/>
              <a:cs typeface="Lucida Sans Unicode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44562" y="5078476"/>
            <a:ext cx="1378585" cy="1225550"/>
            <a:chOff x="944562" y="5078476"/>
            <a:chExt cx="1378585" cy="1225550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7262" y="5091176"/>
              <a:ext cx="1352613" cy="120008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57262" y="5091176"/>
              <a:ext cx="1353185" cy="1200150"/>
            </a:xfrm>
            <a:custGeom>
              <a:avLst/>
              <a:gdLst/>
              <a:ahLst/>
              <a:cxnLst/>
              <a:rect l="l" t="t" r="r" b="b"/>
              <a:pathLst>
                <a:path w="1353185" h="1200150">
                  <a:moveTo>
                    <a:pt x="0" y="600011"/>
                  </a:moveTo>
                  <a:lnTo>
                    <a:pt x="1854" y="555228"/>
                  </a:lnTo>
                  <a:lnTo>
                    <a:pt x="7332" y="511339"/>
                  </a:lnTo>
                  <a:lnTo>
                    <a:pt x="16302" y="468461"/>
                  </a:lnTo>
                  <a:lnTo>
                    <a:pt x="28633" y="426709"/>
                  </a:lnTo>
                  <a:lnTo>
                    <a:pt x="44194" y="386200"/>
                  </a:lnTo>
                  <a:lnTo>
                    <a:pt x="62856" y="347049"/>
                  </a:lnTo>
                  <a:lnTo>
                    <a:pt x="84486" y="309372"/>
                  </a:lnTo>
                  <a:lnTo>
                    <a:pt x="108955" y="273286"/>
                  </a:lnTo>
                  <a:lnTo>
                    <a:pt x="136132" y="238905"/>
                  </a:lnTo>
                  <a:lnTo>
                    <a:pt x="165885" y="206347"/>
                  </a:lnTo>
                  <a:lnTo>
                    <a:pt x="198085" y="175728"/>
                  </a:lnTo>
                  <a:lnTo>
                    <a:pt x="232600" y="147162"/>
                  </a:lnTo>
                  <a:lnTo>
                    <a:pt x="269299" y="120767"/>
                  </a:lnTo>
                  <a:lnTo>
                    <a:pt x="308053" y="96658"/>
                  </a:lnTo>
                  <a:lnTo>
                    <a:pt x="348730" y="74950"/>
                  </a:lnTo>
                  <a:lnTo>
                    <a:pt x="391199" y="55761"/>
                  </a:lnTo>
                  <a:lnTo>
                    <a:pt x="435331" y="39206"/>
                  </a:lnTo>
                  <a:lnTo>
                    <a:pt x="480993" y="25401"/>
                  </a:lnTo>
                  <a:lnTo>
                    <a:pt x="528055" y="14462"/>
                  </a:lnTo>
                  <a:lnTo>
                    <a:pt x="576388" y="6505"/>
                  </a:lnTo>
                  <a:lnTo>
                    <a:pt x="625859" y="1645"/>
                  </a:lnTo>
                  <a:lnTo>
                    <a:pt x="676338" y="0"/>
                  </a:lnTo>
                  <a:lnTo>
                    <a:pt x="726795" y="1645"/>
                  </a:lnTo>
                  <a:lnTo>
                    <a:pt x="776247" y="6505"/>
                  </a:lnTo>
                  <a:lnTo>
                    <a:pt x="824563" y="14462"/>
                  </a:lnTo>
                  <a:lnTo>
                    <a:pt x="871613" y="25401"/>
                  </a:lnTo>
                  <a:lnTo>
                    <a:pt x="917265" y="39206"/>
                  </a:lnTo>
                  <a:lnTo>
                    <a:pt x="961388" y="55761"/>
                  </a:lnTo>
                  <a:lnTo>
                    <a:pt x="1003852" y="74950"/>
                  </a:lnTo>
                  <a:lnTo>
                    <a:pt x="1044525" y="96658"/>
                  </a:lnTo>
                  <a:lnTo>
                    <a:pt x="1083277" y="120767"/>
                  </a:lnTo>
                  <a:lnTo>
                    <a:pt x="1119977" y="147162"/>
                  </a:lnTo>
                  <a:lnTo>
                    <a:pt x="1154493" y="175728"/>
                  </a:lnTo>
                  <a:lnTo>
                    <a:pt x="1186695" y="206347"/>
                  </a:lnTo>
                  <a:lnTo>
                    <a:pt x="1216451" y="238905"/>
                  </a:lnTo>
                  <a:lnTo>
                    <a:pt x="1243632" y="273286"/>
                  </a:lnTo>
                  <a:lnTo>
                    <a:pt x="1268105" y="309372"/>
                  </a:lnTo>
                  <a:lnTo>
                    <a:pt x="1289739" y="347049"/>
                  </a:lnTo>
                  <a:lnTo>
                    <a:pt x="1308405" y="386200"/>
                  </a:lnTo>
                  <a:lnTo>
                    <a:pt x="1323971" y="426709"/>
                  </a:lnTo>
                  <a:lnTo>
                    <a:pt x="1336305" y="468461"/>
                  </a:lnTo>
                  <a:lnTo>
                    <a:pt x="1345278" y="511339"/>
                  </a:lnTo>
                  <a:lnTo>
                    <a:pt x="1350757" y="555228"/>
                  </a:lnTo>
                  <a:lnTo>
                    <a:pt x="1352613" y="600011"/>
                  </a:lnTo>
                  <a:lnTo>
                    <a:pt x="1350757" y="644795"/>
                  </a:lnTo>
                  <a:lnTo>
                    <a:pt x="1345278" y="688684"/>
                  </a:lnTo>
                  <a:lnTo>
                    <a:pt x="1336305" y="731564"/>
                  </a:lnTo>
                  <a:lnTo>
                    <a:pt x="1323971" y="773318"/>
                  </a:lnTo>
                  <a:lnTo>
                    <a:pt x="1308405" y="813831"/>
                  </a:lnTo>
                  <a:lnTo>
                    <a:pt x="1289739" y="852985"/>
                  </a:lnTo>
                  <a:lnTo>
                    <a:pt x="1268105" y="890665"/>
                  </a:lnTo>
                  <a:lnTo>
                    <a:pt x="1243632" y="926756"/>
                  </a:lnTo>
                  <a:lnTo>
                    <a:pt x="1216451" y="961140"/>
                  </a:lnTo>
                  <a:lnTo>
                    <a:pt x="1186695" y="993702"/>
                  </a:lnTo>
                  <a:lnTo>
                    <a:pt x="1154493" y="1024326"/>
                  </a:lnTo>
                  <a:lnTo>
                    <a:pt x="1119977" y="1052896"/>
                  </a:lnTo>
                  <a:lnTo>
                    <a:pt x="1083277" y="1079295"/>
                  </a:lnTo>
                  <a:lnTo>
                    <a:pt x="1044525" y="1103409"/>
                  </a:lnTo>
                  <a:lnTo>
                    <a:pt x="1003852" y="1125120"/>
                  </a:lnTo>
                  <a:lnTo>
                    <a:pt x="961388" y="1144313"/>
                  </a:lnTo>
                  <a:lnTo>
                    <a:pt x="917265" y="1160871"/>
                  </a:lnTo>
                  <a:lnTo>
                    <a:pt x="871613" y="1174679"/>
                  </a:lnTo>
                  <a:lnTo>
                    <a:pt x="824563" y="1185620"/>
                  </a:lnTo>
                  <a:lnTo>
                    <a:pt x="776247" y="1193580"/>
                  </a:lnTo>
                  <a:lnTo>
                    <a:pt x="726795" y="1198440"/>
                  </a:lnTo>
                  <a:lnTo>
                    <a:pt x="676338" y="1200086"/>
                  </a:lnTo>
                  <a:lnTo>
                    <a:pt x="625859" y="1198440"/>
                  </a:lnTo>
                  <a:lnTo>
                    <a:pt x="576388" y="1193580"/>
                  </a:lnTo>
                  <a:lnTo>
                    <a:pt x="528055" y="1185620"/>
                  </a:lnTo>
                  <a:lnTo>
                    <a:pt x="480993" y="1174679"/>
                  </a:lnTo>
                  <a:lnTo>
                    <a:pt x="435331" y="1160871"/>
                  </a:lnTo>
                  <a:lnTo>
                    <a:pt x="391199" y="1144313"/>
                  </a:lnTo>
                  <a:lnTo>
                    <a:pt x="348730" y="1125120"/>
                  </a:lnTo>
                  <a:lnTo>
                    <a:pt x="308053" y="1103409"/>
                  </a:lnTo>
                  <a:lnTo>
                    <a:pt x="269299" y="1079295"/>
                  </a:lnTo>
                  <a:lnTo>
                    <a:pt x="232600" y="1052896"/>
                  </a:lnTo>
                  <a:lnTo>
                    <a:pt x="198085" y="1024326"/>
                  </a:lnTo>
                  <a:lnTo>
                    <a:pt x="165885" y="993702"/>
                  </a:lnTo>
                  <a:lnTo>
                    <a:pt x="136132" y="961140"/>
                  </a:lnTo>
                  <a:lnTo>
                    <a:pt x="108955" y="926756"/>
                  </a:lnTo>
                  <a:lnTo>
                    <a:pt x="84486" y="890665"/>
                  </a:lnTo>
                  <a:lnTo>
                    <a:pt x="62856" y="852985"/>
                  </a:lnTo>
                  <a:lnTo>
                    <a:pt x="44194" y="813831"/>
                  </a:lnTo>
                  <a:lnTo>
                    <a:pt x="28633" y="773318"/>
                  </a:lnTo>
                  <a:lnTo>
                    <a:pt x="16302" y="731564"/>
                  </a:lnTo>
                  <a:lnTo>
                    <a:pt x="7332" y="688684"/>
                  </a:lnTo>
                  <a:lnTo>
                    <a:pt x="1854" y="644795"/>
                  </a:lnTo>
                  <a:lnTo>
                    <a:pt x="0" y="60001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9915906" y="2572575"/>
            <a:ext cx="1353185" cy="28200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2540" algn="ctr">
              <a:lnSpc>
                <a:spcPct val="111000"/>
              </a:lnSpc>
              <a:spcBef>
                <a:spcPts val="125"/>
              </a:spcBef>
            </a:pPr>
            <a:r>
              <a:rPr sz="1500" b="1" spc="-10" dirty="0">
                <a:solidFill>
                  <a:srgbClr val="1F3B87"/>
                </a:solidFill>
                <a:latin typeface="Tahoma"/>
                <a:cs typeface="Tahoma"/>
              </a:rPr>
              <a:t>Utilizar </a:t>
            </a:r>
            <a:r>
              <a:rPr sz="1500" b="1" spc="-25" dirty="0">
                <a:solidFill>
                  <a:srgbClr val="1F3B87"/>
                </a:solidFill>
                <a:latin typeface="Tahoma"/>
                <a:cs typeface="Tahoma"/>
              </a:rPr>
              <a:t>estrategias </a:t>
            </a:r>
            <a:r>
              <a:rPr sz="1500" b="1" spc="-100" dirty="0">
                <a:solidFill>
                  <a:srgbClr val="1F3B87"/>
                </a:solidFill>
                <a:latin typeface="Tahoma"/>
                <a:cs typeface="Tahoma"/>
              </a:rPr>
              <a:t>vivenciales</a:t>
            </a:r>
            <a:r>
              <a:rPr sz="1500" b="1" spc="-60" dirty="0">
                <a:solidFill>
                  <a:srgbClr val="1F3B87"/>
                </a:solidFill>
                <a:latin typeface="Tahoma"/>
                <a:cs typeface="Tahoma"/>
              </a:rPr>
              <a:t> </a:t>
            </a:r>
            <a:r>
              <a:rPr sz="1500" b="1" spc="-25" dirty="0">
                <a:solidFill>
                  <a:srgbClr val="1F3B87"/>
                </a:solidFill>
                <a:latin typeface="Tahoma"/>
                <a:cs typeface="Tahoma"/>
              </a:rPr>
              <a:t>que </a:t>
            </a:r>
            <a:r>
              <a:rPr sz="1500" b="1" spc="-114" dirty="0">
                <a:solidFill>
                  <a:srgbClr val="1F3B87"/>
                </a:solidFill>
                <a:latin typeface="Tahoma"/>
                <a:cs typeface="Tahoma"/>
              </a:rPr>
              <a:t>promueven</a:t>
            </a:r>
            <a:r>
              <a:rPr sz="1500" b="1" spc="30" dirty="0">
                <a:solidFill>
                  <a:srgbClr val="1F3B87"/>
                </a:solidFill>
                <a:latin typeface="Tahoma"/>
                <a:cs typeface="Tahoma"/>
              </a:rPr>
              <a:t> </a:t>
            </a:r>
            <a:r>
              <a:rPr sz="1500" b="1" spc="-25" dirty="0">
                <a:solidFill>
                  <a:srgbClr val="1F3B87"/>
                </a:solidFill>
                <a:latin typeface="Tahoma"/>
                <a:cs typeface="Tahoma"/>
              </a:rPr>
              <a:t>la </a:t>
            </a:r>
            <a:r>
              <a:rPr sz="1500" b="1" spc="-95" dirty="0">
                <a:solidFill>
                  <a:srgbClr val="1F3B87"/>
                </a:solidFill>
                <a:latin typeface="Tahoma"/>
                <a:cs typeface="Tahoma"/>
              </a:rPr>
              <a:t>reflexión</a:t>
            </a:r>
            <a:r>
              <a:rPr sz="1500" b="1" spc="-50" dirty="0">
                <a:solidFill>
                  <a:srgbClr val="1F3B87"/>
                </a:solidFill>
                <a:latin typeface="Tahoma"/>
                <a:cs typeface="Tahoma"/>
              </a:rPr>
              <a:t> y </a:t>
            </a:r>
            <a:r>
              <a:rPr sz="1500" b="1" spc="-10" dirty="0">
                <a:solidFill>
                  <a:srgbClr val="1F3B87"/>
                </a:solidFill>
                <a:latin typeface="Tahoma"/>
                <a:cs typeface="Tahoma"/>
              </a:rPr>
              <a:t>generen impacto </a:t>
            </a:r>
            <a:r>
              <a:rPr sz="1500" b="1" spc="-105" dirty="0">
                <a:solidFill>
                  <a:srgbClr val="1F3B87"/>
                </a:solidFill>
                <a:latin typeface="Tahoma"/>
                <a:cs typeface="Tahoma"/>
              </a:rPr>
              <a:t>emocional,</a:t>
            </a:r>
            <a:r>
              <a:rPr sz="1500" b="1" spc="-70" dirty="0">
                <a:solidFill>
                  <a:srgbClr val="1F3B87"/>
                </a:solidFill>
                <a:latin typeface="Tahoma"/>
                <a:cs typeface="Tahoma"/>
              </a:rPr>
              <a:t> </a:t>
            </a:r>
            <a:r>
              <a:rPr sz="1500" b="1" spc="-25" dirty="0">
                <a:solidFill>
                  <a:srgbClr val="1F3B87"/>
                </a:solidFill>
                <a:latin typeface="Tahoma"/>
                <a:cs typeface="Tahoma"/>
              </a:rPr>
              <a:t>el </a:t>
            </a:r>
            <a:r>
              <a:rPr sz="1500" b="1" spc="-110" dirty="0">
                <a:solidFill>
                  <a:srgbClr val="1F3B87"/>
                </a:solidFill>
                <a:latin typeface="Tahoma"/>
                <a:cs typeface="Tahoma"/>
              </a:rPr>
              <a:t>cual</a:t>
            </a:r>
            <a:r>
              <a:rPr sz="1500" b="1" spc="-25" dirty="0">
                <a:solidFill>
                  <a:srgbClr val="1F3B87"/>
                </a:solidFill>
                <a:latin typeface="Tahoma"/>
                <a:cs typeface="Tahoma"/>
              </a:rPr>
              <a:t> </a:t>
            </a:r>
            <a:r>
              <a:rPr sz="1500" b="1" spc="-95" dirty="0">
                <a:solidFill>
                  <a:srgbClr val="1F3B87"/>
                </a:solidFill>
                <a:latin typeface="Tahoma"/>
                <a:cs typeface="Tahoma"/>
              </a:rPr>
              <a:t>favorece</a:t>
            </a:r>
            <a:r>
              <a:rPr sz="1500" b="1" spc="10" dirty="0">
                <a:solidFill>
                  <a:srgbClr val="1F3B87"/>
                </a:solidFill>
                <a:latin typeface="Tahoma"/>
                <a:cs typeface="Tahoma"/>
              </a:rPr>
              <a:t> </a:t>
            </a:r>
            <a:r>
              <a:rPr sz="1500" b="1" spc="-90" dirty="0">
                <a:solidFill>
                  <a:srgbClr val="1F3B87"/>
                </a:solidFill>
                <a:latin typeface="Tahoma"/>
                <a:cs typeface="Tahoma"/>
              </a:rPr>
              <a:t>el </a:t>
            </a:r>
            <a:r>
              <a:rPr sz="1500" b="1" spc="-114" dirty="0">
                <a:solidFill>
                  <a:srgbClr val="1F3B87"/>
                </a:solidFill>
                <a:latin typeface="Tahoma"/>
                <a:cs typeface="Tahoma"/>
              </a:rPr>
              <a:t>cambio</a:t>
            </a:r>
            <a:r>
              <a:rPr sz="1500" b="1" spc="-65" dirty="0">
                <a:solidFill>
                  <a:srgbClr val="1F3B87"/>
                </a:solidFill>
                <a:latin typeface="Tahoma"/>
                <a:cs typeface="Tahoma"/>
              </a:rPr>
              <a:t> </a:t>
            </a:r>
            <a:r>
              <a:rPr sz="1500" b="1" spc="-25" dirty="0">
                <a:solidFill>
                  <a:srgbClr val="1F3B87"/>
                </a:solidFill>
                <a:latin typeface="Tahoma"/>
                <a:cs typeface="Tahoma"/>
              </a:rPr>
              <a:t>de </a:t>
            </a:r>
            <a:r>
              <a:rPr sz="1500" b="1" spc="-10" dirty="0">
                <a:solidFill>
                  <a:srgbClr val="1F3B87"/>
                </a:solidFill>
                <a:latin typeface="Tahoma"/>
                <a:cs typeface="Tahoma"/>
              </a:rPr>
              <a:t>actitude</a:t>
            </a:r>
            <a:r>
              <a:rPr sz="1500" spc="-10" dirty="0">
                <a:solidFill>
                  <a:srgbClr val="1F3B87"/>
                </a:solidFill>
                <a:latin typeface="Tahoma"/>
                <a:cs typeface="Tahoma"/>
              </a:rPr>
              <a:t>s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158351" y="2309876"/>
            <a:ext cx="257175" cy="3676650"/>
          </a:xfrm>
          <a:custGeom>
            <a:avLst/>
            <a:gdLst/>
            <a:ahLst/>
            <a:cxnLst/>
            <a:rect l="l" t="t" r="r" b="b"/>
            <a:pathLst>
              <a:path w="257175" h="3676650">
                <a:moveTo>
                  <a:pt x="0" y="0"/>
                </a:moveTo>
                <a:lnTo>
                  <a:pt x="81268" y="1085"/>
                </a:lnTo>
                <a:lnTo>
                  <a:pt x="151863" y="4108"/>
                </a:lnTo>
                <a:lnTo>
                  <a:pt x="207541" y="8723"/>
                </a:lnTo>
                <a:lnTo>
                  <a:pt x="257175" y="21336"/>
                </a:lnTo>
                <a:lnTo>
                  <a:pt x="257175" y="3655161"/>
                </a:lnTo>
                <a:lnTo>
                  <a:pt x="244059" y="3661934"/>
                </a:lnTo>
                <a:lnTo>
                  <a:pt x="207541" y="3667816"/>
                </a:lnTo>
                <a:lnTo>
                  <a:pt x="151863" y="3672453"/>
                </a:lnTo>
                <a:lnTo>
                  <a:pt x="81268" y="3675494"/>
                </a:lnTo>
                <a:lnTo>
                  <a:pt x="0" y="3676586"/>
                </a:lnTo>
              </a:path>
            </a:pathLst>
          </a:custGeom>
          <a:ln w="9525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050" y="190500"/>
            <a:ext cx="2057400" cy="4476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34725" y="171450"/>
            <a:ext cx="685800" cy="5715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23925" y="985202"/>
            <a:ext cx="6822440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b="1" dirty="0">
                <a:latin typeface="Calibri"/>
                <a:cs typeface="Calibri"/>
              </a:rPr>
              <a:t>1.</a:t>
            </a:r>
            <a:r>
              <a:rPr sz="3200" b="1" spc="1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Paradigmas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sobre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educación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inclusiva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0125" y="1842198"/>
            <a:ext cx="10156825" cy="27762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68300" marR="5080" indent="-356235" algn="just">
              <a:lnSpc>
                <a:spcPct val="100000"/>
              </a:lnSpc>
              <a:spcBef>
                <a:spcPts val="125"/>
              </a:spcBef>
              <a:buFont typeface="Lucida Sans Unicode"/>
              <a:buChar char="•"/>
              <a:tabLst>
                <a:tab pos="368300" algn="l"/>
              </a:tabLst>
            </a:pPr>
            <a:r>
              <a:rPr sz="2000" dirty="0">
                <a:latin typeface="Arial Black"/>
                <a:cs typeface="Arial Black"/>
              </a:rPr>
              <a:t>Los</a:t>
            </a:r>
            <a:r>
              <a:rPr sz="2000" spc="45" dirty="0">
                <a:latin typeface="Arial Black"/>
                <a:cs typeface="Arial Black"/>
              </a:rPr>
              <a:t>  </a:t>
            </a:r>
            <a:r>
              <a:rPr sz="2000" dirty="0">
                <a:latin typeface="Arial Black"/>
                <a:cs typeface="Arial Black"/>
              </a:rPr>
              <a:t>paradigmas</a:t>
            </a:r>
            <a:r>
              <a:rPr sz="2000" spc="75" dirty="0">
                <a:latin typeface="Arial Black"/>
                <a:cs typeface="Arial Black"/>
              </a:rPr>
              <a:t>  </a:t>
            </a:r>
            <a:r>
              <a:rPr sz="2000" dirty="0">
                <a:latin typeface="Arial Black"/>
                <a:cs typeface="Arial Black"/>
              </a:rPr>
              <a:t>definen</a:t>
            </a:r>
            <a:r>
              <a:rPr sz="2000" spc="45" dirty="0">
                <a:latin typeface="Arial Black"/>
                <a:cs typeface="Arial Black"/>
              </a:rPr>
              <a:t>  </a:t>
            </a:r>
            <a:r>
              <a:rPr sz="2000" dirty="0">
                <a:latin typeface="Arial Black"/>
                <a:cs typeface="Arial Black"/>
              </a:rPr>
              <a:t>nuestras</a:t>
            </a:r>
            <a:r>
              <a:rPr sz="2000" spc="50" dirty="0">
                <a:latin typeface="Arial Black"/>
                <a:cs typeface="Arial Black"/>
              </a:rPr>
              <a:t>  </a:t>
            </a:r>
            <a:r>
              <a:rPr sz="2000" dirty="0">
                <a:latin typeface="Arial Black"/>
                <a:cs typeface="Arial Black"/>
              </a:rPr>
              <a:t>acciones:</a:t>
            </a:r>
            <a:r>
              <a:rPr sz="2000" spc="60" dirty="0">
                <a:latin typeface="Arial Black"/>
                <a:cs typeface="Arial Black"/>
              </a:rPr>
              <a:t>  </a:t>
            </a:r>
            <a:r>
              <a:rPr sz="2000" dirty="0">
                <a:latin typeface="Lucida Sans Unicode"/>
                <a:cs typeface="Lucida Sans Unicode"/>
              </a:rPr>
              <a:t>Exclusión,</a:t>
            </a:r>
            <a:r>
              <a:rPr sz="2000" spc="90" dirty="0">
                <a:latin typeface="Lucida Sans Unicode"/>
                <a:cs typeface="Lucida Sans Unicode"/>
              </a:rPr>
              <a:t>  </a:t>
            </a:r>
            <a:r>
              <a:rPr sz="2000" spc="-10" dirty="0">
                <a:latin typeface="Lucida Sans Unicode"/>
                <a:cs typeface="Lucida Sans Unicode"/>
              </a:rPr>
              <a:t>segregación, </a:t>
            </a:r>
            <a:r>
              <a:rPr sz="2000" dirty="0">
                <a:latin typeface="Lucida Sans Unicode"/>
                <a:cs typeface="Lucida Sans Unicode"/>
              </a:rPr>
              <a:t>integración</a:t>
            </a:r>
            <a:r>
              <a:rPr sz="2000" spc="155" dirty="0">
                <a:latin typeface="Lucida Sans Unicode"/>
                <a:cs typeface="Lucida Sans Unicode"/>
              </a:rPr>
              <a:t>  </a:t>
            </a:r>
            <a:r>
              <a:rPr sz="2000" spc="140" dirty="0">
                <a:latin typeface="Lucida Sans Unicode"/>
                <a:cs typeface="Lucida Sans Unicode"/>
              </a:rPr>
              <a:t>e  </a:t>
            </a:r>
            <a:r>
              <a:rPr sz="2000" dirty="0">
                <a:latin typeface="Lucida Sans Unicode"/>
                <a:cs typeface="Lucida Sans Unicode"/>
              </a:rPr>
              <a:t>inclusión</a:t>
            </a:r>
            <a:r>
              <a:rPr sz="2000" spc="130" dirty="0">
                <a:latin typeface="Lucida Sans Unicode"/>
                <a:cs typeface="Lucida Sans Unicode"/>
              </a:rPr>
              <a:t>  </a:t>
            </a:r>
            <a:r>
              <a:rPr sz="2000" dirty="0">
                <a:latin typeface="Lucida Sans Unicode"/>
                <a:cs typeface="Lucida Sans Unicode"/>
              </a:rPr>
              <a:t>influyen</a:t>
            </a:r>
            <a:r>
              <a:rPr sz="2000" spc="150" dirty="0">
                <a:latin typeface="Lucida Sans Unicode"/>
                <a:cs typeface="Lucida Sans Unicode"/>
              </a:rPr>
              <a:t>  </a:t>
            </a:r>
            <a:r>
              <a:rPr sz="2000" spc="100" dirty="0">
                <a:latin typeface="Lucida Sans Unicode"/>
                <a:cs typeface="Lucida Sans Unicode"/>
              </a:rPr>
              <a:t>en</a:t>
            </a:r>
            <a:r>
              <a:rPr sz="2000" spc="120" dirty="0">
                <a:latin typeface="Lucida Sans Unicode"/>
                <a:cs typeface="Lucida Sans Unicode"/>
              </a:rPr>
              <a:t>  </a:t>
            </a:r>
            <a:r>
              <a:rPr sz="2000" dirty="0">
                <a:latin typeface="Lucida Sans Unicode"/>
                <a:cs typeface="Lucida Sans Unicode"/>
              </a:rPr>
              <a:t>nuestro</a:t>
            </a:r>
            <a:r>
              <a:rPr sz="2000" spc="145" dirty="0">
                <a:latin typeface="Lucida Sans Unicode"/>
                <a:cs typeface="Lucida Sans Unicode"/>
              </a:rPr>
              <a:t>  </a:t>
            </a:r>
            <a:r>
              <a:rPr sz="2000" spc="100" dirty="0">
                <a:latin typeface="Lucida Sans Unicode"/>
                <a:cs typeface="Lucida Sans Unicode"/>
              </a:rPr>
              <a:t>actuar</a:t>
            </a:r>
            <a:r>
              <a:rPr sz="2000" spc="145" dirty="0">
                <a:latin typeface="Lucida Sans Unicode"/>
                <a:cs typeface="Lucida Sans Unicode"/>
              </a:rPr>
              <a:t>  </a:t>
            </a:r>
            <a:r>
              <a:rPr sz="2000" spc="100" dirty="0">
                <a:latin typeface="Lucida Sans Unicode"/>
                <a:cs typeface="Lucida Sans Unicode"/>
              </a:rPr>
              <a:t>en</a:t>
            </a:r>
            <a:r>
              <a:rPr sz="2000" spc="120" dirty="0">
                <a:latin typeface="Lucida Sans Unicode"/>
                <a:cs typeface="Lucida Sans Unicode"/>
              </a:rPr>
              <a:t>  </a:t>
            </a:r>
            <a:r>
              <a:rPr sz="2000" dirty="0">
                <a:latin typeface="Lucida Sans Unicode"/>
                <a:cs typeface="Lucida Sans Unicode"/>
              </a:rPr>
              <a:t>el</a:t>
            </a:r>
            <a:r>
              <a:rPr sz="2000" spc="120" dirty="0">
                <a:latin typeface="Lucida Sans Unicode"/>
                <a:cs typeface="Lucida Sans Unicode"/>
              </a:rPr>
              <a:t>  </a:t>
            </a:r>
            <a:r>
              <a:rPr sz="2000" dirty="0">
                <a:latin typeface="Lucida Sans Unicode"/>
                <a:cs typeface="Lucida Sans Unicode"/>
              </a:rPr>
              <a:t>aula,</a:t>
            </a:r>
            <a:r>
              <a:rPr sz="2000" spc="135" dirty="0">
                <a:latin typeface="Lucida Sans Unicode"/>
                <a:cs typeface="Lucida Sans Unicode"/>
              </a:rPr>
              <a:t>  </a:t>
            </a:r>
            <a:r>
              <a:rPr sz="2000" spc="100" dirty="0">
                <a:latin typeface="Lucida Sans Unicode"/>
                <a:cs typeface="Lucida Sans Unicode"/>
              </a:rPr>
              <a:t>en</a:t>
            </a:r>
            <a:r>
              <a:rPr sz="2000" spc="114" dirty="0">
                <a:latin typeface="Lucida Sans Unicode"/>
                <a:cs typeface="Lucida Sans Unicode"/>
              </a:rPr>
              <a:t>  </a:t>
            </a:r>
            <a:r>
              <a:rPr sz="2000" spc="40" dirty="0">
                <a:latin typeface="Lucida Sans Unicode"/>
                <a:cs typeface="Lucida Sans Unicode"/>
              </a:rPr>
              <a:t>las </a:t>
            </a:r>
            <a:r>
              <a:rPr sz="2000" dirty="0">
                <a:latin typeface="Lucida Sans Unicode"/>
                <a:cs typeface="Lucida Sans Unicode"/>
              </a:rPr>
              <a:t>decisiones</a:t>
            </a:r>
            <a:r>
              <a:rPr sz="2000" spc="-15" dirty="0">
                <a:latin typeface="Lucida Sans Unicode"/>
                <a:cs typeface="Lucida Sans Unicode"/>
              </a:rPr>
              <a:t> </a:t>
            </a:r>
            <a:r>
              <a:rPr sz="2000" spc="95" dirty="0">
                <a:latin typeface="Lucida Sans Unicode"/>
                <a:cs typeface="Lucida Sans Unicode"/>
              </a:rPr>
              <a:t>pedagógicas</a:t>
            </a:r>
            <a:r>
              <a:rPr sz="2000" spc="-35" dirty="0">
                <a:latin typeface="Lucida Sans Unicode"/>
                <a:cs typeface="Lucida Sans Unicode"/>
              </a:rPr>
              <a:t> </a:t>
            </a:r>
            <a:r>
              <a:rPr sz="2000" spc="80" dirty="0">
                <a:latin typeface="Lucida Sans Unicode"/>
                <a:cs typeface="Lucida Sans Unicode"/>
              </a:rPr>
              <a:t>y</a:t>
            </a:r>
            <a:r>
              <a:rPr sz="2000" spc="-45" dirty="0">
                <a:latin typeface="Lucida Sans Unicode"/>
                <a:cs typeface="Lucida Sans Unicode"/>
              </a:rPr>
              <a:t> </a:t>
            </a:r>
            <a:r>
              <a:rPr sz="2000" spc="100" dirty="0">
                <a:latin typeface="Lucida Sans Unicode"/>
                <a:cs typeface="Lucida Sans Unicode"/>
              </a:rPr>
              <a:t>en</a:t>
            </a:r>
            <a:r>
              <a:rPr sz="2000" spc="-95" dirty="0">
                <a:latin typeface="Lucida Sans Unicode"/>
                <a:cs typeface="Lucida Sans Unicode"/>
              </a:rPr>
              <a:t> </a:t>
            </a:r>
            <a:r>
              <a:rPr sz="2000" spc="65" dirty="0">
                <a:latin typeface="Lucida Sans Unicode"/>
                <a:cs typeface="Lucida Sans Unicode"/>
              </a:rPr>
              <a:t>las</a:t>
            </a:r>
            <a:r>
              <a:rPr sz="2000" spc="-75" dirty="0">
                <a:latin typeface="Lucida Sans Unicode"/>
                <a:cs typeface="Lucida Sans Unicode"/>
              </a:rPr>
              <a:t> </a:t>
            </a:r>
            <a:r>
              <a:rPr sz="2000" spc="45" dirty="0">
                <a:latin typeface="Lucida Sans Unicode"/>
                <a:cs typeface="Lucida Sans Unicode"/>
              </a:rPr>
              <a:t>oportunidades</a:t>
            </a:r>
            <a:r>
              <a:rPr sz="2000" spc="-60" dirty="0">
                <a:latin typeface="Lucida Sans Unicode"/>
                <a:cs typeface="Lucida Sans Unicode"/>
              </a:rPr>
              <a:t> </a:t>
            </a:r>
            <a:r>
              <a:rPr sz="2000" spc="105" dirty="0">
                <a:latin typeface="Lucida Sans Unicode"/>
                <a:cs typeface="Lucida Sans Unicode"/>
              </a:rPr>
              <a:t>de</a:t>
            </a:r>
            <a:r>
              <a:rPr sz="2000" spc="-50" dirty="0">
                <a:latin typeface="Lucida Sans Unicode"/>
                <a:cs typeface="Lucida Sans Unicode"/>
              </a:rPr>
              <a:t> </a:t>
            </a:r>
            <a:r>
              <a:rPr sz="2000" spc="-10" dirty="0">
                <a:latin typeface="Lucida Sans Unicode"/>
                <a:cs typeface="Lucida Sans Unicode"/>
              </a:rPr>
              <a:t>aprendizaje.</a:t>
            </a:r>
            <a:endParaRPr sz="2000">
              <a:latin typeface="Lucida Sans Unicode"/>
              <a:cs typeface="Lucida Sans Unicode"/>
            </a:endParaRPr>
          </a:p>
          <a:p>
            <a:pPr marL="368300" marR="5080" indent="-356235" algn="just">
              <a:lnSpc>
                <a:spcPct val="100000"/>
              </a:lnSpc>
              <a:spcBef>
                <a:spcPts val="10"/>
              </a:spcBef>
              <a:buFont typeface="Lucida Sans Unicode"/>
              <a:buChar char="•"/>
              <a:tabLst>
                <a:tab pos="368300" algn="l"/>
              </a:tabLst>
            </a:pPr>
            <a:r>
              <a:rPr sz="2000" dirty="0">
                <a:latin typeface="Arial Black"/>
                <a:cs typeface="Arial Black"/>
              </a:rPr>
              <a:t>Cuestionar</a:t>
            </a:r>
            <a:r>
              <a:rPr sz="2000" spc="204" dirty="0">
                <a:latin typeface="Arial Black"/>
                <a:cs typeface="Arial Black"/>
              </a:rPr>
              <a:t>  </a:t>
            </a:r>
            <a:r>
              <a:rPr sz="2000" dirty="0">
                <a:latin typeface="Arial Black"/>
                <a:cs typeface="Arial Black"/>
              </a:rPr>
              <a:t>para</a:t>
            </a:r>
            <a:r>
              <a:rPr sz="2000" spc="210" dirty="0">
                <a:latin typeface="Arial Black"/>
                <a:cs typeface="Arial Black"/>
              </a:rPr>
              <a:t>  </a:t>
            </a:r>
            <a:r>
              <a:rPr sz="2000" dirty="0">
                <a:latin typeface="Arial Black"/>
                <a:cs typeface="Arial Black"/>
              </a:rPr>
              <a:t>tomar</a:t>
            </a:r>
            <a:r>
              <a:rPr sz="2000" spc="225" dirty="0">
                <a:latin typeface="Arial Black"/>
                <a:cs typeface="Arial Black"/>
              </a:rPr>
              <a:t>  </a:t>
            </a:r>
            <a:r>
              <a:rPr sz="2000" dirty="0">
                <a:latin typeface="Arial Black"/>
                <a:cs typeface="Arial Black"/>
              </a:rPr>
              <a:t>conciencia:</a:t>
            </a:r>
            <a:r>
              <a:rPr sz="2000" spc="220" dirty="0">
                <a:latin typeface="Arial Black"/>
                <a:cs typeface="Arial Black"/>
              </a:rPr>
              <a:t>  </a:t>
            </a:r>
            <a:r>
              <a:rPr sz="2000" dirty="0">
                <a:latin typeface="Lucida Sans Unicode"/>
                <a:cs typeface="Lucida Sans Unicode"/>
              </a:rPr>
              <a:t>No</a:t>
            </a:r>
            <a:r>
              <a:rPr sz="2000" spc="245" dirty="0">
                <a:latin typeface="Lucida Sans Unicode"/>
                <a:cs typeface="Lucida Sans Unicode"/>
              </a:rPr>
              <a:t>  </a:t>
            </a:r>
            <a:r>
              <a:rPr sz="2000" spc="155" dirty="0">
                <a:latin typeface="Lucida Sans Unicode"/>
                <a:cs typeface="Lucida Sans Unicode"/>
              </a:rPr>
              <a:t>acerca</a:t>
            </a:r>
            <a:r>
              <a:rPr sz="2000" spc="245" dirty="0">
                <a:latin typeface="Lucida Sans Unicode"/>
                <a:cs typeface="Lucida Sans Unicode"/>
              </a:rPr>
              <a:t>  </a:t>
            </a:r>
            <a:r>
              <a:rPr sz="2000" spc="260" dirty="0">
                <a:latin typeface="Lucida Sans Unicode"/>
                <a:cs typeface="Lucida Sans Unicode"/>
              </a:rPr>
              <a:t>a  </a:t>
            </a:r>
            <a:r>
              <a:rPr sz="2000" spc="70" dirty="0">
                <a:latin typeface="Lucida Sans Unicode"/>
                <a:cs typeface="Lucida Sans Unicode"/>
              </a:rPr>
              <a:t>comprender</a:t>
            </a:r>
            <a:r>
              <a:rPr sz="2000" spc="254" dirty="0">
                <a:latin typeface="Lucida Sans Unicode"/>
                <a:cs typeface="Lucida Sans Unicode"/>
              </a:rPr>
              <a:t>  </a:t>
            </a:r>
            <a:r>
              <a:rPr sz="2000" spc="-25" dirty="0">
                <a:latin typeface="Lucida Sans Unicode"/>
                <a:cs typeface="Lucida Sans Unicode"/>
              </a:rPr>
              <a:t>los </a:t>
            </a:r>
            <a:r>
              <a:rPr sz="2000" spc="100" dirty="0">
                <a:latin typeface="Lucida Sans Unicode"/>
                <a:cs typeface="Lucida Sans Unicode"/>
              </a:rPr>
              <a:t>paradigmas</a:t>
            </a:r>
            <a:r>
              <a:rPr sz="2000" spc="260" dirty="0">
                <a:latin typeface="Lucida Sans Unicode"/>
                <a:cs typeface="Lucida Sans Unicode"/>
              </a:rPr>
              <a:t> </a:t>
            </a:r>
            <a:r>
              <a:rPr sz="2000" spc="80" dirty="0">
                <a:latin typeface="Lucida Sans Unicode"/>
                <a:cs typeface="Lucida Sans Unicode"/>
              </a:rPr>
              <a:t>y</a:t>
            </a:r>
            <a:r>
              <a:rPr sz="2000" spc="245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nos</a:t>
            </a:r>
            <a:r>
              <a:rPr sz="2000" spc="260" dirty="0">
                <a:latin typeface="Lucida Sans Unicode"/>
                <a:cs typeface="Lucida Sans Unicode"/>
              </a:rPr>
              <a:t> </a:t>
            </a:r>
            <a:r>
              <a:rPr sz="2000" spc="130" dirty="0">
                <a:latin typeface="Lucida Sans Unicode"/>
                <a:cs typeface="Lucida Sans Unicode"/>
              </a:rPr>
              <a:t>ayuda</a:t>
            </a:r>
            <a:r>
              <a:rPr sz="2000" spc="245" dirty="0">
                <a:latin typeface="Lucida Sans Unicode"/>
                <a:cs typeface="Lucida Sans Unicode"/>
              </a:rPr>
              <a:t> </a:t>
            </a:r>
            <a:r>
              <a:rPr sz="2000" spc="260" dirty="0">
                <a:latin typeface="Lucida Sans Unicode"/>
                <a:cs typeface="Lucida Sans Unicode"/>
              </a:rPr>
              <a:t>a</a:t>
            </a:r>
            <a:r>
              <a:rPr sz="2000" spc="24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reflexionar</a:t>
            </a:r>
            <a:r>
              <a:rPr sz="2000" spc="245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sobre</a:t>
            </a:r>
            <a:r>
              <a:rPr sz="2000" spc="229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lo</a:t>
            </a:r>
            <a:r>
              <a:rPr sz="2000" spc="204" dirty="0">
                <a:latin typeface="Lucida Sans Unicode"/>
                <a:cs typeface="Lucida Sans Unicode"/>
              </a:rPr>
              <a:t> </a:t>
            </a:r>
            <a:r>
              <a:rPr sz="2000" spc="80" dirty="0">
                <a:latin typeface="Lucida Sans Unicode"/>
                <a:cs typeface="Lucida Sans Unicode"/>
              </a:rPr>
              <a:t>que</a:t>
            </a:r>
            <a:r>
              <a:rPr sz="2000" spc="240" dirty="0">
                <a:latin typeface="Lucida Sans Unicode"/>
                <a:cs typeface="Lucida Sans Unicode"/>
              </a:rPr>
              <a:t> </a:t>
            </a:r>
            <a:r>
              <a:rPr sz="2000" spc="75" dirty="0">
                <a:latin typeface="Lucida Sans Unicode"/>
                <a:cs typeface="Lucida Sans Unicode"/>
              </a:rPr>
              <a:t>guía</a:t>
            </a:r>
            <a:r>
              <a:rPr sz="2000" spc="210" dirty="0">
                <a:latin typeface="Lucida Sans Unicode"/>
                <a:cs typeface="Lucida Sans Unicode"/>
              </a:rPr>
              <a:t> </a:t>
            </a:r>
            <a:r>
              <a:rPr sz="2000" spc="45" dirty="0">
                <a:latin typeface="Lucida Sans Unicode"/>
                <a:cs typeface="Lucida Sans Unicode"/>
              </a:rPr>
              <a:t>nuestra</a:t>
            </a:r>
            <a:r>
              <a:rPr sz="2000" spc="265" dirty="0">
                <a:latin typeface="Lucida Sans Unicode"/>
                <a:cs typeface="Lucida Sans Unicode"/>
              </a:rPr>
              <a:t> </a:t>
            </a:r>
            <a:r>
              <a:rPr sz="2000" spc="85" dirty="0">
                <a:latin typeface="Lucida Sans Unicode"/>
                <a:cs typeface="Lucida Sans Unicode"/>
              </a:rPr>
              <a:t>práctica </a:t>
            </a:r>
            <a:r>
              <a:rPr sz="2000" spc="50" dirty="0">
                <a:latin typeface="Lucida Sans Unicode"/>
                <a:cs typeface="Lucida Sans Unicode"/>
              </a:rPr>
              <a:t>educativa.</a:t>
            </a:r>
            <a:endParaRPr sz="2000">
              <a:latin typeface="Lucida Sans Unicode"/>
              <a:cs typeface="Lucida Sans Unicode"/>
            </a:endParaRPr>
          </a:p>
          <a:p>
            <a:pPr marL="368300" marR="8890" indent="-356235" algn="just">
              <a:lnSpc>
                <a:spcPct val="100000"/>
              </a:lnSpc>
              <a:spcBef>
                <a:spcPts val="10"/>
              </a:spcBef>
              <a:buFont typeface="Lucida Sans Unicode"/>
              <a:buChar char="•"/>
              <a:tabLst>
                <a:tab pos="368300" algn="l"/>
              </a:tabLst>
            </a:pPr>
            <a:r>
              <a:rPr sz="2000" dirty="0">
                <a:latin typeface="Arial Black"/>
                <a:cs typeface="Arial Black"/>
              </a:rPr>
              <a:t>Cambiar</a:t>
            </a:r>
            <a:r>
              <a:rPr sz="2000" spc="250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la</a:t>
            </a:r>
            <a:r>
              <a:rPr sz="2000" spc="254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mirada</a:t>
            </a:r>
            <a:r>
              <a:rPr sz="2000" spc="250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sobre</a:t>
            </a:r>
            <a:r>
              <a:rPr sz="2000" spc="295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la</a:t>
            </a:r>
            <a:r>
              <a:rPr sz="2000" spc="260" dirty="0">
                <a:latin typeface="Arial Black"/>
                <a:cs typeface="Arial Black"/>
              </a:rPr>
              <a:t> </a:t>
            </a:r>
            <a:r>
              <a:rPr sz="2000" spc="-25" dirty="0">
                <a:latin typeface="Arial Black"/>
                <a:cs typeface="Arial Black"/>
              </a:rPr>
              <a:t>inclusión:</a:t>
            </a:r>
            <a:r>
              <a:rPr sz="2000" spc="270" dirty="0">
                <a:latin typeface="Arial Black"/>
                <a:cs typeface="Arial Black"/>
              </a:rPr>
              <a:t> </a:t>
            </a:r>
            <a:r>
              <a:rPr sz="2000" spc="85" dirty="0">
                <a:latin typeface="Lucida Sans Unicode"/>
                <a:cs typeface="Lucida Sans Unicode"/>
              </a:rPr>
              <a:t>Más</a:t>
            </a:r>
            <a:r>
              <a:rPr sz="2000" spc="315" dirty="0">
                <a:latin typeface="Lucida Sans Unicode"/>
                <a:cs typeface="Lucida Sans Unicode"/>
              </a:rPr>
              <a:t> </a:t>
            </a:r>
            <a:r>
              <a:rPr sz="2000" spc="75" dirty="0">
                <a:latin typeface="Lucida Sans Unicode"/>
                <a:cs typeface="Lucida Sans Unicode"/>
              </a:rPr>
              <a:t>que</a:t>
            </a:r>
            <a:r>
              <a:rPr sz="2000" spc="295" dirty="0">
                <a:latin typeface="Lucida Sans Unicode"/>
                <a:cs typeface="Lucida Sans Unicode"/>
              </a:rPr>
              <a:t> </a:t>
            </a:r>
            <a:r>
              <a:rPr sz="2000" spc="60" dirty="0">
                <a:latin typeface="Lucida Sans Unicode"/>
                <a:cs typeface="Lucida Sans Unicode"/>
              </a:rPr>
              <a:t>aprender</a:t>
            </a:r>
            <a:r>
              <a:rPr sz="2000" spc="32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conceptos,</a:t>
            </a:r>
            <a:r>
              <a:rPr sz="2000" spc="285" dirty="0">
                <a:latin typeface="Lucida Sans Unicode"/>
                <a:cs typeface="Lucida Sans Unicode"/>
              </a:rPr>
              <a:t> </a:t>
            </a:r>
            <a:r>
              <a:rPr sz="2000" spc="50" dirty="0">
                <a:latin typeface="Lucida Sans Unicode"/>
                <a:cs typeface="Lucida Sans Unicode"/>
              </a:rPr>
              <a:t>se </a:t>
            </a:r>
            <a:r>
              <a:rPr sz="2000" spc="65" dirty="0">
                <a:latin typeface="Lucida Sans Unicode"/>
                <a:cs typeface="Lucida Sans Unicode"/>
              </a:rPr>
              <a:t>trata</a:t>
            </a:r>
            <a:r>
              <a:rPr sz="2000" spc="250" dirty="0">
                <a:latin typeface="Lucida Sans Unicode"/>
                <a:cs typeface="Lucida Sans Unicode"/>
              </a:rPr>
              <a:t> </a:t>
            </a:r>
            <a:r>
              <a:rPr sz="2000" spc="105" dirty="0">
                <a:latin typeface="Lucida Sans Unicode"/>
                <a:cs typeface="Lucida Sans Unicode"/>
              </a:rPr>
              <a:t>de</a:t>
            </a:r>
            <a:r>
              <a:rPr sz="2000" spc="22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reflexionar</a:t>
            </a:r>
            <a:r>
              <a:rPr sz="2000" spc="215" dirty="0">
                <a:latin typeface="Lucida Sans Unicode"/>
                <a:cs typeface="Lucida Sans Unicode"/>
              </a:rPr>
              <a:t> </a:t>
            </a:r>
            <a:r>
              <a:rPr sz="2000" spc="80" dirty="0">
                <a:latin typeface="Lucida Sans Unicode"/>
                <a:cs typeface="Lucida Sans Unicode"/>
              </a:rPr>
              <a:t>y</a:t>
            </a:r>
            <a:r>
              <a:rPr sz="2000" spc="225" dirty="0">
                <a:latin typeface="Lucida Sans Unicode"/>
                <a:cs typeface="Lucida Sans Unicode"/>
              </a:rPr>
              <a:t> </a:t>
            </a:r>
            <a:r>
              <a:rPr sz="2000" spc="70" dirty="0">
                <a:latin typeface="Lucida Sans Unicode"/>
                <a:cs typeface="Lucida Sans Unicode"/>
              </a:rPr>
              <a:t>avanzar</a:t>
            </a:r>
            <a:r>
              <a:rPr sz="2000" spc="254" dirty="0">
                <a:latin typeface="Lucida Sans Unicode"/>
                <a:cs typeface="Lucida Sans Unicode"/>
              </a:rPr>
              <a:t> </a:t>
            </a:r>
            <a:r>
              <a:rPr sz="2000" spc="125" dirty="0">
                <a:latin typeface="Lucida Sans Unicode"/>
                <a:cs typeface="Lucida Sans Unicode"/>
              </a:rPr>
              <a:t>hacia</a:t>
            </a:r>
            <a:r>
              <a:rPr sz="2000" spc="195" dirty="0">
                <a:latin typeface="Lucida Sans Unicode"/>
                <a:cs typeface="Lucida Sans Unicode"/>
              </a:rPr>
              <a:t> </a:t>
            </a:r>
            <a:r>
              <a:rPr sz="2000" spc="110" dirty="0">
                <a:latin typeface="Lucida Sans Unicode"/>
                <a:cs typeface="Lucida Sans Unicode"/>
              </a:rPr>
              <a:t>una</a:t>
            </a:r>
            <a:r>
              <a:rPr sz="2000" spc="220" dirty="0">
                <a:latin typeface="Lucida Sans Unicode"/>
                <a:cs typeface="Lucida Sans Unicode"/>
              </a:rPr>
              <a:t> </a:t>
            </a:r>
            <a:r>
              <a:rPr sz="2000" spc="85" dirty="0">
                <a:latin typeface="Lucida Sans Unicode"/>
                <a:cs typeface="Lucida Sans Unicode"/>
              </a:rPr>
              <a:t>educación</a:t>
            </a:r>
            <a:r>
              <a:rPr sz="2000" spc="25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inclusiva</a:t>
            </a:r>
            <a:r>
              <a:rPr sz="2000" spc="200" dirty="0">
                <a:latin typeface="Lucida Sans Unicode"/>
                <a:cs typeface="Lucida Sans Unicode"/>
              </a:rPr>
              <a:t> </a:t>
            </a:r>
            <a:r>
              <a:rPr sz="2000" spc="125" dirty="0">
                <a:latin typeface="Lucida Sans Unicode"/>
                <a:cs typeface="Lucida Sans Unicode"/>
              </a:rPr>
              <a:t>para</a:t>
            </a:r>
            <a:r>
              <a:rPr sz="2000" spc="22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todos</a:t>
            </a:r>
            <a:r>
              <a:rPr sz="2000" spc="210" dirty="0">
                <a:latin typeface="Lucida Sans Unicode"/>
                <a:cs typeface="Lucida Sans Unicode"/>
              </a:rPr>
              <a:t> </a:t>
            </a:r>
            <a:r>
              <a:rPr sz="2000" spc="30" dirty="0">
                <a:latin typeface="Lucida Sans Unicode"/>
                <a:cs typeface="Lucida Sans Unicode"/>
              </a:rPr>
              <a:t>y </a:t>
            </a:r>
            <a:r>
              <a:rPr sz="2000" spc="-10" dirty="0">
                <a:latin typeface="Lucida Sans Unicode"/>
                <a:cs typeface="Lucida Sans Unicode"/>
              </a:rPr>
              <a:t>todas.</a:t>
            </a:r>
            <a:endParaRPr sz="2000">
              <a:latin typeface="Lucida Sans Unicode"/>
              <a:cs typeface="Lucida Sans Unicode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90825" y="4581525"/>
            <a:ext cx="6838950" cy="18764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63250" y="295275"/>
            <a:ext cx="685800" cy="5619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rcRect r="29071"/>
          <a:stretch/>
        </p:blipFill>
        <p:spPr>
          <a:xfrm>
            <a:off x="2111693" y="2286000"/>
            <a:ext cx="8286749" cy="41338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1000" y="685800"/>
            <a:ext cx="9859645" cy="1173162"/>
          </a:xfrm>
          <a:prstGeom prst="rect">
            <a:avLst/>
          </a:prstGeom>
        </p:spPr>
        <p:txBody>
          <a:bodyPr vert="horz" wrap="square" lIns="0" tIns="466026" rIns="0" bIns="0" rtlCol="0">
            <a:spAutoFit/>
          </a:bodyPr>
          <a:lstStyle/>
          <a:p>
            <a:pPr marL="3620135">
              <a:lnSpc>
                <a:spcPct val="100000"/>
              </a:lnSpc>
              <a:spcBef>
                <a:spcPts val="105"/>
              </a:spcBef>
            </a:pPr>
            <a:r>
              <a:rPr sz="4800" b="1" dirty="0">
                <a:latin typeface="Arial"/>
                <a:cs typeface="Arial"/>
              </a:rPr>
              <a:t>Ruta</a:t>
            </a:r>
            <a:r>
              <a:rPr sz="4800" b="1" spc="-70" dirty="0">
                <a:latin typeface="Arial"/>
                <a:cs typeface="Arial"/>
              </a:rPr>
              <a:t> </a:t>
            </a:r>
            <a:r>
              <a:rPr sz="4800" b="1" spc="-10" dirty="0">
                <a:latin typeface="Arial"/>
                <a:cs typeface="Arial"/>
              </a:rPr>
              <a:t>temática</a:t>
            </a:r>
            <a:endParaRPr sz="4800" dirty="0">
              <a:latin typeface="Arial"/>
              <a:cs typeface="Arial"/>
            </a:endParaRPr>
          </a:p>
        </p:txBody>
      </p:sp>
      <p:pic>
        <p:nvPicPr>
          <p:cNvPr id="6" name="Imagen 5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DA76D746-8623-4EA4-2E22-B5728410E1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1" y="188656"/>
            <a:ext cx="2190750" cy="67627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050" y="190500"/>
            <a:ext cx="2057400" cy="4476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34725" y="171450"/>
            <a:ext cx="685800" cy="5715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8797" y="977899"/>
            <a:ext cx="515810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dirty="0">
                <a:latin typeface="Calibri"/>
                <a:cs typeface="Calibri"/>
              </a:rPr>
              <a:t>2.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Mitos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y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creencias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limitantes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19825" y="1819275"/>
            <a:ext cx="5353050" cy="35623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667875" y="638175"/>
            <a:ext cx="1381125" cy="9144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73137" y="1933257"/>
            <a:ext cx="4876165" cy="3387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68300" marR="77470" indent="-356235">
              <a:lnSpc>
                <a:spcPct val="100000"/>
              </a:lnSpc>
              <a:spcBef>
                <a:spcPts val="125"/>
              </a:spcBef>
              <a:buFont typeface="Times New Roman"/>
              <a:buChar char="●"/>
              <a:tabLst>
                <a:tab pos="368300" algn="l"/>
              </a:tabLst>
            </a:pPr>
            <a:r>
              <a:rPr sz="2000" dirty="0">
                <a:latin typeface="Lucida Sans Unicode"/>
                <a:cs typeface="Lucida Sans Unicode"/>
              </a:rPr>
              <a:t>Nuestras</a:t>
            </a:r>
            <a:r>
              <a:rPr sz="2000" spc="-65" dirty="0">
                <a:latin typeface="Lucida Sans Unicode"/>
                <a:cs typeface="Lucida Sans Unicode"/>
              </a:rPr>
              <a:t> </a:t>
            </a:r>
            <a:r>
              <a:rPr sz="2000" spc="80" dirty="0">
                <a:latin typeface="Lucida Sans Unicode"/>
                <a:cs typeface="Lucida Sans Unicode"/>
              </a:rPr>
              <a:t>creencias</a:t>
            </a:r>
            <a:r>
              <a:rPr sz="2000" spc="-6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no</a:t>
            </a:r>
            <a:r>
              <a:rPr sz="2000" spc="-75" dirty="0">
                <a:latin typeface="Lucida Sans Unicode"/>
                <a:cs typeface="Lucida Sans Unicode"/>
              </a:rPr>
              <a:t> </a:t>
            </a:r>
            <a:r>
              <a:rPr sz="2000" spc="75" dirty="0">
                <a:latin typeface="Lucida Sans Unicode"/>
                <a:cs typeface="Lucida Sans Unicode"/>
              </a:rPr>
              <a:t>se</a:t>
            </a:r>
            <a:r>
              <a:rPr sz="2000" spc="-3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ven, </a:t>
            </a:r>
            <a:r>
              <a:rPr sz="2000" spc="-20" dirty="0">
                <a:latin typeface="Lucida Sans Unicode"/>
                <a:cs typeface="Lucida Sans Unicode"/>
              </a:rPr>
              <a:t>pero </a:t>
            </a:r>
            <a:r>
              <a:rPr sz="2000" spc="75" dirty="0">
                <a:latin typeface="Lucida Sans Unicode"/>
                <a:cs typeface="Lucida Sans Unicode"/>
              </a:rPr>
              <a:t>se</a:t>
            </a:r>
            <a:r>
              <a:rPr sz="2000" spc="-65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reflejan</a:t>
            </a:r>
            <a:r>
              <a:rPr sz="2000" spc="-95" dirty="0">
                <a:latin typeface="Lucida Sans Unicode"/>
                <a:cs typeface="Lucida Sans Unicode"/>
              </a:rPr>
              <a:t> </a:t>
            </a:r>
            <a:r>
              <a:rPr sz="2000" spc="60" dirty="0">
                <a:latin typeface="Lucida Sans Unicode"/>
                <a:cs typeface="Lucida Sans Unicode"/>
              </a:rPr>
              <a:t>en</a:t>
            </a:r>
            <a:r>
              <a:rPr sz="2000" spc="-25" dirty="0">
                <a:latin typeface="Lucida Sans Unicode"/>
                <a:cs typeface="Lucida Sans Unicode"/>
              </a:rPr>
              <a:t> </a:t>
            </a:r>
            <a:r>
              <a:rPr sz="2000" spc="-35" dirty="0">
                <a:latin typeface="Lucida Sans Unicode"/>
                <a:cs typeface="Lucida Sans Unicode"/>
              </a:rPr>
              <a:t>lo</a:t>
            </a:r>
            <a:r>
              <a:rPr sz="2000" spc="-100" dirty="0">
                <a:latin typeface="Lucida Sans Unicode"/>
                <a:cs typeface="Lucida Sans Unicode"/>
              </a:rPr>
              <a:t> </a:t>
            </a:r>
            <a:r>
              <a:rPr sz="2000" spc="75" dirty="0">
                <a:latin typeface="Lucida Sans Unicode"/>
                <a:cs typeface="Lucida Sans Unicode"/>
              </a:rPr>
              <a:t>que</a:t>
            </a:r>
            <a:r>
              <a:rPr sz="2000" spc="-60" dirty="0">
                <a:latin typeface="Lucida Sans Unicode"/>
                <a:cs typeface="Lucida Sans Unicode"/>
              </a:rPr>
              <a:t> </a:t>
            </a:r>
            <a:r>
              <a:rPr sz="2000" spc="-10" dirty="0">
                <a:latin typeface="Lucida Sans Unicode"/>
                <a:cs typeface="Lucida Sans Unicode"/>
              </a:rPr>
              <a:t>decimos, </a:t>
            </a:r>
            <a:r>
              <a:rPr sz="2000" spc="114" dirty="0">
                <a:latin typeface="Lucida Sans Unicode"/>
                <a:cs typeface="Lucida Sans Unicode"/>
              </a:rPr>
              <a:t>hacemos</a:t>
            </a:r>
            <a:r>
              <a:rPr sz="2000" spc="-60" dirty="0">
                <a:latin typeface="Lucida Sans Unicode"/>
                <a:cs typeface="Lucida Sans Unicode"/>
              </a:rPr>
              <a:t> </a:t>
            </a:r>
            <a:r>
              <a:rPr sz="2000" spc="80" dirty="0">
                <a:latin typeface="Lucida Sans Unicode"/>
                <a:cs typeface="Lucida Sans Unicode"/>
              </a:rPr>
              <a:t>y</a:t>
            </a:r>
            <a:r>
              <a:rPr sz="2000" spc="15" dirty="0">
                <a:latin typeface="Lucida Sans Unicode"/>
                <a:cs typeface="Lucida Sans Unicode"/>
              </a:rPr>
              <a:t> </a:t>
            </a:r>
            <a:r>
              <a:rPr sz="2000" spc="75" dirty="0">
                <a:latin typeface="Lucida Sans Unicode"/>
                <a:cs typeface="Lucida Sans Unicode"/>
              </a:rPr>
              <a:t>asumimos</a:t>
            </a:r>
            <a:r>
              <a:rPr sz="2000" spc="-60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sobre</a:t>
            </a:r>
            <a:r>
              <a:rPr sz="2000" spc="-30" dirty="0">
                <a:latin typeface="Lucida Sans Unicode"/>
                <a:cs typeface="Lucida Sans Unicode"/>
              </a:rPr>
              <a:t> </a:t>
            </a:r>
            <a:r>
              <a:rPr sz="2000" spc="-25" dirty="0">
                <a:latin typeface="Lucida Sans Unicode"/>
                <a:cs typeface="Lucida Sans Unicode"/>
              </a:rPr>
              <a:t>los </a:t>
            </a:r>
            <a:r>
              <a:rPr sz="2000" spc="-10" dirty="0">
                <a:latin typeface="Lucida Sans Unicode"/>
                <a:cs typeface="Lucida Sans Unicode"/>
              </a:rPr>
              <a:t>estudiantes.</a:t>
            </a:r>
            <a:endParaRPr sz="2000">
              <a:latin typeface="Lucida Sans Unicode"/>
              <a:cs typeface="Lucida Sans Unicode"/>
            </a:endParaRPr>
          </a:p>
          <a:p>
            <a:pPr marL="368300" marR="220979" indent="-356235">
              <a:lnSpc>
                <a:spcPct val="100000"/>
              </a:lnSpc>
              <a:spcBef>
                <a:spcPts val="15"/>
              </a:spcBef>
              <a:buFont typeface="Times New Roman"/>
              <a:buChar char="●"/>
              <a:tabLst>
                <a:tab pos="368300" algn="l"/>
              </a:tabLst>
            </a:pPr>
            <a:r>
              <a:rPr sz="2000" dirty="0">
                <a:latin typeface="Lucida Sans Unicode"/>
                <a:cs typeface="Lucida Sans Unicode"/>
              </a:rPr>
              <a:t>La</a:t>
            </a:r>
            <a:r>
              <a:rPr sz="2000" spc="-95" dirty="0">
                <a:latin typeface="Lucida Sans Unicode"/>
                <a:cs typeface="Lucida Sans Unicode"/>
              </a:rPr>
              <a:t> </a:t>
            </a:r>
            <a:r>
              <a:rPr sz="2000" spc="60" dirty="0">
                <a:latin typeface="Lucida Sans Unicode"/>
                <a:cs typeface="Lucida Sans Unicode"/>
              </a:rPr>
              <a:t>forma</a:t>
            </a:r>
            <a:r>
              <a:rPr sz="2000" spc="-95" dirty="0">
                <a:latin typeface="Lucida Sans Unicode"/>
                <a:cs typeface="Lucida Sans Unicode"/>
              </a:rPr>
              <a:t> </a:t>
            </a:r>
            <a:r>
              <a:rPr sz="2000" spc="100" dirty="0">
                <a:latin typeface="Lucida Sans Unicode"/>
                <a:cs typeface="Lucida Sans Unicode"/>
              </a:rPr>
              <a:t>de</a:t>
            </a:r>
            <a:r>
              <a:rPr sz="2000" spc="-60" dirty="0">
                <a:latin typeface="Lucida Sans Unicode"/>
                <a:cs typeface="Lucida Sans Unicode"/>
              </a:rPr>
              <a:t> </a:t>
            </a:r>
            <a:r>
              <a:rPr sz="2000" spc="65" dirty="0">
                <a:latin typeface="Lucida Sans Unicode"/>
                <a:cs typeface="Lucida Sans Unicode"/>
              </a:rPr>
              <a:t>enseñar</a:t>
            </a:r>
            <a:r>
              <a:rPr sz="2000" spc="-80" dirty="0">
                <a:latin typeface="Lucida Sans Unicode"/>
                <a:cs typeface="Lucida Sans Unicode"/>
              </a:rPr>
              <a:t> </a:t>
            </a:r>
            <a:r>
              <a:rPr sz="2000" spc="65" dirty="0">
                <a:latin typeface="Lucida Sans Unicode"/>
                <a:cs typeface="Lucida Sans Unicode"/>
              </a:rPr>
              <a:t>está </a:t>
            </a:r>
            <a:r>
              <a:rPr sz="2000" spc="105" dirty="0">
                <a:latin typeface="Lucida Sans Unicode"/>
                <a:cs typeface="Lucida Sans Unicode"/>
              </a:rPr>
              <a:t>conectado</a:t>
            </a:r>
            <a:r>
              <a:rPr sz="2000" spc="-130" dirty="0">
                <a:latin typeface="Lucida Sans Unicode"/>
                <a:cs typeface="Lucida Sans Unicode"/>
              </a:rPr>
              <a:t> </a:t>
            </a:r>
            <a:r>
              <a:rPr sz="2000" spc="85" dirty="0">
                <a:latin typeface="Lucida Sans Unicode"/>
                <a:cs typeface="Lucida Sans Unicode"/>
              </a:rPr>
              <a:t>con</a:t>
            </a:r>
            <a:r>
              <a:rPr sz="2000" spc="-130" dirty="0">
                <a:latin typeface="Lucida Sans Unicode"/>
                <a:cs typeface="Lucida Sans Unicode"/>
              </a:rPr>
              <a:t> </a:t>
            </a:r>
            <a:r>
              <a:rPr sz="2000" spc="100" dirty="0">
                <a:latin typeface="Lucida Sans Unicode"/>
                <a:cs typeface="Lucida Sans Unicode"/>
              </a:rPr>
              <a:t>la</a:t>
            </a:r>
            <a:r>
              <a:rPr sz="2000" spc="-125" dirty="0">
                <a:latin typeface="Lucida Sans Unicode"/>
                <a:cs typeface="Lucida Sans Unicode"/>
              </a:rPr>
              <a:t> </a:t>
            </a:r>
            <a:r>
              <a:rPr sz="2000" spc="65" dirty="0">
                <a:latin typeface="Lucida Sans Unicode"/>
                <a:cs typeface="Lucida Sans Unicode"/>
              </a:rPr>
              <a:t>forma</a:t>
            </a:r>
            <a:r>
              <a:rPr sz="2000" spc="-120" dirty="0">
                <a:latin typeface="Lucida Sans Unicode"/>
                <a:cs typeface="Lucida Sans Unicode"/>
              </a:rPr>
              <a:t> </a:t>
            </a:r>
            <a:r>
              <a:rPr sz="2000" spc="100" dirty="0">
                <a:latin typeface="Lucida Sans Unicode"/>
                <a:cs typeface="Lucida Sans Unicode"/>
              </a:rPr>
              <a:t>en</a:t>
            </a:r>
            <a:r>
              <a:rPr sz="2000" spc="-130" dirty="0">
                <a:latin typeface="Lucida Sans Unicode"/>
                <a:cs typeface="Lucida Sans Unicode"/>
              </a:rPr>
              <a:t> </a:t>
            </a:r>
            <a:r>
              <a:rPr sz="2000" spc="110" dirty="0">
                <a:latin typeface="Lucida Sans Unicode"/>
                <a:cs typeface="Lucida Sans Unicode"/>
              </a:rPr>
              <a:t>cómo </a:t>
            </a:r>
            <a:r>
              <a:rPr sz="2000" spc="45" dirty="0">
                <a:latin typeface="Lucida Sans Unicode"/>
                <a:cs typeface="Lucida Sans Unicode"/>
              </a:rPr>
              <a:t>pensamos.</a:t>
            </a:r>
            <a:endParaRPr sz="2000">
              <a:latin typeface="Lucida Sans Unicode"/>
              <a:cs typeface="Lucida Sans Unicode"/>
            </a:endParaRPr>
          </a:p>
          <a:p>
            <a:pPr marL="368300" marR="5080" indent="-356235">
              <a:lnSpc>
                <a:spcPct val="100000"/>
              </a:lnSpc>
              <a:spcBef>
                <a:spcPts val="10"/>
              </a:spcBef>
              <a:buFont typeface="Times New Roman"/>
              <a:buChar char="●"/>
              <a:tabLst>
                <a:tab pos="368300" algn="l"/>
              </a:tabLst>
            </a:pPr>
            <a:r>
              <a:rPr sz="2000" spc="130" dirty="0">
                <a:latin typeface="Lucida Sans Unicode"/>
                <a:cs typeface="Lucida Sans Unicode"/>
              </a:rPr>
              <a:t>Para</a:t>
            </a:r>
            <a:r>
              <a:rPr sz="2000" spc="45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transformar</a:t>
            </a:r>
            <a:r>
              <a:rPr sz="2000" spc="75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las</a:t>
            </a:r>
            <a:r>
              <a:rPr sz="2000" spc="175" dirty="0">
                <a:latin typeface="Lucida Sans Unicode"/>
                <a:cs typeface="Lucida Sans Unicode"/>
              </a:rPr>
              <a:t> </a:t>
            </a:r>
            <a:r>
              <a:rPr sz="2000" spc="65" dirty="0">
                <a:latin typeface="Lucida Sans Unicode"/>
                <a:cs typeface="Lucida Sans Unicode"/>
              </a:rPr>
              <a:t>prácticas </a:t>
            </a:r>
            <a:r>
              <a:rPr sz="2000" spc="55" dirty="0">
                <a:latin typeface="Lucida Sans Unicode"/>
                <a:cs typeface="Lucida Sans Unicode"/>
              </a:rPr>
              <a:t>educativas,</a:t>
            </a:r>
            <a:r>
              <a:rPr sz="2000" spc="-130" dirty="0">
                <a:latin typeface="Lucida Sans Unicode"/>
                <a:cs typeface="Lucida Sans Unicode"/>
              </a:rPr>
              <a:t> </a:t>
            </a:r>
            <a:r>
              <a:rPr sz="2000" spc="90" dirty="0">
                <a:latin typeface="Lucida Sans Unicode"/>
                <a:cs typeface="Lucida Sans Unicode"/>
              </a:rPr>
              <a:t>es</a:t>
            </a:r>
            <a:r>
              <a:rPr sz="2000" spc="-110" dirty="0">
                <a:latin typeface="Lucida Sans Unicode"/>
                <a:cs typeface="Lucida Sans Unicode"/>
              </a:rPr>
              <a:t> </a:t>
            </a:r>
            <a:r>
              <a:rPr sz="2000" spc="70" dirty="0">
                <a:latin typeface="Lucida Sans Unicode"/>
                <a:cs typeface="Lucida Sans Unicode"/>
              </a:rPr>
              <a:t>necesario</a:t>
            </a:r>
            <a:r>
              <a:rPr sz="2000" spc="-125" dirty="0">
                <a:latin typeface="Lucida Sans Unicode"/>
                <a:cs typeface="Lucida Sans Unicode"/>
              </a:rPr>
              <a:t> </a:t>
            </a:r>
            <a:r>
              <a:rPr sz="2000" spc="-10" dirty="0">
                <a:latin typeface="Lucida Sans Unicode"/>
                <a:cs typeface="Lucida Sans Unicode"/>
              </a:rPr>
              <a:t>identificar </a:t>
            </a:r>
            <a:r>
              <a:rPr sz="2000" spc="80" dirty="0">
                <a:latin typeface="Lucida Sans Unicode"/>
                <a:cs typeface="Lucida Sans Unicode"/>
              </a:rPr>
              <a:t>y</a:t>
            </a:r>
            <a:r>
              <a:rPr sz="2000" spc="-120" dirty="0">
                <a:latin typeface="Lucida Sans Unicode"/>
                <a:cs typeface="Lucida Sans Unicode"/>
              </a:rPr>
              <a:t> </a:t>
            </a:r>
            <a:r>
              <a:rPr sz="2000" spc="45" dirty="0">
                <a:latin typeface="Lucida Sans Unicode"/>
                <a:cs typeface="Lucida Sans Unicode"/>
              </a:rPr>
              <a:t>cuestionar</a:t>
            </a:r>
            <a:r>
              <a:rPr sz="2000" spc="-105" dirty="0">
                <a:latin typeface="Lucida Sans Unicode"/>
                <a:cs typeface="Lucida Sans Unicode"/>
              </a:rPr>
              <a:t> </a:t>
            </a:r>
            <a:r>
              <a:rPr sz="2000" spc="100" dirty="0">
                <a:latin typeface="Lucida Sans Unicode"/>
                <a:cs typeface="Lucida Sans Unicode"/>
              </a:rPr>
              <a:t>la</a:t>
            </a:r>
            <a:r>
              <a:rPr sz="2000" spc="-120" dirty="0">
                <a:latin typeface="Lucida Sans Unicode"/>
                <a:cs typeface="Lucida Sans Unicode"/>
              </a:rPr>
              <a:t> </a:t>
            </a:r>
            <a:r>
              <a:rPr sz="2000" spc="70" dirty="0">
                <a:latin typeface="Lucida Sans Unicode"/>
                <a:cs typeface="Lucida Sans Unicode"/>
              </a:rPr>
              <a:t>creencias </a:t>
            </a:r>
            <a:r>
              <a:rPr sz="2000" spc="75" dirty="0">
                <a:latin typeface="Lucida Sans Unicode"/>
                <a:cs typeface="Lucida Sans Unicode"/>
              </a:rPr>
              <a:t>empezando</a:t>
            </a:r>
            <a:r>
              <a:rPr sz="2000" spc="-105" dirty="0">
                <a:latin typeface="Lucida Sans Unicode"/>
                <a:cs typeface="Lucida Sans Unicode"/>
              </a:rPr>
              <a:t> </a:t>
            </a:r>
            <a:r>
              <a:rPr sz="2000" dirty="0">
                <a:latin typeface="Lucida Sans Unicode"/>
                <a:cs typeface="Lucida Sans Unicode"/>
              </a:rPr>
              <a:t>por</a:t>
            </a:r>
            <a:r>
              <a:rPr sz="2000" spc="-85" dirty="0">
                <a:latin typeface="Lucida Sans Unicode"/>
                <a:cs typeface="Lucida Sans Unicode"/>
              </a:rPr>
              <a:t> </a:t>
            </a:r>
            <a:r>
              <a:rPr sz="2000" spc="-10" dirty="0">
                <a:latin typeface="Lucida Sans Unicode"/>
                <a:cs typeface="Lucida Sans Unicode"/>
              </a:rPr>
              <a:t>nosotros.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57450" y="5648325"/>
            <a:ext cx="8267700" cy="514350"/>
          </a:xfrm>
          <a:prstGeom prst="rect">
            <a:avLst/>
          </a:prstGeom>
          <a:solidFill>
            <a:srgbClr val="FFF1CC"/>
          </a:solidFill>
        </p:spPr>
        <p:txBody>
          <a:bodyPr vert="horz" wrap="square" lIns="0" tIns="78740" rIns="0" bIns="0" rtlCol="0">
            <a:spAutoFit/>
          </a:bodyPr>
          <a:lstStyle/>
          <a:p>
            <a:pPr marL="689610">
              <a:lnSpc>
                <a:spcPct val="100000"/>
              </a:lnSpc>
              <a:spcBef>
                <a:spcPts val="620"/>
              </a:spcBef>
            </a:pPr>
            <a:r>
              <a:rPr sz="2150" i="1" dirty="0">
                <a:latin typeface="Arial"/>
                <a:cs typeface="Arial"/>
              </a:rPr>
              <a:t>Las</a:t>
            </a:r>
            <a:r>
              <a:rPr sz="2150" i="1" spc="90" dirty="0">
                <a:latin typeface="Arial"/>
                <a:cs typeface="Arial"/>
              </a:rPr>
              <a:t> </a:t>
            </a:r>
            <a:r>
              <a:rPr sz="2150" i="1" spc="160" dirty="0">
                <a:latin typeface="Arial"/>
                <a:cs typeface="Arial"/>
              </a:rPr>
              <a:t>barreras</a:t>
            </a:r>
            <a:r>
              <a:rPr sz="2150" i="1" spc="95" dirty="0">
                <a:latin typeface="Arial"/>
                <a:cs typeface="Arial"/>
              </a:rPr>
              <a:t> </a:t>
            </a:r>
            <a:r>
              <a:rPr sz="2150" i="1" spc="260" dirty="0">
                <a:latin typeface="Arial"/>
                <a:cs typeface="Arial"/>
              </a:rPr>
              <a:t>más</a:t>
            </a:r>
            <a:r>
              <a:rPr sz="2150" i="1" spc="90" dirty="0">
                <a:latin typeface="Arial"/>
                <a:cs typeface="Arial"/>
              </a:rPr>
              <a:t> </a:t>
            </a:r>
            <a:r>
              <a:rPr sz="2150" i="1" spc="150" dirty="0">
                <a:latin typeface="Arial"/>
                <a:cs typeface="Arial"/>
              </a:rPr>
              <a:t>presentes</a:t>
            </a:r>
            <a:r>
              <a:rPr sz="2150" i="1" spc="100" dirty="0">
                <a:latin typeface="Arial"/>
                <a:cs typeface="Arial"/>
              </a:rPr>
              <a:t> </a:t>
            </a:r>
            <a:r>
              <a:rPr sz="2150" i="1" spc="175" dirty="0">
                <a:latin typeface="Arial"/>
                <a:cs typeface="Arial"/>
              </a:rPr>
              <a:t>son</a:t>
            </a:r>
            <a:r>
              <a:rPr sz="2150" i="1" spc="60" dirty="0">
                <a:latin typeface="Arial"/>
                <a:cs typeface="Arial"/>
              </a:rPr>
              <a:t> </a:t>
            </a:r>
            <a:r>
              <a:rPr sz="2150" i="1" spc="125" dirty="0">
                <a:latin typeface="Arial"/>
                <a:cs typeface="Arial"/>
              </a:rPr>
              <a:t>las</a:t>
            </a:r>
            <a:r>
              <a:rPr sz="2150" i="1" spc="90" dirty="0">
                <a:latin typeface="Arial"/>
                <a:cs typeface="Arial"/>
              </a:rPr>
              <a:t> </a:t>
            </a:r>
            <a:r>
              <a:rPr sz="2150" i="1" spc="160" dirty="0">
                <a:latin typeface="Arial"/>
                <a:cs typeface="Arial"/>
              </a:rPr>
              <a:t>actitudinales</a:t>
            </a:r>
            <a:endParaRPr sz="2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050" y="190500"/>
            <a:ext cx="2057400" cy="4476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34725" y="171450"/>
            <a:ext cx="685800" cy="5715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8797" y="977899"/>
            <a:ext cx="397891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dirty="0">
                <a:latin typeface="Calibri"/>
                <a:cs typeface="Calibri"/>
              </a:rPr>
              <a:t>3.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El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poder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del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lenguaje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10300" y="1781175"/>
            <a:ext cx="5181600" cy="345757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88009" y="1764728"/>
            <a:ext cx="5136515" cy="448754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469900" marR="63500" indent="-343535">
              <a:lnSpc>
                <a:spcPct val="100899"/>
              </a:lnSpc>
              <a:spcBef>
                <a:spcPts val="80"/>
              </a:spcBef>
              <a:buFont typeface="Times New Roman"/>
              <a:buChar char="●"/>
              <a:tabLst>
                <a:tab pos="469900" algn="l"/>
              </a:tabLst>
            </a:pPr>
            <a:r>
              <a:rPr sz="1800" dirty="0">
                <a:latin typeface="Lucida Sans Unicode"/>
                <a:cs typeface="Lucida Sans Unicode"/>
              </a:rPr>
              <a:t>Las</a:t>
            </a:r>
            <a:r>
              <a:rPr sz="1800" spc="-140" dirty="0">
                <a:latin typeface="Lucida Sans Unicode"/>
                <a:cs typeface="Lucida Sans Unicode"/>
              </a:rPr>
              <a:t> </a:t>
            </a:r>
            <a:r>
              <a:rPr sz="1800" spc="80" dirty="0">
                <a:latin typeface="Lucida Sans Unicode"/>
                <a:cs typeface="Lucida Sans Unicode"/>
              </a:rPr>
              <a:t>palabras</a:t>
            </a:r>
            <a:r>
              <a:rPr sz="1800" spc="-5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que</a:t>
            </a:r>
            <a:r>
              <a:rPr sz="1800" spc="-5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usamos</a:t>
            </a:r>
            <a:r>
              <a:rPr sz="1800" spc="-114" dirty="0">
                <a:latin typeface="Lucida Sans Unicode"/>
                <a:cs typeface="Lucida Sans Unicode"/>
              </a:rPr>
              <a:t> </a:t>
            </a:r>
            <a:r>
              <a:rPr sz="1800" spc="-35" dirty="0">
                <a:latin typeface="Arial Black"/>
                <a:cs typeface="Arial Black"/>
              </a:rPr>
              <a:t>influyen</a:t>
            </a:r>
            <a:r>
              <a:rPr sz="1800" spc="-210" dirty="0">
                <a:latin typeface="Arial Black"/>
                <a:cs typeface="Arial Black"/>
              </a:rPr>
              <a:t> </a:t>
            </a:r>
            <a:r>
              <a:rPr sz="1800" spc="-45" dirty="0">
                <a:latin typeface="Arial Black"/>
                <a:cs typeface="Arial Black"/>
              </a:rPr>
              <a:t>en</a:t>
            </a:r>
            <a:r>
              <a:rPr sz="1800" spc="-135" dirty="0">
                <a:latin typeface="Arial Black"/>
                <a:cs typeface="Arial Black"/>
              </a:rPr>
              <a:t> </a:t>
            </a:r>
            <a:r>
              <a:rPr sz="1800" spc="-25" dirty="0">
                <a:latin typeface="Arial Black"/>
                <a:cs typeface="Arial Black"/>
              </a:rPr>
              <a:t>la </a:t>
            </a:r>
            <a:r>
              <a:rPr sz="1800" spc="-40" dirty="0">
                <a:latin typeface="Arial Black"/>
                <a:cs typeface="Arial Black"/>
              </a:rPr>
              <a:t>autoestima</a:t>
            </a:r>
            <a:r>
              <a:rPr sz="1800" spc="-85" dirty="0">
                <a:latin typeface="Arial Black"/>
                <a:cs typeface="Arial Black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y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70" dirty="0">
                <a:latin typeface="Lucida Sans Unicode"/>
                <a:cs typeface="Lucida Sans Unicode"/>
              </a:rPr>
              <a:t>en</a:t>
            </a:r>
            <a:r>
              <a:rPr sz="1800" spc="-9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las </a:t>
            </a:r>
            <a:r>
              <a:rPr sz="1800" spc="-45" dirty="0">
                <a:latin typeface="Arial Black"/>
                <a:cs typeface="Arial Black"/>
              </a:rPr>
              <a:t>oportunidades</a:t>
            </a:r>
            <a:r>
              <a:rPr sz="1800" spc="-125" dirty="0">
                <a:latin typeface="Arial Black"/>
                <a:cs typeface="Arial Black"/>
              </a:rPr>
              <a:t> </a:t>
            </a:r>
            <a:r>
              <a:rPr sz="1800" spc="-25" dirty="0">
                <a:latin typeface="Arial Black"/>
                <a:cs typeface="Arial Black"/>
              </a:rPr>
              <a:t>de </a:t>
            </a:r>
            <a:r>
              <a:rPr sz="1800" spc="-10" dirty="0">
                <a:latin typeface="Arial Black"/>
                <a:cs typeface="Arial Black"/>
              </a:rPr>
              <a:t>aprendizaje.</a:t>
            </a:r>
            <a:endParaRPr sz="1800">
              <a:latin typeface="Arial Black"/>
              <a:cs typeface="Arial Black"/>
            </a:endParaRPr>
          </a:p>
          <a:p>
            <a:pPr marL="469900" indent="-342900">
              <a:lnSpc>
                <a:spcPts val="2105"/>
              </a:lnSpc>
              <a:buFont typeface="Times New Roman"/>
              <a:buChar char="●"/>
              <a:tabLst>
                <a:tab pos="469900" algn="l"/>
              </a:tabLst>
            </a:pPr>
            <a:r>
              <a:rPr sz="1800" spc="-80" dirty="0">
                <a:latin typeface="Lucida Sans Unicode"/>
                <a:cs typeface="Lucida Sans Unicode"/>
              </a:rPr>
              <a:t>El</a:t>
            </a:r>
            <a:r>
              <a:rPr sz="1800" spc="6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lenguaje</a:t>
            </a:r>
            <a:r>
              <a:rPr sz="1800" spc="20" dirty="0">
                <a:latin typeface="Lucida Sans Unicode"/>
                <a:cs typeface="Lucida Sans Unicode"/>
              </a:rPr>
              <a:t> </a:t>
            </a:r>
            <a:r>
              <a:rPr sz="1800" spc="-60" dirty="0">
                <a:latin typeface="Arial Black"/>
                <a:cs typeface="Arial Black"/>
              </a:rPr>
              <a:t>visibiliza</a:t>
            </a:r>
            <a:r>
              <a:rPr sz="1800" spc="-165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algunas</a:t>
            </a:r>
            <a:r>
              <a:rPr sz="1800" spc="-100" dirty="0">
                <a:latin typeface="Arial Black"/>
                <a:cs typeface="Arial Black"/>
              </a:rPr>
              <a:t> </a:t>
            </a:r>
            <a:r>
              <a:rPr sz="1800" spc="-20" dirty="0">
                <a:latin typeface="Arial Black"/>
                <a:cs typeface="Arial Black"/>
              </a:rPr>
              <a:t>realidades</a:t>
            </a:r>
            <a:endParaRPr sz="1800">
              <a:latin typeface="Arial Black"/>
              <a:cs typeface="Arial Black"/>
            </a:endParaRPr>
          </a:p>
          <a:p>
            <a:pPr marL="469900">
              <a:lnSpc>
                <a:spcPct val="100000"/>
              </a:lnSpc>
              <a:spcBef>
                <a:spcPts val="20"/>
              </a:spcBef>
            </a:pPr>
            <a:r>
              <a:rPr sz="1800" spc="75" dirty="0">
                <a:latin typeface="Lucida Sans Unicode"/>
                <a:cs typeface="Lucida Sans Unicode"/>
              </a:rPr>
              <a:t>y</a:t>
            </a:r>
            <a:r>
              <a:rPr sz="1800" spc="-65" dirty="0">
                <a:latin typeface="Lucida Sans Unicode"/>
                <a:cs typeface="Lucida Sans Unicode"/>
              </a:rPr>
              <a:t> </a:t>
            </a:r>
            <a:r>
              <a:rPr sz="1800" spc="-60" dirty="0">
                <a:latin typeface="Arial Black"/>
                <a:cs typeface="Arial Black"/>
              </a:rPr>
              <a:t>oculta</a:t>
            </a:r>
            <a:r>
              <a:rPr sz="1800" spc="-22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otras.</a:t>
            </a:r>
            <a:endParaRPr sz="1800">
              <a:latin typeface="Arial Black"/>
              <a:cs typeface="Arial Black"/>
            </a:endParaRPr>
          </a:p>
          <a:p>
            <a:pPr marL="469900" marR="240665" indent="-343535">
              <a:lnSpc>
                <a:spcPts val="2180"/>
              </a:lnSpc>
              <a:spcBef>
                <a:spcPts val="70"/>
              </a:spcBef>
              <a:buFont typeface="Times New Roman"/>
              <a:buChar char="●"/>
              <a:tabLst>
                <a:tab pos="469900" algn="l"/>
              </a:tabLst>
            </a:pPr>
            <a:r>
              <a:rPr sz="1800" dirty="0">
                <a:latin typeface="Lucida Sans Unicode"/>
                <a:cs typeface="Lucida Sans Unicode"/>
              </a:rPr>
              <a:t>Refleja</a:t>
            </a:r>
            <a:r>
              <a:rPr sz="1800" spc="-50" dirty="0">
                <a:latin typeface="Lucida Sans Unicode"/>
                <a:cs typeface="Lucida Sans Unicode"/>
              </a:rPr>
              <a:t> </a:t>
            </a:r>
            <a:r>
              <a:rPr sz="1800" spc="-70" dirty="0">
                <a:latin typeface="Arial Black"/>
                <a:cs typeface="Arial Black"/>
              </a:rPr>
              <a:t>creencias,</a:t>
            </a:r>
            <a:r>
              <a:rPr sz="1800" spc="-180" dirty="0">
                <a:latin typeface="Arial Black"/>
                <a:cs typeface="Arial Black"/>
              </a:rPr>
              <a:t> </a:t>
            </a:r>
            <a:r>
              <a:rPr sz="1800" spc="-50" dirty="0">
                <a:latin typeface="Arial Black"/>
                <a:cs typeface="Arial Black"/>
              </a:rPr>
              <a:t>valores</a:t>
            </a:r>
            <a:r>
              <a:rPr sz="1800" spc="-21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y</a:t>
            </a:r>
            <a:r>
              <a:rPr sz="1800" spc="-114" dirty="0">
                <a:latin typeface="Arial Black"/>
                <a:cs typeface="Arial Black"/>
              </a:rPr>
              <a:t> </a:t>
            </a:r>
            <a:r>
              <a:rPr sz="1800" spc="-30" dirty="0">
                <a:latin typeface="Arial Black"/>
                <a:cs typeface="Arial Black"/>
              </a:rPr>
              <a:t>formas</a:t>
            </a:r>
            <a:r>
              <a:rPr sz="1800" spc="-220" dirty="0">
                <a:latin typeface="Arial Black"/>
                <a:cs typeface="Arial Black"/>
              </a:rPr>
              <a:t> </a:t>
            </a:r>
            <a:r>
              <a:rPr sz="1800" spc="-25" dirty="0">
                <a:latin typeface="Arial Black"/>
                <a:cs typeface="Arial Black"/>
              </a:rPr>
              <a:t>de </a:t>
            </a:r>
            <a:r>
              <a:rPr sz="1800" spc="-40" dirty="0">
                <a:latin typeface="Arial Black"/>
                <a:cs typeface="Arial Black"/>
              </a:rPr>
              <a:t>ver</a:t>
            </a:r>
            <a:r>
              <a:rPr sz="1800" spc="-23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a</a:t>
            </a:r>
            <a:r>
              <a:rPr sz="1800" spc="-150" dirty="0">
                <a:latin typeface="Arial Black"/>
                <a:cs typeface="Arial Black"/>
              </a:rPr>
              <a:t> </a:t>
            </a:r>
            <a:r>
              <a:rPr sz="1800" spc="-95" dirty="0">
                <a:latin typeface="Arial Black"/>
                <a:cs typeface="Arial Black"/>
              </a:rPr>
              <a:t>los</a:t>
            </a:r>
            <a:r>
              <a:rPr sz="1800" spc="-160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estudiantes.</a:t>
            </a:r>
            <a:endParaRPr sz="1800">
              <a:latin typeface="Arial Black"/>
              <a:cs typeface="Arial Black"/>
            </a:endParaRPr>
          </a:p>
          <a:p>
            <a:pPr marL="469900" indent="-342900">
              <a:lnSpc>
                <a:spcPts val="2100"/>
              </a:lnSpc>
              <a:buFont typeface="Times New Roman"/>
              <a:buChar char="●"/>
              <a:tabLst>
                <a:tab pos="469900" algn="l"/>
              </a:tabLst>
            </a:pPr>
            <a:r>
              <a:rPr sz="1800" spc="65" dirty="0">
                <a:latin typeface="Lucida Sans Unicode"/>
                <a:cs typeface="Lucida Sans Unicode"/>
              </a:rPr>
              <a:t>Puede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spc="-60" dirty="0">
                <a:latin typeface="Arial Black"/>
                <a:cs typeface="Arial Black"/>
              </a:rPr>
              <a:t>incluir</a:t>
            </a:r>
            <a:r>
              <a:rPr sz="1800" spc="-229" dirty="0">
                <a:latin typeface="Arial Black"/>
                <a:cs typeface="Arial Black"/>
              </a:rPr>
              <a:t> </a:t>
            </a:r>
            <a:r>
              <a:rPr sz="1800" spc="-60" dirty="0">
                <a:latin typeface="Arial Black"/>
                <a:cs typeface="Arial Black"/>
              </a:rPr>
              <a:t>o</a:t>
            </a:r>
            <a:r>
              <a:rPr sz="1800" spc="-155" dirty="0">
                <a:latin typeface="Arial Black"/>
                <a:cs typeface="Arial Black"/>
              </a:rPr>
              <a:t> </a:t>
            </a:r>
            <a:r>
              <a:rPr sz="1800" spc="-105" dirty="0">
                <a:latin typeface="Arial Black"/>
                <a:cs typeface="Arial Black"/>
              </a:rPr>
              <a:t>excluir</a:t>
            </a:r>
            <a:r>
              <a:rPr sz="1800" spc="-105" dirty="0">
                <a:latin typeface="Lucida Sans Unicode"/>
                <a:cs typeface="Lucida Sans Unicode"/>
              </a:rPr>
              <a:t>,</a:t>
            </a:r>
            <a:r>
              <a:rPr sz="1800" spc="-6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Arial Black"/>
                <a:cs typeface="Arial Black"/>
              </a:rPr>
              <a:t>apoyar</a:t>
            </a:r>
            <a:r>
              <a:rPr sz="1800" spc="-229" dirty="0">
                <a:latin typeface="Arial Black"/>
                <a:cs typeface="Arial Black"/>
              </a:rPr>
              <a:t> </a:t>
            </a:r>
            <a:r>
              <a:rPr sz="1800" spc="-60" dirty="0">
                <a:latin typeface="Arial Black"/>
                <a:cs typeface="Arial Black"/>
              </a:rPr>
              <a:t>o</a:t>
            </a:r>
            <a:r>
              <a:rPr sz="1800" spc="-15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limitar.</a:t>
            </a:r>
            <a:endParaRPr sz="1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120"/>
              </a:spcBef>
            </a:pPr>
            <a:r>
              <a:rPr sz="1800" dirty="0">
                <a:latin typeface="Lucida Sans Unicode"/>
                <a:cs typeface="Lucida Sans Unicode"/>
              </a:rPr>
              <a:t>En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educación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inclusiva,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</a:t>
            </a:r>
            <a:r>
              <a:rPr sz="1800" spc="-3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lenguaje</a:t>
            </a:r>
            <a:r>
              <a:rPr sz="1800" spc="-3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debe:</a:t>
            </a:r>
            <a:endParaRPr sz="1800">
              <a:latin typeface="Lucida Sans Unicode"/>
              <a:cs typeface="Lucida Sans Unicode"/>
            </a:endParaRPr>
          </a:p>
          <a:p>
            <a:pPr marL="469900" indent="-342900">
              <a:lnSpc>
                <a:spcPct val="100000"/>
              </a:lnSpc>
              <a:spcBef>
                <a:spcPts val="1445"/>
              </a:spcBef>
              <a:buFont typeface="Times New Roman"/>
              <a:buChar char="●"/>
              <a:tabLst>
                <a:tab pos="469900" algn="l"/>
              </a:tabLst>
            </a:pPr>
            <a:r>
              <a:rPr sz="1800" spc="45" dirty="0">
                <a:latin typeface="Lucida Sans Unicode"/>
                <a:cs typeface="Lucida Sans Unicode"/>
              </a:rPr>
              <a:t>Respetar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spc="210" dirty="0">
                <a:latin typeface="Lucida Sans Unicode"/>
                <a:cs typeface="Lucida Sans Unicode"/>
              </a:rPr>
              <a:t>a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spc="160" dirty="0">
                <a:latin typeface="Lucida Sans Unicode"/>
                <a:cs typeface="Lucida Sans Unicode"/>
              </a:rPr>
              <a:t>cada</a:t>
            </a:r>
            <a:r>
              <a:rPr sz="1800" spc="-13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estudiante.</a:t>
            </a:r>
            <a:endParaRPr sz="1800">
              <a:latin typeface="Lucida Sans Unicode"/>
              <a:cs typeface="Lucida Sans Unicode"/>
            </a:endParaRPr>
          </a:p>
          <a:p>
            <a:pPr marL="469900" marR="1029969" indent="-343535">
              <a:lnSpc>
                <a:spcPct val="114700"/>
              </a:lnSpc>
              <a:spcBef>
                <a:spcPts val="5"/>
              </a:spcBef>
              <a:buFont typeface="Times New Roman"/>
              <a:buChar char="●"/>
              <a:tabLst>
                <a:tab pos="469900" algn="l"/>
              </a:tabLst>
            </a:pPr>
            <a:r>
              <a:rPr sz="1800" spc="55" dirty="0">
                <a:latin typeface="Lucida Sans Unicode"/>
                <a:cs typeface="Lucida Sans Unicode"/>
              </a:rPr>
              <a:t>Reconocer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sus</a:t>
            </a:r>
            <a:r>
              <a:rPr sz="1800" spc="-135" dirty="0">
                <a:latin typeface="Lucida Sans Unicode"/>
                <a:cs typeface="Lucida Sans Unicode"/>
              </a:rPr>
              <a:t> </a:t>
            </a:r>
            <a:r>
              <a:rPr sz="1800" spc="60" dirty="0">
                <a:latin typeface="Lucida Sans Unicode"/>
                <a:cs typeface="Lucida Sans Unicode"/>
              </a:rPr>
              <a:t>características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spc="25" dirty="0">
                <a:latin typeface="Lucida Sans Unicode"/>
                <a:cs typeface="Lucida Sans Unicode"/>
              </a:rPr>
              <a:t>y </a:t>
            </a:r>
            <a:r>
              <a:rPr sz="1800" spc="40" dirty="0">
                <a:latin typeface="Lucida Sans Unicode"/>
                <a:cs typeface="Lucida Sans Unicode"/>
              </a:rPr>
              <a:t>necesidades.</a:t>
            </a:r>
            <a:endParaRPr sz="1800">
              <a:latin typeface="Lucida Sans Unicode"/>
              <a:cs typeface="Lucida Sans Unicode"/>
            </a:endParaRPr>
          </a:p>
          <a:p>
            <a:pPr marL="469900" marR="11430" indent="-343535">
              <a:lnSpc>
                <a:spcPts val="2480"/>
              </a:lnSpc>
              <a:spcBef>
                <a:spcPts val="95"/>
              </a:spcBef>
              <a:buFont typeface="Microsoft Sans Serif"/>
              <a:buChar char="●"/>
              <a:tabLst>
                <a:tab pos="469900" algn="l"/>
              </a:tabLst>
            </a:pPr>
            <a:r>
              <a:rPr sz="1800" dirty="0">
                <a:latin typeface="Lucida Sans Unicode"/>
                <a:cs typeface="Lucida Sans Unicode"/>
              </a:rPr>
              <a:t>Evitar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expresiones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que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spc="-55" dirty="0">
                <a:latin typeface="Arial Black"/>
                <a:cs typeface="Arial Black"/>
              </a:rPr>
              <a:t>etiquetan,</a:t>
            </a:r>
            <a:r>
              <a:rPr sz="1800" spc="-17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dañan </a:t>
            </a:r>
            <a:r>
              <a:rPr sz="1800" spc="-60" dirty="0">
                <a:latin typeface="Arial Black"/>
                <a:cs typeface="Arial Black"/>
              </a:rPr>
              <a:t>o</a:t>
            </a:r>
            <a:r>
              <a:rPr sz="1800" spc="-175" dirty="0">
                <a:latin typeface="Arial Black"/>
                <a:cs typeface="Arial Black"/>
              </a:rPr>
              <a:t> </a:t>
            </a:r>
            <a:r>
              <a:rPr sz="1800" spc="-10" dirty="0">
                <a:latin typeface="Arial Black"/>
                <a:cs typeface="Arial Black"/>
              </a:rPr>
              <a:t>marginan.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62700" y="5467350"/>
            <a:ext cx="4867275" cy="752475"/>
          </a:xfrm>
          <a:custGeom>
            <a:avLst/>
            <a:gdLst/>
            <a:ahLst/>
            <a:cxnLst/>
            <a:rect l="l" t="t" r="r" b="b"/>
            <a:pathLst>
              <a:path w="4867275" h="752475">
                <a:moveTo>
                  <a:pt x="4867275" y="0"/>
                </a:moveTo>
                <a:lnTo>
                  <a:pt x="0" y="0"/>
                </a:lnTo>
                <a:lnTo>
                  <a:pt x="0" y="752475"/>
                </a:lnTo>
                <a:lnTo>
                  <a:pt x="4867275" y="752475"/>
                </a:lnTo>
                <a:lnTo>
                  <a:pt x="4867275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721093" y="5667121"/>
            <a:ext cx="4173854" cy="6356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18110" marR="5080" indent="-106045">
              <a:lnSpc>
                <a:spcPct val="117800"/>
              </a:lnSpc>
              <a:spcBef>
                <a:spcPts val="90"/>
              </a:spcBef>
            </a:pPr>
            <a:r>
              <a:rPr sz="1700" i="1" dirty="0">
                <a:latin typeface="Arial"/>
                <a:cs typeface="Arial"/>
              </a:rPr>
              <a:t>“El</a:t>
            </a:r>
            <a:r>
              <a:rPr sz="1700" i="1" spc="50" dirty="0">
                <a:latin typeface="Arial"/>
                <a:cs typeface="Arial"/>
              </a:rPr>
              <a:t> </a:t>
            </a:r>
            <a:r>
              <a:rPr sz="1700" i="1" spc="114" dirty="0">
                <a:latin typeface="Arial"/>
                <a:cs typeface="Arial"/>
              </a:rPr>
              <a:t>lenguaje</a:t>
            </a:r>
            <a:r>
              <a:rPr sz="1700" i="1" spc="-60" dirty="0">
                <a:latin typeface="Arial"/>
                <a:cs typeface="Arial"/>
              </a:rPr>
              <a:t> </a:t>
            </a:r>
            <a:r>
              <a:rPr sz="1700" i="1" spc="150" dirty="0">
                <a:latin typeface="Arial"/>
                <a:cs typeface="Arial"/>
              </a:rPr>
              <a:t>que</a:t>
            </a:r>
            <a:r>
              <a:rPr sz="1700" i="1" spc="10" dirty="0">
                <a:latin typeface="Arial"/>
                <a:cs typeface="Arial"/>
              </a:rPr>
              <a:t> </a:t>
            </a:r>
            <a:r>
              <a:rPr sz="1700" i="1" spc="150" dirty="0">
                <a:latin typeface="Arial"/>
                <a:cs typeface="Arial"/>
              </a:rPr>
              <a:t>usamos</a:t>
            </a:r>
            <a:r>
              <a:rPr sz="1700" i="1" spc="-45" dirty="0">
                <a:latin typeface="Arial"/>
                <a:cs typeface="Arial"/>
              </a:rPr>
              <a:t> </a:t>
            </a:r>
            <a:r>
              <a:rPr sz="1700" i="1" spc="160" dirty="0">
                <a:latin typeface="Arial"/>
                <a:cs typeface="Arial"/>
              </a:rPr>
              <a:t>no</a:t>
            </a:r>
            <a:r>
              <a:rPr sz="1700" i="1" spc="-20" dirty="0">
                <a:latin typeface="Arial"/>
                <a:cs typeface="Arial"/>
              </a:rPr>
              <a:t> </a:t>
            </a:r>
            <a:r>
              <a:rPr sz="1700" i="1" spc="70" dirty="0">
                <a:latin typeface="Arial"/>
                <a:cs typeface="Arial"/>
              </a:rPr>
              <a:t>es</a:t>
            </a:r>
            <a:r>
              <a:rPr sz="1700" i="1" spc="30" dirty="0">
                <a:latin typeface="Arial"/>
                <a:cs typeface="Arial"/>
              </a:rPr>
              <a:t> </a:t>
            </a:r>
            <a:r>
              <a:rPr sz="1700" i="1" spc="70" dirty="0">
                <a:latin typeface="Arial"/>
                <a:cs typeface="Arial"/>
              </a:rPr>
              <a:t>neutro: </a:t>
            </a:r>
            <a:r>
              <a:rPr sz="1700" i="1" spc="114" dirty="0">
                <a:latin typeface="Arial"/>
                <a:cs typeface="Arial"/>
              </a:rPr>
              <a:t>construye</a:t>
            </a:r>
            <a:r>
              <a:rPr sz="1700" i="1" spc="40" dirty="0">
                <a:latin typeface="Arial"/>
                <a:cs typeface="Arial"/>
              </a:rPr>
              <a:t> </a:t>
            </a:r>
            <a:r>
              <a:rPr sz="1700" i="1" spc="110" dirty="0">
                <a:latin typeface="Arial"/>
                <a:cs typeface="Arial"/>
              </a:rPr>
              <a:t>realidades</a:t>
            </a:r>
            <a:r>
              <a:rPr sz="1700" i="1" spc="-15" dirty="0">
                <a:latin typeface="Arial"/>
                <a:cs typeface="Arial"/>
              </a:rPr>
              <a:t> </a:t>
            </a:r>
            <a:r>
              <a:rPr sz="1700" i="1" spc="120" dirty="0">
                <a:latin typeface="Arial"/>
                <a:cs typeface="Arial"/>
              </a:rPr>
              <a:t>en</a:t>
            </a:r>
            <a:r>
              <a:rPr sz="1700" i="1" spc="80" dirty="0">
                <a:latin typeface="Arial"/>
                <a:cs typeface="Arial"/>
              </a:rPr>
              <a:t> </a:t>
            </a:r>
            <a:r>
              <a:rPr sz="1700" i="1" spc="100" dirty="0">
                <a:latin typeface="Arial"/>
                <a:cs typeface="Arial"/>
              </a:rPr>
              <a:t>la</a:t>
            </a:r>
            <a:r>
              <a:rPr sz="1700" i="1" spc="15" dirty="0">
                <a:latin typeface="Arial"/>
                <a:cs typeface="Arial"/>
              </a:rPr>
              <a:t> </a:t>
            </a:r>
            <a:r>
              <a:rPr sz="1700" i="1" spc="70" dirty="0">
                <a:latin typeface="Arial"/>
                <a:cs typeface="Arial"/>
              </a:rPr>
              <a:t>escuela.”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721042"/>
            <a:ext cx="8357870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-95" dirty="0"/>
              <a:t>Consideraciones</a:t>
            </a:r>
            <a:r>
              <a:rPr sz="3200" spc="-409" dirty="0"/>
              <a:t> </a:t>
            </a:r>
            <a:r>
              <a:rPr sz="3200" dirty="0"/>
              <a:t>para</a:t>
            </a:r>
            <a:r>
              <a:rPr sz="3200" spc="-340" dirty="0"/>
              <a:t> </a:t>
            </a:r>
            <a:r>
              <a:rPr sz="3200" spc="-75" dirty="0"/>
              <a:t>la</a:t>
            </a:r>
            <a:r>
              <a:rPr sz="3200" spc="-340" dirty="0"/>
              <a:t> </a:t>
            </a:r>
            <a:r>
              <a:rPr sz="3200" spc="-75" dirty="0"/>
              <a:t>sensibilización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7505700" y="1590675"/>
            <a:ext cx="4410075" cy="885825"/>
          </a:xfrm>
          <a:custGeom>
            <a:avLst/>
            <a:gdLst/>
            <a:ahLst/>
            <a:cxnLst/>
            <a:rect l="l" t="t" r="r" b="b"/>
            <a:pathLst>
              <a:path w="4410075" h="885825">
                <a:moveTo>
                  <a:pt x="3967226" y="0"/>
                </a:moveTo>
                <a:lnTo>
                  <a:pt x="0" y="0"/>
                </a:lnTo>
                <a:lnTo>
                  <a:pt x="442975" y="442975"/>
                </a:lnTo>
                <a:lnTo>
                  <a:pt x="0" y="885825"/>
                </a:lnTo>
                <a:lnTo>
                  <a:pt x="3967226" y="885825"/>
                </a:lnTo>
                <a:lnTo>
                  <a:pt x="4410075" y="442975"/>
                </a:lnTo>
                <a:lnTo>
                  <a:pt x="3967226" y="0"/>
                </a:lnTo>
                <a:close/>
              </a:path>
            </a:pathLst>
          </a:custGeom>
          <a:solidFill>
            <a:srgbClr val="6EA8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456294" y="1873567"/>
            <a:ext cx="252857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110" dirty="0">
                <a:solidFill>
                  <a:srgbClr val="FFFFFF"/>
                </a:solidFill>
                <a:latin typeface="Lucida Sans Unicode"/>
                <a:cs typeface="Lucida Sans Unicode"/>
              </a:rPr>
              <a:t>6.</a:t>
            </a:r>
            <a:r>
              <a:rPr sz="17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FFFFFF"/>
                </a:solidFill>
                <a:latin typeface="Lucida Sans Unicode"/>
                <a:cs typeface="Lucida Sans Unicode"/>
              </a:rPr>
              <a:t>Enfocar</a:t>
            </a:r>
            <a:r>
              <a:rPr sz="17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sz="17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fortalezas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72144" y="2966656"/>
            <a:ext cx="2814320" cy="93154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49250" marR="5080" indent="-337185">
              <a:lnSpc>
                <a:spcPct val="115999"/>
              </a:lnSpc>
              <a:spcBef>
                <a:spcPts val="130"/>
              </a:spcBef>
              <a:buFont typeface="Times New Roman"/>
              <a:buChar char="●"/>
              <a:tabLst>
                <a:tab pos="349250" algn="l"/>
              </a:tabLst>
            </a:pPr>
            <a:r>
              <a:rPr sz="1700" spc="45" dirty="0">
                <a:latin typeface="Lucida Sans Unicode"/>
                <a:cs typeface="Lucida Sans Unicode"/>
              </a:rPr>
              <a:t>Reconocer </a:t>
            </a:r>
            <a:r>
              <a:rPr sz="1700" spc="105" dirty="0">
                <a:latin typeface="Lucida Sans Unicode"/>
                <a:cs typeface="Lucida Sans Unicode"/>
              </a:rPr>
              <a:t>capacidades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de</a:t>
            </a:r>
            <a:r>
              <a:rPr sz="1700" spc="-95" dirty="0">
                <a:latin typeface="Lucida Sans Unicode"/>
                <a:cs typeface="Lucida Sans Unicode"/>
              </a:rPr>
              <a:t> </a:t>
            </a:r>
            <a:r>
              <a:rPr sz="1700" spc="-20" dirty="0">
                <a:latin typeface="Lucida Sans Unicode"/>
                <a:cs typeface="Lucida Sans Unicode"/>
              </a:rPr>
              <a:t>todos </a:t>
            </a:r>
            <a:r>
              <a:rPr sz="1700" dirty="0">
                <a:latin typeface="Lucida Sans Unicode"/>
                <a:cs typeface="Lucida Sans Unicode"/>
              </a:rPr>
              <a:t>los</a:t>
            </a:r>
            <a:r>
              <a:rPr sz="1700" spc="-11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estudiantes.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590675"/>
            <a:ext cx="4724400" cy="885825"/>
          </a:xfrm>
          <a:custGeom>
            <a:avLst/>
            <a:gdLst/>
            <a:ahLst/>
            <a:cxnLst/>
            <a:rect l="l" t="t" r="r" b="b"/>
            <a:pathLst>
              <a:path w="4724400" h="885825">
                <a:moveTo>
                  <a:pt x="4281424" y="0"/>
                </a:moveTo>
                <a:lnTo>
                  <a:pt x="0" y="0"/>
                </a:lnTo>
                <a:lnTo>
                  <a:pt x="0" y="885825"/>
                </a:lnTo>
                <a:lnTo>
                  <a:pt x="4281424" y="885825"/>
                </a:lnTo>
                <a:lnTo>
                  <a:pt x="4724400" y="442849"/>
                </a:lnTo>
                <a:lnTo>
                  <a:pt x="4281424" y="0"/>
                </a:lnTo>
                <a:close/>
              </a:path>
            </a:pathLst>
          </a:custGeom>
          <a:solidFill>
            <a:srgbClr val="3D6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17892" y="1744598"/>
            <a:ext cx="2677795" cy="5461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ts val="2035"/>
              </a:lnSpc>
              <a:spcBef>
                <a:spcPts val="125"/>
              </a:spcBef>
            </a:pPr>
            <a:r>
              <a:rPr sz="17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4.</a:t>
            </a:r>
            <a:r>
              <a:rPr sz="17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FFFFFF"/>
                </a:solidFill>
                <a:latin typeface="Lucida Sans Unicode"/>
                <a:cs typeface="Lucida Sans Unicode"/>
              </a:rPr>
              <a:t>Cuidar</a:t>
            </a:r>
            <a:r>
              <a:rPr sz="17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00" dirty="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sz="17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lenguaje</a:t>
            </a:r>
            <a:r>
              <a:rPr sz="17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sz="17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endParaRPr sz="1700">
              <a:latin typeface="Lucida Sans Unicode"/>
              <a:cs typeface="Lucida Sans Unicode"/>
            </a:endParaRPr>
          </a:p>
          <a:p>
            <a:pPr algn="ctr">
              <a:lnSpc>
                <a:spcPts val="2035"/>
              </a:lnSpc>
            </a:pPr>
            <a:r>
              <a:rPr sz="17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comunicación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04582" y="2814129"/>
            <a:ext cx="2608580" cy="272478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49250" marR="36830" indent="-337185">
              <a:lnSpc>
                <a:spcPct val="115999"/>
              </a:lnSpc>
              <a:spcBef>
                <a:spcPts val="130"/>
              </a:spcBef>
              <a:buFont typeface="Times New Roman"/>
              <a:buChar char="●"/>
              <a:tabLst>
                <a:tab pos="349250" algn="l"/>
              </a:tabLst>
            </a:pPr>
            <a:r>
              <a:rPr sz="1700" spc="-90" dirty="0">
                <a:latin typeface="Arial Black"/>
                <a:cs typeface="Arial Black"/>
              </a:rPr>
              <a:t>Usar</a:t>
            </a:r>
            <a:r>
              <a:rPr sz="1700" spc="-140" dirty="0">
                <a:latin typeface="Arial Black"/>
                <a:cs typeface="Arial Black"/>
              </a:rPr>
              <a:t> </a:t>
            </a:r>
            <a:r>
              <a:rPr sz="1700" spc="-50" dirty="0">
                <a:latin typeface="Arial Black"/>
                <a:cs typeface="Arial Black"/>
              </a:rPr>
              <a:t>lenguaje</a:t>
            </a:r>
            <a:r>
              <a:rPr sz="1700" spc="-160" dirty="0">
                <a:latin typeface="Arial Black"/>
                <a:cs typeface="Arial Black"/>
              </a:rPr>
              <a:t> </a:t>
            </a:r>
            <a:r>
              <a:rPr sz="1700" spc="-50" dirty="0">
                <a:latin typeface="Arial Black"/>
                <a:cs typeface="Arial Black"/>
              </a:rPr>
              <a:t>claro, </a:t>
            </a:r>
            <a:r>
              <a:rPr sz="1700" spc="-70" dirty="0">
                <a:latin typeface="Arial Black"/>
                <a:cs typeface="Arial Black"/>
              </a:rPr>
              <a:t>respetuoso</a:t>
            </a:r>
            <a:r>
              <a:rPr sz="1700" spc="-85" dirty="0">
                <a:latin typeface="Arial Black"/>
                <a:cs typeface="Arial Black"/>
              </a:rPr>
              <a:t> </a:t>
            </a:r>
            <a:r>
              <a:rPr sz="1700" dirty="0">
                <a:latin typeface="Arial Black"/>
                <a:cs typeface="Arial Black"/>
              </a:rPr>
              <a:t>y </a:t>
            </a:r>
            <a:r>
              <a:rPr sz="1700" spc="-10" dirty="0">
                <a:latin typeface="Arial Black"/>
                <a:cs typeface="Arial Black"/>
              </a:rPr>
              <a:t>cercano.</a:t>
            </a:r>
            <a:endParaRPr sz="1700">
              <a:latin typeface="Arial Black"/>
              <a:cs typeface="Arial Black"/>
            </a:endParaRPr>
          </a:p>
          <a:p>
            <a:pPr marL="349250" marR="231775" indent="-337185">
              <a:lnSpc>
                <a:spcPts val="2400"/>
              </a:lnSpc>
              <a:spcBef>
                <a:spcPts val="65"/>
              </a:spcBef>
              <a:buFont typeface="Times New Roman"/>
              <a:buChar char="●"/>
              <a:tabLst>
                <a:tab pos="349250" algn="l"/>
              </a:tabLst>
            </a:pPr>
            <a:r>
              <a:rPr sz="1700" dirty="0">
                <a:latin typeface="Lucida Sans Unicode"/>
                <a:cs typeface="Lucida Sans Unicode"/>
              </a:rPr>
              <a:t>Evitar</a:t>
            </a:r>
            <a:r>
              <a:rPr sz="1700" spc="85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etiquetas</a:t>
            </a:r>
            <a:r>
              <a:rPr sz="1700" spc="15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o enfoques</a:t>
            </a:r>
            <a:r>
              <a:rPr sz="1700" spc="175" dirty="0">
                <a:latin typeface="Lucida Sans Unicode"/>
                <a:cs typeface="Lucida Sans Unicode"/>
              </a:rPr>
              <a:t> </a:t>
            </a:r>
            <a:r>
              <a:rPr sz="1700" spc="80" dirty="0">
                <a:latin typeface="Lucida Sans Unicode"/>
                <a:cs typeface="Lucida Sans Unicode"/>
              </a:rPr>
              <a:t>basados</a:t>
            </a:r>
            <a:endParaRPr sz="1700">
              <a:latin typeface="Lucida Sans Unicode"/>
              <a:cs typeface="Lucida Sans Unicode"/>
            </a:endParaRPr>
          </a:p>
          <a:p>
            <a:pPr marL="349250">
              <a:lnSpc>
                <a:spcPct val="100000"/>
              </a:lnSpc>
              <a:spcBef>
                <a:spcPts val="155"/>
              </a:spcBef>
            </a:pPr>
            <a:r>
              <a:rPr sz="1700" spc="70" dirty="0">
                <a:latin typeface="Lucida Sans Unicode"/>
                <a:cs typeface="Lucida Sans Unicode"/>
              </a:rPr>
              <a:t>en</a:t>
            </a:r>
            <a:r>
              <a:rPr sz="1700" spc="-6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lástima.</a:t>
            </a:r>
            <a:endParaRPr sz="1700">
              <a:latin typeface="Lucida Sans Unicode"/>
              <a:cs typeface="Lucida Sans Unicode"/>
            </a:endParaRPr>
          </a:p>
          <a:p>
            <a:pPr marL="349250" marR="5080" indent="-337185">
              <a:lnSpc>
                <a:spcPct val="114100"/>
              </a:lnSpc>
              <a:buFont typeface="Times New Roman"/>
              <a:buChar char="●"/>
              <a:tabLst>
                <a:tab pos="349250" algn="l"/>
              </a:tabLst>
            </a:pPr>
            <a:r>
              <a:rPr sz="1700" spc="-35" dirty="0">
                <a:latin typeface="Lucida Sans Unicode"/>
                <a:cs typeface="Lucida Sans Unicode"/>
              </a:rPr>
              <a:t>Priorizar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spc="55" dirty="0">
                <a:latin typeface="Lucida Sans Unicode"/>
                <a:cs typeface="Lucida Sans Unicode"/>
              </a:rPr>
              <a:t>mensajes </a:t>
            </a:r>
            <a:r>
              <a:rPr sz="1700" spc="45" dirty="0">
                <a:latin typeface="Lucida Sans Unicode"/>
                <a:cs typeface="Lucida Sans Unicode"/>
              </a:rPr>
              <a:t>cercanos,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positivos</a:t>
            </a:r>
            <a:r>
              <a:rPr sz="1700" spc="-60" dirty="0">
                <a:latin typeface="Lucida Sans Unicode"/>
                <a:cs typeface="Lucida Sans Unicode"/>
              </a:rPr>
              <a:t> </a:t>
            </a:r>
            <a:r>
              <a:rPr sz="1700" spc="25" dirty="0">
                <a:latin typeface="Lucida Sans Unicode"/>
                <a:cs typeface="Lucida Sans Unicode"/>
              </a:rPr>
              <a:t>y</a:t>
            </a:r>
            <a:endParaRPr sz="1700">
              <a:latin typeface="Lucida Sans Unicode"/>
              <a:cs typeface="Lucida Sans Unicode"/>
            </a:endParaRPr>
          </a:p>
          <a:p>
            <a:pPr marL="349250">
              <a:lnSpc>
                <a:spcPct val="100000"/>
              </a:lnSpc>
              <a:spcBef>
                <a:spcPts val="360"/>
              </a:spcBef>
            </a:pPr>
            <a:r>
              <a:rPr sz="1700" spc="-10" dirty="0">
                <a:latin typeface="Lucida Sans Unicode"/>
                <a:cs typeface="Lucida Sans Unicode"/>
              </a:rPr>
              <a:t>esperanzadores.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24300" y="1590675"/>
            <a:ext cx="4410075" cy="885825"/>
          </a:xfrm>
          <a:custGeom>
            <a:avLst/>
            <a:gdLst/>
            <a:ahLst/>
            <a:cxnLst/>
            <a:rect l="l" t="t" r="r" b="b"/>
            <a:pathLst>
              <a:path w="4410075" h="885825">
                <a:moveTo>
                  <a:pt x="3967226" y="0"/>
                </a:moveTo>
                <a:lnTo>
                  <a:pt x="0" y="0"/>
                </a:lnTo>
                <a:lnTo>
                  <a:pt x="442975" y="442975"/>
                </a:lnTo>
                <a:lnTo>
                  <a:pt x="0" y="885825"/>
                </a:lnTo>
                <a:lnTo>
                  <a:pt x="3967226" y="885825"/>
                </a:lnTo>
                <a:lnTo>
                  <a:pt x="4410075" y="442975"/>
                </a:lnTo>
                <a:lnTo>
                  <a:pt x="3967226" y="0"/>
                </a:lnTo>
                <a:close/>
              </a:path>
            </a:pathLst>
          </a:custGeom>
          <a:solidFill>
            <a:srgbClr val="58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850384" y="1744027"/>
            <a:ext cx="2567305" cy="54610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85800" marR="5080" indent="-673735">
              <a:lnSpc>
                <a:spcPts val="2030"/>
              </a:lnSpc>
              <a:spcBef>
                <a:spcPts val="200"/>
              </a:spcBef>
            </a:pPr>
            <a:r>
              <a:rPr sz="17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5.</a:t>
            </a:r>
            <a:r>
              <a:rPr sz="17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Generar</a:t>
            </a:r>
            <a:r>
              <a:rPr sz="1700" spc="-4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experiencias </a:t>
            </a:r>
            <a:r>
              <a:rPr sz="17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vivenciales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67884" y="2814129"/>
            <a:ext cx="2856230" cy="302069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49250" marR="5080" indent="-337185">
              <a:lnSpc>
                <a:spcPct val="115399"/>
              </a:lnSpc>
              <a:spcBef>
                <a:spcPts val="140"/>
              </a:spcBef>
              <a:buFont typeface="Times New Roman"/>
              <a:buChar char="●"/>
              <a:tabLst>
                <a:tab pos="349250" algn="l"/>
              </a:tabLst>
            </a:pPr>
            <a:r>
              <a:rPr sz="1700" dirty="0">
                <a:latin typeface="Lucida Sans Unicode"/>
                <a:cs typeface="Lucida Sans Unicode"/>
              </a:rPr>
              <a:t>Promover</a:t>
            </a:r>
            <a:r>
              <a:rPr sz="1700" spc="170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actividades </a:t>
            </a:r>
            <a:r>
              <a:rPr sz="1700" spc="100" dirty="0">
                <a:latin typeface="Lucida Sans Unicode"/>
                <a:cs typeface="Lucida Sans Unicode"/>
              </a:rPr>
              <a:t>como</a:t>
            </a:r>
            <a:r>
              <a:rPr sz="1700" spc="-90" dirty="0">
                <a:latin typeface="Lucida Sans Unicode"/>
                <a:cs typeface="Lucida Sans Unicode"/>
              </a:rPr>
              <a:t> </a:t>
            </a:r>
            <a:r>
              <a:rPr sz="1700" dirty="0">
                <a:latin typeface="Lucida Sans Unicode"/>
                <a:cs typeface="Lucida Sans Unicode"/>
              </a:rPr>
              <a:t>juegos</a:t>
            </a:r>
            <a:r>
              <a:rPr sz="1700" spc="-30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de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roles, </a:t>
            </a:r>
            <a:r>
              <a:rPr sz="1700" spc="10" dirty="0">
                <a:latin typeface="Lucida Sans Unicode"/>
                <a:cs typeface="Lucida Sans Unicode"/>
              </a:rPr>
              <a:t>simulaciones</a:t>
            </a:r>
            <a:r>
              <a:rPr sz="1700" spc="85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o</a:t>
            </a:r>
            <a:r>
              <a:rPr sz="1700" spc="12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análisis </a:t>
            </a:r>
            <a:r>
              <a:rPr sz="1700" spc="75" dirty="0">
                <a:latin typeface="Lucida Sans Unicode"/>
                <a:cs typeface="Lucida Sans Unicode"/>
              </a:rPr>
              <a:t>de</a:t>
            </a:r>
            <a:r>
              <a:rPr sz="1700" spc="-114" dirty="0">
                <a:latin typeface="Lucida Sans Unicode"/>
                <a:cs typeface="Lucida Sans Unicode"/>
              </a:rPr>
              <a:t> </a:t>
            </a:r>
            <a:r>
              <a:rPr sz="1700" spc="40" dirty="0">
                <a:latin typeface="Lucida Sans Unicode"/>
                <a:cs typeface="Lucida Sans Unicode"/>
              </a:rPr>
              <a:t>casos.</a:t>
            </a:r>
            <a:endParaRPr sz="1700">
              <a:latin typeface="Lucida Sans Unicode"/>
              <a:cs typeface="Lucida Sans Unicode"/>
            </a:endParaRPr>
          </a:p>
          <a:p>
            <a:pPr marL="349250" marR="196850" indent="-337185">
              <a:lnSpc>
                <a:spcPct val="114199"/>
              </a:lnSpc>
              <a:spcBef>
                <a:spcPts val="75"/>
              </a:spcBef>
              <a:buFont typeface="Times New Roman"/>
              <a:buChar char="●"/>
              <a:tabLst>
                <a:tab pos="349250" algn="l"/>
              </a:tabLst>
            </a:pPr>
            <a:r>
              <a:rPr sz="1700" spc="45" dirty="0">
                <a:latin typeface="Lucida Sans Unicode"/>
                <a:cs typeface="Lucida Sans Unicode"/>
              </a:rPr>
              <a:t>Favorecer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50" dirty="0">
                <a:latin typeface="Lucida Sans Unicode"/>
                <a:cs typeface="Lucida Sans Unicode"/>
              </a:rPr>
              <a:t>la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-20" dirty="0">
                <a:latin typeface="Lucida Sans Unicode"/>
                <a:cs typeface="Lucida Sans Unicode"/>
              </a:rPr>
              <a:t>reflexión </a:t>
            </a:r>
            <a:r>
              <a:rPr sz="1700" dirty="0">
                <a:latin typeface="Lucida Sans Unicode"/>
                <a:cs typeface="Lucida Sans Unicode"/>
              </a:rPr>
              <a:t>grupal</a:t>
            </a:r>
            <a:r>
              <a:rPr sz="1700" spc="70" dirty="0">
                <a:latin typeface="Lucida Sans Unicode"/>
                <a:cs typeface="Lucida Sans Unicode"/>
              </a:rPr>
              <a:t> </a:t>
            </a:r>
            <a:r>
              <a:rPr sz="1700" spc="75" dirty="0">
                <a:latin typeface="Lucida Sans Unicode"/>
                <a:cs typeface="Lucida Sans Unicode"/>
              </a:rPr>
              <a:t>y</a:t>
            </a:r>
            <a:r>
              <a:rPr sz="1700" spc="-50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evitar </a:t>
            </a:r>
            <a:r>
              <a:rPr sz="1700" spc="75" dirty="0">
                <a:latin typeface="Lucida Sans Unicode"/>
                <a:cs typeface="Lucida Sans Unicode"/>
              </a:rPr>
              <a:t>dinámicas</a:t>
            </a:r>
            <a:r>
              <a:rPr sz="1700" spc="-5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directivas.</a:t>
            </a:r>
            <a:endParaRPr sz="1700">
              <a:latin typeface="Lucida Sans Unicode"/>
              <a:cs typeface="Lucida Sans Unicode"/>
            </a:endParaRPr>
          </a:p>
          <a:p>
            <a:pPr marL="349250" indent="-336550">
              <a:lnSpc>
                <a:spcPct val="100000"/>
              </a:lnSpc>
              <a:spcBef>
                <a:spcPts val="285"/>
              </a:spcBef>
              <a:buFont typeface="Times New Roman"/>
              <a:buChar char="●"/>
              <a:tabLst>
                <a:tab pos="349250" algn="l"/>
              </a:tabLst>
            </a:pPr>
            <a:r>
              <a:rPr sz="1700" dirty="0">
                <a:latin typeface="Lucida Sans Unicode"/>
                <a:cs typeface="Lucida Sans Unicode"/>
              </a:rPr>
              <a:t>La</a:t>
            </a:r>
            <a:r>
              <a:rPr sz="1700" spc="-75" dirty="0">
                <a:latin typeface="Lucida Sans Unicode"/>
                <a:cs typeface="Lucida Sans Unicode"/>
              </a:rPr>
              <a:t> </a:t>
            </a:r>
            <a:r>
              <a:rPr sz="1700" spc="-10" dirty="0">
                <a:latin typeface="Lucida Sans Unicode"/>
                <a:cs typeface="Lucida Sans Unicode"/>
              </a:rPr>
              <a:t>experiencia</a:t>
            </a:r>
            <a:endParaRPr sz="1700">
              <a:latin typeface="Lucida Sans Unicode"/>
              <a:cs typeface="Lucida Sans Unicode"/>
            </a:endParaRPr>
          </a:p>
          <a:p>
            <a:pPr marL="349250" marR="8890">
              <a:lnSpc>
                <a:spcPct val="114199"/>
              </a:lnSpc>
              <a:spcBef>
                <a:spcPts val="75"/>
              </a:spcBef>
            </a:pPr>
            <a:r>
              <a:rPr sz="1700" dirty="0">
                <a:latin typeface="Lucida Sans Unicode"/>
                <a:cs typeface="Lucida Sans Unicode"/>
              </a:rPr>
              <a:t>transforma</a:t>
            </a:r>
            <a:r>
              <a:rPr sz="1700" spc="95" dirty="0">
                <a:latin typeface="Lucida Sans Unicode"/>
                <a:cs typeface="Lucida Sans Unicode"/>
              </a:rPr>
              <a:t> </a:t>
            </a:r>
            <a:r>
              <a:rPr sz="1700" spc="114" dirty="0">
                <a:latin typeface="Lucida Sans Unicode"/>
                <a:cs typeface="Lucida Sans Unicode"/>
              </a:rPr>
              <a:t>más</a:t>
            </a:r>
            <a:r>
              <a:rPr sz="1700" spc="50" dirty="0">
                <a:latin typeface="Lucida Sans Unicode"/>
                <a:cs typeface="Lucida Sans Unicode"/>
              </a:rPr>
              <a:t> </a:t>
            </a:r>
            <a:r>
              <a:rPr sz="1700" spc="70" dirty="0">
                <a:latin typeface="Lucida Sans Unicode"/>
                <a:cs typeface="Lucida Sans Unicode"/>
              </a:rPr>
              <a:t>que</a:t>
            </a:r>
            <a:r>
              <a:rPr sz="1700" spc="30" dirty="0">
                <a:latin typeface="Lucida Sans Unicode"/>
                <a:cs typeface="Lucida Sans Unicode"/>
              </a:rPr>
              <a:t> </a:t>
            </a:r>
            <a:r>
              <a:rPr sz="1700" spc="65" dirty="0">
                <a:latin typeface="Lucida Sans Unicode"/>
                <a:cs typeface="Lucida Sans Unicode"/>
              </a:rPr>
              <a:t>la </a:t>
            </a:r>
            <a:r>
              <a:rPr sz="1700" spc="-10" dirty="0">
                <a:latin typeface="Lucida Sans Unicode"/>
                <a:cs typeface="Lucida Sans Unicode"/>
              </a:rPr>
              <a:t>información.</a:t>
            </a:r>
            <a:endParaRPr sz="1700">
              <a:latin typeface="Lucida Sans Unicode"/>
              <a:cs typeface="Lucida Sans Unicode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050" y="190500"/>
            <a:ext cx="2057400" cy="4476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34725" y="171450"/>
            <a:ext cx="685800" cy="5715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721042"/>
            <a:ext cx="8357870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-95" dirty="0"/>
              <a:t>Consideraciones</a:t>
            </a:r>
            <a:r>
              <a:rPr sz="3200" spc="-409" dirty="0"/>
              <a:t> </a:t>
            </a:r>
            <a:r>
              <a:rPr sz="3200" dirty="0"/>
              <a:t>para</a:t>
            </a:r>
            <a:r>
              <a:rPr sz="3200" spc="-340" dirty="0"/>
              <a:t> </a:t>
            </a:r>
            <a:r>
              <a:rPr sz="3200" spc="-75" dirty="0"/>
              <a:t>la</a:t>
            </a:r>
            <a:r>
              <a:rPr sz="3200" spc="-340" dirty="0"/>
              <a:t> </a:t>
            </a:r>
            <a:r>
              <a:rPr sz="3200" spc="-75" dirty="0"/>
              <a:t>sensibilización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7505700" y="1590675"/>
            <a:ext cx="4410075" cy="885825"/>
          </a:xfrm>
          <a:custGeom>
            <a:avLst/>
            <a:gdLst/>
            <a:ahLst/>
            <a:cxnLst/>
            <a:rect l="l" t="t" r="r" b="b"/>
            <a:pathLst>
              <a:path w="4410075" h="885825">
                <a:moveTo>
                  <a:pt x="3967226" y="0"/>
                </a:moveTo>
                <a:lnTo>
                  <a:pt x="0" y="0"/>
                </a:lnTo>
                <a:lnTo>
                  <a:pt x="442975" y="442975"/>
                </a:lnTo>
                <a:lnTo>
                  <a:pt x="0" y="885825"/>
                </a:lnTo>
                <a:lnTo>
                  <a:pt x="3967226" y="885825"/>
                </a:lnTo>
                <a:lnTo>
                  <a:pt x="4410075" y="442975"/>
                </a:lnTo>
                <a:lnTo>
                  <a:pt x="3967226" y="0"/>
                </a:lnTo>
                <a:close/>
              </a:path>
            </a:pathLst>
          </a:custGeom>
          <a:solidFill>
            <a:srgbClr val="6EA8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309991" y="1865947"/>
            <a:ext cx="28213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5" dirty="0">
                <a:solidFill>
                  <a:srgbClr val="FFFFFF"/>
                </a:solidFill>
                <a:latin typeface="Lucida Sans Unicode"/>
                <a:cs typeface="Lucida Sans Unicode"/>
              </a:rPr>
              <a:t>3.</a:t>
            </a:r>
            <a:r>
              <a:rPr sz="1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FFFFFF"/>
                </a:solidFill>
                <a:latin typeface="Lucida Sans Unicode"/>
                <a:cs typeface="Lucida Sans Unicode"/>
              </a:rPr>
              <a:t>Desarrollar</a:t>
            </a:r>
            <a:r>
              <a:rPr sz="1800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sz="18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empatía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2484" y="2825559"/>
            <a:ext cx="2566670" cy="2238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14700"/>
              </a:lnSpc>
              <a:spcBef>
                <a:spcPts val="95"/>
              </a:spcBef>
              <a:buFont typeface="Times New Roman"/>
              <a:buChar char="●"/>
              <a:tabLst>
                <a:tab pos="355600" algn="l"/>
              </a:tabLst>
            </a:pPr>
            <a:r>
              <a:rPr sz="1800" spc="45" dirty="0">
                <a:latin typeface="Lucida Sans Unicode"/>
                <a:cs typeface="Lucida Sans Unicode"/>
              </a:rPr>
              <a:t>Fomentar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-25" dirty="0">
                <a:latin typeface="Lucida Sans Unicode"/>
                <a:cs typeface="Lucida Sans Unicode"/>
              </a:rPr>
              <a:t>la </a:t>
            </a:r>
            <a:r>
              <a:rPr sz="1800" spc="95" dirty="0">
                <a:latin typeface="Lucida Sans Unicode"/>
                <a:cs typeface="Lucida Sans Unicode"/>
              </a:rPr>
              <a:t>escucha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activa</a:t>
            </a:r>
            <a:r>
              <a:rPr sz="1800" spc="-50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y</a:t>
            </a:r>
            <a:r>
              <a:rPr sz="1800" spc="-75" dirty="0">
                <a:latin typeface="Lucida Sans Unicode"/>
                <a:cs typeface="Lucida Sans Unicode"/>
              </a:rPr>
              <a:t> </a:t>
            </a:r>
            <a:r>
              <a:rPr sz="1800" spc="-25" dirty="0">
                <a:latin typeface="Lucida Sans Unicode"/>
                <a:cs typeface="Lucida Sans Unicode"/>
              </a:rPr>
              <a:t>el </a:t>
            </a:r>
            <a:r>
              <a:rPr sz="1800" spc="10" dirty="0">
                <a:latin typeface="Lucida Sans Unicode"/>
                <a:cs typeface="Lucida Sans Unicode"/>
              </a:rPr>
              <a:t>reconocimiento</a:t>
            </a:r>
            <a:r>
              <a:rPr sz="1800" spc="365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de </a:t>
            </a:r>
            <a:r>
              <a:rPr sz="1800" spc="-10" dirty="0">
                <a:latin typeface="Lucida Sans Unicode"/>
                <a:cs typeface="Lucida Sans Unicode"/>
              </a:rPr>
              <a:t>emociones.</a:t>
            </a:r>
            <a:endParaRPr sz="1800">
              <a:latin typeface="Lucida Sans Unicode"/>
              <a:cs typeface="Lucida Sans Unicode"/>
            </a:endParaRPr>
          </a:p>
          <a:p>
            <a:pPr marL="355600" marR="164465" indent="-343535">
              <a:lnSpc>
                <a:spcPct val="114700"/>
              </a:lnSpc>
              <a:spcBef>
                <a:spcPts val="5"/>
              </a:spcBef>
              <a:buFont typeface="Times New Roman"/>
              <a:buChar char="●"/>
              <a:tabLst>
                <a:tab pos="355600" algn="l"/>
              </a:tabLst>
            </a:pPr>
            <a:r>
              <a:rPr sz="1800" spc="50" dirty="0">
                <a:latin typeface="Lucida Sans Unicode"/>
                <a:cs typeface="Lucida Sans Unicode"/>
              </a:rPr>
              <a:t>Superar</a:t>
            </a:r>
            <a:r>
              <a:rPr sz="1800" spc="-100" dirty="0">
                <a:latin typeface="Lucida Sans Unicode"/>
                <a:cs typeface="Lucida Sans Unicode"/>
              </a:rPr>
              <a:t> </a:t>
            </a:r>
            <a:r>
              <a:rPr sz="1800" spc="50" dirty="0">
                <a:latin typeface="Lucida Sans Unicode"/>
                <a:cs typeface="Lucida Sans Unicode"/>
              </a:rPr>
              <a:t>estigmas </a:t>
            </a:r>
            <a:r>
              <a:rPr sz="1800" spc="95" dirty="0">
                <a:latin typeface="Lucida Sans Unicode"/>
                <a:cs typeface="Lucida Sans Unicode"/>
              </a:rPr>
              <a:t>para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spc="50" dirty="0">
                <a:latin typeface="Lucida Sans Unicode"/>
                <a:cs typeface="Lucida Sans Unicode"/>
              </a:rPr>
              <a:t>comprender</a:t>
            </a:r>
            <a:endParaRPr sz="1800">
              <a:latin typeface="Lucida Sans Unicode"/>
              <a:cs typeface="Lucida Sans Unicode"/>
            </a:endParaRPr>
          </a:p>
          <a:p>
            <a:pPr marL="355600">
              <a:lnSpc>
                <a:spcPct val="100000"/>
              </a:lnSpc>
              <a:spcBef>
                <a:spcPts val="390"/>
              </a:spcBef>
            </a:pPr>
            <a:r>
              <a:rPr sz="1800" spc="50" dirty="0">
                <a:latin typeface="Lucida Sans Unicode"/>
                <a:cs typeface="Lucida Sans Unicode"/>
              </a:rPr>
              <a:t>al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otro.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590675"/>
            <a:ext cx="4724400" cy="885825"/>
          </a:xfrm>
          <a:custGeom>
            <a:avLst/>
            <a:gdLst/>
            <a:ahLst/>
            <a:cxnLst/>
            <a:rect l="l" t="t" r="r" b="b"/>
            <a:pathLst>
              <a:path w="4724400" h="885825">
                <a:moveTo>
                  <a:pt x="4281424" y="0"/>
                </a:moveTo>
                <a:lnTo>
                  <a:pt x="0" y="0"/>
                </a:lnTo>
                <a:lnTo>
                  <a:pt x="0" y="885825"/>
                </a:lnTo>
                <a:lnTo>
                  <a:pt x="4281424" y="885825"/>
                </a:lnTo>
                <a:lnTo>
                  <a:pt x="4724400" y="442849"/>
                </a:lnTo>
                <a:lnTo>
                  <a:pt x="4281424" y="0"/>
                </a:lnTo>
                <a:close/>
              </a:path>
            </a:pathLst>
          </a:custGeom>
          <a:solidFill>
            <a:srgbClr val="3D6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0507" y="1866328"/>
            <a:ext cx="400875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75" dirty="0">
                <a:solidFill>
                  <a:srgbClr val="FFFFFF"/>
                </a:solidFill>
                <a:latin typeface="Lucida Sans Unicode"/>
                <a:cs typeface="Lucida Sans Unicode"/>
              </a:rPr>
              <a:t>1.</a:t>
            </a:r>
            <a:r>
              <a:rPr sz="1800" spc="-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Desmontar</a:t>
            </a:r>
            <a:r>
              <a:rPr sz="18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FFFFFF"/>
                </a:solidFill>
                <a:latin typeface="Lucida Sans Unicode"/>
                <a:cs typeface="Lucida Sans Unicode"/>
              </a:rPr>
              <a:t>prejuicios</a:t>
            </a:r>
            <a:r>
              <a:rPr sz="1800" spc="-5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sz="1800" spc="-1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creencias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36002" y="2635821"/>
            <a:ext cx="2710180" cy="3182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235" marR="300355" indent="-90170">
              <a:lnSpc>
                <a:spcPct val="114799"/>
              </a:lnSpc>
              <a:spcBef>
                <a:spcPts val="95"/>
              </a:spcBef>
              <a:buFont typeface="Times New Roman"/>
              <a:buChar char="●"/>
              <a:tabLst>
                <a:tab pos="102235" algn="l"/>
                <a:tab pos="393700" algn="l"/>
              </a:tabLst>
            </a:pPr>
            <a:r>
              <a:rPr sz="1800" spc="-10" dirty="0">
                <a:latin typeface="Lucida Sans Unicode"/>
                <a:cs typeface="Lucida Sans Unicode"/>
              </a:rPr>
              <a:t>	Cuestionar </a:t>
            </a:r>
            <a:r>
              <a:rPr sz="1800" dirty="0">
                <a:latin typeface="Lucida Sans Unicode"/>
                <a:cs typeface="Lucida Sans Unicode"/>
              </a:rPr>
              <a:t>estereotipos</a:t>
            </a:r>
            <a:r>
              <a:rPr sz="1800" spc="55" dirty="0">
                <a:latin typeface="Lucida Sans Unicode"/>
                <a:cs typeface="Lucida Sans Unicode"/>
              </a:rPr>
              <a:t> </a:t>
            </a:r>
            <a:r>
              <a:rPr sz="1800" spc="75" dirty="0">
                <a:latin typeface="Lucida Sans Unicode"/>
                <a:cs typeface="Lucida Sans Unicode"/>
              </a:rPr>
              <a:t>y</a:t>
            </a:r>
            <a:r>
              <a:rPr sz="1800" spc="60" dirty="0">
                <a:latin typeface="Lucida Sans Unicode"/>
                <a:cs typeface="Lucida Sans Unicode"/>
              </a:rPr>
              <a:t> </a:t>
            </a:r>
            <a:r>
              <a:rPr sz="1800" spc="-20" dirty="0">
                <a:latin typeface="Lucida Sans Unicode"/>
                <a:cs typeface="Lucida Sans Unicode"/>
              </a:rPr>
              <a:t>mitos </a:t>
            </a:r>
            <a:r>
              <a:rPr sz="1800" dirty="0">
                <a:latin typeface="Lucida Sans Unicode"/>
                <a:cs typeface="Lucida Sans Unicode"/>
              </a:rPr>
              <a:t>sobre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la</a:t>
            </a:r>
            <a:r>
              <a:rPr sz="1800" spc="3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inclusión.</a:t>
            </a:r>
            <a:endParaRPr sz="1800">
              <a:latin typeface="Lucida Sans Unicode"/>
              <a:cs typeface="Lucida Sans Unicode"/>
            </a:endParaRPr>
          </a:p>
          <a:p>
            <a:pPr marL="102235" marR="74295" indent="-90170">
              <a:lnSpc>
                <a:spcPts val="2480"/>
              </a:lnSpc>
              <a:spcBef>
                <a:spcPts val="135"/>
              </a:spcBef>
              <a:buFont typeface="Times New Roman"/>
              <a:buChar char="●"/>
              <a:tabLst>
                <a:tab pos="102235" algn="l"/>
                <a:tab pos="393700" algn="l"/>
              </a:tabLst>
            </a:pPr>
            <a:r>
              <a:rPr sz="1800" dirty="0">
                <a:latin typeface="Lucida Sans Unicode"/>
                <a:cs typeface="Lucida Sans Unicode"/>
              </a:rPr>
              <a:t>	Promover</a:t>
            </a:r>
            <a:r>
              <a:rPr sz="1800" spc="220" dirty="0">
                <a:latin typeface="Lucida Sans Unicode"/>
                <a:cs typeface="Lucida Sans Unicode"/>
              </a:rPr>
              <a:t> </a:t>
            </a:r>
            <a:r>
              <a:rPr sz="1800" spc="-25" dirty="0">
                <a:latin typeface="Lucida Sans Unicode"/>
                <a:cs typeface="Lucida Sans Unicode"/>
              </a:rPr>
              <a:t>el </a:t>
            </a:r>
            <a:r>
              <a:rPr sz="1800" spc="55" dirty="0">
                <a:latin typeface="Lucida Sans Unicode"/>
                <a:cs typeface="Lucida Sans Unicode"/>
              </a:rPr>
              <a:t>pensamiento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crítico </a:t>
            </a:r>
            <a:r>
              <a:rPr sz="1800" spc="75" dirty="0">
                <a:latin typeface="Lucida Sans Unicode"/>
                <a:cs typeface="Lucida Sans Unicode"/>
              </a:rPr>
              <a:t>con</a:t>
            </a:r>
            <a:r>
              <a:rPr sz="1800" spc="5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información</a:t>
            </a:r>
            <a:r>
              <a:rPr sz="1800" spc="70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clara</a:t>
            </a:r>
            <a:endParaRPr sz="1800">
              <a:latin typeface="Lucida Sans Unicode"/>
              <a:cs typeface="Lucida Sans Unicode"/>
            </a:endParaRPr>
          </a:p>
          <a:p>
            <a:pPr marL="102235">
              <a:lnSpc>
                <a:spcPct val="100000"/>
              </a:lnSpc>
              <a:spcBef>
                <a:spcPts val="254"/>
              </a:spcBef>
            </a:pPr>
            <a:r>
              <a:rPr sz="1800" spc="75" dirty="0">
                <a:latin typeface="Lucida Sans Unicode"/>
                <a:cs typeface="Lucida Sans Unicode"/>
              </a:rPr>
              <a:t>y</a:t>
            </a:r>
            <a:r>
              <a:rPr sz="1800" spc="-85" dirty="0">
                <a:latin typeface="Lucida Sans Unicode"/>
                <a:cs typeface="Lucida Sans Unicode"/>
              </a:rPr>
              <a:t> </a:t>
            </a:r>
            <a:r>
              <a:rPr sz="1800" spc="80" dirty="0">
                <a:latin typeface="Lucida Sans Unicode"/>
                <a:cs typeface="Lucida Sans Unicode"/>
              </a:rPr>
              <a:t>casos</a:t>
            </a:r>
            <a:r>
              <a:rPr sz="1800" spc="-8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reales.</a:t>
            </a:r>
            <a:endParaRPr sz="1800">
              <a:latin typeface="Lucida Sans Unicode"/>
              <a:cs typeface="Lucida Sans Unicode"/>
            </a:endParaRPr>
          </a:p>
          <a:p>
            <a:pPr marL="393700" indent="-381000">
              <a:lnSpc>
                <a:spcPct val="100000"/>
              </a:lnSpc>
              <a:spcBef>
                <a:spcPts val="315"/>
              </a:spcBef>
              <a:buFont typeface="Times New Roman"/>
              <a:buChar char="●"/>
              <a:tabLst>
                <a:tab pos="393700" algn="l"/>
              </a:tabLst>
            </a:pPr>
            <a:r>
              <a:rPr sz="1800" spc="90" dirty="0">
                <a:latin typeface="Lucida Sans Unicode"/>
                <a:cs typeface="Lucida Sans Unicode"/>
              </a:rPr>
              <a:t>Cambiar</a:t>
            </a:r>
            <a:r>
              <a:rPr sz="1800" spc="-12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creencias</a:t>
            </a:r>
            <a:endParaRPr sz="1800">
              <a:latin typeface="Lucida Sans Unicode"/>
              <a:cs typeface="Lucida Sans Unicode"/>
            </a:endParaRPr>
          </a:p>
          <a:p>
            <a:pPr marL="102235" marR="5080">
              <a:lnSpc>
                <a:spcPct val="114700"/>
              </a:lnSpc>
              <a:spcBef>
                <a:spcPts val="5"/>
              </a:spcBef>
            </a:pPr>
            <a:r>
              <a:rPr sz="1800" spc="50" dirty="0">
                <a:latin typeface="Lucida Sans Unicode"/>
                <a:cs typeface="Lucida Sans Unicode"/>
              </a:rPr>
              <a:t>erróneas</a:t>
            </a:r>
            <a:r>
              <a:rPr sz="1800" spc="-12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por</a:t>
            </a:r>
            <a:r>
              <a:rPr sz="1800" spc="-7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enfoques </a:t>
            </a:r>
            <a:r>
              <a:rPr sz="1800" spc="95" dirty="0">
                <a:latin typeface="Lucida Sans Unicode"/>
                <a:cs typeface="Lucida Sans Unicode"/>
              </a:rPr>
              <a:t>basados</a:t>
            </a:r>
            <a:r>
              <a:rPr sz="1800" spc="-160" dirty="0">
                <a:latin typeface="Lucida Sans Unicode"/>
                <a:cs typeface="Lucida Sans Unicode"/>
              </a:rPr>
              <a:t> </a:t>
            </a:r>
            <a:r>
              <a:rPr sz="1800" spc="70" dirty="0">
                <a:latin typeface="Lucida Sans Unicode"/>
                <a:cs typeface="Lucida Sans Unicode"/>
              </a:rPr>
              <a:t>en</a:t>
            </a:r>
            <a:r>
              <a:rPr sz="1800" spc="-6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evidencia.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57650" y="1590675"/>
            <a:ext cx="4181475" cy="885825"/>
          </a:xfrm>
          <a:custGeom>
            <a:avLst/>
            <a:gdLst/>
            <a:ahLst/>
            <a:cxnLst/>
            <a:rect l="l" t="t" r="r" b="b"/>
            <a:pathLst>
              <a:path w="4181475" h="885825">
                <a:moveTo>
                  <a:pt x="3738626" y="0"/>
                </a:moveTo>
                <a:lnTo>
                  <a:pt x="0" y="0"/>
                </a:lnTo>
                <a:lnTo>
                  <a:pt x="442975" y="442975"/>
                </a:lnTo>
                <a:lnTo>
                  <a:pt x="0" y="885825"/>
                </a:lnTo>
                <a:lnTo>
                  <a:pt x="3738626" y="885825"/>
                </a:lnTo>
                <a:lnTo>
                  <a:pt x="4181475" y="442975"/>
                </a:lnTo>
                <a:lnTo>
                  <a:pt x="3738626" y="0"/>
                </a:lnTo>
                <a:close/>
              </a:path>
            </a:pathLst>
          </a:custGeom>
          <a:solidFill>
            <a:srgbClr val="58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764151" y="1728787"/>
            <a:ext cx="2775585" cy="5765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530225">
              <a:lnSpc>
                <a:spcPct val="100800"/>
              </a:lnSpc>
              <a:spcBef>
                <a:spcPts val="85"/>
              </a:spcBef>
            </a:pPr>
            <a:r>
              <a:rPr sz="1800" spc="-155" dirty="0">
                <a:solidFill>
                  <a:srgbClr val="FFFFFF"/>
                </a:solidFill>
                <a:latin typeface="Lucida Sans Unicode"/>
                <a:cs typeface="Lucida Sans Unicode"/>
              </a:rPr>
              <a:t>2.</a:t>
            </a:r>
            <a:r>
              <a:rPr sz="1800" spc="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dirty="0">
                <a:solidFill>
                  <a:srgbClr val="FFFFFF"/>
                </a:solidFill>
                <a:latin typeface="Lucida Sans Unicode"/>
                <a:cs typeface="Lucida Sans Unicode"/>
              </a:rPr>
              <a:t>Incorporar</a:t>
            </a:r>
            <a:r>
              <a:rPr sz="18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sz="18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componente</a:t>
            </a:r>
            <a:r>
              <a:rPr sz="1800" spc="-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Lucida Sans Unicode"/>
                <a:cs typeface="Lucida Sans Unicode"/>
              </a:rPr>
              <a:t>emocional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86578" y="2713545"/>
            <a:ext cx="2586355" cy="3182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281305" indent="-343535">
              <a:lnSpc>
                <a:spcPct val="114700"/>
              </a:lnSpc>
              <a:spcBef>
                <a:spcPts val="95"/>
              </a:spcBef>
              <a:buFont typeface="Times New Roman"/>
              <a:buChar char="●"/>
              <a:tabLst>
                <a:tab pos="355600" algn="l"/>
              </a:tabLst>
            </a:pPr>
            <a:r>
              <a:rPr sz="1800" spc="-10" dirty="0">
                <a:latin typeface="Lucida Sans Unicode"/>
                <a:cs typeface="Lucida Sans Unicode"/>
              </a:rPr>
              <a:t>Sensibilizar</a:t>
            </a:r>
            <a:r>
              <a:rPr sz="1800" spc="-9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no</a:t>
            </a:r>
            <a:r>
              <a:rPr sz="1800" spc="-40" dirty="0">
                <a:latin typeface="Lucida Sans Unicode"/>
                <a:cs typeface="Lucida Sans Unicode"/>
              </a:rPr>
              <a:t> </a:t>
            </a:r>
            <a:r>
              <a:rPr sz="1800" spc="45" dirty="0">
                <a:latin typeface="Lucida Sans Unicode"/>
                <a:cs typeface="Lucida Sans Unicode"/>
              </a:rPr>
              <a:t>es </a:t>
            </a:r>
            <a:r>
              <a:rPr sz="1800" dirty="0">
                <a:latin typeface="Lucida Sans Unicode"/>
                <a:cs typeface="Lucida Sans Unicode"/>
              </a:rPr>
              <a:t>sólo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informar,</a:t>
            </a:r>
            <a:r>
              <a:rPr sz="1800" spc="-65" dirty="0">
                <a:latin typeface="Lucida Sans Unicode"/>
                <a:cs typeface="Lucida Sans Unicode"/>
              </a:rPr>
              <a:t> </a:t>
            </a:r>
            <a:r>
              <a:rPr sz="1800" spc="45" dirty="0">
                <a:latin typeface="Lucida Sans Unicode"/>
                <a:cs typeface="Lucida Sans Unicode"/>
              </a:rPr>
              <a:t>es </a:t>
            </a:r>
            <a:r>
              <a:rPr sz="1800" spc="40" dirty="0">
                <a:latin typeface="Lucida Sans Unicode"/>
                <a:cs typeface="Lucida Sans Unicode"/>
              </a:rPr>
              <a:t>generar </a:t>
            </a:r>
            <a:r>
              <a:rPr sz="1800" dirty="0">
                <a:latin typeface="Lucida Sans Unicode"/>
                <a:cs typeface="Lucida Sans Unicode"/>
              </a:rPr>
              <a:t>experiencias</a:t>
            </a:r>
            <a:r>
              <a:rPr sz="1800" spc="210" dirty="0">
                <a:latin typeface="Lucida Sans Unicode"/>
                <a:cs typeface="Lucida Sans Unicode"/>
              </a:rPr>
              <a:t> </a:t>
            </a:r>
            <a:r>
              <a:rPr sz="1800" spc="30" dirty="0">
                <a:latin typeface="Lucida Sans Unicode"/>
                <a:cs typeface="Lucida Sans Unicode"/>
              </a:rPr>
              <a:t>que </a:t>
            </a:r>
            <a:r>
              <a:rPr sz="1800" spc="-10" dirty="0">
                <a:latin typeface="Lucida Sans Unicode"/>
                <a:cs typeface="Lucida Sans Unicode"/>
              </a:rPr>
              <a:t>movilicen emociones.</a:t>
            </a:r>
            <a:endParaRPr sz="1800">
              <a:latin typeface="Lucida Sans Unicode"/>
              <a:cs typeface="Lucida Sans Unicode"/>
            </a:endParaRPr>
          </a:p>
          <a:p>
            <a:pPr marL="355600" marR="5080" indent="-343535">
              <a:lnSpc>
                <a:spcPct val="114700"/>
              </a:lnSpc>
              <a:spcBef>
                <a:spcPts val="80"/>
              </a:spcBef>
              <a:buFont typeface="Times New Roman"/>
              <a:buChar char="●"/>
              <a:tabLst>
                <a:tab pos="355600" algn="l"/>
              </a:tabLst>
            </a:pPr>
            <a:r>
              <a:rPr sz="1800" dirty="0">
                <a:latin typeface="Lucida Sans Unicode"/>
                <a:cs typeface="Lucida Sans Unicode"/>
              </a:rPr>
              <a:t>La</a:t>
            </a:r>
            <a:r>
              <a:rPr sz="1800" spc="-80" dirty="0">
                <a:latin typeface="Lucida Sans Unicode"/>
                <a:cs typeface="Lucida Sans Unicode"/>
              </a:rPr>
              <a:t> </a:t>
            </a:r>
            <a:r>
              <a:rPr sz="1800" spc="55" dirty="0">
                <a:latin typeface="Lucida Sans Unicode"/>
                <a:cs typeface="Lucida Sans Unicode"/>
              </a:rPr>
              <a:t>conciencia </a:t>
            </a:r>
            <a:r>
              <a:rPr sz="1800" spc="60" dirty="0">
                <a:latin typeface="Lucida Sans Unicode"/>
                <a:cs typeface="Lucida Sans Unicode"/>
              </a:rPr>
              <a:t>emocional</a:t>
            </a:r>
            <a:r>
              <a:rPr sz="1800" spc="-110" dirty="0">
                <a:latin typeface="Lucida Sans Unicode"/>
                <a:cs typeface="Lucida Sans Unicode"/>
              </a:rPr>
              <a:t> </a:t>
            </a:r>
            <a:r>
              <a:rPr sz="1800" spc="70" dirty="0">
                <a:latin typeface="Lucida Sans Unicode"/>
                <a:cs typeface="Lucida Sans Unicode"/>
              </a:rPr>
              <a:t>es</a:t>
            </a:r>
            <a:r>
              <a:rPr sz="1800" spc="-85" dirty="0">
                <a:latin typeface="Lucida Sans Unicode"/>
                <a:cs typeface="Lucida Sans Unicode"/>
              </a:rPr>
              <a:t> </a:t>
            </a:r>
            <a:r>
              <a:rPr sz="1800" spc="65" dirty="0">
                <a:latin typeface="Lucida Sans Unicode"/>
                <a:cs typeface="Lucida Sans Unicode"/>
              </a:rPr>
              <a:t>clave </a:t>
            </a:r>
            <a:r>
              <a:rPr sz="1800" spc="95" dirty="0">
                <a:latin typeface="Lucida Sans Unicode"/>
                <a:cs typeface="Lucida Sans Unicode"/>
              </a:rPr>
              <a:t>para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desarrollar </a:t>
            </a:r>
            <a:r>
              <a:rPr sz="1800" spc="45" dirty="0">
                <a:latin typeface="Lucida Sans Unicode"/>
                <a:cs typeface="Lucida Sans Unicode"/>
              </a:rPr>
              <a:t>empatía.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050" y="190500"/>
            <a:ext cx="2057400" cy="4476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34725" y="171450"/>
            <a:ext cx="685800" cy="571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3627" y="764793"/>
            <a:ext cx="6452870" cy="4038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50" spc="-30" dirty="0"/>
              <a:t>Carpeta</a:t>
            </a:r>
            <a:r>
              <a:rPr sz="2450" spc="-245" dirty="0"/>
              <a:t> </a:t>
            </a:r>
            <a:r>
              <a:rPr sz="2450" spc="-65" dirty="0"/>
              <a:t>de</a:t>
            </a:r>
            <a:r>
              <a:rPr sz="2450" spc="-235" dirty="0"/>
              <a:t> </a:t>
            </a:r>
            <a:r>
              <a:rPr sz="2450" spc="-75" dirty="0"/>
              <a:t>recursos</a:t>
            </a:r>
            <a:r>
              <a:rPr sz="2450" spc="-15" dirty="0"/>
              <a:t> </a:t>
            </a:r>
            <a:r>
              <a:rPr sz="2450" spc="-30" dirty="0"/>
              <a:t>comunicacionales</a:t>
            </a:r>
            <a:endParaRPr sz="2450"/>
          </a:p>
        </p:txBody>
      </p:sp>
      <p:sp>
        <p:nvSpPr>
          <p:cNvPr id="3" name="object 3"/>
          <p:cNvSpPr txBox="1"/>
          <p:nvPr/>
        </p:nvSpPr>
        <p:spPr>
          <a:xfrm>
            <a:off x="1000125" y="1285875"/>
            <a:ext cx="10515600" cy="981075"/>
          </a:xfrm>
          <a:prstGeom prst="rect">
            <a:avLst/>
          </a:prstGeom>
          <a:solidFill>
            <a:srgbClr val="F3F3F3"/>
          </a:solidFill>
        </p:spPr>
        <p:txBody>
          <a:bodyPr vert="horz" wrap="square" lIns="0" tIns="159385" rIns="0" bIns="0" rtlCol="0">
            <a:spAutoFit/>
          </a:bodyPr>
          <a:lstStyle/>
          <a:p>
            <a:pPr marL="95885" marR="162560">
              <a:lnSpc>
                <a:spcPct val="92800"/>
              </a:lnSpc>
              <a:spcBef>
                <a:spcPts val="1255"/>
              </a:spcBef>
            </a:pPr>
            <a:r>
              <a:rPr sz="1550" spc="50" dirty="0">
                <a:latin typeface="Lucida Sans Unicode"/>
                <a:cs typeface="Lucida Sans Unicode"/>
              </a:rPr>
              <a:t>Enlace:</a:t>
            </a:r>
            <a:r>
              <a:rPr sz="1550" spc="-150" dirty="0">
                <a:latin typeface="Lucida Sans Unicode"/>
                <a:cs typeface="Lucida Sans Unicode"/>
              </a:rPr>
              <a:t> </a:t>
            </a:r>
            <a:r>
              <a:rPr sz="155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ahoma"/>
                <a:cs typeface="Tahoma"/>
              </a:rPr>
              <a:t>https://mineduperu-</a:t>
            </a:r>
            <a:r>
              <a:rPr sz="1550" spc="-10" dirty="0">
                <a:solidFill>
                  <a:srgbClr val="0462C1"/>
                </a:solidFill>
                <a:latin typeface="Tahoma"/>
                <a:cs typeface="Tahoma"/>
              </a:rPr>
              <a:t> </a:t>
            </a:r>
            <a:r>
              <a:rPr sz="155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ahoma"/>
                <a:cs typeface="Tahoma"/>
              </a:rPr>
              <a:t>my.sharepoint.com/:f:/g/personal/digebr_inclusion_com_minedu_gob_pe/EtUHP1Jz0D1JqOXclCPgnN0BMSjTFz7</a:t>
            </a:r>
            <a:r>
              <a:rPr sz="1550" spc="500" dirty="0">
                <a:solidFill>
                  <a:srgbClr val="0462C1"/>
                </a:solidFill>
                <a:latin typeface="Tahoma"/>
                <a:cs typeface="Tahoma"/>
              </a:rPr>
              <a:t>     </a:t>
            </a:r>
            <a:r>
              <a:rPr sz="155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ahoma"/>
                <a:cs typeface="Tahoma"/>
              </a:rPr>
              <a:t>5mcnk4le45m3RFg?e=sH7mKV</a:t>
            </a:r>
            <a:endParaRPr sz="155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00125" y="2867025"/>
            <a:ext cx="10515600" cy="3371850"/>
          </a:xfrm>
          <a:custGeom>
            <a:avLst/>
            <a:gdLst/>
            <a:ahLst/>
            <a:cxnLst/>
            <a:rect l="l" t="t" r="r" b="b"/>
            <a:pathLst>
              <a:path w="10515600" h="3371850">
                <a:moveTo>
                  <a:pt x="10515600" y="0"/>
                </a:moveTo>
                <a:lnTo>
                  <a:pt x="0" y="0"/>
                </a:lnTo>
                <a:lnTo>
                  <a:pt x="0" y="3371850"/>
                </a:lnTo>
                <a:lnTo>
                  <a:pt x="10515600" y="3371850"/>
                </a:lnTo>
                <a:lnTo>
                  <a:pt x="10515600" y="0"/>
                </a:lnTo>
                <a:close/>
              </a:path>
            </a:pathLst>
          </a:custGeom>
          <a:solidFill>
            <a:srgbClr val="E6EB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23644" y="3021965"/>
            <a:ext cx="10063480" cy="32283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30200" marR="458470" indent="-318135">
              <a:lnSpc>
                <a:spcPct val="100499"/>
              </a:lnSpc>
              <a:spcBef>
                <a:spcPts val="114"/>
              </a:spcBef>
              <a:buFont typeface="Times New Roman"/>
              <a:buChar char="●"/>
              <a:tabLst>
                <a:tab pos="330200" algn="l"/>
              </a:tabLst>
            </a:pPr>
            <a:r>
              <a:rPr sz="1400" i="1" dirty="0">
                <a:latin typeface="Arial"/>
                <a:cs typeface="Arial"/>
              </a:rPr>
              <a:t>Booth,</a:t>
            </a:r>
            <a:r>
              <a:rPr sz="1400" i="1" spc="114" dirty="0">
                <a:latin typeface="Arial"/>
                <a:cs typeface="Arial"/>
              </a:rPr>
              <a:t> </a:t>
            </a:r>
            <a:r>
              <a:rPr sz="1400" i="1" spc="-110" dirty="0">
                <a:latin typeface="Arial"/>
                <a:cs typeface="Arial"/>
              </a:rPr>
              <a:t>T.,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y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spc="50" dirty="0">
                <a:latin typeface="Arial"/>
                <a:cs typeface="Arial"/>
              </a:rPr>
              <a:t>Ainscow,</a:t>
            </a:r>
            <a:r>
              <a:rPr sz="1400" i="1" spc="114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M.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(2015).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i="1" spc="55" dirty="0">
                <a:latin typeface="Arial"/>
                <a:cs typeface="Arial"/>
              </a:rPr>
              <a:t>Guía</a:t>
            </a:r>
            <a:r>
              <a:rPr sz="1400" i="1" spc="30" dirty="0">
                <a:latin typeface="Arial"/>
                <a:cs typeface="Arial"/>
              </a:rPr>
              <a:t> </a:t>
            </a:r>
            <a:r>
              <a:rPr sz="1400" i="1" spc="135" dirty="0">
                <a:latin typeface="Arial"/>
                <a:cs typeface="Arial"/>
              </a:rPr>
              <a:t>para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spc="120" dirty="0">
                <a:latin typeface="Arial"/>
                <a:cs typeface="Arial"/>
              </a:rPr>
              <a:t>la</a:t>
            </a:r>
            <a:r>
              <a:rPr sz="1400" i="1" spc="30" dirty="0">
                <a:latin typeface="Arial"/>
                <a:cs typeface="Arial"/>
              </a:rPr>
              <a:t> </a:t>
            </a:r>
            <a:r>
              <a:rPr sz="1400" i="1" spc="120" dirty="0">
                <a:latin typeface="Arial"/>
                <a:cs typeface="Arial"/>
              </a:rPr>
              <a:t>educación</a:t>
            </a:r>
            <a:r>
              <a:rPr sz="1400" i="1" spc="85" dirty="0">
                <a:latin typeface="Arial"/>
                <a:cs typeface="Arial"/>
              </a:rPr>
              <a:t> </a:t>
            </a:r>
            <a:r>
              <a:rPr sz="1400" i="1" spc="65" dirty="0">
                <a:latin typeface="Arial"/>
                <a:cs typeface="Arial"/>
              </a:rPr>
              <a:t>inclusiva: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Desarrollando</a:t>
            </a:r>
            <a:r>
              <a:rPr sz="1400" i="1" spc="8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el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aprendizaje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y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la </a:t>
            </a:r>
            <a:r>
              <a:rPr sz="1400" i="1" spc="110" dirty="0">
                <a:latin typeface="Arial"/>
                <a:cs typeface="Arial"/>
              </a:rPr>
              <a:t>participación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i="1" spc="90" dirty="0">
                <a:latin typeface="Arial"/>
                <a:cs typeface="Arial"/>
              </a:rPr>
              <a:t>en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los</a:t>
            </a:r>
            <a:r>
              <a:rPr sz="1400" i="1" spc="85" dirty="0">
                <a:latin typeface="Arial"/>
                <a:cs typeface="Arial"/>
              </a:rPr>
              <a:t> </a:t>
            </a:r>
            <a:r>
              <a:rPr sz="1400" i="1" spc="90" dirty="0">
                <a:latin typeface="Arial"/>
                <a:cs typeface="Arial"/>
              </a:rPr>
              <a:t>centros</a:t>
            </a:r>
            <a:r>
              <a:rPr sz="1400" i="1" spc="10" dirty="0">
                <a:latin typeface="Arial"/>
                <a:cs typeface="Arial"/>
              </a:rPr>
              <a:t> </a:t>
            </a:r>
            <a:r>
              <a:rPr sz="1400" i="1" spc="85" dirty="0">
                <a:latin typeface="Arial"/>
                <a:cs typeface="Arial"/>
              </a:rPr>
              <a:t>escolares</a:t>
            </a:r>
            <a:r>
              <a:rPr sz="1400" i="1" spc="10" dirty="0">
                <a:latin typeface="Arial"/>
                <a:cs typeface="Arial"/>
              </a:rPr>
              <a:t> </a:t>
            </a:r>
            <a:r>
              <a:rPr sz="1400" i="1" spc="120" dirty="0">
                <a:latin typeface="Arial"/>
                <a:cs typeface="Arial"/>
              </a:rPr>
              <a:t>(Adaptación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i="1" spc="145" dirty="0">
                <a:latin typeface="Arial"/>
                <a:cs typeface="Arial"/>
              </a:rPr>
              <a:t>de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la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3.ª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100" dirty="0">
                <a:latin typeface="Arial"/>
                <a:cs typeface="Arial"/>
              </a:rPr>
              <a:t>edición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i="1" spc="90" dirty="0">
                <a:latin typeface="Arial"/>
                <a:cs typeface="Arial"/>
              </a:rPr>
              <a:t>revisada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spc="114" dirty="0">
                <a:latin typeface="Arial"/>
                <a:cs typeface="Arial"/>
              </a:rPr>
              <a:t>del</a:t>
            </a:r>
            <a:r>
              <a:rPr sz="1400" i="1" spc="30" dirty="0">
                <a:latin typeface="Arial"/>
                <a:cs typeface="Arial"/>
              </a:rPr>
              <a:t> </a:t>
            </a:r>
            <a:r>
              <a:rPr sz="1400" i="1" spc="60" dirty="0">
                <a:latin typeface="Arial"/>
                <a:cs typeface="Arial"/>
              </a:rPr>
              <a:t>Index</a:t>
            </a:r>
            <a:r>
              <a:rPr sz="1400" i="1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for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Inclusion)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spc="-25" dirty="0">
                <a:latin typeface="Arial"/>
                <a:cs typeface="Arial"/>
              </a:rPr>
              <a:t>(G. </a:t>
            </a:r>
            <a:r>
              <a:rPr sz="1400" i="1" spc="45" dirty="0">
                <a:latin typeface="Arial"/>
                <a:cs typeface="Arial"/>
              </a:rPr>
              <a:t>Echeita,</a:t>
            </a:r>
            <a:r>
              <a:rPr sz="1400" i="1" spc="50" dirty="0">
                <a:latin typeface="Arial"/>
                <a:cs typeface="Arial"/>
              </a:rPr>
              <a:t> </a:t>
            </a:r>
            <a:r>
              <a:rPr sz="1400" i="1" spc="-114" dirty="0">
                <a:latin typeface="Arial"/>
                <a:cs typeface="Arial"/>
              </a:rPr>
              <a:t>Y.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Muñoz,</a:t>
            </a:r>
            <a:r>
              <a:rPr sz="1400" i="1" spc="5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C.</a:t>
            </a:r>
            <a:r>
              <a:rPr sz="1400" i="1" spc="114" dirty="0">
                <a:latin typeface="Arial"/>
                <a:cs typeface="Arial"/>
              </a:rPr>
              <a:t> </a:t>
            </a:r>
            <a:r>
              <a:rPr sz="1400" i="1" spc="70" dirty="0">
                <a:latin typeface="Arial"/>
                <a:cs typeface="Arial"/>
              </a:rPr>
              <a:t>Simón</a:t>
            </a:r>
            <a:r>
              <a:rPr sz="1400" i="1" spc="100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y</a:t>
            </a:r>
            <a:r>
              <a:rPr sz="1400" i="1" spc="6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M.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spc="65" dirty="0">
                <a:latin typeface="Arial"/>
                <a:cs typeface="Arial"/>
              </a:rPr>
              <a:t>Sandoval,</a:t>
            </a:r>
            <a:r>
              <a:rPr sz="1400" i="1" spc="5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Trads.).</a:t>
            </a:r>
            <a:r>
              <a:rPr sz="1400" i="1" spc="114" dirty="0">
                <a:latin typeface="Arial"/>
                <a:cs typeface="Arial"/>
              </a:rPr>
              <a:t> </a:t>
            </a:r>
            <a:r>
              <a:rPr sz="1400" i="1" spc="-95" dirty="0">
                <a:latin typeface="Arial"/>
                <a:cs typeface="Arial"/>
              </a:rPr>
              <a:t>FUHEM;</a:t>
            </a:r>
            <a:r>
              <a:rPr sz="1400" i="1" spc="30" dirty="0">
                <a:latin typeface="Arial"/>
                <a:cs typeface="Arial"/>
              </a:rPr>
              <a:t> </a:t>
            </a:r>
            <a:r>
              <a:rPr sz="1400" i="1" spc="-20" dirty="0">
                <a:latin typeface="Arial"/>
                <a:cs typeface="Arial"/>
              </a:rPr>
              <a:t>OEI.</a:t>
            </a:r>
            <a:endParaRPr sz="1400">
              <a:latin typeface="Arial"/>
              <a:cs typeface="Arial"/>
            </a:endParaRPr>
          </a:p>
          <a:p>
            <a:pPr marL="330200" indent="-317500">
              <a:lnSpc>
                <a:spcPts val="1639"/>
              </a:lnSpc>
              <a:buFont typeface="Times New Roman"/>
              <a:buChar char="●"/>
              <a:tabLst>
                <a:tab pos="330200" algn="l"/>
              </a:tabLst>
            </a:pPr>
            <a:r>
              <a:rPr sz="1400" i="1" spc="65" dirty="0">
                <a:latin typeface="Arial"/>
                <a:cs typeface="Arial"/>
              </a:rPr>
              <a:t>Ministerio</a:t>
            </a:r>
            <a:r>
              <a:rPr sz="1400" i="1" spc="85" dirty="0">
                <a:latin typeface="Arial"/>
                <a:cs typeface="Arial"/>
              </a:rPr>
              <a:t> </a:t>
            </a:r>
            <a:r>
              <a:rPr sz="1400" i="1" spc="110" dirty="0">
                <a:latin typeface="Arial"/>
                <a:cs typeface="Arial"/>
              </a:rPr>
              <a:t>de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spc="85" dirty="0">
                <a:latin typeface="Arial"/>
                <a:cs typeface="Arial"/>
              </a:rPr>
              <a:t>Educación</a:t>
            </a:r>
            <a:r>
              <a:rPr sz="1400" i="1" spc="90" dirty="0">
                <a:latin typeface="Arial"/>
                <a:cs typeface="Arial"/>
              </a:rPr>
              <a:t> del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Perú.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spc="70" dirty="0">
                <a:latin typeface="Arial"/>
                <a:cs typeface="Arial"/>
              </a:rPr>
              <a:t>(2025).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spc="85" dirty="0">
                <a:latin typeface="Arial"/>
                <a:cs typeface="Arial"/>
              </a:rPr>
              <a:t>Cartilla</a:t>
            </a:r>
            <a:r>
              <a:rPr sz="1400" i="1" spc="30" dirty="0">
                <a:latin typeface="Arial"/>
                <a:cs typeface="Arial"/>
              </a:rPr>
              <a:t> </a:t>
            </a:r>
            <a:r>
              <a:rPr sz="1400" i="1" spc="100" dirty="0">
                <a:latin typeface="Arial"/>
                <a:cs typeface="Arial"/>
              </a:rPr>
              <a:t>sobre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el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55" dirty="0">
                <a:latin typeface="Arial"/>
                <a:cs typeface="Arial"/>
              </a:rPr>
              <a:t>Servicio</a:t>
            </a:r>
            <a:r>
              <a:rPr sz="1400" i="1" spc="10" dirty="0">
                <a:latin typeface="Arial"/>
                <a:cs typeface="Arial"/>
              </a:rPr>
              <a:t> </a:t>
            </a:r>
            <a:r>
              <a:rPr sz="1400" i="1" spc="145" dirty="0">
                <a:latin typeface="Arial"/>
                <a:cs typeface="Arial"/>
              </a:rPr>
              <a:t>de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spc="100" dirty="0">
                <a:latin typeface="Arial"/>
                <a:cs typeface="Arial"/>
              </a:rPr>
              <a:t>Apoyo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spc="75" dirty="0">
                <a:latin typeface="Arial"/>
                <a:cs typeface="Arial"/>
              </a:rPr>
              <a:t>Educativo</a:t>
            </a:r>
            <a:r>
              <a:rPr sz="1400" i="1" spc="9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Externo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(SAEE).</a:t>
            </a:r>
            <a:endParaRPr sz="1400">
              <a:latin typeface="Arial"/>
              <a:cs typeface="Arial"/>
            </a:endParaRPr>
          </a:p>
          <a:p>
            <a:pPr marL="330200" indent="-317500">
              <a:lnSpc>
                <a:spcPts val="1664"/>
              </a:lnSpc>
              <a:buFont typeface="Times New Roman"/>
              <a:buChar char="●"/>
              <a:tabLst>
                <a:tab pos="330200" algn="l"/>
              </a:tabLst>
            </a:pPr>
            <a:r>
              <a:rPr sz="1400" i="1" spc="65" dirty="0">
                <a:latin typeface="Arial"/>
                <a:cs typeface="Arial"/>
              </a:rPr>
              <a:t>Ministerio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i="1" spc="110" dirty="0">
                <a:latin typeface="Arial"/>
                <a:cs typeface="Arial"/>
              </a:rPr>
              <a:t>de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spc="85" dirty="0">
                <a:latin typeface="Arial"/>
                <a:cs typeface="Arial"/>
              </a:rPr>
              <a:t>Educación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i="1" spc="90" dirty="0">
                <a:latin typeface="Arial"/>
                <a:cs typeface="Arial"/>
              </a:rPr>
              <a:t>del</a:t>
            </a:r>
            <a:r>
              <a:rPr sz="1400" i="1" spc="3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Perú.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spc="70" dirty="0">
                <a:latin typeface="Arial"/>
                <a:cs typeface="Arial"/>
              </a:rPr>
              <a:t>(2025).</a:t>
            </a:r>
            <a:r>
              <a:rPr sz="1400" i="1" spc="10" dirty="0">
                <a:latin typeface="Arial"/>
                <a:cs typeface="Arial"/>
              </a:rPr>
              <a:t> </a:t>
            </a:r>
            <a:r>
              <a:rPr sz="1400" i="1" spc="85" dirty="0">
                <a:latin typeface="Arial"/>
                <a:cs typeface="Arial"/>
              </a:rPr>
              <a:t>Cartilla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spc="100" dirty="0">
                <a:latin typeface="Arial"/>
                <a:cs typeface="Arial"/>
              </a:rPr>
              <a:t>sobre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el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spc="55" dirty="0">
                <a:latin typeface="Arial"/>
                <a:cs typeface="Arial"/>
              </a:rPr>
              <a:t>Servicio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spc="145" dirty="0">
                <a:latin typeface="Arial"/>
                <a:cs typeface="Arial"/>
              </a:rPr>
              <a:t>de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spc="100" dirty="0">
                <a:latin typeface="Arial"/>
                <a:cs typeface="Arial"/>
              </a:rPr>
              <a:t>Apoyo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spc="75" dirty="0">
                <a:latin typeface="Arial"/>
                <a:cs typeface="Arial"/>
              </a:rPr>
              <a:t>Educativo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Interno</a:t>
            </a:r>
            <a:r>
              <a:rPr sz="1400" i="1" spc="-10" dirty="0">
                <a:latin typeface="Arial"/>
                <a:cs typeface="Arial"/>
              </a:rPr>
              <a:t> (SAEI).</a:t>
            </a:r>
            <a:endParaRPr sz="1400">
              <a:latin typeface="Arial"/>
              <a:cs typeface="Arial"/>
            </a:endParaRPr>
          </a:p>
          <a:p>
            <a:pPr marL="330200" marR="753110" indent="-318135">
              <a:lnSpc>
                <a:spcPts val="1650"/>
              </a:lnSpc>
              <a:spcBef>
                <a:spcPts val="125"/>
              </a:spcBef>
              <a:buFont typeface="Times New Roman"/>
              <a:buChar char="●"/>
              <a:tabLst>
                <a:tab pos="330200" algn="l"/>
              </a:tabLst>
            </a:pPr>
            <a:r>
              <a:rPr sz="1400" i="1" spc="65" dirty="0">
                <a:latin typeface="Arial"/>
                <a:cs typeface="Arial"/>
              </a:rPr>
              <a:t>Ministerio</a:t>
            </a:r>
            <a:r>
              <a:rPr sz="1400" i="1" spc="60" dirty="0">
                <a:latin typeface="Arial"/>
                <a:cs typeface="Arial"/>
              </a:rPr>
              <a:t> </a:t>
            </a:r>
            <a:r>
              <a:rPr sz="1400" i="1" spc="110" dirty="0">
                <a:latin typeface="Arial"/>
                <a:cs typeface="Arial"/>
              </a:rPr>
              <a:t>de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spc="85" dirty="0">
                <a:latin typeface="Arial"/>
                <a:cs typeface="Arial"/>
              </a:rPr>
              <a:t>Educación</a:t>
            </a:r>
            <a:r>
              <a:rPr sz="1400" i="1" spc="60" dirty="0">
                <a:latin typeface="Arial"/>
                <a:cs typeface="Arial"/>
              </a:rPr>
              <a:t> </a:t>
            </a:r>
            <a:r>
              <a:rPr sz="1400" i="1" spc="90" dirty="0">
                <a:latin typeface="Arial"/>
                <a:cs typeface="Arial"/>
              </a:rPr>
              <a:t>del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Perú. </a:t>
            </a:r>
            <a:r>
              <a:rPr sz="1400" i="1" spc="70" dirty="0">
                <a:latin typeface="Arial"/>
                <a:cs typeface="Arial"/>
              </a:rPr>
              <a:t>(2025).</a:t>
            </a:r>
            <a:r>
              <a:rPr sz="1400" i="1" dirty="0">
                <a:latin typeface="Arial"/>
                <a:cs typeface="Arial"/>
              </a:rPr>
              <a:t> </a:t>
            </a:r>
            <a:r>
              <a:rPr sz="1400" i="1" spc="85" dirty="0">
                <a:latin typeface="Arial"/>
                <a:cs typeface="Arial"/>
              </a:rPr>
              <a:t>Cartilla</a:t>
            </a:r>
            <a:r>
              <a:rPr sz="1400" i="1" spc="10" dirty="0">
                <a:latin typeface="Arial"/>
                <a:cs typeface="Arial"/>
              </a:rPr>
              <a:t> </a:t>
            </a:r>
            <a:r>
              <a:rPr sz="1400" i="1" spc="100" dirty="0">
                <a:latin typeface="Arial"/>
                <a:cs typeface="Arial"/>
              </a:rPr>
              <a:t>sobre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la</a:t>
            </a:r>
            <a:r>
              <a:rPr sz="1400" i="1" spc="10" dirty="0">
                <a:latin typeface="Arial"/>
                <a:cs typeface="Arial"/>
              </a:rPr>
              <a:t> </a:t>
            </a:r>
            <a:r>
              <a:rPr sz="1400" i="1" spc="100" dirty="0">
                <a:latin typeface="Arial"/>
                <a:cs typeface="Arial"/>
              </a:rPr>
              <a:t>identificación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spc="145" dirty="0">
                <a:latin typeface="Arial"/>
                <a:cs typeface="Arial"/>
              </a:rPr>
              <a:t>de</a:t>
            </a:r>
            <a:r>
              <a:rPr sz="1400" i="1" spc="10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barreras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spc="110" dirty="0">
                <a:latin typeface="Arial"/>
                <a:cs typeface="Arial"/>
              </a:rPr>
              <a:t>educativas</a:t>
            </a:r>
            <a:r>
              <a:rPr sz="1400" i="1" dirty="0">
                <a:latin typeface="Arial"/>
                <a:cs typeface="Arial"/>
              </a:rPr>
              <a:t> </a:t>
            </a:r>
            <a:r>
              <a:rPr sz="1400" i="1" spc="125" dirty="0">
                <a:latin typeface="Arial"/>
                <a:cs typeface="Arial"/>
              </a:rPr>
              <a:t>en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la </a:t>
            </a:r>
            <a:r>
              <a:rPr sz="1400" i="1" spc="120" dirty="0">
                <a:latin typeface="Arial"/>
                <a:cs typeface="Arial"/>
              </a:rPr>
              <a:t>educación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65" dirty="0">
                <a:latin typeface="Arial"/>
                <a:cs typeface="Arial"/>
              </a:rPr>
              <a:t>básica.</a:t>
            </a:r>
            <a:endParaRPr sz="1400">
              <a:latin typeface="Arial"/>
              <a:cs typeface="Arial"/>
            </a:endParaRPr>
          </a:p>
          <a:p>
            <a:pPr marL="330200" marR="546735" indent="-318135">
              <a:lnSpc>
                <a:spcPts val="1650"/>
              </a:lnSpc>
              <a:spcBef>
                <a:spcPts val="80"/>
              </a:spcBef>
              <a:buFont typeface="Times New Roman"/>
              <a:buChar char="●"/>
              <a:tabLst>
                <a:tab pos="330200" algn="l"/>
              </a:tabLst>
            </a:pPr>
            <a:r>
              <a:rPr sz="1400" spc="60" dirty="0">
                <a:latin typeface="Lucida Sans Unicode"/>
                <a:cs typeface="Lucida Sans Unicode"/>
              </a:rPr>
              <a:t>Sancha,</a:t>
            </a:r>
            <a:r>
              <a:rPr sz="1400" spc="-90" dirty="0">
                <a:latin typeface="Lucida Sans Unicode"/>
                <a:cs typeface="Lucida Sans Unicode"/>
              </a:rPr>
              <a:t> </a:t>
            </a:r>
            <a:r>
              <a:rPr sz="1400" spc="-114" dirty="0">
                <a:latin typeface="Lucida Sans Unicode"/>
                <a:cs typeface="Lucida Sans Unicode"/>
              </a:rPr>
              <a:t>I.,</a:t>
            </a:r>
            <a:r>
              <a:rPr sz="1400" spc="-10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Escobar,</a:t>
            </a:r>
            <a:r>
              <a:rPr sz="1400" spc="-85" dirty="0">
                <a:latin typeface="Lucida Sans Unicode"/>
                <a:cs typeface="Lucida Sans Unicode"/>
              </a:rPr>
              <a:t> </a:t>
            </a:r>
            <a:r>
              <a:rPr sz="1400" spc="-110" dirty="0">
                <a:latin typeface="Lucida Sans Unicode"/>
                <a:cs typeface="Lucida Sans Unicode"/>
              </a:rPr>
              <a:t>M.,</a:t>
            </a:r>
            <a:r>
              <a:rPr sz="1400" spc="-10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Cobeñas,</a:t>
            </a:r>
            <a:r>
              <a:rPr sz="1400" spc="-85" dirty="0">
                <a:latin typeface="Lucida Sans Unicode"/>
                <a:cs typeface="Lucida Sans Unicode"/>
              </a:rPr>
              <a:t> </a:t>
            </a:r>
            <a:r>
              <a:rPr sz="1400" spc="-90" dirty="0">
                <a:latin typeface="Lucida Sans Unicode"/>
                <a:cs typeface="Lucida Sans Unicode"/>
              </a:rPr>
              <a:t>P.,</a:t>
            </a:r>
            <a:r>
              <a:rPr sz="1400" spc="-10" dirty="0">
                <a:latin typeface="Lucida Sans Unicode"/>
                <a:cs typeface="Lucida Sans Unicode"/>
              </a:rPr>
              <a:t> </a:t>
            </a:r>
            <a:r>
              <a:rPr sz="1400" spc="55" dirty="0">
                <a:latin typeface="Lucida Sans Unicode"/>
                <a:cs typeface="Lucida Sans Unicode"/>
              </a:rPr>
              <a:t>y</a:t>
            </a:r>
            <a:r>
              <a:rPr sz="1400" spc="-8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Grimaldi,</a:t>
            </a:r>
            <a:r>
              <a:rPr sz="1400" spc="-10" dirty="0">
                <a:latin typeface="Lucida Sans Unicode"/>
                <a:cs typeface="Lucida Sans Unicode"/>
              </a:rPr>
              <a:t> </a:t>
            </a:r>
            <a:r>
              <a:rPr sz="1400" spc="-45" dirty="0">
                <a:latin typeface="Lucida Sans Unicode"/>
                <a:cs typeface="Lucida Sans Unicode"/>
              </a:rPr>
              <a:t>V.</a:t>
            </a:r>
            <a:r>
              <a:rPr sz="1400" spc="-2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(2023).</a:t>
            </a:r>
            <a:r>
              <a:rPr sz="1400" spc="15" dirty="0">
                <a:latin typeface="Lucida Sans Unicode"/>
                <a:cs typeface="Lucida Sans Unicode"/>
              </a:rPr>
              <a:t> </a:t>
            </a:r>
            <a:r>
              <a:rPr sz="1400" i="1" spc="75" dirty="0">
                <a:latin typeface="Arial"/>
                <a:cs typeface="Arial"/>
              </a:rPr>
              <a:t>Derribar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mitos,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construir</a:t>
            </a:r>
            <a:r>
              <a:rPr sz="1400" i="1" spc="105" dirty="0">
                <a:latin typeface="Arial"/>
                <a:cs typeface="Arial"/>
              </a:rPr>
              <a:t> </a:t>
            </a:r>
            <a:r>
              <a:rPr sz="1400" i="1" spc="60" dirty="0">
                <a:latin typeface="Arial"/>
                <a:cs typeface="Arial"/>
              </a:rPr>
              <a:t>inclusión.</a:t>
            </a:r>
            <a:r>
              <a:rPr sz="1400" i="1" spc="30" dirty="0">
                <a:latin typeface="Arial"/>
                <a:cs typeface="Arial"/>
              </a:rPr>
              <a:t> </a:t>
            </a:r>
            <a:r>
              <a:rPr sz="1400" i="1" spc="60" dirty="0">
                <a:latin typeface="Arial"/>
                <a:cs typeface="Arial"/>
              </a:rPr>
              <a:t>Fascículo</a:t>
            </a:r>
            <a:r>
              <a:rPr sz="1400" i="1" spc="10" dirty="0">
                <a:latin typeface="Arial"/>
                <a:cs typeface="Arial"/>
              </a:rPr>
              <a:t> </a:t>
            </a:r>
            <a:r>
              <a:rPr sz="1400" i="1" spc="-25" dirty="0">
                <a:latin typeface="Arial"/>
                <a:cs typeface="Arial"/>
              </a:rPr>
              <a:t>1: </a:t>
            </a:r>
            <a:r>
              <a:rPr sz="1400" i="1" spc="90" dirty="0">
                <a:latin typeface="Arial"/>
                <a:cs typeface="Arial"/>
              </a:rPr>
              <a:t>“Necesitamos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spc="110" dirty="0">
                <a:latin typeface="Arial"/>
                <a:cs typeface="Arial"/>
              </a:rPr>
              <a:t>conocer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el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105" dirty="0">
                <a:latin typeface="Arial"/>
                <a:cs typeface="Arial"/>
              </a:rPr>
              <a:t>diagnóstico</a:t>
            </a:r>
            <a:r>
              <a:rPr sz="1400" i="1" spc="90" dirty="0">
                <a:latin typeface="Arial"/>
                <a:cs typeface="Arial"/>
              </a:rPr>
              <a:t> </a:t>
            </a:r>
            <a:r>
              <a:rPr sz="1400" i="1" spc="145" dirty="0">
                <a:latin typeface="Arial"/>
                <a:cs typeface="Arial"/>
              </a:rPr>
              <a:t>de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los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y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las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spc="90" dirty="0">
                <a:latin typeface="Arial"/>
                <a:cs typeface="Arial"/>
              </a:rPr>
              <a:t>estudiantes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spc="155" dirty="0">
                <a:latin typeface="Arial"/>
                <a:cs typeface="Arial"/>
              </a:rPr>
              <a:t>para</a:t>
            </a:r>
            <a:r>
              <a:rPr sz="1400" i="1" spc="30" dirty="0">
                <a:latin typeface="Arial"/>
                <a:cs typeface="Arial"/>
              </a:rPr>
              <a:t> </a:t>
            </a:r>
            <a:r>
              <a:rPr sz="1400" i="1" spc="90" dirty="0">
                <a:latin typeface="Arial"/>
                <a:cs typeface="Arial"/>
              </a:rPr>
              <a:t>saber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si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se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spc="70" dirty="0">
                <a:latin typeface="Arial"/>
                <a:cs typeface="Arial"/>
              </a:rPr>
              <a:t>les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spc="130" dirty="0">
                <a:latin typeface="Arial"/>
                <a:cs typeface="Arial"/>
              </a:rPr>
              <a:t>puede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spc="70" dirty="0">
                <a:latin typeface="Arial"/>
                <a:cs typeface="Arial"/>
              </a:rPr>
              <a:t>enseñar”</a:t>
            </a:r>
            <a:r>
              <a:rPr sz="1400" spc="70" dirty="0">
                <a:latin typeface="Lucida Sans Unicode"/>
                <a:cs typeface="Lucida Sans Unicode"/>
              </a:rPr>
              <a:t>.</a:t>
            </a:r>
            <a:r>
              <a:rPr sz="1400" spc="-30" dirty="0">
                <a:latin typeface="Lucida Sans Unicode"/>
                <a:cs typeface="Lucida Sans Unicode"/>
              </a:rPr>
              <a:t> </a:t>
            </a:r>
            <a:r>
              <a:rPr sz="1400" spc="-25" dirty="0">
                <a:latin typeface="Lucida Sans Unicode"/>
                <a:cs typeface="Lucida Sans Unicode"/>
              </a:rPr>
              <a:t>Red </a:t>
            </a:r>
            <a:r>
              <a:rPr sz="1400" dirty="0">
                <a:latin typeface="Lucida Sans Unicode"/>
                <a:cs typeface="Lucida Sans Unicode"/>
              </a:rPr>
              <a:t>Regional</a:t>
            </a:r>
            <a:r>
              <a:rPr sz="1400" spc="4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por</a:t>
            </a:r>
            <a:r>
              <a:rPr sz="1400" spc="10" dirty="0">
                <a:latin typeface="Lucida Sans Unicode"/>
                <a:cs typeface="Lucida Sans Unicode"/>
              </a:rPr>
              <a:t> </a:t>
            </a:r>
            <a:r>
              <a:rPr sz="1400" spc="75" dirty="0">
                <a:latin typeface="Lucida Sans Unicode"/>
                <a:cs typeface="Lucida Sans Unicode"/>
              </a:rPr>
              <a:t>la</a:t>
            </a:r>
            <a:r>
              <a:rPr sz="1400" spc="25" dirty="0">
                <a:latin typeface="Lucida Sans Unicode"/>
                <a:cs typeface="Lucida Sans Unicode"/>
              </a:rPr>
              <a:t> </a:t>
            </a:r>
            <a:r>
              <a:rPr sz="1400" spc="50" dirty="0">
                <a:latin typeface="Lucida Sans Unicode"/>
                <a:cs typeface="Lucida Sans Unicode"/>
              </a:rPr>
              <a:t>Educación</a:t>
            </a:r>
            <a:r>
              <a:rPr sz="1400" spc="-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Inclusiva</a:t>
            </a:r>
            <a:r>
              <a:rPr sz="1400" spc="30" dirty="0">
                <a:latin typeface="Lucida Sans Unicode"/>
                <a:cs typeface="Lucida Sans Unicode"/>
              </a:rPr>
              <a:t> </a:t>
            </a:r>
            <a:r>
              <a:rPr sz="1400" spc="-10" dirty="0">
                <a:latin typeface="Lucida Sans Unicode"/>
                <a:cs typeface="Lucida Sans Unicode"/>
              </a:rPr>
              <a:t>(RREI).</a:t>
            </a:r>
            <a:endParaRPr sz="1400">
              <a:latin typeface="Lucida Sans Unicode"/>
              <a:cs typeface="Lucida Sans Unicode"/>
            </a:endParaRPr>
          </a:p>
          <a:p>
            <a:pPr marL="330200" marR="120650" indent="-318135">
              <a:lnSpc>
                <a:spcPts val="1650"/>
              </a:lnSpc>
              <a:spcBef>
                <a:spcPts val="85"/>
              </a:spcBef>
              <a:buFont typeface="Times New Roman"/>
              <a:buChar char="●"/>
              <a:tabLst>
                <a:tab pos="330200" algn="l"/>
              </a:tabLst>
            </a:pPr>
            <a:r>
              <a:rPr sz="1400" spc="60" dirty="0">
                <a:latin typeface="Lucida Sans Unicode"/>
                <a:cs typeface="Lucida Sans Unicode"/>
              </a:rPr>
              <a:t>Sancha,</a:t>
            </a:r>
            <a:r>
              <a:rPr sz="1400" spc="-95" dirty="0">
                <a:latin typeface="Lucida Sans Unicode"/>
                <a:cs typeface="Lucida Sans Unicode"/>
              </a:rPr>
              <a:t> </a:t>
            </a:r>
            <a:r>
              <a:rPr sz="1400" spc="-114" dirty="0">
                <a:latin typeface="Lucida Sans Unicode"/>
                <a:cs typeface="Lucida Sans Unicode"/>
              </a:rPr>
              <a:t>I.,</a:t>
            </a:r>
            <a:r>
              <a:rPr sz="1400" spc="-10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Escobar,</a:t>
            </a:r>
            <a:r>
              <a:rPr sz="1400" spc="-90" dirty="0">
                <a:latin typeface="Lucida Sans Unicode"/>
                <a:cs typeface="Lucida Sans Unicode"/>
              </a:rPr>
              <a:t> </a:t>
            </a:r>
            <a:r>
              <a:rPr sz="1400" spc="-110" dirty="0">
                <a:latin typeface="Lucida Sans Unicode"/>
                <a:cs typeface="Lucida Sans Unicode"/>
              </a:rPr>
              <a:t>M.,</a:t>
            </a:r>
            <a:r>
              <a:rPr sz="1400" spc="-1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Cobeñas,</a:t>
            </a:r>
            <a:r>
              <a:rPr sz="1400" spc="-90" dirty="0">
                <a:latin typeface="Lucida Sans Unicode"/>
                <a:cs typeface="Lucida Sans Unicode"/>
              </a:rPr>
              <a:t> P.,</a:t>
            </a:r>
            <a:r>
              <a:rPr sz="1400" spc="-10" dirty="0">
                <a:latin typeface="Lucida Sans Unicode"/>
                <a:cs typeface="Lucida Sans Unicode"/>
              </a:rPr>
              <a:t> </a:t>
            </a:r>
            <a:r>
              <a:rPr sz="1400" spc="55" dirty="0">
                <a:latin typeface="Lucida Sans Unicode"/>
                <a:cs typeface="Lucida Sans Unicode"/>
              </a:rPr>
              <a:t>y</a:t>
            </a:r>
            <a:r>
              <a:rPr sz="1400" spc="-9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Grimaldi,</a:t>
            </a:r>
            <a:r>
              <a:rPr sz="1400" spc="-10" dirty="0">
                <a:latin typeface="Lucida Sans Unicode"/>
                <a:cs typeface="Lucida Sans Unicode"/>
              </a:rPr>
              <a:t> </a:t>
            </a:r>
            <a:r>
              <a:rPr sz="1400" spc="-45" dirty="0">
                <a:latin typeface="Lucida Sans Unicode"/>
                <a:cs typeface="Lucida Sans Unicode"/>
              </a:rPr>
              <a:t>V.</a:t>
            </a:r>
            <a:r>
              <a:rPr sz="1400" spc="-30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(2023).</a:t>
            </a:r>
            <a:r>
              <a:rPr sz="1400" spc="10" dirty="0">
                <a:latin typeface="Lucida Sans Unicode"/>
                <a:cs typeface="Lucida Sans Unicode"/>
              </a:rPr>
              <a:t> </a:t>
            </a:r>
            <a:r>
              <a:rPr sz="1400" i="1" spc="75" dirty="0">
                <a:latin typeface="Arial"/>
                <a:cs typeface="Arial"/>
              </a:rPr>
              <a:t>Derribar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mitos,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construir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i="1" spc="60" dirty="0">
                <a:latin typeface="Arial"/>
                <a:cs typeface="Arial"/>
              </a:rPr>
              <a:t>inclusión.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spc="60" dirty="0">
                <a:latin typeface="Arial"/>
                <a:cs typeface="Arial"/>
              </a:rPr>
              <a:t>Fascículo</a:t>
            </a:r>
            <a:r>
              <a:rPr sz="1400" i="1" spc="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2:</a:t>
            </a:r>
            <a:r>
              <a:rPr sz="1400" i="1" spc="10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“A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mí </a:t>
            </a:r>
            <a:r>
              <a:rPr sz="1400" i="1" spc="120" dirty="0">
                <a:latin typeface="Arial"/>
                <a:cs typeface="Arial"/>
              </a:rPr>
              <a:t>no</a:t>
            </a:r>
            <a:r>
              <a:rPr sz="1400" i="1" spc="155" dirty="0">
                <a:latin typeface="Arial"/>
                <a:cs typeface="Arial"/>
              </a:rPr>
              <a:t> </a:t>
            </a:r>
            <a:r>
              <a:rPr sz="1400" i="1" spc="180" dirty="0">
                <a:latin typeface="Arial"/>
                <a:cs typeface="Arial"/>
              </a:rPr>
              <a:t>me</a:t>
            </a:r>
            <a:r>
              <a:rPr sz="1400" i="1" spc="100" dirty="0">
                <a:latin typeface="Arial"/>
                <a:cs typeface="Arial"/>
              </a:rPr>
              <a:t> </a:t>
            </a:r>
            <a:r>
              <a:rPr sz="1400" i="1" spc="120" dirty="0">
                <a:latin typeface="Arial"/>
                <a:cs typeface="Arial"/>
              </a:rPr>
              <a:t>formaron</a:t>
            </a:r>
            <a:r>
              <a:rPr sz="1400" i="1" spc="60" dirty="0">
                <a:latin typeface="Arial"/>
                <a:cs typeface="Arial"/>
              </a:rPr>
              <a:t> </a:t>
            </a:r>
            <a:r>
              <a:rPr sz="1400" i="1" spc="155" dirty="0">
                <a:latin typeface="Arial"/>
                <a:cs typeface="Arial"/>
              </a:rPr>
              <a:t>para</a:t>
            </a:r>
            <a:r>
              <a:rPr sz="1400" i="1" spc="9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esto”</a:t>
            </a:r>
            <a:r>
              <a:rPr sz="1400" dirty="0">
                <a:latin typeface="Lucida Sans Unicode"/>
                <a:cs typeface="Lucida Sans Unicode"/>
              </a:rPr>
              <a:t>.</a:t>
            </a:r>
            <a:r>
              <a:rPr sz="1400" spc="3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Red</a:t>
            </a:r>
            <a:r>
              <a:rPr sz="1400" spc="4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Regional</a:t>
            </a:r>
            <a:r>
              <a:rPr sz="1400" spc="6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por</a:t>
            </a:r>
            <a:r>
              <a:rPr sz="1400" spc="30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la</a:t>
            </a:r>
            <a:r>
              <a:rPr sz="1400" spc="45" dirty="0">
                <a:latin typeface="Lucida Sans Unicode"/>
                <a:cs typeface="Lucida Sans Unicode"/>
              </a:rPr>
              <a:t> </a:t>
            </a:r>
            <a:r>
              <a:rPr sz="1400" spc="50" dirty="0">
                <a:latin typeface="Lucida Sans Unicode"/>
                <a:cs typeface="Lucida Sans Unicode"/>
              </a:rPr>
              <a:t>Educación</a:t>
            </a:r>
            <a:r>
              <a:rPr sz="1400" spc="20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Inclusiva</a:t>
            </a:r>
            <a:r>
              <a:rPr sz="1400" spc="-45" dirty="0">
                <a:latin typeface="Lucida Sans Unicode"/>
                <a:cs typeface="Lucida Sans Unicode"/>
              </a:rPr>
              <a:t> </a:t>
            </a:r>
            <a:r>
              <a:rPr sz="1400" spc="-10" dirty="0">
                <a:latin typeface="Lucida Sans Unicode"/>
                <a:cs typeface="Lucida Sans Unicode"/>
              </a:rPr>
              <a:t>(RREI).</a:t>
            </a:r>
            <a:endParaRPr sz="1400">
              <a:latin typeface="Lucida Sans Unicode"/>
              <a:cs typeface="Lucida Sans Unicode"/>
            </a:endParaRPr>
          </a:p>
          <a:p>
            <a:pPr marL="330200" marR="5080" indent="-318135">
              <a:lnSpc>
                <a:spcPts val="1650"/>
              </a:lnSpc>
              <a:spcBef>
                <a:spcPts val="80"/>
              </a:spcBef>
              <a:buFont typeface="Times New Roman"/>
              <a:buChar char="●"/>
              <a:tabLst>
                <a:tab pos="330200" algn="l"/>
              </a:tabLst>
            </a:pPr>
            <a:r>
              <a:rPr sz="1400" spc="60" dirty="0">
                <a:latin typeface="Lucida Sans Unicode"/>
                <a:cs typeface="Lucida Sans Unicode"/>
              </a:rPr>
              <a:t>Sancha,</a:t>
            </a:r>
            <a:r>
              <a:rPr sz="1400" spc="-90" dirty="0">
                <a:latin typeface="Lucida Sans Unicode"/>
                <a:cs typeface="Lucida Sans Unicode"/>
              </a:rPr>
              <a:t> </a:t>
            </a:r>
            <a:r>
              <a:rPr sz="1400" spc="-114" dirty="0">
                <a:latin typeface="Lucida Sans Unicode"/>
                <a:cs typeface="Lucida Sans Unicode"/>
              </a:rPr>
              <a:t>I.,</a:t>
            </a:r>
            <a:r>
              <a:rPr sz="1400" spc="-10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Escobar,</a:t>
            </a:r>
            <a:r>
              <a:rPr sz="1400" spc="-90" dirty="0">
                <a:latin typeface="Lucida Sans Unicode"/>
                <a:cs typeface="Lucida Sans Unicode"/>
              </a:rPr>
              <a:t> </a:t>
            </a:r>
            <a:r>
              <a:rPr sz="1400" spc="-110" dirty="0">
                <a:latin typeface="Lucida Sans Unicode"/>
                <a:cs typeface="Lucida Sans Unicode"/>
              </a:rPr>
              <a:t>M.,</a:t>
            </a:r>
            <a:r>
              <a:rPr sz="1400" spc="-10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Cobeñas,</a:t>
            </a:r>
            <a:r>
              <a:rPr sz="1400" spc="-85" dirty="0">
                <a:latin typeface="Lucida Sans Unicode"/>
                <a:cs typeface="Lucida Sans Unicode"/>
              </a:rPr>
              <a:t> </a:t>
            </a:r>
            <a:r>
              <a:rPr sz="1400" spc="-90" dirty="0">
                <a:latin typeface="Lucida Sans Unicode"/>
                <a:cs typeface="Lucida Sans Unicode"/>
              </a:rPr>
              <a:t>P.,</a:t>
            </a:r>
            <a:r>
              <a:rPr sz="1400" spc="-10" dirty="0">
                <a:latin typeface="Lucida Sans Unicode"/>
                <a:cs typeface="Lucida Sans Unicode"/>
              </a:rPr>
              <a:t> </a:t>
            </a:r>
            <a:r>
              <a:rPr sz="1400" spc="55" dirty="0">
                <a:latin typeface="Lucida Sans Unicode"/>
                <a:cs typeface="Lucida Sans Unicode"/>
              </a:rPr>
              <a:t>y</a:t>
            </a:r>
            <a:r>
              <a:rPr sz="1400" spc="-90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Grimaldi,</a:t>
            </a:r>
            <a:r>
              <a:rPr sz="1400" spc="-10" dirty="0">
                <a:latin typeface="Lucida Sans Unicode"/>
                <a:cs typeface="Lucida Sans Unicode"/>
              </a:rPr>
              <a:t> </a:t>
            </a:r>
            <a:r>
              <a:rPr sz="1400" spc="-45" dirty="0">
                <a:latin typeface="Lucida Sans Unicode"/>
                <a:cs typeface="Lucida Sans Unicode"/>
              </a:rPr>
              <a:t>V.</a:t>
            </a:r>
            <a:r>
              <a:rPr sz="1400" spc="-2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(2025).</a:t>
            </a:r>
            <a:r>
              <a:rPr sz="1400" spc="60" dirty="0">
                <a:latin typeface="Lucida Sans Unicode"/>
                <a:cs typeface="Lucida Sans Unicode"/>
              </a:rPr>
              <a:t> </a:t>
            </a:r>
            <a:r>
              <a:rPr sz="1400" i="1" spc="75" dirty="0">
                <a:latin typeface="Arial"/>
                <a:cs typeface="Arial"/>
              </a:rPr>
              <a:t>Derribar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mitos,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construir</a:t>
            </a:r>
            <a:r>
              <a:rPr sz="1400" i="1" spc="105" dirty="0">
                <a:latin typeface="Arial"/>
                <a:cs typeface="Arial"/>
              </a:rPr>
              <a:t> </a:t>
            </a:r>
            <a:r>
              <a:rPr sz="1400" i="1" spc="60" dirty="0">
                <a:latin typeface="Arial"/>
                <a:cs typeface="Arial"/>
              </a:rPr>
              <a:t>inclusión.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spc="60" dirty="0">
                <a:latin typeface="Arial"/>
                <a:cs typeface="Arial"/>
              </a:rPr>
              <a:t>Fascículo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3:</a:t>
            </a:r>
            <a:r>
              <a:rPr sz="1400" i="1" spc="10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“Ya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no </a:t>
            </a:r>
            <a:r>
              <a:rPr sz="1400" i="1" spc="75" dirty="0">
                <a:latin typeface="Arial"/>
                <a:cs typeface="Arial"/>
              </a:rPr>
              <a:t>se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130" dirty="0">
                <a:latin typeface="Arial"/>
                <a:cs typeface="Arial"/>
              </a:rPr>
              <a:t>puede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decir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spc="90" dirty="0">
                <a:latin typeface="Arial"/>
                <a:cs typeface="Arial"/>
              </a:rPr>
              <a:t>integración,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114" dirty="0">
                <a:latin typeface="Arial"/>
                <a:cs typeface="Arial"/>
              </a:rPr>
              <a:t>ahora</a:t>
            </a:r>
            <a:r>
              <a:rPr sz="1400" i="1" spc="1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se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110" dirty="0">
                <a:latin typeface="Arial"/>
                <a:cs typeface="Arial"/>
              </a:rPr>
              <a:t>usa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spc="60" dirty="0">
                <a:latin typeface="Arial"/>
                <a:cs typeface="Arial"/>
              </a:rPr>
              <a:t>inclusión,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105" dirty="0">
                <a:latin typeface="Arial"/>
                <a:cs typeface="Arial"/>
              </a:rPr>
              <a:t>pero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es</a:t>
            </a:r>
            <a:r>
              <a:rPr sz="1400" i="1" spc="110" dirty="0">
                <a:latin typeface="Arial"/>
                <a:cs typeface="Arial"/>
              </a:rPr>
              <a:t> </a:t>
            </a:r>
            <a:r>
              <a:rPr sz="1400" i="1" spc="80" dirty="0">
                <a:latin typeface="Arial"/>
                <a:cs typeface="Arial"/>
              </a:rPr>
              <a:t>casi</a:t>
            </a:r>
            <a:r>
              <a:rPr sz="1400" i="1" spc="50" dirty="0">
                <a:latin typeface="Arial"/>
                <a:cs typeface="Arial"/>
              </a:rPr>
              <a:t> </a:t>
            </a:r>
            <a:r>
              <a:rPr sz="1400" i="1" spc="90" dirty="0">
                <a:latin typeface="Arial"/>
                <a:cs typeface="Arial"/>
              </a:rPr>
              <a:t>lo</a:t>
            </a:r>
            <a:r>
              <a:rPr sz="1400" i="1" spc="100" dirty="0">
                <a:latin typeface="Arial"/>
                <a:cs typeface="Arial"/>
              </a:rPr>
              <a:t> </a:t>
            </a:r>
            <a:r>
              <a:rPr sz="1400" i="1" spc="95" dirty="0">
                <a:latin typeface="Arial"/>
                <a:cs typeface="Arial"/>
              </a:rPr>
              <a:t>mismo”</a:t>
            </a:r>
            <a:r>
              <a:rPr sz="1400" spc="95" dirty="0">
                <a:latin typeface="Lucida Sans Unicode"/>
                <a:cs typeface="Lucida Sans Unicode"/>
              </a:rPr>
              <a:t>.</a:t>
            </a:r>
            <a:r>
              <a:rPr sz="1400" spc="-30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Red</a:t>
            </a:r>
            <a:r>
              <a:rPr sz="1400" spc="-1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Regional</a:t>
            </a:r>
            <a:r>
              <a:rPr sz="1400" spc="-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por</a:t>
            </a:r>
            <a:r>
              <a:rPr sz="1400" spc="-40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la</a:t>
            </a:r>
            <a:r>
              <a:rPr sz="1400" spc="-15" dirty="0">
                <a:latin typeface="Lucida Sans Unicode"/>
                <a:cs typeface="Lucida Sans Unicode"/>
              </a:rPr>
              <a:t> </a:t>
            </a:r>
            <a:r>
              <a:rPr sz="1400" spc="40" dirty="0">
                <a:latin typeface="Lucida Sans Unicode"/>
                <a:cs typeface="Lucida Sans Unicode"/>
              </a:rPr>
              <a:t>Educación </a:t>
            </a:r>
            <a:r>
              <a:rPr sz="1400" dirty="0">
                <a:latin typeface="Lucida Sans Unicode"/>
                <a:cs typeface="Lucida Sans Unicode"/>
              </a:rPr>
              <a:t>Inclusiva</a:t>
            </a:r>
            <a:r>
              <a:rPr sz="1400" spc="155" dirty="0">
                <a:latin typeface="Lucida Sans Unicode"/>
                <a:cs typeface="Lucida Sans Unicode"/>
              </a:rPr>
              <a:t> </a:t>
            </a:r>
            <a:r>
              <a:rPr sz="1400" spc="-10" dirty="0">
                <a:latin typeface="Lucida Sans Unicode"/>
                <a:cs typeface="Lucida Sans Unicode"/>
              </a:rPr>
              <a:t>(RREI).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83627" y="2400617"/>
            <a:ext cx="400875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85" dirty="0">
                <a:solidFill>
                  <a:srgbClr val="2864C8"/>
                </a:solidFill>
                <a:latin typeface="Arial Black"/>
                <a:cs typeface="Arial Black"/>
              </a:rPr>
              <a:t>Materiales</a:t>
            </a:r>
            <a:r>
              <a:rPr sz="2400" spc="-295" dirty="0">
                <a:solidFill>
                  <a:srgbClr val="2864C8"/>
                </a:solidFill>
                <a:latin typeface="Arial Black"/>
                <a:cs typeface="Arial Black"/>
              </a:rPr>
              <a:t> </a:t>
            </a:r>
            <a:r>
              <a:rPr sz="2400" spc="-55" dirty="0">
                <a:solidFill>
                  <a:srgbClr val="2864C8"/>
                </a:solidFill>
                <a:latin typeface="Arial Black"/>
                <a:cs typeface="Arial Black"/>
              </a:rPr>
              <a:t>de</a:t>
            </a:r>
            <a:r>
              <a:rPr sz="2400" spc="-195" dirty="0">
                <a:solidFill>
                  <a:srgbClr val="2864C8"/>
                </a:solidFill>
                <a:latin typeface="Arial Black"/>
                <a:cs typeface="Arial Black"/>
              </a:rPr>
              <a:t> </a:t>
            </a:r>
            <a:r>
              <a:rPr sz="2400" spc="-70" dirty="0">
                <a:solidFill>
                  <a:srgbClr val="2864C8"/>
                </a:solidFill>
                <a:latin typeface="Arial Black"/>
                <a:cs typeface="Arial Black"/>
              </a:rPr>
              <a:t>referencias</a:t>
            </a:r>
            <a:endParaRPr sz="2400">
              <a:latin typeface="Arial Black"/>
              <a:cs typeface="Arial Black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050" y="190500"/>
            <a:ext cx="2057400" cy="4476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34725" y="171450"/>
            <a:ext cx="685800" cy="571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5405" y="891539"/>
            <a:ext cx="402653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spc="-160" dirty="0"/>
              <a:t>Recursos</a:t>
            </a:r>
            <a:r>
              <a:rPr sz="3200" spc="-80" dirty="0"/>
              <a:t> </a:t>
            </a:r>
            <a:r>
              <a:rPr sz="3200" spc="-70" dirty="0"/>
              <a:t>de</a:t>
            </a:r>
            <a:r>
              <a:rPr sz="3200" spc="-434" dirty="0"/>
              <a:t> </a:t>
            </a:r>
            <a:r>
              <a:rPr sz="3200" spc="-10" dirty="0"/>
              <a:t>apoyo</a:t>
            </a:r>
            <a:endParaRPr sz="32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234351" y="1734820"/>
          <a:ext cx="9716770" cy="3777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8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84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996315">
                        <a:lnSpc>
                          <a:spcPts val="2300"/>
                        </a:lnSpc>
                      </a:pPr>
                      <a:r>
                        <a:rPr sz="2000" spc="-114" dirty="0">
                          <a:latin typeface="Arial Black"/>
                          <a:cs typeface="Arial Black"/>
                        </a:rPr>
                        <a:t>Recursos</a:t>
                      </a:r>
                      <a:r>
                        <a:rPr sz="2000" spc="-185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2000" spc="-55" dirty="0">
                          <a:latin typeface="Arial Black"/>
                          <a:cs typeface="Arial Black"/>
                        </a:rPr>
                        <a:t>de</a:t>
                      </a:r>
                      <a:r>
                        <a:rPr sz="2000" spc="-229" dirty="0"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2000" spc="-20" dirty="0">
                          <a:latin typeface="Arial Black"/>
                          <a:cs typeface="Arial Black"/>
                        </a:rPr>
                        <a:t>apoyo</a:t>
                      </a:r>
                      <a:endParaRPr sz="200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FE1F3"/>
                    </a:solidFill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2300"/>
                        </a:lnSpc>
                      </a:pPr>
                      <a:r>
                        <a:rPr sz="2000" spc="-10" dirty="0">
                          <a:latin typeface="Arial Black"/>
                          <a:cs typeface="Arial Black"/>
                        </a:rPr>
                        <a:t>Enlace</a:t>
                      </a:r>
                      <a:endParaRPr sz="2000">
                        <a:latin typeface="Arial Black"/>
                        <a:cs typeface="Arial Black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FE1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485">
                <a:tc>
                  <a:txBody>
                    <a:bodyPr/>
                    <a:lstStyle/>
                    <a:p>
                      <a:pPr marL="69215">
                        <a:lnSpc>
                          <a:spcPts val="2120"/>
                        </a:lnSpc>
                      </a:pPr>
                      <a:r>
                        <a:rPr sz="1850" spc="100" dirty="0">
                          <a:latin typeface="Lucida Sans Unicode"/>
                          <a:cs typeface="Lucida Sans Unicode"/>
                        </a:rPr>
                        <a:t>¿Qué</a:t>
                      </a:r>
                      <a:r>
                        <a:rPr sz="1850" spc="-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105" dirty="0">
                          <a:latin typeface="Lucida Sans Unicode"/>
                          <a:cs typeface="Lucida Sans Unicode"/>
                        </a:rPr>
                        <a:t>es</a:t>
                      </a:r>
                      <a:r>
                        <a:rPr sz="185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70" dirty="0">
                          <a:latin typeface="Lucida Sans Unicode"/>
                          <a:cs typeface="Lucida Sans Unicode"/>
                        </a:rPr>
                        <a:t>la</a:t>
                      </a:r>
                      <a:r>
                        <a:rPr sz="1850" spc="-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exclusión</a:t>
                      </a:r>
                      <a:r>
                        <a:rPr sz="185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100" dirty="0">
                          <a:latin typeface="Lucida Sans Unicode"/>
                          <a:cs typeface="Lucida Sans Unicode"/>
                        </a:rPr>
                        <a:t>en</a:t>
                      </a:r>
                      <a:r>
                        <a:rPr sz="185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70" dirty="0">
                          <a:latin typeface="Lucida Sans Unicode"/>
                          <a:cs typeface="Lucida Sans Unicode"/>
                        </a:rPr>
                        <a:t>la</a:t>
                      </a:r>
                      <a:r>
                        <a:rPr sz="1850" spc="-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100" dirty="0">
                          <a:latin typeface="Lucida Sans Unicode"/>
                          <a:cs typeface="Lucida Sans Unicode"/>
                        </a:rPr>
                        <a:t>escuela?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2460" indent="-349250">
                        <a:lnSpc>
                          <a:spcPts val="2120"/>
                        </a:lnSpc>
                        <a:buFont typeface="Times New Roman"/>
                        <a:buChar char="▪"/>
                        <a:tabLst>
                          <a:tab pos="1902460" algn="l"/>
                        </a:tabLst>
                      </a:pPr>
                      <a:r>
                        <a:rPr sz="1850" i="1" spc="90" dirty="0">
                          <a:latin typeface="Arial"/>
                          <a:cs typeface="Arial"/>
                        </a:rPr>
                        <a:t>Video:</a:t>
                      </a:r>
                      <a:r>
                        <a:rPr sz="1850" i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50" i="1" u="sng" spc="9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Enlac</a:t>
                      </a:r>
                      <a:r>
                        <a:rPr sz="1850" i="1" u="sng" spc="9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</a:rPr>
                        <a:t>e</a:t>
                      </a:r>
                      <a:r>
                        <a:rPr sz="1850" i="1" u="sng" spc="5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850" i="1" u="sng" spc="-484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1</a:t>
                      </a:r>
                      <a:endParaRPr sz="1850">
                        <a:latin typeface="Arial"/>
                        <a:cs typeface="Arial"/>
                      </a:endParaRPr>
                    </a:p>
                    <a:p>
                      <a:pPr marL="1902460" indent="-349250">
                        <a:lnSpc>
                          <a:spcPct val="100000"/>
                        </a:lnSpc>
                        <a:spcBef>
                          <a:spcPts val="105"/>
                        </a:spcBef>
                        <a:buFont typeface="Times New Roman"/>
                        <a:buChar char="▪"/>
                        <a:tabLst>
                          <a:tab pos="1902460" algn="l"/>
                        </a:tabLst>
                      </a:pPr>
                      <a:r>
                        <a:rPr sz="1850" i="1" spc="85" dirty="0">
                          <a:latin typeface="Arial"/>
                          <a:cs typeface="Arial"/>
                        </a:rPr>
                        <a:t>Video:</a:t>
                      </a:r>
                      <a:r>
                        <a:rPr sz="1850" i="1" u="sng" spc="8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850" i="1" u="sng" spc="9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3"/>
                        </a:rPr>
                        <a:t>Enlac</a:t>
                      </a:r>
                      <a:r>
                        <a:rPr sz="1850" i="1" u="sng" spc="9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</a:rPr>
                        <a:t>e</a:t>
                      </a:r>
                      <a:r>
                        <a:rPr sz="1850" i="1" u="sng" spc="5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850" i="1" u="sng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3"/>
                        </a:rPr>
                        <a:t>2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69215">
                        <a:lnSpc>
                          <a:spcPts val="2125"/>
                        </a:lnSpc>
                        <a:tabLst>
                          <a:tab pos="921385" algn="l"/>
                          <a:tab pos="1428750" algn="l"/>
                          <a:tab pos="1884045" algn="l"/>
                          <a:tab pos="3635375" algn="l"/>
                          <a:tab pos="4171315" algn="l"/>
                        </a:tabLst>
                      </a:pPr>
                      <a:r>
                        <a:rPr sz="1850" spc="80" dirty="0">
                          <a:latin typeface="Lucida Sans Unicode"/>
                          <a:cs typeface="Lucida Sans Unicode"/>
                        </a:rPr>
                        <a:t>¿Qué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80" dirty="0">
                          <a:latin typeface="Lucida Sans Unicode"/>
                          <a:cs typeface="Lucida Sans Unicode"/>
                        </a:rPr>
                        <a:t>es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45" dirty="0">
                          <a:latin typeface="Lucida Sans Unicode"/>
                          <a:cs typeface="Lucida Sans Unicode"/>
                        </a:rPr>
                        <a:t>la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80" dirty="0">
                          <a:latin typeface="Lucida Sans Unicode"/>
                          <a:cs typeface="Lucida Sans Unicode"/>
                        </a:rPr>
                        <a:t>segregación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75" dirty="0">
                          <a:latin typeface="Lucida Sans Unicode"/>
                          <a:cs typeface="Lucida Sans Unicode"/>
                        </a:rPr>
                        <a:t>en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35" dirty="0">
                          <a:latin typeface="Lucida Sans Unicode"/>
                          <a:cs typeface="Lucida Sans Unicode"/>
                        </a:rPr>
                        <a:t>la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50" spc="100" dirty="0">
                          <a:latin typeface="Lucida Sans Unicode"/>
                          <a:cs typeface="Lucida Sans Unicode"/>
                        </a:rPr>
                        <a:t>escuela?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2460" indent="-349250">
                        <a:lnSpc>
                          <a:spcPts val="2125"/>
                        </a:lnSpc>
                        <a:buFont typeface="Times New Roman"/>
                        <a:buChar char="▪"/>
                        <a:tabLst>
                          <a:tab pos="1902460" algn="l"/>
                        </a:tabLst>
                      </a:pPr>
                      <a:r>
                        <a:rPr sz="1850" i="1" spc="90" dirty="0">
                          <a:latin typeface="Arial"/>
                          <a:cs typeface="Arial"/>
                        </a:rPr>
                        <a:t>Video:</a:t>
                      </a:r>
                      <a:r>
                        <a:rPr sz="1850" i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50" i="1" u="sng" spc="8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4"/>
                        </a:rPr>
                        <a:t>Enlace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485">
                <a:tc>
                  <a:txBody>
                    <a:bodyPr/>
                    <a:lstStyle/>
                    <a:p>
                      <a:pPr marL="69215">
                        <a:lnSpc>
                          <a:spcPts val="2130"/>
                        </a:lnSpc>
                        <a:tabLst>
                          <a:tab pos="1080770" algn="l"/>
                          <a:tab pos="1679575" algn="l"/>
                          <a:tab pos="2225675" algn="l"/>
                          <a:tab pos="3763010" algn="l"/>
                        </a:tabLst>
                      </a:pPr>
                      <a:r>
                        <a:rPr sz="1850" spc="114" dirty="0">
                          <a:latin typeface="Lucida Sans Unicode"/>
                          <a:cs typeface="Lucida Sans Unicode"/>
                        </a:rPr>
                        <a:t>¿Cuál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80" dirty="0">
                          <a:latin typeface="Lucida Sans Unicode"/>
                          <a:cs typeface="Lucida Sans Unicode"/>
                        </a:rPr>
                        <a:t>es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45" dirty="0">
                          <a:latin typeface="Lucida Sans Unicode"/>
                          <a:cs typeface="Lucida Sans Unicode"/>
                        </a:rPr>
                        <a:t>la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45" dirty="0">
                          <a:latin typeface="Lucida Sans Unicode"/>
                          <a:cs typeface="Lucida Sans Unicode"/>
                        </a:rPr>
                        <a:t>diferencia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45" dirty="0">
                          <a:latin typeface="Lucida Sans Unicode"/>
                          <a:cs typeface="Lucida Sans Unicode"/>
                        </a:rPr>
                        <a:t>entre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850" spc="60" dirty="0">
                          <a:latin typeface="Lucida Sans Unicode"/>
                          <a:cs typeface="Lucida Sans Unicode"/>
                        </a:rPr>
                        <a:t>integración</a:t>
                      </a:r>
                      <a:r>
                        <a:rPr sz="185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85" dirty="0">
                          <a:latin typeface="Lucida Sans Unicode"/>
                          <a:cs typeface="Lucida Sans Unicode"/>
                        </a:rPr>
                        <a:t>y</a:t>
                      </a:r>
                      <a:r>
                        <a:rPr sz="1850" spc="-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105" dirty="0">
                          <a:latin typeface="Lucida Sans Unicode"/>
                          <a:cs typeface="Lucida Sans Unicode"/>
                        </a:rPr>
                        <a:t>educación</a:t>
                      </a:r>
                      <a:r>
                        <a:rPr sz="185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55" dirty="0">
                          <a:latin typeface="Lucida Sans Unicode"/>
                          <a:cs typeface="Lucida Sans Unicode"/>
                        </a:rPr>
                        <a:t>inclusiva?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2460" indent="-349250">
                        <a:lnSpc>
                          <a:spcPts val="2130"/>
                        </a:lnSpc>
                        <a:buFont typeface="Times New Roman"/>
                        <a:buChar char="▪"/>
                        <a:tabLst>
                          <a:tab pos="1902460" algn="l"/>
                        </a:tabLst>
                      </a:pPr>
                      <a:r>
                        <a:rPr sz="1850" i="1" spc="90" dirty="0">
                          <a:latin typeface="Arial"/>
                          <a:cs typeface="Arial"/>
                        </a:rPr>
                        <a:t>Video:</a:t>
                      </a:r>
                      <a:r>
                        <a:rPr sz="1850" i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50" i="1" u="sng" spc="8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5"/>
                        </a:rPr>
                        <a:t>Enlace</a:t>
                      </a:r>
                      <a:endParaRPr sz="18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69215">
                        <a:lnSpc>
                          <a:spcPts val="2135"/>
                        </a:lnSpc>
                      </a:pPr>
                      <a:r>
                        <a:rPr sz="1850" dirty="0">
                          <a:latin typeface="Lucida Sans Unicode"/>
                          <a:cs typeface="Lucida Sans Unicode"/>
                        </a:rPr>
                        <a:t>Afiche:</a:t>
                      </a:r>
                      <a:r>
                        <a:rPr sz="1850" spc="-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Inclusión</a:t>
                      </a:r>
                      <a:r>
                        <a:rPr sz="185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105" dirty="0">
                          <a:latin typeface="Lucida Sans Unicode"/>
                          <a:cs typeface="Lucida Sans Unicode"/>
                        </a:rPr>
                        <a:t>¿Qué</a:t>
                      </a:r>
                      <a:r>
                        <a:rPr sz="1850" spc="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50" dirty="0">
                          <a:latin typeface="Lucida Sans Unicode"/>
                          <a:cs typeface="Lucida Sans Unicode"/>
                        </a:rPr>
                        <a:t>no</a:t>
                      </a:r>
                      <a:r>
                        <a:rPr sz="1850" spc="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100" dirty="0">
                          <a:latin typeface="Lucida Sans Unicode"/>
                          <a:cs typeface="Lucida Sans Unicode"/>
                        </a:rPr>
                        <a:t>es</a:t>
                      </a:r>
                      <a:r>
                        <a:rPr sz="1850" spc="-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85" dirty="0">
                          <a:latin typeface="Lucida Sans Unicode"/>
                          <a:cs typeface="Lucida Sans Unicode"/>
                        </a:rPr>
                        <a:t>y</a:t>
                      </a:r>
                      <a:r>
                        <a:rPr sz="1850" spc="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100" dirty="0">
                          <a:latin typeface="Lucida Sans Unicode"/>
                          <a:cs typeface="Lucida Sans Unicode"/>
                        </a:rPr>
                        <a:t>qué</a:t>
                      </a:r>
                      <a:r>
                        <a:rPr sz="1850" spc="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-25" dirty="0">
                          <a:latin typeface="Lucida Sans Unicode"/>
                          <a:cs typeface="Lucida Sans Unicode"/>
                        </a:rPr>
                        <a:t>sí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850" spc="105" dirty="0">
                          <a:latin typeface="Lucida Sans Unicode"/>
                          <a:cs typeface="Lucida Sans Unicode"/>
                        </a:rPr>
                        <a:t>es?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2135"/>
                        </a:lnSpc>
                      </a:pPr>
                      <a:r>
                        <a:rPr sz="1850" u="sng" spc="-1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Lucida Sans Unicode"/>
                          <a:cs typeface="Lucida Sans Unicode"/>
                          <a:hlinkClick r:id="rId6"/>
                        </a:rPr>
                        <a:t>https://cdn.www.gob.pe/uploads/docum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  <a:p>
                      <a:pPr marL="73025" marR="200660">
                        <a:lnSpc>
                          <a:spcPct val="101499"/>
                        </a:lnSpc>
                        <a:spcBef>
                          <a:spcPts val="75"/>
                        </a:spcBef>
                      </a:pPr>
                      <a:r>
                        <a:rPr sz="1850" u="sng" spc="-5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Lucida Sans Unicode"/>
                          <a:cs typeface="Lucida Sans Unicode"/>
                          <a:hlinkClick r:id="rId6"/>
                        </a:rPr>
                        <a:t>ent/file/8207690/71290-</a:t>
                      </a:r>
                      <a:r>
                        <a:rPr sz="1850" u="sng" spc="6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Lucida Sans Unicode"/>
                          <a:cs typeface="Lucida Sans Unicode"/>
                          <a:hlinkClick r:id="rId6"/>
                        </a:rPr>
                        <a:t>afiche-</a:t>
                      </a:r>
                      <a:r>
                        <a:rPr sz="1850" u="sng" spc="-1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Lucida Sans Unicode"/>
                          <a:cs typeface="Lucida Sans Unicode"/>
                          <a:hlinkClick r:id="rId6"/>
                        </a:rPr>
                        <a:t>inclusion-</a:t>
                      </a:r>
                      <a:r>
                        <a:rPr sz="1850" spc="-10" dirty="0">
                          <a:solidFill>
                            <a:srgbClr val="0462C1"/>
                          </a:solidFill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u="sng" spc="7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Lucida Sans Unicode"/>
                          <a:cs typeface="Lucida Sans Unicode"/>
                          <a:hlinkClick r:id="rId6"/>
                        </a:rPr>
                        <a:t>que-</a:t>
                      </a:r>
                      <a:r>
                        <a:rPr sz="1850" u="sng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Lucida Sans Unicode"/>
                          <a:cs typeface="Lucida Sans Unicode"/>
                          <a:hlinkClick r:id="rId6"/>
                        </a:rPr>
                        <a:t>no-</a:t>
                      </a:r>
                      <a:r>
                        <a:rPr sz="1850" u="sng" spc="5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Lucida Sans Unicode"/>
                          <a:cs typeface="Lucida Sans Unicode"/>
                          <a:hlinkClick r:id="rId6"/>
                        </a:rPr>
                        <a:t>es-</a:t>
                      </a:r>
                      <a:r>
                        <a:rPr sz="1850" u="sng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Lucida Sans Unicode"/>
                          <a:cs typeface="Lucida Sans Unicode"/>
                          <a:hlinkClick r:id="rId6"/>
                        </a:rPr>
                        <a:t>y-</a:t>
                      </a:r>
                      <a:r>
                        <a:rPr sz="1850" u="sng" spc="7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Lucida Sans Unicode"/>
                          <a:cs typeface="Lucida Sans Unicode"/>
                          <a:hlinkClick r:id="rId6"/>
                        </a:rPr>
                        <a:t>que-</a:t>
                      </a:r>
                      <a:r>
                        <a:rPr sz="1850" u="sng" spc="-3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Lucida Sans Unicode"/>
                          <a:cs typeface="Lucida Sans Unicode"/>
                          <a:hlinkClick r:id="rId6"/>
                        </a:rPr>
                        <a:t>si-</a:t>
                      </a:r>
                      <a:r>
                        <a:rPr sz="1850" u="sng" spc="-10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Lucida Sans Unicode"/>
                          <a:cs typeface="Lucida Sans Unicode"/>
                          <a:hlinkClick r:id="rId6"/>
                        </a:rPr>
                        <a:t>es.pdf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8044">
                <a:tc>
                  <a:txBody>
                    <a:bodyPr/>
                    <a:lstStyle/>
                    <a:p>
                      <a:pPr marL="69215">
                        <a:lnSpc>
                          <a:spcPts val="2145"/>
                        </a:lnSpc>
                        <a:tabLst>
                          <a:tab pos="1153795" algn="l"/>
                          <a:tab pos="1683385" algn="l"/>
                          <a:tab pos="3271520" algn="l"/>
                          <a:tab pos="4171315" algn="l"/>
                        </a:tabLst>
                      </a:pPr>
                      <a:r>
                        <a:rPr sz="1850" spc="-10" dirty="0">
                          <a:latin typeface="Lucida Sans Unicode"/>
                          <a:cs typeface="Lucida Sans Unicode"/>
                        </a:rPr>
                        <a:t>Cartilla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95" dirty="0">
                          <a:latin typeface="Lucida Sans Unicode"/>
                          <a:cs typeface="Lucida Sans Unicode"/>
                        </a:rPr>
                        <a:t>de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45" dirty="0">
                          <a:latin typeface="Lucida Sans Unicode"/>
                          <a:cs typeface="Lucida Sans Unicode"/>
                        </a:rPr>
                        <a:t>orientación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50" dirty="0">
                          <a:latin typeface="Lucida Sans Unicode"/>
                          <a:cs typeface="Lucida Sans Unicode"/>
                        </a:rPr>
                        <a:t>sobre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35" dirty="0">
                          <a:latin typeface="Lucida Sans Unicode"/>
                          <a:cs typeface="Lucida Sans Unicode"/>
                        </a:rPr>
                        <a:t>la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  <a:p>
                      <a:pPr marL="69215" marR="59055">
                        <a:lnSpc>
                          <a:spcPct val="101499"/>
                        </a:lnSpc>
                        <a:spcBef>
                          <a:spcPts val="75"/>
                        </a:spcBef>
                        <a:tabLst>
                          <a:tab pos="2304415" algn="l"/>
                          <a:tab pos="3103880" algn="l"/>
                        </a:tabLst>
                      </a:pPr>
                      <a:r>
                        <a:rPr sz="1850" spc="-10" dirty="0">
                          <a:latin typeface="Lucida Sans Unicode"/>
                          <a:cs typeface="Lucida Sans Unicode"/>
                        </a:rPr>
                        <a:t>sensibilización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75" dirty="0">
                          <a:latin typeface="Lucida Sans Unicode"/>
                          <a:cs typeface="Lucida Sans Unicode"/>
                        </a:rPr>
                        <a:t>en</a:t>
                      </a:r>
                      <a:r>
                        <a:rPr sz="1850" dirty="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sz="1850" spc="100" dirty="0">
                          <a:latin typeface="Lucida Sans Unicode"/>
                          <a:cs typeface="Lucida Sans Unicode"/>
                        </a:rPr>
                        <a:t>educación </a:t>
                      </a:r>
                      <a:r>
                        <a:rPr sz="1850" spc="50" dirty="0">
                          <a:latin typeface="Lucida Sans Unicode"/>
                          <a:cs typeface="Lucida Sans Unicode"/>
                        </a:rPr>
                        <a:t>inclusiva</a:t>
                      </a:r>
                      <a:r>
                        <a:rPr sz="1850" spc="-8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90" dirty="0">
                          <a:latin typeface="Lucida Sans Unicode"/>
                          <a:cs typeface="Lucida Sans Unicode"/>
                        </a:rPr>
                        <a:t>[Documento</a:t>
                      </a:r>
                      <a:r>
                        <a:rPr sz="1850" spc="-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120" dirty="0">
                          <a:latin typeface="Lucida Sans Unicode"/>
                          <a:cs typeface="Lucida Sans Unicode"/>
                        </a:rPr>
                        <a:t>de</a:t>
                      </a:r>
                      <a:r>
                        <a:rPr sz="1850" spc="-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80" dirty="0">
                          <a:latin typeface="Lucida Sans Unicode"/>
                          <a:cs typeface="Lucida Sans Unicode"/>
                        </a:rPr>
                        <a:t>trabajo]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5709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50" spc="125" dirty="0">
                          <a:latin typeface="Lucida Sans Unicode"/>
                          <a:cs typeface="Lucida Sans Unicode"/>
                        </a:rPr>
                        <a:t>Se</a:t>
                      </a:r>
                      <a:r>
                        <a:rPr sz="1850" spc="-10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195" dirty="0">
                          <a:latin typeface="Lucida Sans Unicode"/>
                          <a:cs typeface="Lucida Sans Unicode"/>
                        </a:rPr>
                        <a:t>va</a:t>
                      </a:r>
                      <a:r>
                        <a:rPr sz="185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23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85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50" spc="55" dirty="0">
                          <a:latin typeface="Lucida Sans Unicode"/>
                          <a:cs typeface="Lucida Sans Unicode"/>
                        </a:rPr>
                        <a:t>compartir</a:t>
                      </a:r>
                      <a:endParaRPr sz="1850">
                        <a:latin typeface="Lucida Sans Unicode"/>
                        <a:cs typeface="Lucida Sans Unicode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1050" y="190500"/>
            <a:ext cx="2057400" cy="4476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34725" y="171450"/>
            <a:ext cx="685800" cy="5715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3925" y="1338199"/>
            <a:ext cx="386080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spc="-114" dirty="0"/>
              <a:t>Producto</a:t>
            </a:r>
            <a:r>
              <a:rPr sz="3200" spc="-395" dirty="0"/>
              <a:t> </a:t>
            </a:r>
            <a:r>
              <a:rPr sz="3200" spc="-75" dirty="0"/>
              <a:t>del</a:t>
            </a:r>
            <a:r>
              <a:rPr sz="3200" spc="-420" dirty="0"/>
              <a:t> </a:t>
            </a:r>
            <a:r>
              <a:rPr sz="3200" spc="-65" dirty="0"/>
              <a:t>taller</a:t>
            </a:r>
            <a:endParaRPr sz="3200"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34725" y="171450"/>
            <a:ext cx="685800" cy="5715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082165" y="2705404"/>
            <a:ext cx="8027670" cy="723596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065" marR="5080" indent="3175" algn="ctr">
              <a:lnSpc>
                <a:spcPct val="114799"/>
              </a:lnSpc>
              <a:spcBef>
                <a:spcPts val="140"/>
              </a:spcBef>
            </a:pPr>
            <a:r>
              <a:rPr sz="2100" spc="-25" dirty="0">
                <a:latin typeface="Tahoma"/>
                <a:cs typeface="Tahoma"/>
              </a:rPr>
              <a:t>Según</a:t>
            </a:r>
            <a:r>
              <a:rPr sz="2100" spc="-45" dirty="0">
                <a:latin typeface="Tahoma"/>
                <a:cs typeface="Tahoma"/>
              </a:rPr>
              <a:t> </a:t>
            </a:r>
            <a:r>
              <a:rPr sz="2100" dirty="0">
                <a:latin typeface="Tahoma"/>
                <a:cs typeface="Tahoma"/>
              </a:rPr>
              <a:t>tu</a:t>
            </a:r>
            <a:r>
              <a:rPr sz="2100" spc="-50" dirty="0">
                <a:latin typeface="Tahoma"/>
                <a:cs typeface="Tahoma"/>
              </a:rPr>
              <a:t> </a:t>
            </a:r>
            <a:r>
              <a:rPr sz="2100" dirty="0">
                <a:latin typeface="Tahoma"/>
                <a:cs typeface="Tahoma"/>
              </a:rPr>
              <a:t>contexto</a:t>
            </a:r>
            <a:r>
              <a:rPr sz="2100" spc="-75" dirty="0">
                <a:latin typeface="Tahoma"/>
                <a:cs typeface="Tahoma"/>
              </a:rPr>
              <a:t> </a:t>
            </a:r>
            <a:r>
              <a:rPr sz="2100" b="1" spc="-130" dirty="0">
                <a:latin typeface="Tahoma"/>
                <a:cs typeface="Tahoma"/>
              </a:rPr>
              <a:t>¿Qué</a:t>
            </a:r>
            <a:r>
              <a:rPr sz="2100" b="1" spc="-25" dirty="0">
                <a:latin typeface="Tahoma"/>
                <a:cs typeface="Tahoma"/>
              </a:rPr>
              <a:t> </a:t>
            </a:r>
            <a:r>
              <a:rPr sz="2100" b="1" spc="-120" dirty="0">
                <a:latin typeface="Tahoma"/>
                <a:cs typeface="Tahoma"/>
              </a:rPr>
              <a:t>aspecto </a:t>
            </a:r>
            <a:r>
              <a:rPr sz="2100" b="1" spc="-130" dirty="0">
                <a:latin typeface="Tahoma"/>
                <a:cs typeface="Tahoma"/>
              </a:rPr>
              <a:t>clave</a:t>
            </a:r>
            <a:r>
              <a:rPr sz="2100" b="1" spc="-150" dirty="0">
                <a:latin typeface="Tahoma"/>
                <a:cs typeface="Tahoma"/>
              </a:rPr>
              <a:t> desarrollarías</a:t>
            </a:r>
            <a:r>
              <a:rPr sz="2100" b="1" spc="-95" dirty="0">
                <a:latin typeface="Tahoma"/>
                <a:cs typeface="Tahoma"/>
              </a:rPr>
              <a:t> </a:t>
            </a:r>
            <a:r>
              <a:rPr sz="2100" b="1" spc="-170" dirty="0">
                <a:latin typeface="Tahoma"/>
                <a:cs typeface="Tahoma"/>
              </a:rPr>
              <a:t>para</a:t>
            </a:r>
            <a:r>
              <a:rPr sz="2100" b="1" spc="-90" dirty="0">
                <a:latin typeface="Tahoma"/>
                <a:cs typeface="Tahoma"/>
              </a:rPr>
              <a:t> </a:t>
            </a:r>
            <a:r>
              <a:rPr sz="2100" b="1" spc="-160" dirty="0">
                <a:latin typeface="Tahoma"/>
                <a:cs typeface="Tahoma"/>
              </a:rPr>
              <a:t>tu</a:t>
            </a:r>
            <a:r>
              <a:rPr sz="2100" b="1" spc="-60" dirty="0">
                <a:latin typeface="Tahoma"/>
                <a:cs typeface="Tahoma"/>
              </a:rPr>
              <a:t> </a:t>
            </a:r>
            <a:r>
              <a:rPr sz="2100" b="1" spc="-105" dirty="0">
                <a:latin typeface="Tahoma"/>
                <a:cs typeface="Tahoma"/>
              </a:rPr>
              <a:t>taller </a:t>
            </a:r>
            <a:r>
              <a:rPr sz="2100" b="1" spc="-150" dirty="0">
                <a:latin typeface="Tahoma"/>
                <a:cs typeface="Tahoma"/>
              </a:rPr>
              <a:t>de</a:t>
            </a:r>
            <a:r>
              <a:rPr sz="2100" b="1" spc="-75" dirty="0">
                <a:latin typeface="Tahoma"/>
                <a:cs typeface="Tahoma"/>
              </a:rPr>
              <a:t> </a:t>
            </a:r>
            <a:r>
              <a:rPr sz="2100" b="1" spc="-85" dirty="0">
                <a:latin typeface="Tahoma"/>
                <a:cs typeface="Tahoma"/>
              </a:rPr>
              <a:t>sensibilización?</a:t>
            </a:r>
            <a:endParaRPr sz="2100" dirty="0">
              <a:latin typeface="Tahoma"/>
              <a:cs typeface="Tahoma"/>
            </a:endParaRPr>
          </a:p>
        </p:txBody>
      </p:sp>
      <p:pic>
        <p:nvPicPr>
          <p:cNvPr id="12" name="Imagen 11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EE52568F-B3D2-391B-6E0A-DDA47366F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872741"/>
            <a:ext cx="9859645" cy="1173162"/>
          </a:xfrm>
          <a:prstGeom prst="rect">
            <a:avLst/>
          </a:prstGeom>
        </p:spPr>
        <p:txBody>
          <a:bodyPr vert="horz" wrap="square" lIns="0" tIns="214312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125"/>
              </a:spcBef>
            </a:pPr>
            <a:r>
              <a:rPr sz="2750" spc="-110" dirty="0"/>
              <a:t>Ficha</a:t>
            </a:r>
            <a:r>
              <a:rPr sz="2750" spc="-235" dirty="0"/>
              <a:t> </a:t>
            </a:r>
            <a:r>
              <a:rPr sz="2750" spc="-60" dirty="0"/>
              <a:t>de</a:t>
            </a:r>
            <a:r>
              <a:rPr sz="2750" spc="-280" dirty="0"/>
              <a:t> </a:t>
            </a:r>
            <a:r>
              <a:rPr sz="2750" spc="-60" dirty="0"/>
              <a:t>sensibilización</a:t>
            </a:r>
            <a:endParaRPr sz="275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34725" y="171450"/>
            <a:ext cx="685800" cy="5715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943600" y="457201"/>
            <a:ext cx="4934013" cy="5962650"/>
            <a:chOff x="6438963" y="714375"/>
            <a:chExt cx="4438650" cy="570547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7000" y="714375"/>
              <a:ext cx="4314825" cy="55816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443726" y="719137"/>
              <a:ext cx="4429125" cy="5695950"/>
            </a:xfrm>
            <a:custGeom>
              <a:avLst/>
              <a:gdLst/>
              <a:ahLst/>
              <a:cxnLst/>
              <a:rect l="l" t="t" r="r" b="b"/>
              <a:pathLst>
                <a:path w="4429125" h="5695950">
                  <a:moveTo>
                    <a:pt x="0" y="5695950"/>
                  </a:moveTo>
                  <a:lnTo>
                    <a:pt x="4429125" y="5695950"/>
                  </a:lnTo>
                  <a:lnTo>
                    <a:pt x="4429125" y="0"/>
                  </a:lnTo>
                  <a:lnTo>
                    <a:pt x="0" y="0"/>
                  </a:lnTo>
                  <a:lnTo>
                    <a:pt x="0" y="569595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4649972" y="2916623"/>
            <a:ext cx="946450" cy="457200"/>
          </a:xfrm>
          <a:custGeom>
            <a:avLst/>
            <a:gdLst/>
            <a:ahLst/>
            <a:cxnLst/>
            <a:rect l="l" t="t" r="r" b="b"/>
            <a:pathLst>
              <a:path w="788670" h="253364">
                <a:moveTo>
                  <a:pt x="701980" y="27507"/>
                </a:moveTo>
                <a:lnTo>
                  <a:pt x="0" y="225297"/>
                </a:lnTo>
                <a:lnTo>
                  <a:pt x="7747" y="252856"/>
                </a:lnTo>
                <a:lnTo>
                  <a:pt x="709756" y="54934"/>
                </a:lnTo>
                <a:lnTo>
                  <a:pt x="701980" y="27507"/>
                </a:lnTo>
                <a:close/>
              </a:path>
              <a:path w="788670" h="253364">
                <a:moveTo>
                  <a:pt x="782265" y="23621"/>
                </a:moveTo>
                <a:lnTo>
                  <a:pt x="715772" y="23621"/>
                </a:lnTo>
                <a:lnTo>
                  <a:pt x="723519" y="51053"/>
                </a:lnTo>
                <a:lnTo>
                  <a:pt x="709756" y="54934"/>
                </a:lnTo>
                <a:lnTo>
                  <a:pt x="717550" y="82422"/>
                </a:lnTo>
                <a:lnTo>
                  <a:pt x="782265" y="23621"/>
                </a:lnTo>
                <a:close/>
              </a:path>
              <a:path w="788670" h="253364">
                <a:moveTo>
                  <a:pt x="715772" y="23621"/>
                </a:moveTo>
                <a:lnTo>
                  <a:pt x="701980" y="27507"/>
                </a:lnTo>
                <a:lnTo>
                  <a:pt x="709756" y="54934"/>
                </a:lnTo>
                <a:lnTo>
                  <a:pt x="723519" y="51053"/>
                </a:lnTo>
                <a:lnTo>
                  <a:pt x="715772" y="23621"/>
                </a:lnTo>
                <a:close/>
              </a:path>
              <a:path w="788670" h="253364">
                <a:moveTo>
                  <a:pt x="694182" y="0"/>
                </a:moveTo>
                <a:lnTo>
                  <a:pt x="701980" y="27507"/>
                </a:lnTo>
                <a:lnTo>
                  <a:pt x="715772" y="23621"/>
                </a:lnTo>
                <a:lnTo>
                  <a:pt x="782265" y="23621"/>
                </a:lnTo>
                <a:lnTo>
                  <a:pt x="788415" y="18033"/>
                </a:lnTo>
                <a:lnTo>
                  <a:pt x="694182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Imagen 9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EE500149-334C-2E98-B9BC-B55EAF849B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783E0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448425"/>
            <a:chOff x="0" y="0"/>
            <a:chExt cx="12192000" cy="64484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53530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3850" y="5105400"/>
              <a:ext cx="11668125" cy="1343025"/>
            </a:xfrm>
            <a:custGeom>
              <a:avLst/>
              <a:gdLst/>
              <a:ahLst/>
              <a:cxnLst/>
              <a:rect l="l" t="t" r="r" b="b"/>
              <a:pathLst>
                <a:path w="11668125" h="1343025">
                  <a:moveTo>
                    <a:pt x="11668125" y="0"/>
                  </a:moveTo>
                  <a:lnTo>
                    <a:pt x="0" y="0"/>
                  </a:lnTo>
                  <a:lnTo>
                    <a:pt x="0" y="1343025"/>
                  </a:lnTo>
                  <a:lnTo>
                    <a:pt x="11668125" y="1343025"/>
                  </a:lnTo>
                  <a:lnTo>
                    <a:pt x="116681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94994" y="5175186"/>
            <a:ext cx="11135360" cy="116649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ctr">
              <a:lnSpc>
                <a:spcPct val="102200"/>
              </a:lnSpc>
              <a:spcBef>
                <a:spcPts val="60"/>
              </a:spcBef>
            </a:pPr>
            <a:r>
              <a:rPr sz="2450" dirty="0">
                <a:latin typeface="Lucida Sans Unicode"/>
                <a:cs typeface="Lucida Sans Unicode"/>
              </a:rPr>
              <a:t>La</a:t>
            </a:r>
            <a:r>
              <a:rPr sz="2450" spc="-15" dirty="0">
                <a:latin typeface="Lucida Sans Unicode"/>
                <a:cs typeface="Lucida Sans Unicode"/>
              </a:rPr>
              <a:t> </a:t>
            </a:r>
            <a:r>
              <a:rPr sz="2450" dirty="0">
                <a:latin typeface="Lucida Sans Unicode"/>
                <a:cs typeface="Lucida Sans Unicode"/>
              </a:rPr>
              <a:t>sensibilización</a:t>
            </a:r>
            <a:r>
              <a:rPr sz="2450" spc="-65" dirty="0">
                <a:latin typeface="Lucida Sans Unicode"/>
                <a:cs typeface="Lucida Sans Unicode"/>
              </a:rPr>
              <a:t> </a:t>
            </a:r>
            <a:r>
              <a:rPr sz="2450" spc="75" dirty="0">
                <a:latin typeface="Lucida Sans Unicode"/>
                <a:cs typeface="Lucida Sans Unicode"/>
              </a:rPr>
              <a:t>sobre</a:t>
            </a:r>
            <a:r>
              <a:rPr sz="2450" spc="-105" dirty="0">
                <a:latin typeface="Lucida Sans Unicode"/>
                <a:cs typeface="Lucida Sans Unicode"/>
              </a:rPr>
              <a:t> </a:t>
            </a:r>
            <a:r>
              <a:rPr sz="2450" spc="135" dirty="0">
                <a:latin typeface="Lucida Sans Unicode"/>
                <a:cs typeface="Lucida Sans Unicode"/>
              </a:rPr>
              <a:t>educación</a:t>
            </a:r>
            <a:r>
              <a:rPr sz="2450" spc="-65" dirty="0">
                <a:latin typeface="Lucida Sans Unicode"/>
                <a:cs typeface="Lucida Sans Unicode"/>
              </a:rPr>
              <a:t> </a:t>
            </a:r>
            <a:r>
              <a:rPr sz="2450" spc="65" dirty="0">
                <a:latin typeface="Lucida Sans Unicode"/>
                <a:cs typeface="Lucida Sans Unicode"/>
              </a:rPr>
              <a:t>inclusiva</a:t>
            </a:r>
            <a:r>
              <a:rPr sz="2450" spc="-85" dirty="0">
                <a:latin typeface="Lucida Sans Unicode"/>
                <a:cs typeface="Lucida Sans Unicode"/>
              </a:rPr>
              <a:t> </a:t>
            </a:r>
            <a:r>
              <a:rPr sz="2450" spc="114" dirty="0">
                <a:latin typeface="Lucida Sans Unicode"/>
                <a:cs typeface="Lucida Sans Unicode"/>
              </a:rPr>
              <a:t>es</a:t>
            </a:r>
            <a:r>
              <a:rPr sz="2450" spc="-80" dirty="0">
                <a:latin typeface="Lucida Sans Unicode"/>
                <a:cs typeface="Lucida Sans Unicode"/>
              </a:rPr>
              <a:t> </a:t>
            </a:r>
            <a:r>
              <a:rPr sz="2450" spc="130" dirty="0">
                <a:latin typeface="Lucida Sans Unicode"/>
                <a:cs typeface="Lucida Sans Unicode"/>
              </a:rPr>
              <a:t>una</a:t>
            </a:r>
            <a:r>
              <a:rPr sz="2450" spc="75" dirty="0">
                <a:latin typeface="Lucida Sans Unicode"/>
                <a:cs typeface="Lucida Sans Unicode"/>
              </a:rPr>
              <a:t> </a:t>
            </a:r>
            <a:r>
              <a:rPr sz="2450" dirty="0">
                <a:latin typeface="Arial Black"/>
                <a:cs typeface="Arial Black"/>
              </a:rPr>
              <a:t>oportunidad</a:t>
            </a:r>
            <a:r>
              <a:rPr sz="2450" spc="-70" dirty="0">
                <a:latin typeface="Arial Black"/>
                <a:cs typeface="Arial Black"/>
              </a:rPr>
              <a:t> </a:t>
            </a:r>
            <a:r>
              <a:rPr sz="2450" spc="165" dirty="0">
                <a:latin typeface="Lucida Sans Unicode"/>
                <a:cs typeface="Lucida Sans Unicode"/>
              </a:rPr>
              <a:t>para </a:t>
            </a:r>
            <a:r>
              <a:rPr sz="2450" dirty="0">
                <a:latin typeface="Lucida Sans Unicode"/>
                <a:cs typeface="Lucida Sans Unicode"/>
              </a:rPr>
              <a:t>movilizar</a:t>
            </a:r>
            <a:r>
              <a:rPr sz="2450" spc="-85" dirty="0">
                <a:latin typeface="Lucida Sans Unicode"/>
                <a:cs typeface="Lucida Sans Unicode"/>
              </a:rPr>
              <a:t> </a:t>
            </a:r>
            <a:r>
              <a:rPr sz="2450" spc="145" dirty="0">
                <a:latin typeface="Lucida Sans Unicode"/>
                <a:cs typeface="Lucida Sans Unicode"/>
              </a:rPr>
              <a:t>cambios</a:t>
            </a:r>
            <a:r>
              <a:rPr sz="2450" spc="-75" dirty="0">
                <a:latin typeface="Lucida Sans Unicode"/>
                <a:cs typeface="Lucida Sans Unicode"/>
              </a:rPr>
              <a:t> </a:t>
            </a:r>
            <a:r>
              <a:rPr sz="2450" spc="95" dirty="0">
                <a:latin typeface="Lucida Sans Unicode"/>
                <a:cs typeface="Lucida Sans Unicode"/>
              </a:rPr>
              <a:t>reales</a:t>
            </a:r>
            <a:r>
              <a:rPr sz="2450" spc="-75" dirty="0">
                <a:latin typeface="Lucida Sans Unicode"/>
                <a:cs typeface="Lucida Sans Unicode"/>
              </a:rPr>
              <a:t> </a:t>
            </a:r>
            <a:r>
              <a:rPr sz="2450" spc="85" dirty="0">
                <a:latin typeface="Lucida Sans Unicode"/>
                <a:cs typeface="Lucida Sans Unicode"/>
              </a:rPr>
              <a:t>en</a:t>
            </a:r>
            <a:r>
              <a:rPr sz="2450" spc="10" dirty="0">
                <a:latin typeface="Lucida Sans Unicode"/>
                <a:cs typeface="Lucida Sans Unicode"/>
              </a:rPr>
              <a:t> </a:t>
            </a:r>
            <a:r>
              <a:rPr sz="2450" spc="70" dirty="0">
                <a:latin typeface="Lucida Sans Unicode"/>
                <a:cs typeface="Lucida Sans Unicode"/>
              </a:rPr>
              <a:t>las</a:t>
            </a:r>
            <a:r>
              <a:rPr sz="2450" spc="-80" dirty="0">
                <a:latin typeface="Lucida Sans Unicode"/>
                <a:cs typeface="Lucida Sans Unicode"/>
              </a:rPr>
              <a:t> </a:t>
            </a:r>
            <a:r>
              <a:rPr sz="2450" spc="85" dirty="0">
                <a:latin typeface="Lucida Sans Unicode"/>
                <a:cs typeface="Lucida Sans Unicode"/>
              </a:rPr>
              <a:t>prácticas,</a:t>
            </a:r>
            <a:r>
              <a:rPr sz="2450" spc="-20" dirty="0">
                <a:latin typeface="Lucida Sans Unicode"/>
                <a:cs typeface="Lucida Sans Unicode"/>
              </a:rPr>
              <a:t> </a:t>
            </a:r>
            <a:r>
              <a:rPr sz="2450" spc="55" dirty="0">
                <a:latin typeface="Lucida Sans Unicode"/>
                <a:cs typeface="Lucida Sans Unicode"/>
              </a:rPr>
              <a:t>requiere</a:t>
            </a:r>
            <a:r>
              <a:rPr sz="2450" spc="-20" dirty="0">
                <a:latin typeface="Lucida Sans Unicode"/>
                <a:cs typeface="Lucida Sans Unicode"/>
              </a:rPr>
              <a:t> </a:t>
            </a:r>
            <a:r>
              <a:rPr sz="2450" spc="130" dirty="0">
                <a:latin typeface="Lucida Sans Unicode"/>
                <a:cs typeface="Lucida Sans Unicode"/>
              </a:rPr>
              <a:t>de</a:t>
            </a:r>
            <a:r>
              <a:rPr sz="2450" spc="-200" dirty="0">
                <a:latin typeface="Lucida Sans Unicode"/>
                <a:cs typeface="Lucida Sans Unicode"/>
              </a:rPr>
              <a:t> </a:t>
            </a:r>
            <a:r>
              <a:rPr sz="2450" dirty="0">
                <a:latin typeface="Arial Black"/>
                <a:cs typeface="Arial Black"/>
              </a:rPr>
              <a:t>un</a:t>
            </a:r>
            <a:r>
              <a:rPr sz="2450" spc="-275" dirty="0">
                <a:latin typeface="Arial Black"/>
                <a:cs typeface="Arial Black"/>
              </a:rPr>
              <a:t> </a:t>
            </a:r>
            <a:r>
              <a:rPr sz="2450" spc="-10" dirty="0">
                <a:latin typeface="Arial Black"/>
                <a:cs typeface="Arial Black"/>
              </a:rPr>
              <a:t>trabajo </a:t>
            </a:r>
            <a:r>
              <a:rPr sz="2450" spc="-30" dirty="0">
                <a:latin typeface="Arial Black"/>
                <a:cs typeface="Arial Black"/>
              </a:rPr>
              <a:t>articulado</a:t>
            </a:r>
            <a:r>
              <a:rPr sz="2450" spc="-105" dirty="0">
                <a:latin typeface="Arial Black"/>
                <a:cs typeface="Arial Black"/>
              </a:rPr>
              <a:t> </a:t>
            </a:r>
            <a:r>
              <a:rPr sz="2450" spc="190" dirty="0">
                <a:latin typeface="Lucida Sans Unicode"/>
                <a:cs typeface="Lucida Sans Unicode"/>
              </a:rPr>
              <a:t>para</a:t>
            </a:r>
            <a:r>
              <a:rPr sz="2450" spc="-120" dirty="0">
                <a:latin typeface="Lucida Sans Unicode"/>
                <a:cs typeface="Lucida Sans Unicode"/>
              </a:rPr>
              <a:t> </a:t>
            </a:r>
            <a:r>
              <a:rPr sz="2450" spc="50" dirty="0">
                <a:latin typeface="Lucida Sans Unicode"/>
                <a:cs typeface="Lucida Sans Unicode"/>
              </a:rPr>
              <a:t>lograr</a:t>
            </a:r>
            <a:r>
              <a:rPr sz="2450" spc="-120" dirty="0">
                <a:latin typeface="Lucida Sans Unicode"/>
                <a:cs typeface="Lucida Sans Unicode"/>
              </a:rPr>
              <a:t> </a:t>
            </a:r>
            <a:r>
              <a:rPr sz="2450" spc="165" dirty="0">
                <a:latin typeface="Lucida Sans Unicode"/>
                <a:cs typeface="Lucida Sans Unicode"/>
              </a:rPr>
              <a:t>una</a:t>
            </a:r>
            <a:r>
              <a:rPr sz="2450" spc="-120" dirty="0">
                <a:latin typeface="Lucida Sans Unicode"/>
                <a:cs typeface="Lucida Sans Unicode"/>
              </a:rPr>
              <a:t> </a:t>
            </a:r>
            <a:r>
              <a:rPr sz="2450" spc="140" dirty="0">
                <a:latin typeface="Lucida Sans Unicode"/>
                <a:cs typeface="Lucida Sans Unicode"/>
              </a:rPr>
              <a:t>educación</a:t>
            </a:r>
            <a:r>
              <a:rPr sz="2450" spc="-105" dirty="0">
                <a:latin typeface="Lucida Sans Unicode"/>
                <a:cs typeface="Lucida Sans Unicode"/>
              </a:rPr>
              <a:t> </a:t>
            </a:r>
            <a:r>
              <a:rPr sz="2450" spc="145" dirty="0">
                <a:latin typeface="Lucida Sans Unicode"/>
                <a:cs typeface="Lucida Sans Unicode"/>
              </a:rPr>
              <a:t>verdaderamente</a:t>
            </a:r>
            <a:r>
              <a:rPr sz="2450" spc="-135" dirty="0">
                <a:latin typeface="Lucida Sans Unicode"/>
                <a:cs typeface="Lucida Sans Unicode"/>
              </a:rPr>
              <a:t> </a:t>
            </a:r>
            <a:r>
              <a:rPr sz="2450" spc="-10" dirty="0">
                <a:latin typeface="Lucida Sans Unicode"/>
                <a:cs typeface="Lucida Sans Unicode"/>
              </a:rPr>
              <a:t>inclusiva.</a:t>
            </a:r>
            <a:endParaRPr sz="24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66825"/>
            <a:ext cx="12192000" cy="5591175"/>
          </a:xfrm>
          <a:custGeom>
            <a:avLst/>
            <a:gdLst/>
            <a:ahLst/>
            <a:cxnLst/>
            <a:rect l="l" t="t" r="r" b="b"/>
            <a:pathLst>
              <a:path w="12192000" h="5591175">
                <a:moveTo>
                  <a:pt x="12192000" y="0"/>
                </a:moveTo>
                <a:lnTo>
                  <a:pt x="0" y="0"/>
                </a:lnTo>
                <a:lnTo>
                  <a:pt x="0" y="5591175"/>
                </a:lnTo>
                <a:lnTo>
                  <a:pt x="12192000" y="5591175"/>
                </a:lnTo>
                <a:lnTo>
                  <a:pt x="12192000" y="0"/>
                </a:lnTo>
                <a:close/>
              </a:path>
            </a:pathLst>
          </a:custGeom>
          <a:solidFill>
            <a:srgbClr val="4EC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61925"/>
            <a:ext cx="12192000" cy="828675"/>
            <a:chOff x="0" y="161925"/>
            <a:chExt cx="12192000" cy="828675"/>
          </a:xfrm>
        </p:grpSpPr>
        <p:sp>
          <p:nvSpPr>
            <p:cNvPr id="4" name="object 4"/>
            <p:cNvSpPr/>
            <p:nvPr/>
          </p:nvSpPr>
          <p:spPr>
            <a:xfrm>
              <a:off x="0" y="161925"/>
              <a:ext cx="12192000" cy="828675"/>
            </a:xfrm>
            <a:custGeom>
              <a:avLst/>
              <a:gdLst/>
              <a:ahLst/>
              <a:cxnLst/>
              <a:rect l="l" t="t" r="r" b="b"/>
              <a:pathLst>
                <a:path w="12192000" h="828675">
                  <a:moveTo>
                    <a:pt x="12192000" y="0"/>
                  </a:moveTo>
                  <a:lnTo>
                    <a:pt x="0" y="0"/>
                  </a:lnTo>
                  <a:lnTo>
                    <a:pt x="0" y="690499"/>
                  </a:lnTo>
                  <a:lnTo>
                    <a:pt x="7041" y="734178"/>
                  </a:lnTo>
                  <a:lnTo>
                    <a:pt x="26649" y="772110"/>
                  </a:lnTo>
                  <a:lnTo>
                    <a:pt x="56549" y="802019"/>
                  </a:lnTo>
                  <a:lnTo>
                    <a:pt x="94466" y="821632"/>
                  </a:lnTo>
                  <a:lnTo>
                    <a:pt x="138125" y="828675"/>
                  </a:lnTo>
                  <a:lnTo>
                    <a:pt x="12053824" y="828675"/>
                  </a:lnTo>
                  <a:lnTo>
                    <a:pt x="12097503" y="821632"/>
                  </a:lnTo>
                  <a:lnTo>
                    <a:pt x="12135435" y="802019"/>
                  </a:lnTo>
                  <a:lnTo>
                    <a:pt x="12165344" y="772110"/>
                  </a:lnTo>
                  <a:lnTo>
                    <a:pt x="12184957" y="734178"/>
                  </a:lnTo>
                  <a:lnTo>
                    <a:pt x="12192000" y="6904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34650" y="285750"/>
              <a:ext cx="742950" cy="63817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47875" y="1600200"/>
            <a:ext cx="531622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PE" sz="3950" spc="-110" dirty="0">
                <a:solidFill>
                  <a:srgbClr val="FFFFFF"/>
                </a:solidFill>
              </a:rPr>
              <a:t>Acciones a realizar:</a:t>
            </a:r>
            <a:endParaRPr sz="3950" dirty="0"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8125" y="1504950"/>
            <a:ext cx="1571625" cy="1285875"/>
          </a:xfrm>
          <a:prstGeom prst="rect">
            <a:avLst/>
          </a:prstGeom>
        </p:spPr>
      </p:pic>
      <p:pic>
        <p:nvPicPr>
          <p:cNvPr id="10" name="Imagen 9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45B692A3-1467-3FC7-72E7-B809D11AE4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C13417F-719F-F9C6-9CB5-48632932EEDD}"/>
              </a:ext>
            </a:extLst>
          </p:cNvPr>
          <p:cNvSpPr txBox="1"/>
          <p:nvPr/>
        </p:nvSpPr>
        <p:spPr>
          <a:xfrm>
            <a:off x="2047874" y="2362200"/>
            <a:ext cx="732472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400" dirty="0">
                <a:latin typeface="Century" panose="02040604050505020304" pitchFamily="18" charset="0"/>
              </a:rPr>
              <a:t>Resolución de conformación del SAEI con fecha máxima hasta el 30 de abril.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400" dirty="0">
                <a:latin typeface="Century" panose="02040604050505020304" pitchFamily="18" charset="0"/>
              </a:rPr>
              <a:t>Hacer replica presencial: usar ficha y lista de participantes.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400" dirty="0">
                <a:latin typeface="Century" panose="02040604050505020304" pitchFamily="18" charset="0"/>
              </a:rPr>
              <a:t>Realizar jornadas de sensibilización presencial: usar ficha y lista de participantes.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400" dirty="0">
                <a:latin typeface="Century" panose="02040604050505020304" pitchFamily="18" charset="0"/>
              </a:rPr>
              <a:t>Plazo de ejecución: 22 de agosto.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PE" sz="2400" dirty="0">
                <a:latin typeface="Century" panose="02040604050505020304" pitchFamily="18" charset="0"/>
              </a:rPr>
              <a:t>Recursos: </a:t>
            </a:r>
            <a:r>
              <a:rPr lang="es-PE" sz="2400" dirty="0">
                <a:latin typeface="Century" panose="02040604050505020304" pitchFamily="18" charset="0"/>
                <a:hlinkClick r:id="rId5"/>
              </a:rPr>
              <a:t>https://www.perueduca.pe/#/home/materiales-educativos/detalle/caracteristicas-y-funciones-del-servicio-de-apoyo-educativo-interno-saei</a:t>
            </a:r>
            <a:endParaRPr lang="es-PE" sz="2400" dirty="0">
              <a:latin typeface="Century" panose="02040604050505020304" pitchFamily="18" charset="0"/>
            </a:endParaRPr>
          </a:p>
          <a:p>
            <a:pPr algn="just"/>
            <a:endParaRPr lang="es-PE" sz="2400" dirty="0">
              <a:latin typeface="Century" panose="020406040505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PE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s-PE" dirty="0"/>
          </a:p>
          <a:p>
            <a:pPr algn="just"/>
            <a:endParaRPr lang="es-P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66825"/>
            <a:ext cx="12192000" cy="5591175"/>
          </a:xfrm>
          <a:custGeom>
            <a:avLst/>
            <a:gdLst/>
            <a:ahLst/>
            <a:cxnLst/>
            <a:rect l="l" t="t" r="r" b="b"/>
            <a:pathLst>
              <a:path w="12192000" h="5591175">
                <a:moveTo>
                  <a:pt x="12192000" y="0"/>
                </a:moveTo>
                <a:lnTo>
                  <a:pt x="0" y="0"/>
                </a:lnTo>
                <a:lnTo>
                  <a:pt x="0" y="5591175"/>
                </a:lnTo>
                <a:lnTo>
                  <a:pt x="12192000" y="5591175"/>
                </a:lnTo>
                <a:lnTo>
                  <a:pt x="12192000" y="0"/>
                </a:lnTo>
                <a:close/>
              </a:path>
            </a:pathLst>
          </a:custGeom>
          <a:solidFill>
            <a:srgbClr val="4EC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61925"/>
            <a:ext cx="12192000" cy="828675"/>
            <a:chOff x="0" y="161925"/>
            <a:chExt cx="12192000" cy="828675"/>
          </a:xfrm>
        </p:grpSpPr>
        <p:sp>
          <p:nvSpPr>
            <p:cNvPr id="4" name="object 4"/>
            <p:cNvSpPr/>
            <p:nvPr/>
          </p:nvSpPr>
          <p:spPr>
            <a:xfrm>
              <a:off x="0" y="161925"/>
              <a:ext cx="12192000" cy="828675"/>
            </a:xfrm>
            <a:custGeom>
              <a:avLst/>
              <a:gdLst/>
              <a:ahLst/>
              <a:cxnLst/>
              <a:rect l="l" t="t" r="r" b="b"/>
              <a:pathLst>
                <a:path w="12192000" h="828675">
                  <a:moveTo>
                    <a:pt x="12192000" y="0"/>
                  </a:moveTo>
                  <a:lnTo>
                    <a:pt x="0" y="0"/>
                  </a:lnTo>
                  <a:lnTo>
                    <a:pt x="0" y="690499"/>
                  </a:lnTo>
                  <a:lnTo>
                    <a:pt x="7041" y="734178"/>
                  </a:lnTo>
                  <a:lnTo>
                    <a:pt x="26649" y="772110"/>
                  </a:lnTo>
                  <a:lnTo>
                    <a:pt x="56549" y="802019"/>
                  </a:lnTo>
                  <a:lnTo>
                    <a:pt x="94466" y="821632"/>
                  </a:lnTo>
                  <a:lnTo>
                    <a:pt x="138125" y="828675"/>
                  </a:lnTo>
                  <a:lnTo>
                    <a:pt x="12053824" y="828675"/>
                  </a:lnTo>
                  <a:lnTo>
                    <a:pt x="12097503" y="821632"/>
                  </a:lnTo>
                  <a:lnTo>
                    <a:pt x="12135435" y="802019"/>
                  </a:lnTo>
                  <a:lnTo>
                    <a:pt x="12165344" y="772110"/>
                  </a:lnTo>
                  <a:lnTo>
                    <a:pt x="12184957" y="734178"/>
                  </a:lnTo>
                  <a:lnTo>
                    <a:pt x="12192000" y="6904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34650" y="285750"/>
              <a:ext cx="742950" cy="6381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995545" y="2834512"/>
            <a:ext cx="6669405" cy="270573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4382770">
              <a:lnSpc>
                <a:spcPct val="100000"/>
              </a:lnSpc>
              <a:spcBef>
                <a:spcPts val="610"/>
              </a:spcBef>
            </a:pPr>
            <a:r>
              <a:rPr sz="3950" spc="-450" dirty="0">
                <a:solidFill>
                  <a:srgbClr val="FFFFFF"/>
                </a:solidFill>
                <a:latin typeface="Arial Black"/>
                <a:cs typeface="Arial Black"/>
              </a:rPr>
              <a:t>BLOQUE</a:t>
            </a:r>
            <a:r>
              <a:rPr sz="3950" spc="-38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950" spc="-420" dirty="0">
                <a:solidFill>
                  <a:srgbClr val="FFFFFF"/>
                </a:solidFill>
                <a:latin typeface="Arial Black"/>
                <a:cs typeface="Arial Black"/>
              </a:rPr>
              <a:t>I</a:t>
            </a:r>
            <a:endParaRPr sz="3950">
              <a:latin typeface="Arial Black"/>
              <a:cs typeface="Arial Black"/>
            </a:endParaRPr>
          </a:p>
          <a:p>
            <a:pPr marL="12700" marR="10160" indent="558800" algn="r">
              <a:lnSpc>
                <a:spcPts val="5330"/>
              </a:lnSpc>
              <a:spcBef>
                <a:spcPts val="204"/>
              </a:spcBef>
            </a:pPr>
            <a:r>
              <a:rPr sz="3950" dirty="0">
                <a:solidFill>
                  <a:srgbClr val="FFFFFF"/>
                </a:solidFill>
                <a:latin typeface="Arial Black"/>
                <a:cs typeface="Arial Black"/>
              </a:rPr>
              <a:t>Cambio</a:t>
            </a:r>
            <a:r>
              <a:rPr sz="3950" spc="-3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950" spc="-85" dirty="0">
                <a:solidFill>
                  <a:srgbClr val="FFFFFF"/>
                </a:solidFill>
                <a:latin typeface="Arial Black"/>
                <a:cs typeface="Arial Black"/>
              </a:rPr>
              <a:t>de</a:t>
            </a:r>
            <a:r>
              <a:rPr sz="3950" spc="-409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950" spc="-10" dirty="0">
                <a:solidFill>
                  <a:srgbClr val="FFFFFF"/>
                </a:solidFill>
                <a:latin typeface="Arial Black"/>
                <a:cs typeface="Arial Black"/>
              </a:rPr>
              <a:t>paradigma: </a:t>
            </a:r>
            <a:r>
              <a:rPr sz="3950" spc="-85" dirty="0">
                <a:solidFill>
                  <a:srgbClr val="FFFFFF"/>
                </a:solidFill>
                <a:latin typeface="Arial Black"/>
                <a:cs typeface="Arial Black"/>
              </a:rPr>
              <a:t>integración</a:t>
            </a:r>
            <a:r>
              <a:rPr sz="3950" spc="-3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950" spc="-80" dirty="0">
                <a:solidFill>
                  <a:srgbClr val="FFFFFF"/>
                </a:solidFill>
                <a:latin typeface="Arial Black"/>
                <a:cs typeface="Arial Black"/>
              </a:rPr>
              <a:t>vs</a:t>
            </a:r>
            <a:r>
              <a:rPr sz="3950" spc="-4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950" spc="-45" dirty="0">
                <a:solidFill>
                  <a:srgbClr val="FFFFFF"/>
                </a:solidFill>
                <a:latin typeface="Arial Black"/>
                <a:cs typeface="Arial Black"/>
              </a:rPr>
              <a:t>educación</a:t>
            </a:r>
            <a:endParaRPr sz="3950">
              <a:latin typeface="Arial Black"/>
              <a:cs typeface="Arial Black"/>
            </a:endParaRPr>
          </a:p>
          <a:p>
            <a:pPr marR="6985" algn="r">
              <a:lnSpc>
                <a:spcPct val="100000"/>
              </a:lnSpc>
              <a:spcBef>
                <a:spcPts val="240"/>
              </a:spcBef>
            </a:pPr>
            <a:r>
              <a:rPr sz="3950" spc="-10" dirty="0">
                <a:solidFill>
                  <a:srgbClr val="FFFFFF"/>
                </a:solidFill>
                <a:latin typeface="Arial Black"/>
                <a:cs typeface="Arial Black"/>
              </a:rPr>
              <a:t>inclusiva</a:t>
            </a:r>
            <a:endParaRPr sz="395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00651" y="5729287"/>
            <a:ext cx="6893559" cy="0"/>
          </a:xfrm>
          <a:custGeom>
            <a:avLst/>
            <a:gdLst/>
            <a:ahLst/>
            <a:cxnLst/>
            <a:rect l="l" t="t" r="r" b="b"/>
            <a:pathLst>
              <a:path w="6893559">
                <a:moveTo>
                  <a:pt x="0" y="0"/>
                </a:moveTo>
                <a:lnTo>
                  <a:pt x="689305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8125" y="1504950"/>
            <a:ext cx="1571625" cy="1285875"/>
          </a:xfrm>
          <a:prstGeom prst="rect">
            <a:avLst/>
          </a:prstGeom>
        </p:spPr>
      </p:pic>
      <p:pic>
        <p:nvPicPr>
          <p:cNvPr id="10" name="Imagen 9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FCEE5E78-35CE-A6C2-0895-97FD7D623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1" y="188656"/>
            <a:ext cx="2190750" cy="67627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66825"/>
            <a:ext cx="12192000" cy="5591175"/>
          </a:xfrm>
          <a:custGeom>
            <a:avLst/>
            <a:gdLst/>
            <a:ahLst/>
            <a:cxnLst/>
            <a:rect l="l" t="t" r="r" b="b"/>
            <a:pathLst>
              <a:path w="12192000" h="5591175">
                <a:moveTo>
                  <a:pt x="12192000" y="0"/>
                </a:moveTo>
                <a:lnTo>
                  <a:pt x="0" y="0"/>
                </a:lnTo>
                <a:lnTo>
                  <a:pt x="0" y="5591175"/>
                </a:lnTo>
                <a:lnTo>
                  <a:pt x="12192000" y="5591175"/>
                </a:lnTo>
                <a:lnTo>
                  <a:pt x="12192000" y="0"/>
                </a:lnTo>
                <a:close/>
              </a:path>
            </a:pathLst>
          </a:custGeom>
          <a:solidFill>
            <a:srgbClr val="4EC5A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61925"/>
            <a:ext cx="12192000" cy="828675"/>
            <a:chOff x="0" y="161925"/>
            <a:chExt cx="12192000" cy="828675"/>
          </a:xfrm>
        </p:grpSpPr>
        <p:sp>
          <p:nvSpPr>
            <p:cNvPr id="4" name="object 4"/>
            <p:cNvSpPr/>
            <p:nvPr/>
          </p:nvSpPr>
          <p:spPr>
            <a:xfrm>
              <a:off x="0" y="161925"/>
              <a:ext cx="12192000" cy="828675"/>
            </a:xfrm>
            <a:custGeom>
              <a:avLst/>
              <a:gdLst/>
              <a:ahLst/>
              <a:cxnLst/>
              <a:rect l="l" t="t" r="r" b="b"/>
              <a:pathLst>
                <a:path w="12192000" h="828675">
                  <a:moveTo>
                    <a:pt x="12192000" y="0"/>
                  </a:moveTo>
                  <a:lnTo>
                    <a:pt x="0" y="0"/>
                  </a:lnTo>
                  <a:lnTo>
                    <a:pt x="0" y="690499"/>
                  </a:lnTo>
                  <a:lnTo>
                    <a:pt x="7041" y="734178"/>
                  </a:lnTo>
                  <a:lnTo>
                    <a:pt x="26649" y="772110"/>
                  </a:lnTo>
                  <a:lnTo>
                    <a:pt x="56549" y="802019"/>
                  </a:lnTo>
                  <a:lnTo>
                    <a:pt x="94466" y="821632"/>
                  </a:lnTo>
                  <a:lnTo>
                    <a:pt x="138125" y="828675"/>
                  </a:lnTo>
                  <a:lnTo>
                    <a:pt x="12053824" y="828675"/>
                  </a:lnTo>
                  <a:lnTo>
                    <a:pt x="12097503" y="821632"/>
                  </a:lnTo>
                  <a:lnTo>
                    <a:pt x="12135435" y="802019"/>
                  </a:lnTo>
                  <a:lnTo>
                    <a:pt x="12165344" y="772110"/>
                  </a:lnTo>
                  <a:lnTo>
                    <a:pt x="12184957" y="734178"/>
                  </a:lnTo>
                  <a:lnTo>
                    <a:pt x="12192000" y="6904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34650" y="285750"/>
              <a:ext cx="742950" cy="63817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343015" y="4350639"/>
            <a:ext cx="531622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-110" dirty="0">
                <a:solidFill>
                  <a:srgbClr val="FFFFFF"/>
                </a:solidFill>
              </a:rPr>
              <a:t>Rueda</a:t>
            </a:r>
            <a:r>
              <a:rPr sz="3950" spc="-475" dirty="0">
                <a:solidFill>
                  <a:srgbClr val="FFFFFF"/>
                </a:solidFill>
              </a:rPr>
              <a:t> </a:t>
            </a:r>
            <a:r>
              <a:rPr sz="3950" spc="-50" dirty="0">
                <a:solidFill>
                  <a:srgbClr val="FFFFFF"/>
                </a:solidFill>
              </a:rPr>
              <a:t>de</a:t>
            </a:r>
            <a:r>
              <a:rPr sz="3950" spc="-445" dirty="0">
                <a:solidFill>
                  <a:srgbClr val="FFFFFF"/>
                </a:solidFill>
              </a:rPr>
              <a:t> </a:t>
            </a:r>
            <a:r>
              <a:rPr sz="3950" spc="-10" dirty="0">
                <a:solidFill>
                  <a:srgbClr val="FFFFFF"/>
                </a:solidFill>
              </a:rPr>
              <a:t>preguntas</a:t>
            </a:r>
            <a:endParaRPr sz="3950"/>
          </a:p>
        </p:txBody>
      </p:sp>
      <p:sp>
        <p:nvSpPr>
          <p:cNvPr id="8" name="object 8"/>
          <p:cNvSpPr/>
          <p:nvPr/>
        </p:nvSpPr>
        <p:spPr>
          <a:xfrm>
            <a:off x="4700651" y="5729287"/>
            <a:ext cx="6893559" cy="0"/>
          </a:xfrm>
          <a:custGeom>
            <a:avLst/>
            <a:gdLst/>
            <a:ahLst/>
            <a:cxnLst/>
            <a:rect l="l" t="t" r="r" b="b"/>
            <a:pathLst>
              <a:path w="6893559">
                <a:moveTo>
                  <a:pt x="0" y="0"/>
                </a:moveTo>
                <a:lnTo>
                  <a:pt x="689305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8125" y="1504950"/>
            <a:ext cx="1571625" cy="1285875"/>
          </a:xfrm>
          <a:prstGeom prst="rect">
            <a:avLst/>
          </a:prstGeom>
        </p:spPr>
      </p:pic>
      <p:pic>
        <p:nvPicPr>
          <p:cNvPr id="10" name="Imagen 9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45B692A3-1467-3FC7-72E7-B809D11AE4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113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864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57496" y="2738501"/>
            <a:ext cx="2486025" cy="1021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500" spc="-10" dirty="0">
                <a:solidFill>
                  <a:srgbClr val="FFFFFF"/>
                </a:solidFill>
                <a:latin typeface="Calibri"/>
                <a:cs typeface="Calibri"/>
              </a:rPr>
              <a:t>Gracias</a:t>
            </a:r>
            <a:endParaRPr sz="6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96600" y="238125"/>
            <a:ext cx="676275" cy="5619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29982" y="2278877"/>
            <a:ext cx="4752975" cy="360299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750" spc="-10" dirty="0">
                <a:latin typeface="Arial Black"/>
                <a:cs typeface="Arial Black"/>
              </a:rPr>
              <a:t>Instrucciones:</a:t>
            </a:r>
            <a:endParaRPr sz="2750">
              <a:latin typeface="Arial Black"/>
              <a:cs typeface="Arial Black"/>
            </a:endParaRPr>
          </a:p>
          <a:p>
            <a:pPr marL="355600" marR="5080" indent="-343535">
              <a:lnSpc>
                <a:spcPts val="3080"/>
              </a:lnSpc>
              <a:spcBef>
                <a:spcPts val="965"/>
              </a:spcBef>
              <a:buSzPct val="65454"/>
              <a:buChar char="-"/>
              <a:tabLst>
                <a:tab pos="355600" algn="l"/>
              </a:tabLst>
            </a:pPr>
            <a:r>
              <a:rPr sz="2750" dirty="0">
                <a:latin typeface="Lucida Sans Unicode"/>
                <a:cs typeface="Lucida Sans Unicode"/>
              </a:rPr>
              <a:t>Lee</a:t>
            </a:r>
            <a:r>
              <a:rPr sz="2750" spc="-15" dirty="0">
                <a:latin typeface="Lucida Sans Unicode"/>
                <a:cs typeface="Lucida Sans Unicode"/>
              </a:rPr>
              <a:t> </a:t>
            </a:r>
            <a:r>
              <a:rPr sz="2750" spc="114" dirty="0">
                <a:latin typeface="Lucida Sans Unicode"/>
                <a:cs typeface="Lucida Sans Unicode"/>
              </a:rPr>
              <a:t>la</a:t>
            </a:r>
            <a:r>
              <a:rPr sz="2750" spc="-110" dirty="0">
                <a:latin typeface="Lucida Sans Unicode"/>
                <a:cs typeface="Lucida Sans Unicode"/>
              </a:rPr>
              <a:t> </a:t>
            </a:r>
            <a:r>
              <a:rPr sz="2750" spc="85" dirty="0">
                <a:latin typeface="Lucida Sans Unicode"/>
                <a:cs typeface="Lucida Sans Unicode"/>
              </a:rPr>
              <a:t>frase</a:t>
            </a:r>
            <a:r>
              <a:rPr sz="2750" spc="-95" dirty="0">
                <a:latin typeface="Lucida Sans Unicode"/>
                <a:cs typeface="Lucida Sans Unicode"/>
              </a:rPr>
              <a:t> </a:t>
            </a:r>
            <a:r>
              <a:rPr sz="2750" spc="135" dirty="0">
                <a:latin typeface="Lucida Sans Unicode"/>
                <a:cs typeface="Lucida Sans Unicode"/>
              </a:rPr>
              <a:t>que</a:t>
            </a:r>
            <a:r>
              <a:rPr sz="2750" spc="-100" dirty="0">
                <a:latin typeface="Lucida Sans Unicode"/>
                <a:cs typeface="Lucida Sans Unicode"/>
              </a:rPr>
              <a:t> </a:t>
            </a:r>
            <a:r>
              <a:rPr sz="2750" spc="65" dirty="0">
                <a:latin typeface="Lucida Sans Unicode"/>
                <a:cs typeface="Lucida Sans Unicode"/>
              </a:rPr>
              <a:t>tiene</a:t>
            </a:r>
            <a:r>
              <a:rPr sz="2750" spc="-95" dirty="0">
                <a:latin typeface="Lucida Sans Unicode"/>
                <a:cs typeface="Lucida Sans Unicode"/>
              </a:rPr>
              <a:t> </a:t>
            </a:r>
            <a:r>
              <a:rPr sz="2750" spc="85" dirty="0">
                <a:latin typeface="Lucida Sans Unicode"/>
                <a:cs typeface="Lucida Sans Unicode"/>
              </a:rPr>
              <a:t>las </a:t>
            </a:r>
            <a:r>
              <a:rPr sz="2750" spc="60" dirty="0">
                <a:latin typeface="Lucida Sans Unicode"/>
                <a:cs typeface="Lucida Sans Unicode"/>
              </a:rPr>
              <a:t>letras</a:t>
            </a:r>
            <a:r>
              <a:rPr sz="2750" spc="-60" dirty="0">
                <a:latin typeface="Lucida Sans Unicode"/>
                <a:cs typeface="Lucida Sans Unicode"/>
              </a:rPr>
              <a:t> </a:t>
            </a:r>
            <a:r>
              <a:rPr sz="2750" spc="135" dirty="0">
                <a:latin typeface="Lucida Sans Unicode"/>
                <a:cs typeface="Lucida Sans Unicode"/>
              </a:rPr>
              <a:t>desordenadas</a:t>
            </a:r>
            <a:endParaRPr sz="2750">
              <a:latin typeface="Lucida Sans Unicode"/>
              <a:cs typeface="Lucida Sans Unicode"/>
            </a:endParaRPr>
          </a:p>
          <a:p>
            <a:pPr marL="355600" marR="47625" indent="-343535">
              <a:lnSpc>
                <a:spcPct val="92200"/>
              </a:lnSpc>
              <a:spcBef>
                <a:spcPts val="869"/>
              </a:spcBef>
              <a:buSzPct val="65454"/>
              <a:buChar char="-"/>
              <a:tabLst>
                <a:tab pos="355600" algn="l"/>
              </a:tabLst>
            </a:pPr>
            <a:r>
              <a:rPr sz="2750" spc="75" dirty="0">
                <a:latin typeface="Lucida Sans Unicode"/>
                <a:cs typeface="Lucida Sans Unicode"/>
              </a:rPr>
              <a:t>Intenta</a:t>
            </a:r>
            <a:r>
              <a:rPr sz="2750" spc="-40" dirty="0">
                <a:latin typeface="Lucida Sans Unicode"/>
                <a:cs typeface="Lucida Sans Unicode"/>
              </a:rPr>
              <a:t> </a:t>
            </a:r>
            <a:r>
              <a:rPr sz="2750" spc="70" dirty="0">
                <a:latin typeface="Lucida Sans Unicode"/>
                <a:cs typeface="Lucida Sans Unicode"/>
              </a:rPr>
              <a:t>descifrar</a:t>
            </a:r>
            <a:r>
              <a:rPr sz="2750" spc="-100" dirty="0">
                <a:latin typeface="Lucida Sans Unicode"/>
                <a:cs typeface="Lucida Sans Unicode"/>
              </a:rPr>
              <a:t> </a:t>
            </a:r>
            <a:r>
              <a:rPr sz="2750" spc="114" dirty="0">
                <a:latin typeface="Lucida Sans Unicode"/>
                <a:cs typeface="Lucida Sans Unicode"/>
              </a:rPr>
              <a:t>la</a:t>
            </a:r>
            <a:r>
              <a:rPr sz="2750" spc="-120" dirty="0">
                <a:latin typeface="Lucida Sans Unicode"/>
                <a:cs typeface="Lucida Sans Unicode"/>
              </a:rPr>
              <a:t> </a:t>
            </a:r>
            <a:r>
              <a:rPr sz="2750" spc="75" dirty="0">
                <a:latin typeface="Lucida Sans Unicode"/>
                <a:cs typeface="Lucida Sans Unicode"/>
              </a:rPr>
              <a:t>frase </a:t>
            </a:r>
            <a:r>
              <a:rPr sz="2750" spc="110" dirty="0">
                <a:latin typeface="Lucida Sans Unicode"/>
                <a:cs typeface="Lucida Sans Unicode"/>
              </a:rPr>
              <a:t>en</a:t>
            </a:r>
            <a:r>
              <a:rPr sz="2750" spc="-80" dirty="0">
                <a:latin typeface="Lucida Sans Unicode"/>
                <a:cs typeface="Lucida Sans Unicode"/>
              </a:rPr>
              <a:t> </a:t>
            </a:r>
            <a:r>
              <a:rPr sz="2750" dirty="0">
                <a:latin typeface="Lucida Sans Unicode"/>
                <a:cs typeface="Lucida Sans Unicode"/>
              </a:rPr>
              <a:t>el</a:t>
            </a:r>
            <a:r>
              <a:rPr sz="2750" spc="-110" dirty="0">
                <a:latin typeface="Lucida Sans Unicode"/>
                <a:cs typeface="Lucida Sans Unicode"/>
              </a:rPr>
              <a:t> </a:t>
            </a:r>
            <a:r>
              <a:rPr sz="2750" spc="120" dirty="0">
                <a:latin typeface="Lucida Sans Unicode"/>
                <a:cs typeface="Lucida Sans Unicode"/>
              </a:rPr>
              <a:t>menor</a:t>
            </a:r>
            <a:r>
              <a:rPr sz="2750" spc="-90" dirty="0">
                <a:latin typeface="Lucida Sans Unicode"/>
                <a:cs typeface="Lucida Sans Unicode"/>
              </a:rPr>
              <a:t> </a:t>
            </a:r>
            <a:r>
              <a:rPr sz="2750" spc="90" dirty="0">
                <a:latin typeface="Lucida Sans Unicode"/>
                <a:cs typeface="Lucida Sans Unicode"/>
              </a:rPr>
              <a:t>tiempo </a:t>
            </a:r>
            <a:r>
              <a:rPr sz="2750" spc="-10" dirty="0">
                <a:latin typeface="Lucida Sans Unicode"/>
                <a:cs typeface="Lucida Sans Unicode"/>
              </a:rPr>
              <a:t>posible.</a:t>
            </a:r>
            <a:endParaRPr sz="2750">
              <a:latin typeface="Lucida Sans Unicode"/>
              <a:cs typeface="Lucida Sans Unicode"/>
            </a:endParaRPr>
          </a:p>
          <a:p>
            <a:pPr marL="355600" marR="226695" indent="-343535">
              <a:lnSpc>
                <a:spcPts val="3080"/>
              </a:lnSpc>
              <a:spcBef>
                <a:spcPts val="970"/>
              </a:spcBef>
              <a:buSzPct val="65454"/>
              <a:buChar char="-"/>
              <a:tabLst>
                <a:tab pos="355600" algn="l"/>
              </a:tabLst>
            </a:pPr>
            <a:r>
              <a:rPr sz="2750" spc="155" dirty="0">
                <a:latin typeface="Lucida Sans Unicode"/>
                <a:cs typeface="Lucida Sans Unicode"/>
              </a:rPr>
              <a:t>Comparte</a:t>
            </a:r>
            <a:r>
              <a:rPr sz="2750" spc="-85" dirty="0">
                <a:latin typeface="Lucida Sans Unicode"/>
                <a:cs typeface="Lucida Sans Unicode"/>
              </a:rPr>
              <a:t> </a:t>
            </a:r>
            <a:r>
              <a:rPr sz="2750" dirty="0">
                <a:latin typeface="Lucida Sans Unicode"/>
                <a:cs typeface="Lucida Sans Unicode"/>
              </a:rPr>
              <a:t>tu</a:t>
            </a:r>
            <a:r>
              <a:rPr sz="2750" spc="-75" dirty="0">
                <a:latin typeface="Lucida Sans Unicode"/>
                <a:cs typeface="Lucida Sans Unicode"/>
              </a:rPr>
              <a:t> </a:t>
            </a:r>
            <a:r>
              <a:rPr sz="2750" spc="100" dirty="0">
                <a:latin typeface="Lucida Sans Unicode"/>
                <a:cs typeface="Lucida Sans Unicode"/>
              </a:rPr>
              <a:t>respuesta </a:t>
            </a:r>
            <a:r>
              <a:rPr sz="2750" spc="110" dirty="0">
                <a:latin typeface="Lucida Sans Unicode"/>
                <a:cs typeface="Lucida Sans Unicode"/>
              </a:rPr>
              <a:t>en</a:t>
            </a:r>
            <a:r>
              <a:rPr sz="2750" spc="-75" dirty="0">
                <a:latin typeface="Lucida Sans Unicode"/>
                <a:cs typeface="Lucida Sans Unicode"/>
              </a:rPr>
              <a:t> </a:t>
            </a:r>
            <a:r>
              <a:rPr sz="2750" dirty="0">
                <a:latin typeface="Lucida Sans Unicode"/>
                <a:cs typeface="Lucida Sans Unicode"/>
              </a:rPr>
              <a:t>el</a:t>
            </a:r>
            <a:r>
              <a:rPr sz="2750" spc="-105" dirty="0">
                <a:latin typeface="Lucida Sans Unicode"/>
                <a:cs typeface="Lucida Sans Unicode"/>
              </a:rPr>
              <a:t> </a:t>
            </a:r>
            <a:r>
              <a:rPr sz="2750" spc="75" dirty="0">
                <a:latin typeface="Lucida Sans Unicode"/>
                <a:cs typeface="Lucida Sans Unicode"/>
              </a:rPr>
              <a:t>chat.</a:t>
            </a:r>
            <a:endParaRPr sz="275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7969" rIns="0" bIns="0" rtlCol="0">
            <a:spAutoFit/>
          </a:bodyPr>
          <a:lstStyle/>
          <a:p>
            <a:pPr marL="299720">
              <a:lnSpc>
                <a:spcPct val="100000"/>
              </a:lnSpc>
              <a:spcBef>
                <a:spcPts val="130"/>
              </a:spcBef>
            </a:pPr>
            <a:r>
              <a:rPr sz="3200" spc="-65" dirty="0"/>
              <a:t>Dinámica:</a:t>
            </a:r>
            <a:r>
              <a:rPr sz="3200" spc="-350" dirty="0"/>
              <a:t> </a:t>
            </a:r>
            <a:r>
              <a:rPr sz="3200" spc="-130" dirty="0"/>
              <a:t>Descifra</a:t>
            </a:r>
            <a:r>
              <a:rPr sz="3200" spc="-335" dirty="0"/>
              <a:t> </a:t>
            </a:r>
            <a:r>
              <a:rPr sz="3200" spc="-30" dirty="0"/>
              <a:t>la</a:t>
            </a:r>
            <a:r>
              <a:rPr sz="3200" spc="-385" dirty="0"/>
              <a:t> </a:t>
            </a:r>
            <a:r>
              <a:rPr sz="3200" spc="-40" dirty="0"/>
              <a:t>frase</a:t>
            </a:r>
            <a:endParaRPr sz="32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05650" y="2263775"/>
            <a:ext cx="3914775" cy="4051300"/>
          </a:xfrm>
          <a:prstGeom prst="rect">
            <a:avLst/>
          </a:prstGeom>
        </p:spPr>
      </p:pic>
      <p:pic>
        <p:nvPicPr>
          <p:cNvPr id="7" name="Imagen 6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5590E429-A3B6-E473-26C8-001A16642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1" y="188656"/>
            <a:ext cx="2190750" cy="6762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640070" y="1298193"/>
            <a:ext cx="359346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105" dirty="0">
                <a:solidFill>
                  <a:srgbClr val="000000"/>
                </a:solidFill>
                <a:latin typeface="Lucida Sans Unicode"/>
                <a:cs typeface="Lucida Sans Unicode"/>
              </a:rPr>
              <a:t>Mensaje</a:t>
            </a:r>
            <a:r>
              <a:rPr sz="2750" spc="-11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750" spc="360" dirty="0">
                <a:solidFill>
                  <a:srgbClr val="000000"/>
                </a:solidFill>
                <a:latin typeface="Lucida Sans Unicode"/>
                <a:cs typeface="Lucida Sans Unicode"/>
              </a:rPr>
              <a:t>a</a:t>
            </a:r>
            <a:r>
              <a:rPr sz="2750" spc="-4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2750" spc="-10" dirty="0">
                <a:solidFill>
                  <a:srgbClr val="000000"/>
                </a:solidFill>
                <a:latin typeface="Lucida Sans Unicode"/>
                <a:cs typeface="Lucida Sans Unicode"/>
              </a:rPr>
              <a:t>descifrar:</a:t>
            </a:r>
            <a:endParaRPr sz="275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66809" y="5865812"/>
            <a:ext cx="88709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Lucida Sans Unicode"/>
                <a:cs typeface="Lucida Sans Unicode"/>
              </a:rPr>
              <a:t>Tiempo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09975" y="2000250"/>
            <a:ext cx="7439025" cy="32861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96500" y="5667375"/>
            <a:ext cx="438150" cy="6477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59752" y="1902460"/>
            <a:ext cx="2575560" cy="1109345"/>
          </a:xfrm>
          <a:prstGeom prst="rect">
            <a:avLst/>
          </a:prstGeom>
        </p:spPr>
        <p:txBody>
          <a:bodyPr vert="horz" wrap="square" lIns="0" tIns="141605" rIns="0" bIns="0" rtlCol="0">
            <a:spAutoFit/>
          </a:bodyPr>
          <a:lstStyle/>
          <a:p>
            <a:pPr marL="554355" marR="5080" indent="-542290">
              <a:lnSpc>
                <a:spcPct val="79200"/>
              </a:lnSpc>
              <a:spcBef>
                <a:spcPts val="1115"/>
              </a:spcBef>
            </a:pPr>
            <a:r>
              <a:rPr sz="3950" spc="-155" dirty="0">
                <a:solidFill>
                  <a:srgbClr val="2864C8"/>
                </a:solidFill>
                <a:latin typeface="Arial Black"/>
                <a:cs typeface="Arial Black"/>
              </a:rPr>
              <a:t>¿Qué</a:t>
            </a:r>
            <a:r>
              <a:rPr sz="3950" spc="-434" dirty="0">
                <a:solidFill>
                  <a:srgbClr val="2864C8"/>
                </a:solidFill>
                <a:latin typeface="Arial Black"/>
                <a:cs typeface="Arial Black"/>
              </a:rPr>
              <a:t> </a:t>
            </a:r>
            <a:r>
              <a:rPr sz="3950" spc="-110" dirty="0">
                <a:solidFill>
                  <a:srgbClr val="2864C8"/>
                </a:solidFill>
                <a:latin typeface="Arial Black"/>
                <a:cs typeface="Arial Black"/>
              </a:rPr>
              <a:t>dice </a:t>
            </a:r>
            <a:r>
              <a:rPr sz="3950" spc="-20" dirty="0">
                <a:solidFill>
                  <a:srgbClr val="2864C8"/>
                </a:solidFill>
                <a:latin typeface="Arial Black"/>
                <a:cs typeface="Arial Black"/>
              </a:rPr>
              <a:t>aquí?</a:t>
            </a:r>
            <a:endParaRPr sz="3950">
              <a:latin typeface="Arial Black"/>
              <a:cs typeface="Arial Black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4875" y="3038475"/>
            <a:ext cx="1885950" cy="1885950"/>
          </a:xfrm>
          <a:prstGeom prst="rect">
            <a:avLst/>
          </a:prstGeom>
        </p:spPr>
      </p:pic>
      <p:pic>
        <p:nvPicPr>
          <p:cNvPr id="10" name="Imagen 9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64AB74E5-DC39-B947-12C2-BB85CA4F10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4189"/>
            <a:ext cx="2190750" cy="6762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4510" rIns="0" bIns="0" rtlCol="0">
            <a:spAutoFit/>
          </a:bodyPr>
          <a:lstStyle/>
          <a:p>
            <a:pPr marL="406400">
              <a:lnSpc>
                <a:spcPct val="100000"/>
              </a:lnSpc>
              <a:spcBef>
                <a:spcPts val="130"/>
              </a:spcBef>
            </a:pPr>
            <a:r>
              <a:rPr sz="3200" spc="-110" dirty="0"/>
              <a:t>Reflexionamos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84150" rIns="0" bIns="0" rtlCol="0">
            <a:spAutoFit/>
          </a:bodyPr>
          <a:lstStyle/>
          <a:p>
            <a:pPr marL="678815" indent="-355600">
              <a:lnSpc>
                <a:spcPct val="100000"/>
              </a:lnSpc>
              <a:spcBef>
                <a:spcPts val="1450"/>
              </a:spcBef>
              <a:buFont typeface="Microsoft Sans Serif"/>
              <a:buChar char="•"/>
              <a:tabLst>
                <a:tab pos="678815" algn="l"/>
              </a:tabLst>
            </a:pPr>
            <a:r>
              <a:rPr spc="120" dirty="0"/>
              <a:t>¿Cómo</a:t>
            </a:r>
            <a:r>
              <a:rPr spc="-120" dirty="0"/>
              <a:t> </a:t>
            </a:r>
            <a:r>
              <a:rPr spc="75" dirty="0"/>
              <a:t>se</a:t>
            </a:r>
            <a:r>
              <a:rPr spc="-85" dirty="0"/>
              <a:t> </a:t>
            </a:r>
            <a:r>
              <a:rPr spc="-10" dirty="0"/>
              <a:t>sintieron</a:t>
            </a:r>
            <a:r>
              <a:rPr spc="-120" dirty="0"/>
              <a:t> </a:t>
            </a:r>
            <a:r>
              <a:rPr spc="85" dirty="0"/>
              <a:t>con</a:t>
            </a:r>
            <a:r>
              <a:rPr spc="-45" dirty="0"/>
              <a:t> </a:t>
            </a:r>
            <a:r>
              <a:rPr spc="65" dirty="0"/>
              <a:t>la</a:t>
            </a:r>
            <a:r>
              <a:rPr spc="-120" dirty="0"/>
              <a:t> </a:t>
            </a:r>
            <a:r>
              <a:rPr spc="75" dirty="0"/>
              <a:t>actividad?</a:t>
            </a:r>
          </a:p>
          <a:p>
            <a:pPr marL="678815" indent="-355600">
              <a:lnSpc>
                <a:spcPct val="100000"/>
              </a:lnSpc>
              <a:spcBef>
                <a:spcPts val="1355"/>
              </a:spcBef>
              <a:buFont typeface="Microsoft Sans Serif"/>
              <a:buChar char="•"/>
              <a:tabLst>
                <a:tab pos="678815" algn="l"/>
              </a:tabLst>
            </a:pPr>
            <a:r>
              <a:rPr dirty="0"/>
              <a:t>¿Todos</a:t>
            </a:r>
            <a:r>
              <a:rPr spc="140" dirty="0"/>
              <a:t> </a:t>
            </a:r>
            <a:r>
              <a:rPr dirty="0"/>
              <a:t>pudieron</a:t>
            </a:r>
            <a:r>
              <a:rPr spc="30" dirty="0"/>
              <a:t> </a:t>
            </a:r>
            <a:r>
              <a:rPr dirty="0"/>
              <a:t>descifrar</a:t>
            </a:r>
            <a:r>
              <a:rPr spc="50" dirty="0"/>
              <a:t> </a:t>
            </a:r>
            <a:r>
              <a:rPr spc="65" dirty="0"/>
              <a:t>la</a:t>
            </a:r>
            <a:r>
              <a:rPr spc="125" dirty="0"/>
              <a:t> </a:t>
            </a:r>
            <a:r>
              <a:rPr spc="55" dirty="0"/>
              <a:t>frase?</a:t>
            </a:r>
          </a:p>
          <a:p>
            <a:pPr marL="678815" marR="5080" indent="-356235">
              <a:lnSpc>
                <a:spcPct val="115700"/>
              </a:lnSpc>
              <a:spcBef>
                <a:spcPts val="975"/>
              </a:spcBef>
              <a:buFont typeface="Microsoft Sans Serif"/>
              <a:buChar char="•"/>
              <a:tabLst>
                <a:tab pos="678815" algn="l"/>
              </a:tabLst>
            </a:pPr>
            <a:r>
              <a:rPr spc="90" dirty="0"/>
              <a:t>¿Qué</a:t>
            </a:r>
            <a:r>
              <a:rPr spc="-85" dirty="0"/>
              <a:t> </a:t>
            </a:r>
            <a:r>
              <a:rPr spc="55" dirty="0"/>
              <a:t>pensaron</a:t>
            </a:r>
            <a:r>
              <a:rPr spc="-114" dirty="0"/>
              <a:t> </a:t>
            </a:r>
            <a:r>
              <a:rPr spc="60" dirty="0"/>
              <a:t>o</a:t>
            </a:r>
            <a:r>
              <a:rPr spc="-114" dirty="0"/>
              <a:t> </a:t>
            </a:r>
            <a:r>
              <a:rPr dirty="0"/>
              <a:t>sintieron</a:t>
            </a:r>
            <a:r>
              <a:rPr spc="-114" dirty="0"/>
              <a:t> </a:t>
            </a:r>
            <a:r>
              <a:rPr spc="95" dirty="0"/>
              <a:t>cuando</a:t>
            </a:r>
            <a:r>
              <a:rPr spc="-120" dirty="0"/>
              <a:t> </a:t>
            </a:r>
            <a:r>
              <a:rPr spc="-25" dirty="0"/>
              <a:t>no </a:t>
            </a:r>
            <a:r>
              <a:rPr spc="75" dirty="0"/>
              <a:t>podían?</a:t>
            </a:r>
          </a:p>
          <a:p>
            <a:pPr marL="678815" indent="-355600">
              <a:lnSpc>
                <a:spcPct val="100000"/>
              </a:lnSpc>
              <a:spcBef>
                <a:spcPts val="1355"/>
              </a:spcBef>
              <a:buFont typeface="Microsoft Sans Serif"/>
              <a:buChar char="•"/>
              <a:tabLst>
                <a:tab pos="678815" algn="l"/>
              </a:tabLst>
            </a:pPr>
            <a:r>
              <a:rPr spc="65" dirty="0"/>
              <a:t>¿Donde</a:t>
            </a:r>
            <a:r>
              <a:rPr spc="-160" dirty="0"/>
              <a:t> </a:t>
            </a:r>
            <a:r>
              <a:rPr spc="55" dirty="0"/>
              <a:t>estuvo</a:t>
            </a:r>
            <a:r>
              <a:rPr spc="-125" dirty="0"/>
              <a:t> </a:t>
            </a:r>
            <a:r>
              <a:rPr dirty="0"/>
              <a:t>el</a:t>
            </a:r>
            <a:r>
              <a:rPr spc="-75" dirty="0"/>
              <a:t> </a:t>
            </a:r>
            <a:r>
              <a:rPr spc="60" dirty="0"/>
              <a:t>“problema”</a:t>
            </a:r>
            <a:r>
              <a:rPr spc="-120" dirty="0"/>
              <a:t> </a:t>
            </a:r>
            <a:r>
              <a:rPr spc="70" dirty="0"/>
              <a:t>o</a:t>
            </a:r>
            <a:r>
              <a:rPr spc="-120" dirty="0"/>
              <a:t> </a:t>
            </a:r>
            <a:r>
              <a:rPr spc="-25" dirty="0"/>
              <a:t>el</a:t>
            </a:r>
          </a:p>
          <a:p>
            <a:pPr marL="678815">
              <a:lnSpc>
                <a:spcPct val="100000"/>
              </a:lnSpc>
              <a:spcBef>
                <a:spcPts val="380"/>
              </a:spcBef>
            </a:pPr>
            <a:r>
              <a:rPr spc="50" dirty="0"/>
              <a:t>obstáculo</a:t>
            </a:r>
            <a:r>
              <a:rPr spc="-15" dirty="0"/>
              <a:t> </a:t>
            </a:r>
            <a:r>
              <a:rPr spc="125" dirty="0"/>
              <a:t>para</a:t>
            </a:r>
            <a:r>
              <a:rPr spc="-90" dirty="0"/>
              <a:t> </a:t>
            </a:r>
            <a:r>
              <a:rPr dirty="0"/>
              <a:t>lograr</a:t>
            </a:r>
            <a:r>
              <a:rPr spc="-75" dirty="0"/>
              <a:t> </a:t>
            </a:r>
            <a:r>
              <a:rPr spc="100" dirty="0"/>
              <a:t>la</a:t>
            </a:r>
            <a:r>
              <a:rPr spc="-90" dirty="0"/>
              <a:t> </a:t>
            </a:r>
            <a:r>
              <a:rPr spc="100" dirty="0"/>
              <a:t>tarea?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24775" y="1971675"/>
            <a:ext cx="3676650" cy="3333750"/>
          </a:xfrm>
          <a:prstGeom prst="rect">
            <a:avLst/>
          </a:prstGeom>
        </p:spPr>
      </p:pic>
      <p:pic>
        <p:nvPicPr>
          <p:cNvPr id="7" name="Imagen 6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8AAC8546-96FE-F29C-C2BB-6065D5D831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1" y="188656"/>
            <a:ext cx="2190750" cy="54476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363725" y="1906651"/>
            <a:ext cx="3216275" cy="3863975"/>
            <a:chOff x="1363725" y="1906651"/>
            <a:chExt cx="3216275" cy="3863975"/>
          </a:xfrm>
        </p:grpSpPr>
        <p:sp>
          <p:nvSpPr>
            <p:cNvPr id="5" name="object 5"/>
            <p:cNvSpPr/>
            <p:nvPr/>
          </p:nvSpPr>
          <p:spPr>
            <a:xfrm>
              <a:off x="1376425" y="1919351"/>
              <a:ext cx="3190875" cy="3838575"/>
            </a:xfrm>
            <a:custGeom>
              <a:avLst/>
              <a:gdLst/>
              <a:ahLst/>
              <a:cxnLst/>
              <a:rect l="l" t="t" r="r" b="b"/>
              <a:pathLst>
                <a:path w="3190875" h="3838575">
                  <a:moveTo>
                    <a:pt x="3031236" y="0"/>
                  </a:moveTo>
                  <a:lnTo>
                    <a:pt x="159512" y="0"/>
                  </a:lnTo>
                  <a:lnTo>
                    <a:pt x="109077" y="8128"/>
                  </a:lnTo>
                  <a:lnTo>
                    <a:pt x="65288" y="30764"/>
                  </a:lnTo>
                  <a:lnTo>
                    <a:pt x="30764" y="65288"/>
                  </a:lnTo>
                  <a:lnTo>
                    <a:pt x="8128" y="109077"/>
                  </a:lnTo>
                  <a:lnTo>
                    <a:pt x="0" y="159512"/>
                  </a:lnTo>
                  <a:lnTo>
                    <a:pt x="0" y="3678974"/>
                  </a:lnTo>
                  <a:lnTo>
                    <a:pt x="8128" y="3729401"/>
                  </a:lnTo>
                  <a:lnTo>
                    <a:pt x="30764" y="3773195"/>
                  </a:lnTo>
                  <a:lnTo>
                    <a:pt x="65288" y="3807730"/>
                  </a:lnTo>
                  <a:lnTo>
                    <a:pt x="109077" y="3830378"/>
                  </a:lnTo>
                  <a:lnTo>
                    <a:pt x="159512" y="3838511"/>
                  </a:lnTo>
                  <a:lnTo>
                    <a:pt x="3031236" y="3838511"/>
                  </a:lnTo>
                  <a:lnTo>
                    <a:pt x="3081683" y="3830378"/>
                  </a:lnTo>
                  <a:lnTo>
                    <a:pt x="3125504" y="3807730"/>
                  </a:lnTo>
                  <a:lnTo>
                    <a:pt x="3160065" y="3773195"/>
                  </a:lnTo>
                  <a:lnTo>
                    <a:pt x="3182733" y="3729401"/>
                  </a:lnTo>
                  <a:lnTo>
                    <a:pt x="3190875" y="3678974"/>
                  </a:lnTo>
                  <a:lnTo>
                    <a:pt x="3190875" y="159512"/>
                  </a:lnTo>
                  <a:lnTo>
                    <a:pt x="3182733" y="109077"/>
                  </a:lnTo>
                  <a:lnTo>
                    <a:pt x="3160065" y="65288"/>
                  </a:lnTo>
                  <a:lnTo>
                    <a:pt x="3125504" y="30764"/>
                  </a:lnTo>
                  <a:lnTo>
                    <a:pt x="3081683" y="8127"/>
                  </a:lnTo>
                  <a:lnTo>
                    <a:pt x="3031236" y="0"/>
                  </a:lnTo>
                  <a:close/>
                </a:path>
              </a:pathLst>
            </a:custGeom>
            <a:solidFill>
              <a:srgbClr val="58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76425" y="1919351"/>
              <a:ext cx="3190875" cy="3838575"/>
            </a:xfrm>
            <a:custGeom>
              <a:avLst/>
              <a:gdLst/>
              <a:ahLst/>
              <a:cxnLst/>
              <a:rect l="l" t="t" r="r" b="b"/>
              <a:pathLst>
                <a:path w="3190875" h="3838575">
                  <a:moveTo>
                    <a:pt x="0" y="159512"/>
                  </a:moveTo>
                  <a:lnTo>
                    <a:pt x="8128" y="109077"/>
                  </a:lnTo>
                  <a:lnTo>
                    <a:pt x="30764" y="65288"/>
                  </a:lnTo>
                  <a:lnTo>
                    <a:pt x="65288" y="30764"/>
                  </a:lnTo>
                  <a:lnTo>
                    <a:pt x="109077" y="8128"/>
                  </a:lnTo>
                  <a:lnTo>
                    <a:pt x="159512" y="0"/>
                  </a:lnTo>
                  <a:lnTo>
                    <a:pt x="3031236" y="0"/>
                  </a:lnTo>
                  <a:lnTo>
                    <a:pt x="3081683" y="8127"/>
                  </a:lnTo>
                  <a:lnTo>
                    <a:pt x="3125504" y="30764"/>
                  </a:lnTo>
                  <a:lnTo>
                    <a:pt x="3160065" y="65288"/>
                  </a:lnTo>
                  <a:lnTo>
                    <a:pt x="3182733" y="109077"/>
                  </a:lnTo>
                  <a:lnTo>
                    <a:pt x="3190875" y="159512"/>
                  </a:lnTo>
                  <a:lnTo>
                    <a:pt x="3190875" y="3678974"/>
                  </a:lnTo>
                  <a:lnTo>
                    <a:pt x="3182733" y="3729401"/>
                  </a:lnTo>
                  <a:lnTo>
                    <a:pt x="3160065" y="3773195"/>
                  </a:lnTo>
                  <a:lnTo>
                    <a:pt x="3125504" y="3807730"/>
                  </a:lnTo>
                  <a:lnTo>
                    <a:pt x="3081683" y="3830378"/>
                  </a:lnTo>
                  <a:lnTo>
                    <a:pt x="3031236" y="3838511"/>
                  </a:lnTo>
                  <a:lnTo>
                    <a:pt x="159512" y="3838511"/>
                  </a:lnTo>
                  <a:lnTo>
                    <a:pt x="109077" y="3830378"/>
                  </a:lnTo>
                  <a:lnTo>
                    <a:pt x="65288" y="3807730"/>
                  </a:lnTo>
                  <a:lnTo>
                    <a:pt x="30764" y="3773195"/>
                  </a:lnTo>
                  <a:lnTo>
                    <a:pt x="8128" y="3729401"/>
                  </a:lnTo>
                  <a:lnTo>
                    <a:pt x="0" y="3678974"/>
                  </a:lnTo>
                  <a:lnTo>
                    <a:pt x="0" y="159512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675129" y="2089785"/>
            <a:ext cx="2498725" cy="1723389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>
              <a:lnSpc>
                <a:spcPct val="90400"/>
              </a:lnSpc>
              <a:spcBef>
                <a:spcPts val="450"/>
              </a:spcBef>
            </a:pPr>
            <a:r>
              <a:rPr sz="3000" spc="180" dirty="0">
                <a:solidFill>
                  <a:srgbClr val="FFFFFF"/>
                </a:solidFill>
                <a:latin typeface="Lucida Sans Unicode"/>
                <a:cs typeface="Lucida Sans Unicode"/>
              </a:rPr>
              <a:t>¿Cómo </a:t>
            </a:r>
            <a:r>
              <a:rPr sz="3000" spc="155" dirty="0">
                <a:solidFill>
                  <a:srgbClr val="FFFFFF"/>
                </a:solidFill>
                <a:latin typeface="Lucida Sans Unicode"/>
                <a:cs typeface="Lucida Sans Unicode"/>
              </a:rPr>
              <a:t>estaba </a:t>
            </a:r>
            <a:r>
              <a:rPr sz="30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estructurado </a:t>
            </a:r>
            <a:r>
              <a:rPr sz="3000" dirty="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sz="3000" spc="-1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mensaje?</a:t>
            </a:r>
            <a:endParaRPr sz="3000">
              <a:latin typeface="Lucida Sans Unicode"/>
              <a:cs typeface="Lucida Sans Unicode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440301" y="1919351"/>
            <a:ext cx="3432175" cy="3838575"/>
            <a:chOff x="4440301" y="1919351"/>
            <a:chExt cx="3432175" cy="3838575"/>
          </a:xfrm>
        </p:grpSpPr>
        <p:sp>
          <p:nvSpPr>
            <p:cNvPr id="9" name="object 9"/>
            <p:cNvSpPr/>
            <p:nvPr/>
          </p:nvSpPr>
          <p:spPr>
            <a:xfrm>
              <a:off x="4672076" y="1919351"/>
              <a:ext cx="3200400" cy="3838575"/>
            </a:xfrm>
            <a:custGeom>
              <a:avLst/>
              <a:gdLst/>
              <a:ahLst/>
              <a:cxnLst/>
              <a:rect l="l" t="t" r="r" b="b"/>
              <a:pathLst>
                <a:path w="3200400" h="3838575">
                  <a:moveTo>
                    <a:pt x="3040253" y="0"/>
                  </a:moveTo>
                  <a:lnTo>
                    <a:pt x="160020" y="0"/>
                  </a:lnTo>
                  <a:lnTo>
                    <a:pt x="109435" y="8156"/>
                  </a:lnTo>
                  <a:lnTo>
                    <a:pt x="65507" y="30870"/>
                  </a:lnTo>
                  <a:lnTo>
                    <a:pt x="30870" y="65507"/>
                  </a:lnTo>
                  <a:lnTo>
                    <a:pt x="8156" y="109435"/>
                  </a:lnTo>
                  <a:lnTo>
                    <a:pt x="0" y="160020"/>
                  </a:lnTo>
                  <a:lnTo>
                    <a:pt x="0" y="3678491"/>
                  </a:lnTo>
                  <a:lnTo>
                    <a:pt x="8156" y="3729071"/>
                  </a:lnTo>
                  <a:lnTo>
                    <a:pt x="30870" y="3772998"/>
                  </a:lnTo>
                  <a:lnTo>
                    <a:pt x="65507" y="3807637"/>
                  </a:lnTo>
                  <a:lnTo>
                    <a:pt x="109435" y="3830353"/>
                  </a:lnTo>
                  <a:lnTo>
                    <a:pt x="160020" y="3838511"/>
                  </a:lnTo>
                  <a:lnTo>
                    <a:pt x="3040253" y="3838511"/>
                  </a:lnTo>
                  <a:lnTo>
                    <a:pt x="3090850" y="3830353"/>
                  </a:lnTo>
                  <a:lnTo>
                    <a:pt x="3134810" y="3807637"/>
                  </a:lnTo>
                  <a:lnTo>
                    <a:pt x="3169485" y="3772998"/>
                  </a:lnTo>
                  <a:lnTo>
                    <a:pt x="3192230" y="3729071"/>
                  </a:lnTo>
                  <a:lnTo>
                    <a:pt x="3200400" y="3678491"/>
                  </a:lnTo>
                  <a:lnTo>
                    <a:pt x="3200400" y="160020"/>
                  </a:lnTo>
                  <a:lnTo>
                    <a:pt x="3192230" y="109435"/>
                  </a:lnTo>
                  <a:lnTo>
                    <a:pt x="3169485" y="65507"/>
                  </a:lnTo>
                  <a:lnTo>
                    <a:pt x="3134810" y="30870"/>
                  </a:lnTo>
                  <a:lnTo>
                    <a:pt x="3090850" y="8156"/>
                  </a:lnTo>
                  <a:lnTo>
                    <a:pt x="3040253" y="0"/>
                  </a:lnTo>
                  <a:close/>
                </a:path>
              </a:pathLst>
            </a:custGeom>
            <a:solidFill>
              <a:srgbClr val="4BC3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53001" y="4929124"/>
              <a:ext cx="476250" cy="562610"/>
            </a:xfrm>
            <a:custGeom>
              <a:avLst/>
              <a:gdLst/>
              <a:ahLst/>
              <a:cxnLst/>
              <a:rect l="l" t="t" r="r" b="b"/>
              <a:pathLst>
                <a:path w="476250" h="562610">
                  <a:moveTo>
                    <a:pt x="0" y="0"/>
                  </a:moveTo>
                  <a:lnTo>
                    <a:pt x="0" y="562101"/>
                  </a:lnTo>
                  <a:lnTo>
                    <a:pt x="476250" y="281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53001" y="4929124"/>
              <a:ext cx="476250" cy="562610"/>
            </a:xfrm>
            <a:custGeom>
              <a:avLst/>
              <a:gdLst/>
              <a:ahLst/>
              <a:cxnLst/>
              <a:rect l="l" t="t" r="r" b="b"/>
              <a:pathLst>
                <a:path w="476250" h="562610">
                  <a:moveTo>
                    <a:pt x="0" y="0"/>
                  </a:moveTo>
                  <a:lnTo>
                    <a:pt x="476250" y="281050"/>
                  </a:lnTo>
                  <a:lnTo>
                    <a:pt x="0" y="562101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58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991734" y="1935480"/>
            <a:ext cx="2663825" cy="2133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450"/>
              </a:lnSpc>
              <a:spcBef>
                <a:spcPts val="105"/>
              </a:spcBef>
            </a:pPr>
            <a:r>
              <a:rPr sz="3000" dirty="0">
                <a:solidFill>
                  <a:srgbClr val="FFFFFF"/>
                </a:solidFill>
                <a:latin typeface="Lucida Sans Unicode"/>
                <a:cs typeface="Lucida Sans Unicode"/>
              </a:rPr>
              <a:t>Si</a:t>
            </a:r>
            <a:r>
              <a:rPr sz="3000" spc="-1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alguien</a:t>
            </a:r>
            <a:r>
              <a:rPr sz="3000" spc="-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no</a:t>
            </a:r>
            <a:endParaRPr sz="3000">
              <a:latin typeface="Lucida Sans Unicode"/>
              <a:cs typeface="Lucida Sans Unicode"/>
            </a:endParaRPr>
          </a:p>
          <a:p>
            <a:pPr marL="12700">
              <a:lnSpc>
                <a:spcPts val="3265"/>
              </a:lnSpc>
            </a:pPr>
            <a:r>
              <a:rPr sz="3000" dirty="0">
                <a:solidFill>
                  <a:srgbClr val="FFFFFF"/>
                </a:solidFill>
                <a:latin typeface="Lucida Sans Unicode"/>
                <a:cs typeface="Lucida Sans Unicode"/>
              </a:rPr>
              <a:t>logro</a:t>
            </a:r>
            <a:r>
              <a:rPr sz="30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leerlo…</a:t>
            </a:r>
            <a:endParaRPr sz="3000">
              <a:latin typeface="Lucida Sans Unicode"/>
              <a:cs typeface="Lucida Sans Unicode"/>
            </a:endParaRPr>
          </a:p>
          <a:p>
            <a:pPr marL="12700" marR="5080">
              <a:lnSpc>
                <a:spcPct val="89700"/>
              </a:lnSpc>
              <a:spcBef>
                <a:spcPts val="185"/>
              </a:spcBef>
            </a:pPr>
            <a:r>
              <a:rPr sz="30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¿significa</a:t>
            </a:r>
            <a:r>
              <a:rPr sz="3000" spc="-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105" dirty="0">
                <a:solidFill>
                  <a:srgbClr val="FFFFFF"/>
                </a:solidFill>
                <a:latin typeface="Lucida Sans Unicode"/>
                <a:cs typeface="Lucida Sans Unicode"/>
              </a:rPr>
              <a:t>que </a:t>
            </a:r>
            <a:r>
              <a:rPr sz="30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no</a:t>
            </a:r>
            <a:r>
              <a:rPr sz="3000" spc="-17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puede </a:t>
            </a:r>
            <a:r>
              <a:rPr sz="300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hacerlo?</a:t>
            </a:r>
            <a:endParaRPr sz="3000">
              <a:latin typeface="Lucida Sans Unicode"/>
              <a:cs typeface="Lucida Sans Unicode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745476" y="1919351"/>
            <a:ext cx="3422650" cy="3838575"/>
            <a:chOff x="7745476" y="1919351"/>
            <a:chExt cx="3422650" cy="3838575"/>
          </a:xfrm>
        </p:grpSpPr>
        <p:sp>
          <p:nvSpPr>
            <p:cNvPr id="14" name="object 14"/>
            <p:cNvSpPr/>
            <p:nvPr/>
          </p:nvSpPr>
          <p:spPr>
            <a:xfrm>
              <a:off x="7977251" y="1919351"/>
              <a:ext cx="3190875" cy="3838575"/>
            </a:xfrm>
            <a:custGeom>
              <a:avLst/>
              <a:gdLst/>
              <a:ahLst/>
              <a:cxnLst/>
              <a:rect l="l" t="t" r="r" b="b"/>
              <a:pathLst>
                <a:path w="3190875" h="3838575">
                  <a:moveTo>
                    <a:pt x="3031235" y="0"/>
                  </a:moveTo>
                  <a:lnTo>
                    <a:pt x="159512" y="0"/>
                  </a:lnTo>
                  <a:lnTo>
                    <a:pt x="109077" y="8128"/>
                  </a:lnTo>
                  <a:lnTo>
                    <a:pt x="65288" y="30764"/>
                  </a:lnTo>
                  <a:lnTo>
                    <a:pt x="30764" y="65288"/>
                  </a:lnTo>
                  <a:lnTo>
                    <a:pt x="8127" y="109077"/>
                  </a:lnTo>
                  <a:lnTo>
                    <a:pt x="0" y="159512"/>
                  </a:lnTo>
                  <a:lnTo>
                    <a:pt x="0" y="3678974"/>
                  </a:lnTo>
                  <a:lnTo>
                    <a:pt x="8127" y="3729401"/>
                  </a:lnTo>
                  <a:lnTo>
                    <a:pt x="30764" y="3773195"/>
                  </a:lnTo>
                  <a:lnTo>
                    <a:pt x="65288" y="3807730"/>
                  </a:lnTo>
                  <a:lnTo>
                    <a:pt x="109077" y="3830378"/>
                  </a:lnTo>
                  <a:lnTo>
                    <a:pt x="159512" y="3838511"/>
                  </a:lnTo>
                  <a:lnTo>
                    <a:pt x="3031235" y="3838511"/>
                  </a:lnTo>
                  <a:lnTo>
                    <a:pt x="3081670" y="3830378"/>
                  </a:lnTo>
                  <a:lnTo>
                    <a:pt x="3125459" y="3807730"/>
                  </a:lnTo>
                  <a:lnTo>
                    <a:pt x="3159983" y="3773195"/>
                  </a:lnTo>
                  <a:lnTo>
                    <a:pt x="3182620" y="3729401"/>
                  </a:lnTo>
                  <a:lnTo>
                    <a:pt x="3190748" y="3678974"/>
                  </a:lnTo>
                  <a:lnTo>
                    <a:pt x="3190748" y="159512"/>
                  </a:lnTo>
                  <a:lnTo>
                    <a:pt x="3182620" y="109077"/>
                  </a:lnTo>
                  <a:lnTo>
                    <a:pt x="3159983" y="65288"/>
                  </a:lnTo>
                  <a:lnTo>
                    <a:pt x="3125459" y="30764"/>
                  </a:lnTo>
                  <a:lnTo>
                    <a:pt x="3081670" y="8127"/>
                  </a:lnTo>
                  <a:lnTo>
                    <a:pt x="3031235" y="0"/>
                  </a:lnTo>
                  <a:close/>
                </a:path>
              </a:pathLst>
            </a:custGeom>
            <a:solidFill>
              <a:srgbClr val="6EAB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58176" y="4929124"/>
              <a:ext cx="476250" cy="562610"/>
            </a:xfrm>
            <a:custGeom>
              <a:avLst/>
              <a:gdLst/>
              <a:ahLst/>
              <a:cxnLst/>
              <a:rect l="l" t="t" r="r" b="b"/>
              <a:pathLst>
                <a:path w="476250" h="562610">
                  <a:moveTo>
                    <a:pt x="0" y="0"/>
                  </a:moveTo>
                  <a:lnTo>
                    <a:pt x="0" y="562101"/>
                  </a:lnTo>
                  <a:lnTo>
                    <a:pt x="476250" y="281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58176" y="4929124"/>
              <a:ext cx="476250" cy="562610"/>
            </a:xfrm>
            <a:custGeom>
              <a:avLst/>
              <a:gdLst/>
              <a:ahLst/>
              <a:cxnLst/>
              <a:rect l="l" t="t" r="r" b="b"/>
              <a:pathLst>
                <a:path w="476250" h="562610">
                  <a:moveTo>
                    <a:pt x="0" y="0"/>
                  </a:moveTo>
                  <a:lnTo>
                    <a:pt x="476250" y="281050"/>
                  </a:lnTo>
                  <a:lnTo>
                    <a:pt x="0" y="562101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6EAB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607425" y="1935480"/>
            <a:ext cx="1802130" cy="296354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>
              <a:lnSpc>
                <a:spcPct val="90400"/>
              </a:lnSpc>
              <a:spcBef>
                <a:spcPts val="450"/>
              </a:spcBef>
            </a:pPr>
            <a:r>
              <a:rPr sz="3000" spc="110" dirty="0">
                <a:solidFill>
                  <a:srgbClr val="FFFFFF"/>
                </a:solidFill>
                <a:latin typeface="Lucida Sans Unicode"/>
                <a:cs typeface="Lucida Sans Unicode"/>
              </a:rPr>
              <a:t>¿Qué </a:t>
            </a:r>
            <a:r>
              <a:rPr sz="30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hicimos </a:t>
            </a:r>
            <a:r>
              <a:rPr sz="3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nosotros </a:t>
            </a:r>
            <a:r>
              <a:rPr sz="3000" spc="165" dirty="0">
                <a:solidFill>
                  <a:srgbClr val="FFFFFF"/>
                </a:solidFill>
                <a:latin typeface="Lucida Sans Unicode"/>
                <a:cs typeface="Lucida Sans Unicode"/>
              </a:rPr>
              <a:t>para </a:t>
            </a:r>
            <a:r>
              <a:rPr sz="3000" dirty="0">
                <a:solidFill>
                  <a:srgbClr val="FFFFFF"/>
                </a:solidFill>
                <a:latin typeface="Lucida Sans Unicode"/>
                <a:cs typeface="Lucida Sans Unicode"/>
              </a:rPr>
              <a:t>facilitar</a:t>
            </a:r>
            <a:r>
              <a:rPr sz="3000" spc="14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o </a:t>
            </a:r>
            <a:r>
              <a:rPr sz="3000" dirty="0">
                <a:solidFill>
                  <a:srgbClr val="FFFFFF"/>
                </a:solidFill>
                <a:latin typeface="Lucida Sans Unicode"/>
                <a:cs typeface="Lucida Sans Unicode"/>
              </a:rPr>
              <a:t>limitar</a:t>
            </a:r>
            <a:r>
              <a:rPr sz="30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sz="3000" spc="100" dirty="0">
                <a:solidFill>
                  <a:srgbClr val="FFFFFF"/>
                </a:solidFill>
                <a:latin typeface="Lucida Sans Unicode"/>
                <a:cs typeface="Lucida Sans Unicode"/>
              </a:rPr>
              <a:t>proceso?</a:t>
            </a:r>
            <a:endParaRPr sz="300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64919" y="1088453"/>
            <a:ext cx="7131050" cy="4718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900" spc="-75" dirty="0">
                <a:solidFill>
                  <a:srgbClr val="2864C8"/>
                </a:solidFill>
                <a:latin typeface="Arial Black"/>
                <a:cs typeface="Arial Black"/>
              </a:rPr>
              <a:t>Conectamos</a:t>
            </a:r>
            <a:r>
              <a:rPr sz="2900" spc="-310" dirty="0">
                <a:solidFill>
                  <a:srgbClr val="2864C8"/>
                </a:solidFill>
                <a:latin typeface="Arial Black"/>
                <a:cs typeface="Arial Black"/>
              </a:rPr>
              <a:t> </a:t>
            </a:r>
            <a:r>
              <a:rPr sz="2900" spc="-100" dirty="0">
                <a:solidFill>
                  <a:srgbClr val="2864C8"/>
                </a:solidFill>
                <a:latin typeface="Arial Black"/>
                <a:cs typeface="Arial Black"/>
              </a:rPr>
              <a:t>con</a:t>
            </a:r>
            <a:r>
              <a:rPr sz="2900" spc="-325" dirty="0">
                <a:solidFill>
                  <a:srgbClr val="2864C8"/>
                </a:solidFill>
                <a:latin typeface="Arial Black"/>
                <a:cs typeface="Arial Black"/>
              </a:rPr>
              <a:t> </a:t>
            </a:r>
            <a:r>
              <a:rPr sz="2900" spc="-40" dirty="0">
                <a:solidFill>
                  <a:srgbClr val="2864C8"/>
                </a:solidFill>
                <a:latin typeface="Arial Black"/>
                <a:cs typeface="Arial Black"/>
              </a:rPr>
              <a:t>algunas</a:t>
            </a:r>
            <a:r>
              <a:rPr sz="2900" spc="-290" dirty="0">
                <a:solidFill>
                  <a:srgbClr val="2864C8"/>
                </a:solidFill>
                <a:latin typeface="Arial Black"/>
                <a:cs typeface="Arial Black"/>
              </a:rPr>
              <a:t> </a:t>
            </a:r>
            <a:r>
              <a:rPr sz="2900" spc="-85" dirty="0">
                <a:solidFill>
                  <a:srgbClr val="2864C8"/>
                </a:solidFill>
                <a:latin typeface="Arial Black"/>
                <a:cs typeface="Arial Black"/>
              </a:rPr>
              <a:t>ideas</a:t>
            </a:r>
            <a:r>
              <a:rPr sz="2900" spc="-340" dirty="0">
                <a:solidFill>
                  <a:srgbClr val="2864C8"/>
                </a:solidFill>
                <a:latin typeface="Arial Black"/>
                <a:cs typeface="Arial Black"/>
              </a:rPr>
              <a:t> </a:t>
            </a:r>
            <a:r>
              <a:rPr sz="2900" spc="-10" dirty="0">
                <a:solidFill>
                  <a:srgbClr val="2864C8"/>
                </a:solidFill>
                <a:latin typeface="Arial Black"/>
                <a:cs typeface="Arial Black"/>
              </a:rPr>
              <a:t>clave</a:t>
            </a:r>
            <a:endParaRPr sz="2900">
              <a:latin typeface="Arial Black"/>
              <a:cs typeface="Arial Black"/>
            </a:endParaRPr>
          </a:p>
        </p:txBody>
      </p:sp>
      <p:pic>
        <p:nvPicPr>
          <p:cNvPr id="19" name="Imagen 18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26A0596A-54CD-1C27-B279-F5EA74F76A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1" y="188657"/>
            <a:ext cx="2114549" cy="5407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720343"/>
            <a:ext cx="411099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spc="-85" dirty="0"/>
              <a:t>Cortometraje:</a:t>
            </a:r>
            <a:r>
              <a:rPr sz="3200" spc="-330" dirty="0"/>
              <a:t> </a:t>
            </a:r>
            <a:r>
              <a:rPr sz="3200" spc="-105" dirty="0"/>
              <a:t>Alike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63275" y="238125"/>
            <a:ext cx="685800" cy="4953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790700" y="1333500"/>
            <a:ext cx="8791575" cy="4943475"/>
            <a:chOff x="1790700" y="1333500"/>
            <a:chExt cx="8791575" cy="4943475"/>
          </a:xfrm>
        </p:grpSpPr>
        <p:sp>
          <p:nvSpPr>
            <p:cNvPr id="6" name="object 6">
              <a:hlinkClick r:id="rId3"/>
            </p:cNvPr>
            <p:cNvSpPr/>
            <p:nvPr/>
          </p:nvSpPr>
          <p:spPr>
            <a:xfrm>
              <a:off x="3083560" y="1435354"/>
              <a:ext cx="1201420" cy="1717675"/>
            </a:xfrm>
            <a:custGeom>
              <a:avLst/>
              <a:gdLst/>
              <a:ahLst/>
              <a:cxnLst/>
              <a:rect l="l" t="t" r="r" b="b"/>
              <a:pathLst>
                <a:path w="1201420" h="1717675">
                  <a:moveTo>
                    <a:pt x="1020190" y="0"/>
                  </a:moveTo>
                  <a:lnTo>
                    <a:pt x="1029715" y="0"/>
                  </a:lnTo>
                </a:path>
                <a:path w="1201420" h="1717675">
                  <a:moveTo>
                    <a:pt x="915415" y="228981"/>
                  </a:moveTo>
                  <a:lnTo>
                    <a:pt x="924940" y="228981"/>
                  </a:lnTo>
                </a:path>
                <a:path w="1201420" h="1717675">
                  <a:moveTo>
                    <a:pt x="1191640" y="457962"/>
                  </a:moveTo>
                  <a:lnTo>
                    <a:pt x="1201165" y="457962"/>
                  </a:lnTo>
                </a:path>
                <a:path w="1201420" h="1717675">
                  <a:moveTo>
                    <a:pt x="0" y="1602486"/>
                  </a:moveTo>
                  <a:lnTo>
                    <a:pt x="9525" y="1602486"/>
                  </a:lnTo>
                </a:path>
                <a:path w="1201420" h="1717675">
                  <a:moveTo>
                    <a:pt x="38481" y="1717167"/>
                  </a:moveTo>
                  <a:lnTo>
                    <a:pt x="48006" y="1717167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>
              <a:hlinkClick r:id="rId3"/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0700" y="1333500"/>
              <a:ext cx="8791575" cy="4943475"/>
            </a:xfrm>
            <a:prstGeom prst="rect">
              <a:avLst/>
            </a:prstGeom>
          </p:spPr>
        </p:pic>
      </p:grpSp>
      <p:pic>
        <p:nvPicPr>
          <p:cNvPr id="8" name="Imagen 7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47D94EC2-100D-F3A3-BDEC-51CA2DA0FC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5712"/>
            <a:ext cx="2114549" cy="54070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7BD6B9E-0785-6712-F4B4-7D06C5EF4DC8}"/>
              </a:ext>
            </a:extLst>
          </p:cNvPr>
          <p:cNvSpPr txBox="1"/>
          <p:nvPr/>
        </p:nvSpPr>
        <p:spPr>
          <a:xfrm>
            <a:off x="457200" y="6179314"/>
            <a:ext cx="6306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>
                <a:hlinkClick r:id="rId6"/>
              </a:rPr>
              <a:t>https://www.youtube.com/watch?v=PDHIyrfMl_U</a:t>
            </a:r>
            <a:endParaRPr lang="es-PE" dirty="0"/>
          </a:p>
          <a:p>
            <a:endParaRPr lang="es-P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1169</TotalTime>
  <Words>2338</Words>
  <Application>Microsoft Office PowerPoint</Application>
  <PresentationFormat>Panorámica</PresentationFormat>
  <Paragraphs>247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51" baseType="lpstr">
      <vt:lpstr>Arial</vt:lpstr>
      <vt:lpstr>Arial Black</vt:lpstr>
      <vt:lpstr>Calibri</vt:lpstr>
      <vt:lpstr>Century</vt:lpstr>
      <vt:lpstr>Lucida Sans Unicode</vt:lpstr>
      <vt:lpstr>Microsoft Sans Serif</vt:lpstr>
      <vt:lpstr>Tahoma</vt:lpstr>
      <vt:lpstr>Times New Roman</vt:lpstr>
      <vt:lpstr>Wingdings</vt:lpstr>
      <vt:lpstr>Office Theme</vt:lpstr>
      <vt:lpstr>Orientaciones pedagógicas para realizar la sensibilización sobre educación inclusiva Compromiso de desempeño: indicador 6.2</vt:lpstr>
      <vt:lpstr>Objetivo de la asistencia técnica</vt:lpstr>
      <vt:lpstr>Ruta temática</vt:lpstr>
      <vt:lpstr>Presentación de PowerPoint</vt:lpstr>
      <vt:lpstr>Dinámica: Descifra la frase</vt:lpstr>
      <vt:lpstr>Mensaje a descifrar:</vt:lpstr>
      <vt:lpstr>Reflexionamos</vt:lpstr>
      <vt:lpstr>Presentación de PowerPoint</vt:lpstr>
      <vt:lpstr>Cortometraje: Alike</vt:lpstr>
      <vt:lpstr>Reflexionamos:</vt:lpstr>
      <vt:lpstr>Ideas claves</vt:lpstr>
      <vt:lpstr>El cambio de Mirada</vt:lpstr>
      <vt:lpstr>Historia: El elefante gris</vt:lpstr>
      <vt:lpstr>El elefante gris</vt:lpstr>
      <vt:lpstr>Presentación de PowerPoint</vt:lpstr>
      <vt:lpstr>Presentación de PowerPoint</vt:lpstr>
      <vt:lpstr>Presentación de PowerPoint</vt:lpstr>
      <vt:lpstr>Presentación de PowerPoint</vt:lpstr>
      <vt:lpstr>Reflexión sobre la historia del elefante gris</vt:lpstr>
      <vt:lpstr>Ideas clave:</vt:lpstr>
      <vt:lpstr>Presentación de PowerPoint</vt:lpstr>
      <vt:lpstr>¿Qué es la sensibilización?</vt:lpstr>
      <vt:lpstr>¿Cuál es el propósito de la sensibilización?</vt:lpstr>
      <vt:lpstr>¿Por qué es importante la sensibilización?</vt:lpstr>
      <vt:lpstr>Testimonios sobre la educación inclusiva</vt:lpstr>
      <vt:lpstr>¿Qué no es y sí es la sensibilización?</vt:lpstr>
      <vt:lpstr>¿Qué es y no es sensibilización?</vt:lpstr>
      <vt:lpstr>Aspectos clave para trabajar en la sensibilización</vt:lpstr>
      <vt:lpstr>1. Paradigmas sobre educación inclusiva</vt:lpstr>
      <vt:lpstr>2. Mitos y creencias limitantes</vt:lpstr>
      <vt:lpstr>3. El poder del lenguaje</vt:lpstr>
      <vt:lpstr>Consideraciones para la sensibilización</vt:lpstr>
      <vt:lpstr>Consideraciones para la sensibilización</vt:lpstr>
      <vt:lpstr>Carpeta de recursos comunicacionales</vt:lpstr>
      <vt:lpstr>Recursos de apoyo</vt:lpstr>
      <vt:lpstr>Producto del taller</vt:lpstr>
      <vt:lpstr>Ficha de sensibilización</vt:lpstr>
      <vt:lpstr>Presentación de PowerPoint</vt:lpstr>
      <vt:lpstr>Acciones a realizar:</vt:lpstr>
      <vt:lpstr>Rueda de preguntas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GRLL</dc:creator>
  <cp:lastModifiedBy>GRLL</cp:lastModifiedBy>
  <cp:revision>12</cp:revision>
  <dcterms:created xsi:type="dcterms:W3CDTF">2026-06-05T02:50:34Z</dcterms:created>
  <dcterms:modified xsi:type="dcterms:W3CDTF">2026-06-05T22:25:40Z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2026-03-27T00:00:00Z</vt:filetime>
  </property>
  <property fmtid="{D5CDD505-2E9C-101B-9397-08002B2CF9AE}" pid="3" name="LastSaved">
    <vt:filetime>2026-06-05T00:00:00Z</vt:filetime>
  </property>
</Properties>
</file>