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13"/>
  </p:notesMasterIdLst>
  <p:sldIdLst>
    <p:sldId id="256" r:id="rId3"/>
    <p:sldId id="4453" r:id="rId4"/>
    <p:sldId id="5986" r:id="rId5"/>
    <p:sldId id="5991" r:id="rId6"/>
    <p:sldId id="5989" r:id="rId7"/>
    <p:sldId id="5990" r:id="rId8"/>
    <p:sldId id="5988" r:id="rId9"/>
    <p:sldId id="4454" r:id="rId10"/>
    <p:sldId id="5985" r:id="rId11"/>
    <p:sldId id="260" r:id="rId12"/>
  </p:sldIdLst>
  <p:sldSz cx="12192000" cy="6858000"/>
  <p:notesSz cx="6858000" cy="9144000"/>
  <p:embeddedFontLst>
    <p:embeddedFont>
      <p:font typeface="ADLaM Display" panose="02010000000000000000" pitchFamily="2" charset="0"/>
      <p:regular r:id="rId14"/>
    </p:embeddedFont>
    <p:embeddedFont>
      <p:font typeface="Aharoni" panose="02010803020104030203" pitchFamily="2" charset="-79"/>
      <p:bold r:id="rId15"/>
    </p:embeddedFont>
    <p:embeddedFont>
      <p:font typeface="Poppins" panose="00000500000000000000" pitchFamily="2" charset="0"/>
      <p:regular r:id="rId16"/>
      <p:bold r:id="rId17"/>
      <p:italic r:id="rId18"/>
      <p:boldItalic r:id="rId19"/>
    </p:embeddedFont>
    <p:embeddedFont>
      <p:font typeface="Poppins Light" panose="00000400000000000000" pitchFamily="2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9" roundtripDataSignature="AMtx7mgqlfHXYBR9FoAj2yVSz4OwE5/nq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3CF39FA-B0E3-8C38-2C31-29A6ACCEBD4F}" name="YULIANA ELIZABETH VILLANUEVA MONTEAGUDO" initials="YV" userId="S::YVILLANUEVA@MINEDU.GOB.PE::217633b0-0456-40ff-a48b-b1d67c81d9d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86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40DD78-98A5-4441-9A5F-991EA4CC4193}" v="60" dt="2026-03-13T17:53:15.8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1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8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1.xml"/><Relationship Id="rId21" Type="http://schemas.openxmlformats.org/officeDocument/2006/relationships/font" Target="fonts/font8.fntdata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4.fntdata"/><Relationship Id="rId59" Type="http://customschemas.google.com/relationships/presentationmetadata" Target="meta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61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6.fntdata"/><Relationship Id="rId60" Type="http://schemas.openxmlformats.org/officeDocument/2006/relationships/presProps" Target="presProps.xml"/><Relationship Id="rId65" Type="http://schemas.microsoft.com/office/2018/10/relationships/authors" Target="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6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1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8295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1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7869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1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34279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1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930408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1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77503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1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05646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>
          <a:extLst>
            <a:ext uri="{FF2B5EF4-FFF2-40B4-BE49-F238E27FC236}">
              <a16:creationId xmlns:a16="http://schemas.microsoft.com/office/drawing/2014/main" id="{213BFDAF-7C74-250B-6E2A-F6E43D17C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>
            <a:extLst>
              <a:ext uri="{FF2B5EF4-FFF2-40B4-BE49-F238E27FC236}">
                <a16:creationId xmlns:a16="http://schemas.microsoft.com/office/drawing/2014/main" id="{E5F920E7-AE66-9193-957F-FAB1A6B6A3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>
            <a:extLst>
              <a:ext uri="{FF2B5EF4-FFF2-40B4-BE49-F238E27FC236}">
                <a16:creationId xmlns:a16="http://schemas.microsoft.com/office/drawing/2014/main" id="{AFBD4F83-D3D3-5359-89A5-AA46FF4A21A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255685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>
          <a:extLst>
            <a:ext uri="{FF2B5EF4-FFF2-40B4-BE49-F238E27FC236}">
              <a16:creationId xmlns:a16="http://schemas.microsoft.com/office/drawing/2014/main" id="{5909ADDF-1D85-4B6F-4F1D-0BBD28A25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>
            <a:extLst>
              <a:ext uri="{FF2B5EF4-FFF2-40B4-BE49-F238E27FC236}">
                <a16:creationId xmlns:a16="http://schemas.microsoft.com/office/drawing/2014/main" id="{02251DBC-0714-85D6-CB5B-A13ABB4993B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>
            <a:extLst>
              <a:ext uri="{FF2B5EF4-FFF2-40B4-BE49-F238E27FC236}">
                <a16:creationId xmlns:a16="http://schemas.microsoft.com/office/drawing/2014/main" id="{3EF41043-A0E7-D064-7974-C1C50A4991D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6618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Título y objeto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163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Dos objeto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2475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Comparació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59659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Solo el título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57861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En blanco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16842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Contenido con título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72529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Imagen con título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4607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Título y texto vertical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859564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Título vertical y texto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6041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/>
          <a:srcRect/>
          <a:tile tx="0" ty="0" sx="100000" sy="100000" flip="none" algn="tl"/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/>
          <a:srcRect/>
          <a:tile tx="0" ty="0" sx="100000" sy="100000" flip="none" algn="tl"/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20099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4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ineduperu-my.sharepoint.com/:f:/g/personal/yvillanueva_minedu_gob_pe/IgBc57hnJbhXR5g98P04t6bdAQYAPToby4QBTd-NqN3AOF0?e=rw4eX6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44062" y="1739153"/>
            <a:ext cx="10744200" cy="1886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</a:pPr>
            <a:r>
              <a:rPr lang="es-E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ORIENTACIONES PARA LA IMPLEMENTACIÓN DE LA ETAPA DE DESARROLLO DE REFUERZO ESCOLAR</a:t>
            </a:r>
            <a:endParaRPr sz="3600" b="1" dirty="0">
              <a:solidFill>
                <a:schemeClr val="tx1">
                  <a:lumMod val="95000"/>
                  <a:lumOff val="5000"/>
                </a:schemeClr>
              </a:solidFill>
              <a:latin typeface="Poppins"/>
              <a:cs typeface="Poppins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4543745" y="5909218"/>
            <a:ext cx="3104510" cy="587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PE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 Light"/>
                <a:ea typeface="Poppins Light"/>
                <a:cs typeface="Poppins Light"/>
                <a:sym typeface="Poppins Light"/>
              </a:rPr>
              <a:t>Julio - </a:t>
            </a:r>
            <a:r>
              <a:rPr lang="es-PE" sz="2800" b="0" i="0" u="none" strike="noStrike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Poppins Light"/>
                <a:ea typeface="Poppins Light"/>
                <a:cs typeface="Poppins Light"/>
                <a:sym typeface="Poppins Light"/>
              </a:rPr>
              <a:t>2026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2" name="Google Shape;86;p1">
            <a:extLst>
              <a:ext uri="{FF2B5EF4-FFF2-40B4-BE49-F238E27FC236}">
                <a16:creationId xmlns:a16="http://schemas.microsoft.com/office/drawing/2014/main" id="{2B61D90B-1194-ABF5-099E-8C841E8AAEB3}"/>
              </a:ext>
            </a:extLst>
          </p:cNvPr>
          <p:cNvCxnSpPr/>
          <p:nvPr/>
        </p:nvCxnSpPr>
        <p:spPr>
          <a:xfrm>
            <a:off x="3790650" y="4478098"/>
            <a:ext cx="4610700" cy="0"/>
          </a:xfrm>
          <a:prstGeom prst="straightConnector1">
            <a:avLst/>
          </a:prstGeom>
          <a:ln>
            <a:solidFill>
              <a:srgbClr val="FF0000"/>
            </a:solidFill>
            <a:headEnd type="none" w="sm" len="sm"/>
            <a:tailEnd type="none" w="sm" len="sm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Google Shape;85;p1">
            <a:extLst>
              <a:ext uri="{FF2B5EF4-FFF2-40B4-BE49-F238E27FC236}">
                <a16:creationId xmlns:a16="http://schemas.microsoft.com/office/drawing/2014/main" id="{10F76F1D-2A06-D84E-456D-5EC0193EEE28}"/>
              </a:ext>
            </a:extLst>
          </p:cNvPr>
          <p:cNvSpPr txBox="1">
            <a:spLocks/>
          </p:cNvSpPr>
          <p:nvPr/>
        </p:nvSpPr>
        <p:spPr>
          <a:xfrm>
            <a:off x="1524000" y="4638675"/>
            <a:ext cx="9144000" cy="69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spcBef>
                <a:spcPts val="0"/>
              </a:spcBef>
              <a:buClr>
                <a:schemeClr val="lt1"/>
              </a:buClr>
            </a:pPr>
            <a:r>
              <a:rPr lang="es-PE" dirty="0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 EDUCACIÓN PRIMARIA</a:t>
            </a:r>
          </a:p>
        </p:txBody>
      </p:sp>
      <p:pic>
        <p:nvPicPr>
          <p:cNvPr id="10" name="Imagen 9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80C3E151-A7FF-3B4F-786A-02E0B104EA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7586" y="-4960"/>
            <a:ext cx="1912106" cy="95960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"/>
          <p:cNvSpPr txBox="1">
            <a:spLocks noGrp="1"/>
          </p:cNvSpPr>
          <p:nvPr>
            <p:ph type="ctrTitle"/>
          </p:nvPr>
        </p:nvSpPr>
        <p:spPr>
          <a:xfrm>
            <a:off x="1356852" y="3023388"/>
            <a:ext cx="9144000" cy="113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oppins"/>
              <a:buNone/>
            </a:pPr>
            <a:r>
              <a:rPr lang="es-PE" b="1" dirty="0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GRACIAS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32" name="Google Shape;132;p5"/>
          <p:cNvCxnSpPr/>
          <p:nvPr/>
        </p:nvCxnSpPr>
        <p:spPr>
          <a:xfrm>
            <a:off x="3790650" y="4155710"/>
            <a:ext cx="4610700" cy="0"/>
          </a:xfrm>
          <a:prstGeom prst="straightConnector1">
            <a:avLst/>
          </a:prstGeom>
          <a:ln>
            <a:solidFill>
              <a:srgbClr val="FF0000"/>
            </a:solidFill>
            <a:headEnd type="none" w="sm" len="sm"/>
            <a:tailEnd type="none" w="sm" len="sm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" name="Imagen 1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5BA10010-62E5-473D-583B-08AB73E27C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568" y="265123"/>
            <a:ext cx="3105150" cy="77709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873809D-D53C-4894-A953-0922C572C45F}"/>
              </a:ext>
            </a:extLst>
          </p:cNvPr>
          <p:cNvSpPr txBox="1"/>
          <p:nvPr/>
        </p:nvSpPr>
        <p:spPr>
          <a:xfrm>
            <a:off x="520613" y="1153811"/>
            <a:ext cx="2720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  <a:sym typeface="Arial"/>
              </a:rPr>
              <a:t>PROPÓSITO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C87F2001-1105-479C-9905-A3A3016FDD66}"/>
              </a:ext>
            </a:extLst>
          </p:cNvPr>
          <p:cNvSpPr txBox="1"/>
          <p:nvPr/>
        </p:nvSpPr>
        <p:spPr>
          <a:xfrm>
            <a:off x="1021517" y="1738586"/>
            <a:ext cx="8244534" cy="1423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  <a:sym typeface="Arial"/>
              </a:rPr>
              <a:t>Brindar orientaciones a </a:t>
            </a:r>
            <a:r>
              <a:rPr lang="es-E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directivos/docentes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  <a:sym typeface="Arial"/>
              </a:rPr>
              <a:t>de educación primaria que implementan acciones en el marco de la estrategia de </a:t>
            </a:r>
            <a:r>
              <a:rPr kumimoji="0" lang="es-ES" sz="2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  <a:sym typeface="Arial"/>
              </a:rPr>
              <a:t>Refuerzo Escolar.</a:t>
            </a: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  <a:sym typeface="Arial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D5F2905-F696-DFC5-B2AA-EA8BDB5E2B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914" y="1738586"/>
            <a:ext cx="1388564" cy="1391603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5161B58D-63B3-2F4E-D91B-9ADE99694780}"/>
              </a:ext>
            </a:extLst>
          </p:cNvPr>
          <p:cNvGrpSpPr/>
          <p:nvPr/>
        </p:nvGrpSpPr>
        <p:grpSpPr>
          <a:xfrm>
            <a:off x="591961" y="1687519"/>
            <a:ext cx="2577338" cy="108000"/>
            <a:chOff x="1930340" y="5144654"/>
            <a:chExt cx="5818908" cy="643217"/>
          </a:xfrm>
          <a:solidFill>
            <a:srgbClr val="FF0000"/>
          </a:solidFill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419ED0C0-59C8-2E49-A433-D2B5AF20A7E1}"/>
                </a:ext>
              </a:extLst>
            </p:cNvPr>
            <p:cNvSpPr/>
            <p:nvPr/>
          </p:nvSpPr>
          <p:spPr>
            <a:xfrm>
              <a:off x="1930340" y="5144654"/>
              <a:ext cx="1939636" cy="643217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PE" sz="14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  <a:sym typeface="Arial"/>
              </a:endParaRPr>
            </a:p>
          </p:txBody>
        </p: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615C833E-090A-CCDD-88A2-E9704A008668}"/>
                </a:ext>
              </a:extLst>
            </p:cNvPr>
            <p:cNvSpPr/>
            <p:nvPr/>
          </p:nvSpPr>
          <p:spPr>
            <a:xfrm>
              <a:off x="3869976" y="5144654"/>
              <a:ext cx="1939636" cy="643217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PE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  <a:sym typeface="Arial"/>
              </a:endParaRPr>
            </a:p>
          </p:txBody>
        </p:sp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95A7D2AA-F582-7A71-30A4-4DCBC49D5790}"/>
                </a:ext>
              </a:extLst>
            </p:cNvPr>
            <p:cNvSpPr/>
            <p:nvPr/>
          </p:nvSpPr>
          <p:spPr>
            <a:xfrm>
              <a:off x="5809612" y="5144654"/>
              <a:ext cx="1939636" cy="643217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PE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  <a:sym typeface="Arial"/>
              </a:endParaRPr>
            </a:p>
          </p:txBody>
        </p:sp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id="{0560A9BE-6AFE-0853-EAB0-BEF5B04CBB00}"/>
              </a:ext>
            </a:extLst>
          </p:cNvPr>
          <p:cNvSpPr txBox="1"/>
          <p:nvPr/>
        </p:nvSpPr>
        <p:spPr>
          <a:xfrm>
            <a:off x="520613" y="3310184"/>
            <a:ext cx="3860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  <a:sym typeface="Arial"/>
              </a:rPr>
              <a:t>BASE NORMATIVA</a:t>
            </a: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FE31DDB7-3B88-429E-EAFE-025886AC017B}"/>
              </a:ext>
            </a:extLst>
          </p:cNvPr>
          <p:cNvGrpSpPr/>
          <p:nvPr/>
        </p:nvGrpSpPr>
        <p:grpSpPr>
          <a:xfrm>
            <a:off x="591962" y="3843892"/>
            <a:ext cx="3703814" cy="108000"/>
            <a:chOff x="1930340" y="5144654"/>
            <a:chExt cx="5818908" cy="643217"/>
          </a:xfrm>
          <a:solidFill>
            <a:srgbClr val="FF0000"/>
          </a:solidFill>
        </p:grpSpPr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3A1BFB83-0749-278F-3F77-84170FB4CC85}"/>
                </a:ext>
              </a:extLst>
            </p:cNvPr>
            <p:cNvSpPr/>
            <p:nvPr/>
          </p:nvSpPr>
          <p:spPr>
            <a:xfrm>
              <a:off x="1930340" y="5144654"/>
              <a:ext cx="1939636" cy="643217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PE" sz="14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  <a:sym typeface="Arial"/>
              </a:endParaRPr>
            </a:p>
          </p:txBody>
        </p:sp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E0A490AE-B632-D2D7-B373-5EDC5083DFA3}"/>
                </a:ext>
              </a:extLst>
            </p:cNvPr>
            <p:cNvSpPr/>
            <p:nvPr/>
          </p:nvSpPr>
          <p:spPr>
            <a:xfrm>
              <a:off x="3869976" y="5144654"/>
              <a:ext cx="1939636" cy="643217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PE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  <a:sym typeface="Arial"/>
              </a:endParaRPr>
            </a:p>
          </p:txBody>
        </p:sp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25DE8165-63AA-7816-C696-FC0438F46F2F}"/>
                </a:ext>
              </a:extLst>
            </p:cNvPr>
            <p:cNvSpPr/>
            <p:nvPr/>
          </p:nvSpPr>
          <p:spPr>
            <a:xfrm>
              <a:off x="5809612" y="5144654"/>
              <a:ext cx="1939636" cy="643217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PE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  <a:sym typeface="Arial"/>
              </a:endParaRPr>
            </a:p>
          </p:txBody>
        </p:sp>
      </p:grp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936AA27-FD6C-71B5-5CA1-6AD1F437FAEA}"/>
              </a:ext>
            </a:extLst>
          </p:cNvPr>
          <p:cNvSpPr txBox="1"/>
          <p:nvPr/>
        </p:nvSpPr>
        <p:spPr>
          <a:xfrm>
            <a:off x="901749" y="4332406"/>
            <a:ext cx="103885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 defTabSz="914400" eaLnBrk="1" fontAlgn="auto" latinLnBrk="0" hangingPunct="1">
              <a:lnSpc>
                <a:spcPct val="150000"/>
              </a:lnSpc>
              <a:buClrTx/>
              <a:buSzTx/>
              <a:buFontTx/>
              <a:buNone/>
              <a:tabLst/>
              <a:defRPr kumimoji="0" sz="1600" kern="1200" spc="0" normalizeH="0" baseline="0">
                <a:ln>
                  <a:noFill/>
                </a:ln>
                <a:solidFill>
                  <a:srgbClr val="6F655D"/>
                </a:solidFill>
                <a:effectLst/>
                <a:uLnTx/>
                <a:uFillTx/>
                <a:ea typeface="+mn-ea"/>
                <a:cs typeface="+mn-cs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8693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  <a:sym typeface="Arial"/>
              </a:rPr>
              <a:t>Resolución Viceministerial </a:t>
            </a:r>
            <a:r>
              <a:rPr kumimoji="0" lang="es-ES" sz="1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  <a:sym typeface="Arial"/>
              </a:rPr>
              <a:t>N°</a:t>
            </a:r>
            <a:r>
              <a:rPr kumimoji="0" lang="es-ES" sz="1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  <a:sym typeface="Arial"/>
              </a:rPr>
              <a:t> 094-2025-MINEDU, que aprueba la Norma Técnica denominada “Disposiciones para la implementación de la Estrategia Nacional de Refuerzo Escolar para estudiantes de los niveles de Educación Primaria y Secundaria de Educación Básica Regular”.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8693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8693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  <a:sym typeface="Arial"/>
              </a:rPr>
              <a:t>Resolución Ministerial 057-2026 – MINEDU “Disposiciones para la implementación del mecanismo de financiamiento por desempeño denominado Compromisos de Desempeño 2026”.</a:t>
            </a:r>
          </a:p>
        </p:txBody>
      </p:sp>
      <p:pic>
        <p:nvPicPr>
          <p:cNvPr id="4" name="Imagen 3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75E8A4FD-C612-9B07-B1B2-0F45697AFD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900" y="124624"/>
            <a:ext cx="2720035" cy="57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930174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0C827576-EE3D-E046-DFEF-62A17CB43F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 l="1532" t="2223"/>
          <a:stretch/>
        </p:blipFill>
        <p:spPr>
          <a:xfrm>
            <a:off x="203170" y="747251"/>
            <a:ext cx="11785659" cy="6017342"/>
          </a:xfrm>
          <a:prstGeom prst="rect">
            <a:avLst/>
          </a:prstGeom>
        </p:spPr>
      </p:pic>
      <p:pic>
        <p:nvPicPr>
          <p:cNvPr id="15" name="Imagen 14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B95B86A7-365A-BE48-DB4C-761C4B7CC2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900" y="124624"/>
            <a:ext cx="2118151" cy="445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689486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8C9DD44E-AF98-D389-3ABC-35CFF132EE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68" y="107013"/>
            <a:ext cx="2334461" cy="491157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0CA2D384-D9DB-CB50-F813-6A547E257EDC}"/>
              </a:ext>
            </a:extLst>
          </p:cNvPr>
          <p:cNvGrpSpPr/>
          <p:nvPr/>
        </p:nvGrpSpPr>
        <p:grpSpPr>
          <a:xfrm>
            <a:off x="629265" y="775151"/>
            <a:ext cx="10844980" cy="5891120"/>
            <a:chOff x="629265" y="775151"/>
            <a:chExt cx="10844980" cy="5891120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50D2C7CA-E16F-C53B-FBA9-024E0B58F1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9265" y="775151"/>
              <a:ext cx="10844980" cy="5891120"/>
            </a:xfrm>
            <a:prstGeom prst="rect">
              <a:avLst/>
            </a:prstGeom>
          </p:spPr>
        </p:pic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D92F76ED-5E50-E06E-2DC6-8A361847838F}"/>
                </a:ext>
              </a:extLst>
            </p:cNvPr>
            <p:cNvSpPr/>
            <p:nvPr/>
          </p:nvSpPr>
          <p:spPr>
            <a:xfrm>
              <a:off x="1052052" y="855406"/>
              <a:ext cx="462116" cy="24580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883144693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A62474D-0DF6-A4F6-F4FB-FECD0FAD8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 l="2097" t="2338" r="887"/>
          <a:stretch/>
        </p:blipFill>
        <p:spPr>
          <a:xfrm>
            <a:off x="181896" y="766916"/>
            <a:ext cx="11828207" cy="5916213"/>
          </a:xfrm>
          <a:prstGeom prst="rect">
            <a:avLst/>
          </a:prstGeom>
        </p:spPr>
      </p:pic>
      <p:pic>
        <p:nvPicPr>
          <p:cNvPr id="4" name="Imagen 3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558FA329-A770-EE80-6B95-E2538E85A8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900" y="124624"/>
            <a:ext cx="2118151" cy="445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589979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3F52666-7DDF-FA34-5B43-6BBD281B9B26}"/>
              </a:ext>
            </a:extLst>
          </p:cNvPr>
          <p:cNvSpPr txBox="1"/>
          <p:nvPr/>
        </p:nvSpPr>
        <p:spPr>
          <a:xfrm>
            <a:off x="1563329" y="2212257"/>
            <a:ext cx="939963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99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VEAMOS RESULTADOS </a:t>
            </a:r>
          </a:p>
        </p:txBody>
      </p:sp>
      <p:pic>
        <p:nvPicPr>
          <p:cNvPr id="3" name="Imagen 2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8C9DD44E-AF98-D389-3ABC-35CFF132EE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68" y="242611"/>
            <a:ext cx="3379929" cy="71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199556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864C741-E4A5-8B4B-740C-F49AC74EBA64}"/>
              </a:ext>
            </a:extLst>
          </p:cNvPr>
          <p:cNvSpPr txBox="1"/>
          <p:nvPr/>
        </p:nvSpPr>
        <p:spPr>
          <a:xfrm>
            <a:off x="1410929" y="2133601"/>
            <a:ext cx="937014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99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¿Qué debemos hacer?</a:t>
            </a:r>
          </a:p>
        </p:txBody>
      </p:sp>
      <p:pic>
        <p:nvPicPr>
          <p:cNvPr id="3" name="Imagen 2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FDFF0029-CC10-BF23-6EB6-15E138B3A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719" y="262275"/>
            <a:ext cx="3146268" cy="66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972015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>
          <a:extLst>
            <a:ext uri="{FF2B5EF4-FFF2-40B4-BE49-F238E27FC236}">
              <a16:creationId xmlns:a16="http://schemas.microsoft.com/office/drawing/2014/main" id="{FCB2960D-3B13-0172-BABC-C438A0078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">
            <a:extLst>
              <a:ext uri="{FF2B5EF4-FFF2-40B4-BE49-F238E27FC236}">
                <a16:creationId xmlns:a16="http://schemas.microsoft.com/office/drawing/2014/main" id="{1842A9DF-0585-8B0C-EAC7-A2A30B74FAF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3092" y="242926"/>
            <a:ext cx="6225359" cy="1077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buClrTx/>
              <a:buSzTx/>
              <a:buFontTx/>
            </a:pPr>
            <a:r>
              <a:rPr lang="es-PE" sz="3200" b="1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  <a:sym typeface="Poppins"/>
              </a:rPr>
              <a:t>Precisiones para el registro SIMON</a:t>
            </a:r>
            <a:endParaRPr sz="3200" b="1" kern="1200" dirty="0">
              <a:solidFill>
                <a:schemeClr val="tx1">
                  <a:lumMod val="95000"/>
                  <a:lumOff val="5000"/>
                </a:schemeClr>
              </a:solidFill>
              <a:latin typeface="Aharoni" panose="02010803020104030203" pitchFamily="2" charset="-79"/>
              <a:ea typeface="ADLaM Display" panose="02010000000000000000" pitchFamily="2" charset="0"/>
              <a:cs typeface="Aharoni" panose="02010803020104030203" pitchFamily="2" charset="-79"/>
              <a:sym typeface="Arial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0FD4D97D-D9D5-226E-D525-6EEA60B15ADE}"/>
              </a:ext>
            </a:extLst>
          </p:cNvPr>
          <p:cNvGrpSpPr/>
          <p:nvPr/>
        </p:nvGrpSpPr>
        <p:grpSpPr>
          <a:xfrm>
            <a:off x="423092" y="1448961"/>
            <a:ext cx="4882334" cy="108000"/>
            <a:chOff x="1930340" y="5144654"/>
            <a:chExt cx="5818908" cy="643217"/>
          </a:xfrm>
        </p:grpSpPr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86593D1A-42E9-BA18-EC74-D0524F5AD540}"/>
                </a:ext>
              </a:extLst>
            </p:cNvPr>
            <p:cNvSpPr/>
            <p:nvPr/>
          </p:nvSpPr>
          <p:spPr>
            <a:xfrm>
              <a:off x="1930340" y="5144654"/>
              <a:ext cx="1939636" cy="643217"/>
            </a:xfrm>
            <a:prstGeom prst="rect">
              <a:avLst/>
            </a:prstGeom>
            <a:solidFill>
              <a:srgbClr val="E8D8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PE" sz="14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  <a:sym typeface="Arial"/>
              </a:endParaRPr>
            </a:p>
          </p:txBody>
        </p:sp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4CFAB8BF-A452-7FA4-4D74-AB6E56A0F91F}"/>
                </a:ext>
              </a:extLst>
            </p:cNvPr>
            <p:cNvSpPr/>
            <p:nvPr/>
          </p:nvSpPr>
          <p:spPr>
            <a:xfrm>
              <a:off x="3869976" y="5144654"/>
              <a:ext cx="1939636" cy="643217"/>
            </a:xfrm>
            <a:prstGeom prst="rect">
              <a:avLst/>
            </a:prstGeom>
            <a:solidFill>
              <a:srgbClr val="DCD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PE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  <a:sym typeface="Arial"/>
              </a:endParaRPr>
            </a:p>
          </p:txBody>
        </p:sp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4A3A13D1-7C5A-4545-9883-8A41D91757C4}"/>
                </a:ext>
              </a:extLst>
            </p:cNvPr>
            <p:cNvSpPr/>
            <p:nvPr/>
          </p:nvSpPr>
          <p:spPr>
            <a:xfrm>
              <a:off x="5809612" y="5144654"/>
              <a:ext cx="1939636" cy="643217"/>
            </a:xfrm>
            <a:prstGeom prst="rect">
              <a:avLst/>
            </a:prstGeom>
            <a:solidFill>
              <a:srgbClr val="C9E5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PE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  <a:sym typeface="Arial"/>
              </a:endParaRPr>
            </a:p>
          </p:txBody>
        </p:sp>
      </p:grpSp>
      <p:sp>
        <p:nvSpPr>
          <p:cNvPr id="9" name="CuadroTexto 8">
            <a:extLst>
              <a:ext uri="{FF2B5EF4-FFF2-40B4-BE49-F238E27FC236}">
                <a16:creationId xmlns:a16="http://schemas.microsoft.com/office/drawing/2014/main" id="{A5BCBAF2-3EA7-4333-0F0C-2D7630090A11}"/>
              </a:ext>
            </a:extLst>
          </p:cNvPr>
          <p:cNvSpPr txBox="1"/>
          <p:nvPr/>
        </p:nvSpPr>
        <p:spPr>
          <a:xfrm>
            <a:off x="423092" y="1691952"/>
            <a:ext cx="5672908" cy="819236"/>
          </a:xfrm>
          <a:prstGeom prst="roundRect">
            <a:avLst/>
          </a:prstGeom>
          <a:solidFill>
            <a:srgbClr val="C9E5EA"/>
          </a:solidFill>
          <a:ln>
            <a:solidFill>
              <a:srgbClr val="C9E5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1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  <a:sym typeface="Arial"/>
              </a:rPr>
              <a:t>Para que una IE cumpla con la </a:t>
            </a:r>
            <a:r>
              <a:rPr lang="es-E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</a:rPr>
              <a:t>etapa de desarrollo </a:t>
            </a:r>
            <a:r>
              <a:rPr kumimoji="0" lang="es-ES" sz="1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  <a:sym typeface="Arial"/>
              </a:rPr>
              <a:t>– Refuerzo Escolar, debe:</a:t>
            </a:r>
            <a:endParaRPr kumimoji="0" lang="es-PE" sz="18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haroni" panose="02010803020104030203" pitchFamily="2" charset="-79"/>
              <a:ea typeface="ADLaM Display" panose="02010000000000000000" pitchFamily="2" charset="0"/>
              <a:cs typeface="Aharoni" panose="02010803020104030203" pitchFamily="2" charset="-79"/>
              <a:sym typeface="Arial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3AB40BF-5F41-B0AF-B8D6-3B10219EED3B}"/>
              </a:ext>
            </a:extLst>
          </p:cNvPr>
          <p:cNvSpPr txBox="1"/>
          <p:nvPr/>
        </p:nvSpPr>
        <p:spPr>
          <a:xfrm>
            <a:off x="1003504" y="2883036"/>
            <a:ext cx="5092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285750" indent="-285750" defTabSz="914400" eaLnBrk="1" fontAlgn="auto" latinLnBrk="0" hangingPunct="1">
              <a:buClrTx/>
              <a:buSzTx/>
              <a:buFont typeface="Wingdings" panose="05000000000000000000" pitchFamily="2" charset="2"/>
              <a:buChar char="Ø"/>
              <a:tabLst/>
              <a:defRPr kumimoji="0" kern="1200" spc="0" normalizeH="0" baseline="0">
                <a:ln>
                  <a:noFill/>
                </a:ln>
                <a:solidFill>
                  <a:srgbClr val="6F655D"/>
                </a:solidFill>
                <a:effectLst/>
                <a:uLnTx/>
                <a:uFillTx/>
                <a:ea typeface="+mn-ea"/>
                <a:cs typeface="+mn-cs"/>
              </a:defRPr>
            </a:lvl1pPr>
            <a:lvl7pPr marL="628650" indent="-285750">
              <a:buClrTx/>
              <a:buFont typeface="Wingdings" panose="05000000000000000000" pitchFamily="2" charset="2"/>
              <a:buChar char="ü"/>
              <a:tabLst>
                <a:tab pos="628650" algn="l"/>
              </a:tabLst>
              <a:defRPr kern="1200">
                <a:solidFill>
                  <a:srgbClr val="6F655D"/>
                </a:solidFill>
                <a:ea typeface="+mn-ea"/>
                <a:cs typeface="+mn-cs"/>
              </a:defRPr>
            </a:lvl7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8693"/>
              </a:buClr>
              <a:buSzTx/>
              <a:buNone/>
              <a:tabLst/>
              <a:defRPr/>
            </a:pPr>
            <a:r>
              <a: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  <a:sym typeface="Arial"/>
              </a:rPr>
              <a:t>La IE </a:t>
            </a:r>
            <a:r>
              <a:rPr kumimoji="0" lang="es-PE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  <a:sym typeface="Arial"/>
              </a:rPr>
              <a:t>establece el horario </a:t>
            </a:r>
            <a:r>
              <a: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  <a:sym typeface="Arial"/>
              </a:rPr>
              <a:t>para implementar las acciones del RE.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haroni" panose="02010803020104030203" pitchFamily="2" charset="-79"/>
              <a:ea typeface="ADLaM Display" panose="02010000000000000000" pitchFamily="2" charset="0"/>
              <a:cs typeface="Aharoni" panose="02010803020104030203" pitchFamily="2" charset="-79"/>
              <a:sym typeface="Arial"/>
            </a:endParaRPr>
          </a:p>
        </p:txBody>
      </p:sp>
      <p:pic>
        <p:nvPicPr>
          <p:cNvPr id="7" name="Imagen 6" descr="Icono&#10;&#10;El contenido generado por IA puede ser incorrecto.">
            <a:extLst>
              <a:ext uri="{FF2B5EF4-FFF2-40B4-BE49-F238E27FC236}">
                <a16:creationId xmlns:a16="http://schemas.microsoft.com/office/drawing/2014/main" id="{8586A423-A654-FE21-BC24-1E80E4658E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900" y="2791766"/>
            <a:ext cx="523220" cy="523220"/>
          </a:xfrm>
          <a:prstGeom prst="rect">
            <a:avLst/>
          </a:prstGeom>
        </p:spPr>
      </p:pic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9B29A35E-2974-5750-F578-E30F29549E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546" y="3895880"/>
            <a:ext cx="521574" cy="521574"/>
          </a:xfrm>
          <a:prstGeom prst="rect">
            <a:avLst/>
          </a:prstGeom>
        </p:spPr>
      </p:pic>
      <p:pic>
        <p:nvPicPr>
          <p:cNvPr id="10" name="Imagen 9" descr="Icono&#10;&#10;El contenido generado por IA puede ser incorrecto.">
            <a:extLst>
              <a:ext uri="{FF2B5EF4-FFF2-40B4-BE49-F238E27FC236}">
                <a16:creationId xmlns:a16="http://schemas.microsoft.com/office/drawing/2014/main" id="{1817B66B-0CB0-9FCC-2C87-B0E9D73BB2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278" y="5198687"/>
            <a:ext cx="521574" cy="521574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C94F157A-0767-F02B-7B3D-AFBCB1E8174E}"/>
              </a:ext>
            </a:extLst>
          </p:cNvPr>
          <p:cNvSpPr txBox="1"/>
          <p:nvPr/>
        </p:nvSpPr>
        <p:spPr>
          <a:xfrm>
            <a:off x="1018237" y="3895880"/>
            <a:ext cx="50777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285750" indent="-285750" defTabSz="914400" eaLnBrk="1" fontAlgn="auto" latinLnBrk="0" hangingPunct="1">
              <a:buClrTx/>
              <a:buSzTx/>
              <a:buFont typeface="Wingdings" panose="05000000000000000000" pitchFamily="2" charset="2"/>
              <a:buChar char="Ø"/>
              <a:tabLst/>
              <a:defRPr kumimoji="0" kern="1200" spc="0" normalizeH="0" baseline="0">
                <a:ln>
                  <a:noFill/>
                </a:ln>
                <a:solidFill>
                  <a:srgbClr val="6F655D"/>
                </a:solidFill>
                <a:effectLst/>
                <a:uLnTx/>
                <a:uFillTx/>
                <a:ea typeface="+mn-ea"/>
                <a:cs typeface="+mn-cs"/>
              </a:defRPr>
            </a:lvl1pPr>
            <a:lvl7pPr marL="628650" indent="-285750">
              <a:buClrTx/>
              <a:buFont typeface="Wingdings" panose="05000000000000000000" pitchFamily="2" charset="2"/>
              <a:buChar char="ü"/>
              <a:tabLst>
                <a:tab pos="628650" algn="l"/>
              </a:tabLst>
              <a:defRPr kern="1200">
                <a:solidFill>
                  <a:srgbClr val="6F655D"/>
                </a:solidFill>
                <a:ea typeface="+mn-ea"/>
                <a:cs typeface="+mn-cs"/>
              </a:defRPr>
            </a:lvl7pPr>
          </a:lstStyle>
          <a:p>
            <a:pPr marL="0" lvl="0" indent="0">
              <a:buClr>
                <a:srgbClr val="398693"/>
              </a:buClr>
              <a:buNone/>
              <a:defRPr/>
            </a:pPr>
            <a:r>
              <a:rPr lang="es-419" sz="1800" noProof="0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</a:rPr>
              <a:t>La IE </a:t>
            </a:r>
            <a:r>
              <a:rPr lang="es-419" sz="1800" b="1" noProof="0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</a:rPr>
              <a:t>realiza las acciones de fortalecimiento y/o acompañamiento </a:t>
            </a:r>
            <a:r>
              <a:rPr lang="es-419" sz="1800" noProof="0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</a:rPr>
              <a:t>a docentes para el desarrollo de RE.</a:t>
            </a:r>
            <a:endParaRPr kumimoji="0" lang="es-419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haroni" panose="02010803020104030203" pitchFamily="2" charset="-79"/>
              <a:ea typeface="ADLaM Display" panose="02010000000000000000" pitchFamily="2" charset="0"/>
              <a:cs typeface="Aharoni" panose="02010803020104030203" pitchFamily="2" charset="-79"/>
              <a:sym typeface="Arial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741E9DF-FE70-3841-E57F-70843BEC8A77}"/>
              </a:ext>
            </a:extLst>
          </p:cNvPr>
          <p:cNvSpPr txBox="1"/>
          <p:nvPr/>
        </p:nvSpPr>
        <p:spPr>
          <a:xfrm>
            <a:off x="1018237" y="5285425"/>
            <a:ext cx="50777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285750" indent="-285750" defTabSz="914400" eaLnBrk="1" fontAlgn="auto" latinLnBrk="0" hangingPunct="1">
              <a:buClrTx/>
              <a:buSzTx/>
              <a:buFont typeface="Wingdings" panose="05000000000000000000" pitchFamily="2" charset="2"/>
              <a:buChar char="Ø"/>
              <a:tabLst/>
              <a:defRPr kumimoji="0" kern="1200" spc="0" normalizeH="0" baseline="0">
                <a:ln>
                  <a:noFill/>
                </a:ln>
                <a:solidFill>
                  <a:srgbClr val="6F655D"/>
                </a:solidFill>
                <a:effectLst/>
                <a:uLnTx/>
                <a:uFillTx/>
                <a:ea typeface="+mn-ea"/>
                <a:cs typeface="+mn-cs"/>
              </a:defRPr>
            </a:lvl1pPr>
            <a:lvl7pPr marL="628650" indent="-285750">
              <a:buClrTx/>
              <a:buFont typeface="Wingdings" panose="05000000000000000000" pitchFamily="2" charset="2"/>
              <a:buChar char="ü"/>
              <a:tabLst>
                <a:tab pos="628650" algn="l"/>
              </a:tabLst>
              <a:defRPr kern="1200">
                <a:solidFill>
                  <a:srgbClr val="6F655D"/>
                </a:solidFill>
                <a:ea typeface="+mn-ea"/>
                <a:cs typeface="+mn-cs"/>
              </a:defRPr>
            </a:lvl7pPr>
          </a:lstStyle>
          <a:p>
            <a:pPr marL="0" lvl="0" indent="0">
              <a:buClr>
                <a:srgbClr val="398693"/>
              </a:buClr>
              <a:buNone/>
              <a:defRPr/>
            </a:pPr>
            <a:r>
              <a:rPr lang="es-419" sz="2000" noProof="0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</a:rPr>
              <a:t>La IE </a:t>
            </a:r>
            <a:r>
              <a:rPr lang="es-419" sz="2000" b="1" noProof="0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</a:rPr>
              <a:t>brinda atención diferenciada </a:t>
            </a:r>
            <a:r>
              <a:rPr lang="es-419" sz="2000" noProof="0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</a:rPr>
              <a:t>en el aula</a:t>
            </a:r>
            <a:r>
              <a:rPr lang="es-419" sz="1600" noProof="0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</a:rPr>
              <a:t>.</a:t>
            </a:r>
            <a:endParaRPr kumimoji="0" lang="es-419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haroni" panose="02010803020104030203" pitchFamily="2" charset="-79"/>
              <a:ea typeface="ADLaM Display" panose="02010000000000000000" pitchFamily="2" charset="0"/>
              <a:cs typeface="Aharoni" panose="02010803020104030203" pitchFamily="2" charset="-79"/>
              <a:sym typeface="Arial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4CB0FC0B-360C-499C-84DB-BDCDD85CC537}"/>
              </a:ext>
            </a:extLst>
          </p:cNvPr>
          <p:cNvSpPr txBox="1"/>
          <p:nvPr/>
        </p:nvSpPr>
        <p:spPr>
          <a:xfrm>
            <a:off x="6328229" y="335845"/>
            <a:ext cx="5863771" cy="6186309"/>
          </a:xfrm>
          <a:prstGeom prst="rect">
            <a:avLst/>
          </a:prstGeom>
          <a:solidFill>
            <a:srgbClr val="E8D8DB"/>
          </a:solidFill>
          <a:ln>
            <a:solidFill>
              <a:srgbClr val="E8D8DB"/>
            </a:solidFill>
          </a:ln>
        </p:spPr>
        <p:txBody>
          <a:bodyPr wrap="square">
            <a:spAutoFit/>
          </a:bodyPr>
          <a:lstStyle/>
          <a:p>
            <a:endParaRPr lang="es-ES" sz="1300" b="1" dirty="0">
              <a:solidFill>
                <a:schemeClr val="tx1">
                  <a:lumMod val="95000"/>
                  <a:lumOff val="5000"/>
                </a:schemeClr>
              </a:solidFill>
              <a:latin typeface="Aharoni" panose="02010803020104030203" pitchFamily="2" charset="-79"/>
              <a:ea typeface="ADLaM Display" panose="02010000000000000000" pitchFamily="2" charset="0"/>
              <a:cs typeface="Aharoni" panose="02010803020104030203" pitchFamily="2" charset="-79"/>
            </a:endParaRPr>
          </a:p>
          <a:p>
            <a:endParaRPr lang="es-ES" sz="1600" b="1" dirty="0">
              <a:solidFill>
                <a:schemeClr val="tx1">
                  <a:lumMod val="95000"/>
                  <a:lumOff val="5000"/>
                </a:schemeClr>
              </a:solidFill>
              <a:latin typeface="Aharoni" panose="02010803020104030203" pitchFamily="2" charset="-79"/>
              <a:ea typeface="ADLaM Display" panose="02010000000000000000" pitchFamily="2" charset="0"/>
              <a:cs typeface="Aharoni" panose="02010803020104030203" pitchFamily="2" charset="-79"/>
            </a:endParaRPr>
          </a:p>
          <a:p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</a:rPr>
              <a:t>La IE carga en el SIMON hasta el </a:t>
            </a:r>
            <a:r>
              <a:rPr lang="es-ES" sz="1600" u="sng" dirty="0">
                <a:solidFill>
                  <a:srgbClr val="FF0000"/>
                </a:solidFill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</a:rPr>
              <a:t>14 de agosto de 2026</a:t>
            </a: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</a:rPr>
              <a:t>, como evidencia de la ejecución de esta etapa: </a:t>
            </a:r>
          </a:p>
          <a:p>
            <a:endParaRPr lang="es-ES" dirty="0">
              <a:solidFill>
                <a:schemeClr val="tx1">
                  <a:lumMod val="95000"/>
                  <a:lumOff val="5000"/>
                </a:schemeClr>
              </a:solidFill>
              <a:latin typeface="Aharoni" panose="02010803020104030203" pitchFamily="2" charset="-79"/>
              <a:ea typeface="ADLaM Display" panose="02010000000000000000" pitchFamily="2" charset="0"/>
              <a:cs typeface="Aharoni" panose="02010803020104030203" pitchFamily="2" charset="-79"/>
            </a:endParaRPr>
          </a:p>
          <a:p>
            <a:endParaRPr lang="es-ES" dirty="0">
              <a:solidFill>
                <a:schemeClr val="tx1">
                  <a:lumMod val="95000"/>
                  <a:lumOff val="5000"/>
                </a:schemeClr>
              </a:solidFill>
              <a:latin typeface="Aharoni" panose="02010803020104030203" pitchFamily="2" charset="-79"/>
              <a:ea typeface="ADLaM Display" panose="02010000000000000000" pitchFamily="2" charset="0"/>
              <a:cs typeface="Aharoni" panose="02010803020104030203" pitchFamily="2" charset="-79"/>
            </a:endParaRPr>
          </a:p>
          <a:p>
            <a:pPr marL="266700" indent="-266700">
              <a:buClr>
                <a:srgbClr val="398693"/>
              </a:buClr>
              <a:buFont typeface="+mj-lt"/>
              <a:buAutoNum type="romanUcPeriod"/>
            </a:pPr>
            <a:r>
              <a:rPr lang="es-PE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</a:rPr>
              <a:t>Informe de las actividades de atención diferenciada realizada con los estudiantes en el horario de RE:</a:t>
            </a:r>
          </a:p>
          <a:p>
            <a:pPr marL="719138" lvl="2" indent="-285750">
              <a:buClr>
                <a:srgbClr val="398693"/>
              </a:buClr>
              <a:buFont typeface="Arial" panose="020B0604020202020204" pitchFamily="34" charset="0"/>
              <a:buChar char="•"/>
            </a:pPr>
            <a:r>
              <a:rPr lang="es-PE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</a:rPr>
              <a:t>Informe dirigido a la UGEL</a:t>
            </a:r>
          </a:p>
          <a:p>
            <a:pPr marL="719138" lvl="2" indent="-285750">
              <a:buClr>
                <a:srgbClr val="398693"/>
              </a:buClr>
              <a:buFont typeface="Arial" panose="020B0604020202020204" pitchFamily="34" charset="0"/>
              <a:buChar char="•"/>
            </a:pPr>
            <a:r>
              <a:rPr lang="es-PE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</a:rPr>
              <a:t>Describe estrategias y/o actividades de atención diferenciada de comunicación</a:t>
            </a:r>
          </a:p>
          <a:p>
            <a:pPr marL="719138" lvl="2" indent="-285750">
              <a:buClr>
                <a:srgbClr val="398693"/>
              </a:buClr>
              <a:buFont typeface="Arial" panose="020B0604020202020204" pitchFamily="34" charset="0"/>
              <a:buChar char="•"/>
            </a:pPr>
            <a:r>
              <a:rPr lang="es-PE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</a:rPr>
              <a:t>Describe estrategias y/o actividades de atención diferenciada de matemática</a:t>
            </a:r>
          </a:p>
          <a:p>
            <a:pPr marL="719138" lvl="2" indent="-285750">
              <a:buClr>
                <a:srgbClr val="398693"/>
              </a:buClr>
              <a:buFont typeface="Arial" panose="020B0604020202020204" pitchFamily="34" charset="0"/>
              <a:buChar char="•"/>
            </a:pPr>
            <a:r>
              <a:rPr lang="es-PE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</a:rPr>
              <a:t>Firma del directivo de la IE</a:t>
            </a:r>
          </a:p>
          <a:p>
            <a:pPr marL="719138" lvl="2" indent="-285750">
              <a:buClr>
                <a:srgbClr val="398693"/>
              </a:buClr>
              <a:buFont typeface="Arial" panose="020B0604020202020204" pitchFamily="34" charset="0"/>
              <a:buChar char="•"/>
            </a:pPr>
            <a:r>
              <a:rPr lang="es-PE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</a:rPr>
              <a:t>Contiene imágenes de sesiones de refuerzo</a:t>
            </a:r>
          </a:p>
          <a:p>
            <a:pPr marL="266700" lvl="2" indent="-266700">
              <a:buClr>
                <a:srgbClr val="398693"/>
              </a:buClr>
              <a:buFont typeface="+mj-lt"/>
              <a:buAutoNum type="romanUcPeriod"/>
            </a:pPr>
            <a:endParaRPr lang="es-ES" dirty="0">
              <a:solidFill>
                <a:schemeClr val="tx1">
                  <a:lumMod val="95000"/>
                  <a:lumOff val="5000"/>
                </a:schemeClr>
              </a:solidFill>
              <a:latin typeface="Aharoni" panose="02010803020104030203" pitchFamily="2" charset="-79"/>
              <a:ea typeface="ADLaM Display" panose="02010000000000000000" pitchFamily="2" charset="0"/>
              <a:cs typeface="Aharoni" panose="02010803020104030203" pitchFamily="2" charset="-79"/>
            </a:endParaRPr>
          </a:p>
          <a:p>
            <a:pPr marL="266700" indent="-266700">
              <a:buClr>
                <a:srgbClr val="398693"/>
              </a:buClr>
              <a:buFont typeface="+mj-lt"/>
              <a:buAutoNum type="romanUcPeriod"/>
            </a:pPr>
            <a:endParaRPr lang="es-ES" dirty="0">
              <a:solidFill>
                <a:schemeClr val="tx1">
                  <a:lumMod val="95000"/>
                  <a:lumOff val="5000"/>
                </a:schemeClr>
              </a:solidFill>
              <a:latin typeface="Aharoni" panose="02010803020104030203" pitchFamily="2" charset="-79"/>
              <a:ea typeface="ADLaM Display" panose="02010000000000000000" pitchFamily="2" charset="0"/>
              <a:cs typeface="Aharoni" panose="02010803020104030203" pitchFamily="2" charset="-79"/>
            </a:endParaRPr>
          </a:p>
          <a:p>
            <a:pPr marL="266700" indent="-266700">
              <a:buClr>
                <a:srgbClr val="398693"/>
              </a:buClr>
              <a:buFont typeface="+mj-lt"/>
              <a:buAutoNum type="romanUcPeriod"/>
            </a:pPr>
            <a:endParaRPr lang="es-ES" dirty="0">
              <a:solidFill>
                <a:schemeClr val="tx1">
                  <a:lumMod val="95000"/>
                  <a:lumOff val="5000"/>
                </a:schemeClr>
              </a:solidFill>
              <a:latin typeface="Aharoni" panose="02010803020104030203" pitchFamily="2" charset="-79"/>
              <a:ea typeface="ADLaM Display" panose="02010000000000000000" pitchFamily="2" charset="0"/>
              <a:cs typeface="Aharoni" panose="02010803020104030203" pitchFamily="2" charset="-79"/>
            </a:endParaRPr>
          </a:p>
          <a:p>
            <a:pPr marL="266700" indent="-266700">
              <a:buClr>
                <a:srgbClr val="398693"/>
              </a:buClr>
              <a:buFont typeface="+mj-lt"/>
              <a:buAutoNum type="romanUcPeriod"/>
            </a:pPr>
            <a:r>
              <a:rPr lang="es-PE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</a:rPr>
              <a:t>Informe sobre los resultados del fortalecimiento y/o acompañamiento a los docentes que realizan RE en matemática y comunicación</a:t>
            </a:r>
          </a:p>
          <a:p>
            <a:pPr marL="719138" indent="-285750">
              <a:buClr>
                <a:srgbClr val="398693"/>
              </a:buClr>
              <a:buFont typeface="Arial" panose="020B0604020202020204" pitchFamily="34" charset="0"/>
              <a:buChar char="•"/>
            </a:pPr>
            <a:r>
              <a:rPr lang="es-PE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</a:rPr>
              <a:t>Informe dirigido a la UGEL</a:t>
            </a:r>
          </a:p>
          <a:p>
            <a:pPr marL="719138" indent="-285750">
              <a:buClr>
                <a:srgbClr val="398693"/>
              </a:buClr>
              <a:buFont typeface="Arial" panose="020B0604020202020204" pitchFamily="34" charset="0"/>
              <a:buChar char="•"/>
            </a:pPr>
            <a:r>
              <a:rPr lang="es-PE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</a:rPr>
              <a:t>Refiere acciones de fortalecimiento a docentes sobre RE en matemática y comunicación.</a:t>
            </a:r>
          </a:p>
          <a:p>
            <a:pPr marL="719138" indent="-285750">
              <a:buClr>
                <a:srgbClr val="398693"/>
              </a:buClr>
              <a:buFont typeface="Arial" panose="020B0604020202020204" pitchFamily="34" charset="0"/>
              <a:buChar char="•"/>
            </a:pPr>
            <a:r>
              <a:rPr lang="es-PE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</a:rPr>
              <a:t>Firma del directivo de la IE</a:t>
            </a:r>
          </a:p>
          <a:p>
            <a:pPr marL="719138" indent="-285750">
              <a:buClr>
                <a:srgbClr val="398693"/>
              </a:buClr>
              <a:buFont typeface="Arial" panose="020B0604020202020204" pitchFamily="34" charset="0"/>
              <a:buChar char="•"/>
            </a:pPr>
            <a:r>
              <a:rPr lang="es-PE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</a:rPr>
              <a:t>Fichas de acompañamiento a docentes de RE</a:t>
            </a:r>
          </a:p>
          <a:p>
            <a:pPr marL="433388">
              <a:buClr>
                <a:srgbClr val="398693"/>
              </a:buClr>
            </a:pPr>
            <a:endParaRPr lang="es-PE" dirty="0">
              <a:solidFill>
                <a:schemeClr val="tx1">
                  <a:lumMod val="95000"/>
                  <a:lumOff val="5000"/>
                </a:schemeClr>
              </a:solidFill>
              <a:latin typeface="Aharoni" panose="02010803020104030203" pitchFamily="2" charset="-79"/>
              <a:ea typeface="ADLaM Display" panose="02010000000000000000" pitchFamily="2" charset="0"/>
              <a:cs typeface="Aharoni" panose="02010803020104030203" pitchFamily="2" charset="-79"/>
            </a:endParaRPr>
          </a:p>
          <a:p>
            <a:pPr marL="433388">
              <a:buClr>
                <a:srgbClr val="398693"/>
              </a:buClr>
            </a:pPr>
            <a:endParaRPr lang="es-PE" sz="1300" b="1" dirty="0">
              <a:solidFill>
                <a:schemeClr val="tx1">
                  <a:lumMod val="95000"/>
                  <a:lumOff val="5000"/>
                </a:schemeClr>
              </a:solidFill>
              <a:latin typeface="Aharoni" panose="02010803020104030203" pitchFamily="2" charset="-79"/>
              <a:ea typeface="ADLaM Display" panose="02010000000000000000" pitchFamily="2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84756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>
          <a:extLst>
            <a:ext uri="{FF2B5EF4-FFF2-40B4-BE49-F238E27FC236}">
              <a16:creationId xmlns:a16="http://schemas.microsoft.com/office/drawing/2014/main" id="{5EC8F985-DF2D-6575-FADC-9905AC07E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">
            <a:extLst>
              <a:ext uri="{FF2B5EF4-FFF2-40B4-BE49-F238E27FC236}">
                <a16:creationId xmlns:a16="http://schemas.microsoft.com/office/drawing/2014/main" id="{243ADD25-D0CA-1C0D-AE89-DBE26D1C8AB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7841" y="916033"/>
            <a:ext cx="6225359" cy="58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buClrTx/>
              <a:buSzTx/>
              <a:buFontTx/>
            </a:pPr>
            <a:r>
              <a:rPr lang="es-PE" sz="3200" b="1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+mn-ea"/>
                <a:cs typeface="+mn-cs"/>
                <a:sym typeface="Poppins"/>
              </a:rPr>
              <a:t>Formatos de evidencias</a:t>
            </a:r>
            <a:endParaRPr sz="3200" b="1" kern="1200" dirty="0">
              <a:solidFill>
                <a:schemeClr val="tx1">
                  <a:lumMod val="95000"/>
                  <a:lumOff val="5000"/>
                </a:schemeClr>
              </a:solidFill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3CC7FAC1-5FDF-418E-0484-400FC4C1A3D1}"/>
              </a:ext>
            </a:extLst>
          </p:cNvPr>
          <p:cNvGrpSpPr/>
          <p:nvPr/>
        </p:nvGrpSpPr>
        <p:grpSpPr>
          <a:xfrm>
            <a:off x="423092" y="1448961"/>
            <a:ext cx="4882334" cy="108000"/>
            <a:chOff x="1930340" y="5144654"/>
            <a:chExt cx="5818908" cy="643217"/>
          </a:xfrm>
        </p:grpSpPr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51C7FE3D-D43E-D72B-0868-8D69E11B3AC3}"/>
                </a:ext>
              </a:extLst>
            </p:cNvPr>
            <p:cNvSpPr/>
            <p:nvPr/>
          </p:nvSpPr>
          <p:spPr>
            <a:xfrm>
              <a:off x="1930340" y="5144654"/>
              <a:ext cx="1939636" cy="643217"/>
            </a:xfrm>
            <a:prstGeom prst="rect">
              <a:avLst/>
            </a:prstGeom>
            <a:solidFill>
              <a:srgbClr val="E8D8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PE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A073C418-B829-FD65-47FA-E887EAB978BC}"/>
                </a:ext>
              </a:extLst>
            </p:cNvPr>
            <p:cNvSpPr/>
            <p:nvPr/>
          </p:nvSpPr>
          <p:spPr>
            <a:xfrm>
              <a:off x="3869976" y="5144654"/>
              <a:ext cx="1939636" cy="643217"/>
            </a:xfrm>
            <a:prstGeom prst="rect">
              <a:avLst/>
            </a:prstGeom>
            <a:solidFill>
              <a:srgbClr val="DCD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PE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0A61DB2C-E6C3-BC63-9280-E865BC479485}"/>
                </a:ext>
              </a:extLst>
            </p:cNvPr>
            <p:cNvSpPr/>
            <p:nvPr/>
          </p:nvSpPr>
          <p:spPr>
            <a:xfrm>
              <a:off x="5809612" y="5144654"/>
              <a:ext cx="1939636" cy="643217"/>
            </a:xfrm>
            <a:prstGeom prst="rect">
              <a:avLst/>
            </a:prstGeom>
            <a:solidFill>
              <a:srgbClr val="C9E5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PE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6" name="Google Shape;108;p3">
            <a:extLst>
              <a:ext uri="{FF2B5EF4-FFF2-40B4-BE49-F238E27FC236}">
                <a16:creationId xmlns:a16="http://schemas.microsoft.com/office/drawing/2014/main" id="{8856B5B6-266C-9ABC-B18D-1E7B421047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10299" y="2033696"/>
            <a:ext cx="4672801" cy="707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00000"/>
              </a:lnSpc>
              <a:spcBef>
                <a:spcPts val="0"/>
              </a:spcBef>
              <a:buClr>
                <a:srgbClr val="398693"/>
              </a:buClr>
              <a:buSzTx/>
            </a:pPr>
            <a:r>
              <a:rPr lang="es-E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  <a:sym typeface="Poppins"/>
              </a:rPr>
              <a:t>Se encuentran alojadas en el siguiente enlace</a:t>
            </a:r>
            <a:r>
              <a:rPr lang="es-ES" sz="2000" kern="1200" dirty="0">
                <a:solidFill>
                  <a:srgbClr val="6F655D"/>
                </a:solidFill>
                <a:latin typeface="Arial"/>
                <a:ea typeface="+mn-ea"/>
                <a:cs typeface="+mn-cs"/>
                <a:sym typeface="Poppins"/>
              </a:rPr>
              <a:t>: </a:t>
            </a:r>
            <a:r>
              <a:rPr lang="en-US" sz="1800" dirty="0">
                <a:hlinkClick r:id="rId3"/>
              </a:rPr>
              <a:t>ETAPA 2 DESARROLLO</a:t>
            </a:r>
            <a:endParaRPr lang="es-ES" sz="2000" kern="1200" dirty="0">
              <a:solidFill>
                <a:srgbClr val="6F655D"/>
              </a:solidFill>
              <a:latin typeface="Arial"/>
              <a:ea typeface="+mn-ea"/>
              <a:cs typeface="+mn-cs"/>
              <a:sym typeface="Poppin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61C6FDB-BD30-5BD4-BBD4-260860C07A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3313" y="3218277"/>
            <a:ext cx="2694666" cy="2826112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6281576-A849-5A82-9CB3-3BCCA906A5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5557" y="624017"/>
            <a:ext cx="4575934" cy="306678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745243F-63F7-2C1B-8DC4-ED085E035C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4633" y="3343738"/>
            <a:ext cx="4817806" cy="3338603"/>
          </a:xfrm>
          <a:prstGeom prst="rect">
            <a:avLst/>
          </a:prstGeom>
        </p:spPr>
      </p:pic>
      <p:pic>
        <p:nvPicPr>
          <p:cNvPr id="7" name="Imagen 6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803045BE-0431-FCA0-EB99-68421B4C45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072" y="80331"/>
            <a:ext cx="1882466" cy="39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5981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 2013 - 2022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e Office 2013 - 2022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Metadata/LabelInfo.xml><?xml version="1.0" encoding="utf-8"?>
<clbl:labelList xmlns:clbl="http://schemas.microsoft.com/office/2020/mipLabelMetadata">
  <clbl:label id="{179bdda8-d964-43ff-ad3b-674186a2fa28}" enabled="0" method="" siteId="{179bdda8-d964-43ff-ad3b-674186a2fa2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3583</TotalTime>
  <Words>317</Words>
  <Application>Microsoft Office PowerPoint</Application>
  <PresentationFormat>Panorámica</PresentationFormat>
  <Paragraphs>38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10</vt:i4>
      </vt:variant>
    </vt:vector>
  </HeadingPairs>
  <TitlesOfParts>
    <vt:vector size="19" baseType="lpstr">
      <vt:lpstr>Wingdings</vt:lpstr>
      <vt:lpstr>Poppins Light</vt:lpstr>
      <vt:lpstr>Arial</vt:lpstr>
      <vt:lpstr>ADLaM Display</vt:lpstr>
      <vt:lpstr>Calibri</vt:lpstr>
      <vt:lpstr>Poppins</vt:lpstr>
      <vt:lpstr>Aharoni</vt:lpstr>
      <vt:lpstr>Tema de Office 2013 - 2022</vt:lpstr>
      <vt:lpstr>1_Tema de Office 2013 - 2022</vt:lpstr>
      <vt:lpstr>ORIENTACIONES PARA LA IMPLEMENTACIÓN DE LA ETAPA DE DESARROLLO DE REFUERZO ESCOLAR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Precisiones para el registro SIMON</vt:lpstr>
      <vt:lpstr>Formatos de evidencias</vt:lpstr>
      <vt:lpstr>GRACIAS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PORTADA</dc:title>
  <dc:creator>Roberto Flores Consiglieri</dc:creator>
  <cp:lastModifiedBy>UGEL Pacasmayo</cp:lastModifiedBy>
  <cp:revision>38</cp:revision>
  <dcterms:created xsi:type="dcterms:W3CDTF">2023-03-07T15:24:27Z</dcterms:created>
  <dcterms:modified xsi:type="dcterms:W3CDTF">2026-07-17T14:41:59Z</dcterms:modified>
</cp:coreProperties>
</file>