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 bookmarkIdSeed="2">
  <p:sldMasterIdLst>
    <p:sldMasterId id="2147483661" r:id="rId1"/>
    <p:sldMasterId id="2147483673" r:id="rId2"/>
    <p:sldMasterId id="2147483697" r:id="rId3"/>
  </p:sldMasterIdLst>
  <p:notesMasterIdLst>
    <p:notesMasterId r:id="rId21"/>
  </p:notesMasterIdLst>
  <p:sldIdLst>
    <p:sldId id="4170" r:id="rId4"/>
    <p:sldId id="606" r:id="rId5"/>
    <p:sldId id="596" r:id="rId6"/>
    <p:sldId id="4176" r:id="rId7"/>
    <p:sldId id="4220" r:id="rId8"/>
    <p:sldId id="4217" r:id="rId9"/>
    <p:sldId id="4219" r:id="rId10"/>
    <p:sldId id="4223" r:id="rId11"/>
    <p:sldId id="4224" r:id="rId12"/>
    <p:sldId id="4225" r:id="rId13"/>
    <p:sldId id="4228" r:id="rId14"/>
    <p:sldId id="4229" r:id="rId15"/>
    <p:sldId id="4227" r:id="rId16"/>
    <p:sldId id="4230" r:id="rId17"/>
    <p:sldId id="4226" r:id="rId18"/>
    <p:sldId id="4218" r:id="rId19"/>
    <p:sldId id="4171" r:id="rId20"/>
  </p:sldIdLst>
  <p:sldSz cx="12192000" cy="6858000"/>
  <p:notesSz cx="6858000" cy="9144000"/>
  <p:embeddedFontLst>
    <p:embeddedFont>
      <p:font typeface="Aileron Bold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5" roundtripDataSignature="AMtx7mhpsdPbFBuTw7JzcNSq8xUFsWkhK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LA ROSA ACOSTA BARRETO" initials="KRAB" lastIdx="1" clrIdx="0">
    <p:extLst>
      <p:ext uri="{19B8F6BF-5375-455C-9EA6-DF929625EA0E}">
        <p15:presenceInfo xmlns:p15="http://schemas.microsoft.com/office/powerpoint/2012/main" userId="S-1-5-21-1280482202-4056878361-557001864-134847" providerId="AD"/>
      </p:ext>
    </p:extLst>
  </p:cmAuthor>
  <p:cmAuthor id="2" name="JOHANA POMAJAMBO PEREZ" initials="JPP" lastIdx="1" clrIdx="1">
    <p:extLst>
      <p:ext uri="{19B8F6BF-5375-455C-9EA6-DF929625EA0E}">
        <p15:presenceInfo xmlns:p15="http://schemas.microsoft.com/office/powerpoint/2012/main" userId="S::JPOMAJAMBO@minedu.gob.pe::ceefd83c-1433-4710-97a0-579ced82b09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DBF1"/>
    <a:srgbClr val="BE8AD3"/>
    <a:srgbClr val="4EC5A9"/>
    <a:srgbClr val="2865C9"/>
    <a:srgbClr val="30B2F8"/>
    <a:srgbClr val="B1B1B1"/>
    <a:srgbClr val="7AB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Acento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59" autoAdjust="0"/>
    <p:restoredTop sz="94668"/>
  </p:normalViewPr>
  <p:slideViewPr>
    <p:cSldViewPr snapToGrid="0" showGuides="1">
      <p:cViewPr varScale="1">
        <p:scale>
          <a:sx n="67" d="100"/>
          <a:sy n="67" d="100"/>
        </p:scale>
        <p:origin x="59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-19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125" Type="http://customschemas.google.com/relationships/presentationmetadata" Target="NUL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129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128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27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13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126" Type="http://schemas.openxmlformats.org/officeDocument/2006/relationships/commentAuthors" Target="commentAuthor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E449A9-08AE-4F05-97D2-1E98F6C5E2BC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465EC27E-BA50-45AF-9F14-DD1635909A8D}">
      <dgm:prSet phldrT="[Texto]" custT="1"/>
      <dgm:spPr/>
      <dgm:t>
        <a:bodyPr/>
        <a:lstStyle/>
        <a:p>
          <a:pPr algn="just"/>
          <a:r>
            <a:rPr lang="es-ES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Promover en la comunidad educativa la revisión del marco normativo del SAEI (RVM 041-2024-MINEDU) y solicitar el apoyo de la UGEL en caso lo requieran.</a:t>
          </a:r>
          <a:endParaRPr lang="es-PE" sz="18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00954C8-B005-4834-B24E-D914C43DEADC}" type="parTrans" cxnId="{6ADC4CDD-7829-40E7-93EF-ED6EE35B2908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52EA95-B1B6-48DC-8410-326F10A216AE}" type="sibTrans" cxnId="{6ADC4CDD-7829-40E7-93EF-ED6EE35B2908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2934FF2-10CE-4FEF-9AC9-86661AE5499D}">
      <dgm:prSet phldrT="[Texto]" custT="1"/>
      <dgm:spPr/>
      <dgm:t>
        <a:bodyPr/>
        <a:lstStyle/>
        <a:p>
          <a:pPr algn="just"/>
          <a:r>
            <a:rPr lang="es-MX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Los directivos asumen un liderazgo para la gestión de la educación inclusiva, que promueve el compromiso de toda </a:t>
          </a:r>
          <a:r>
            <a:rPr lang="es-PE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la comunidad educativa.</a:t>
          </a:r>
          <a:r>
            <a:rPr lang="es-ES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b="0" i="0" u="none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C7EFAE6-BA53-41FC-9E7C-31D3ECAA4CF8}" type="parTrans" cxnId="{530A5D71-F954-4BFA-AA2A-7BEA293F40CA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D5E4F60-2381-4C55-9BE1-DED26D2E66C3}" type="sibTrans" cxnId="{530A5D71-F954-4BFA-AA2A-7BEA293F40CA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99F33A0-CC12-476F-BE67-7DC632BC4F10}">
      <dgm:prSet phldrT="[Texto]" custT="1"/>
      <dgm:spPr/>
      <dgm:t>
        <a:bodyPr/>
        <a:lstStyle/>
        <a:p>
          <a:pPr algn="just"/>
          <a:r>
            <a:rPr lang="es-ES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Generar espacios de reflexión con los actores de la comunidad educativa sobre el derecho a la educación.</a:t>
          </a:r>
          <a:endParaRPr lang="es-PE" sz="18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A75C3FB2-F06A-43B5-99B0-3892F77CFB6C}" type="parTrans" cxnId="{6B8DBC16-B797-45DC-B3EC-F2CC118944B8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CFBB75F-D6A9-4063-8129-3D20E5E4F81B}" type="sibTrans" cxnId="{6B8DBC16-B797-45DC-B3EC-F2CC118944B8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3D07514-29F2-45AB-A67C-491426732898}">
      <dgm:prSet custT="1"/>
      <dgm:spPr/>
      <dgm:t>
        <a:bodyPr/>
        <a:lstStyle/>
        <a:p>
          <a:pPr algn="just"/>
          <a:r>
            <a:rPr lang="es-ES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Identificar las fortalezas del personal de la institución educativa respecto a la educción inclusiva.</a:t>
          </a:r>
          <a:endParaRPr lang="es-PE" sz="18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50796AC-BB12-4EC6-B972-8F7F2D10FA11}" type="parTrans" cxnId="{6E4D38F3-8C04-4C02-9616-A38C13A9E6C4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47D6BAB-96E9-4E7C-9337-8DAEB87A4FCD}" type="sibTrans" cxnId="{6E4D38F3-8C04-4C02-9616-A38C13A9E6C4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F9AD503-8A77-495A-A44D-9497FD52011C}">
      <dgm:prSet custT="1"/>
      <dgm:spPr/>
      <dgm:t>
        <a:bodyPr/>
        <a:lstStyle/>
        <a:p>
          <a:pPr algn="just"/>
          <a:r>
            <a:rPr lang="es-MX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Los docentes dejan de lado la visión homogeneizadora, a fin de garantizar el logro de los aprendizajes de la diversidad </a:t>
          </a:r>
          <a:r>
            <a:rPr lang="es-PE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de estudiantes.</a:t>
          </a:r>
          <a:r>
            <a:rPr lang="es-ES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es-PE" sz="18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D0610A0-87AB-4D58-ABB3-51170B5D159B}" type="parTrans" cxnId="{C9762188-647F-4807-9D49-F5F6627783D8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FF21E1D-3E9D-464F-AA06-5C057F579780}" type="sibTrans" cxnId="{C9762188-647F-4807-9D49-F5F6627783D8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DD33AF0-64CA-4B24-90A1-BC40FFF1CD2E}">
      <dgm:prSet custT="1"/>
      <dgm:spPr/>
      <dgm:t>
        <a:bodyPr/>
        <a:lstStyle/>
        <a:p>
          <a:pPr algn="just"/>
          <a:r>
            <a:rPr lang="es-MX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Las familias conocen y comprenden que los estudiantes tienen diferentes ritmos y formas de aprender.</a:t>
          </a:r>
          <a:r>
            <a:rPr lang="es-ES" sz="18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es-PE" sz="18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E1A1F1-28A5-4B3A-AFA0-003357B1D87F}" type="parTrans" cxnId="{985C8C35-D18A-4833-A88A-8328D30D9185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23478ED-5C2F-4C63-BD03-4369C116F429}" type="sibTrans" cxnId="{985C8C35-D18A-4833-A88A-8328D30D9185}">
      <dgm:prSet/>
      <dgm:spPr/>
      <dgm:t>
        <a:bodyPr/>
        <a:lstStyle/>
        <a:p>
          <a:pPr algn="just"/>
          <a:endParaRPr lang="es-PE" sz="180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F94F369-50B4-4530-93E7-783111C42ADC}" type="pres">
      <dgm:prSet presAssocID="{9BE449A9-08AE-4F05-97D2-1E98F6C5E2BC}" presName="Name0" presStyleCnt="0">
        <dgm:presLayoutVars>
          <dgm:chMax val="7"/>
          <dgm:chPref val="7"/>
          <dgm:dir/>
        </dgm:presLayoutVars>
      </dgm:prSet>
      <dgm:spPr/>
    </dgm:pt>
    <dgm:pt modelId="{1EFE635D-F68E-4AF8-8CE5-87DA31D4F3F2}" type="pres">
      <dgm:prSet presAssocID="{9BE449A9-08AE-4F05-97D2-1E98F6C5E2BC}" presName="Name1" presStyleCnt="0"/>
      <dgm:spPr/>
    </dgm:pt>
    <dgm:pt modelId="{A2EF9681-1AC4-4CBC-BADA-9E67FA6E0E00}" type="pres">
      <dgm:prSet presAssocID="{9BE449A9-08AE-4F05-97D2-1E98F6C5E2BC}" presName="cycle" presStyleCnt="0"/>
      <dgm:spPr/>
    </dgm:pt>
    <dgm:pt modelId="{F19C8D7D-C92D-440F-A6B6-4CCBDC8D507E}" type="pres">
      <dgm:prSet presAssocID="{9BE449A9-08AE-4F05-97D2-1E98F6C5E2BC}" presName="srcNode" presStyleLbl="node1" presStyleIdx="0" presStyleCnt="6"/>
      <dgm:spPr/>
    </dgm:pt>
    <dgm:pt modelId="{ABFCE372-C6A3-4F3E-8D55-C3CEEB56B453}" type="pres">
      <dgm:prSet presAssocID="{9BE449A9-08AE-4F05-97D2-1E98F6C5E2BC}" presName="conn" presStyleLbl="parChTrans1D2" presStyleIdx="0" presStyleCnt="1"/>
      <dgm:spPr/>
    </dgm:pt>
    <dgm:pt modelId="{4C7F1878-82E6-4AAC-A76E-92005A7752CF}" type="pres">
      <dgm:prSet presAssocID="{9BE449A9-08AE-4F05-97D2-1E98F6C5E2BC}" presName="extraNode" presStyleLbl="node1" presStyleIdx="0" presStyleCnt="6"/>
      <dgm:spPr/>
    </dgm:pt>
    <dgm:pt modelId="{F2AEBA36-CF5B-421F-8918-02B5ACBD4C94}" type="pres">
      <dgm:prSet presAssocID="{9BE449A9-08AE-4F05-97D2-1E98F6C5E2BC}" presName="dstNode" presStyleLbl="node1" presStyleIdx="0" presStyleCnt="6"/>
      <dgm:spPr/>
    </dgm:pt>
    <dgm:pt modelId="{977B601D-76FA-400C-8B43-54ACFE8E88BE}" type="pres">
      <dgm:prSet presAssocID="{465EC27E-BA50-45AF-9F14-DD1635909A8D}" presName="text_1" presStyleLbl="node1" presStyleIdx="0" presStyleCnt="6">
        <dgm:presLayoutVars>
          <dgm:bulletEnabled val="1"/>
        </dgm:presLayoutVars>
      </dgm:prSet>
      <dgm:spPr/>
    </dgm:pt>
    <dgm:pt modelId="{CA7BE811-155F-4FDF-9841-A1A6A9D5B6D9}" type="pres">
      <dgm:prSet presAssocID="{465EC27E-BA50-45AF-9F14-DD1635909A8D}" presName="accent_1" presStyleCnt="0"/>
      <dgm:spPr/>
    </dgm:pt>
    <dgm:pt modelId="{C47F1576-B6D1-4EE7-9214-FD5EF22AB3E7}" type="pres">
      <dgm:prSet presAssocID="{465EC27E-BA50-45AF-9F14-DD1635909A8D}" presName="accentRepeatNode" presStyleLbl="solidFgAcc1" presStyleIdx="0" presStyleCnt="6"/>
      <dgm:spPr/>
    </dgm:pt>
    <dgm:pt modelId="{229B6C0D-9ECB-477F-8C92-CD1ADDF2A390}" type="pres">
      <dgm:prSet presAssocID="{72934FF2-10CE-4FEF-9AC9-86661AE5499D}" presName="text_2" presStyleLbl="node1" presStyleIdx="1" presStyleCnt="6">
        <dgm:presLayoutVars>
          <dgm:bulletEnabled val="1"/>
        </dgm:presLayoutVars>
      </dgm:prSet>
      <dgm:spPr/>
    </dgm:pt>
    <dgm:pt modelId="{932A08CC-23A9-42DA-8392-E6E52BDDB55E}" type="pres">
      <dgm:prSet presAssocID="{72934FF2-10CE-4FEF-9AC9-86661AE5499D}" presName="accent_2" presStyleCnt="0"/>
      <dgm:spPr/>
    </dgm:pt>
    <dgm:pt modelId="{5E158CCF-BC45-47F8-9D55-EE83C3B218C1}" type="pres">
      <dgm:prSet presAssocID="{72934FF2-10CE-4FEF-9AC9-86661AE5499D}" presName="accentRepeatNode" presStyleLbl="solidFgAcc1" presStyleIdx="1" presStyleCnt="6"/>
      <dgm:spPr/>
    </dgm:pt>
    <dgm:pt modelId="{063234FA-5D88-48AC-AE75-9A05B01D7B07}" type="pres">
      <dgm:prSet presAssocID="{B99F33A0-CC12-476F-BE67-7DC632BC4F10}" presName="text_3" presStyleLbl="node1" presStyleIdx="2" presStyleCnt="6">
        <dgm:presLayoutVars>
          <dgm:bulletEnabled val="1"/>
        </dgm:presLayoutVars>
      </dgm:prSet>
      <dgm:spPr/>
    </dgm:pt>
    <dgm:pt modelId="{B7C5AFEC-DB56-48AE-B118-A20EC5E25C99}" type="pres">
      <dgm:prSet presAssocID="{B99F33A0-CC12-476F-BE67-7DC632BC4F10}" presName="accent_3" presStyleCnt="0"/>
      <dgm:spPr/>
    </dgm:pt>
    <dgm:pt modelId="{ED30AF05-D116-4EA1-B6A0-A33D4626F47A}" type="pres">
      <dgm:prSet presAssocID="{B99F33A0-CC12-476F-BE67-7DC632BC4F10}" presName="accentRepeatNode" presStyleLbl="solidFgAcc1" presStyleIdx="2" presStyleCnt="6"/>
      <dgm:spPr/>
    </dgm:pt>
    <dgm:pt modelId="{30D9C5C8-C4D3-4E8F-BA7B-951629285CB6}" type="pres">
      <dgm:prSet presAssocID="{B3D07514-29F2-45AB-A67C-491426732898}" presName="text_4" presStyleLbl="node1" presStyleIdx="3" presStyleCnt="6">
        <dgm:presLayoutVars>
          <dgm:bulletEnabled val="1"/>
        </dgm:presLayoutVars>
      </dgm:prSet>
      <dgm:spPr/>
    </dgm:pt>
    <dgm:pt modelId="{345EE20E-DFC7-4552-B702-16778AE31EDA}" type="pres">
      <dgm:prSet presAssocID="{B3D07514-29F2-45AB-A67C-491426732898}" presName="accent_4" presStyleCnt="0"/>
      <dgm:spPr/>
    </dgm:pt>
    <dgm:pt modelId="{CAD46867-4108-43CD-B200-38257BF55140}" type="pres">
      <dgm:prSet presAssocID="{B3D07514-29F2-45AB-A67C-491426732898}" presName="accentRepeatNode" presStyleLbl="solidFgAcc1" presStyleIdx="3" presStyleCnt="6"/>
      <dgm:spPr/>
    </dgm:pt>
    <dgm:pt modelId="{D1F615FE-3CB2-47E4-BB5A-B735517F8590}" type="pres">
      <dgm:prSet presAssocID="{2F9AD503-8A77-495A-A44D-9497FD52011C}" presName="text_5" presStyleLbl="node1" presStyleIdx="4" presStyleCnt="6">
        <dgm:presLayoutVars>
          <dgm:bulletEnabled val="1"/>
        </dgm:presLayoutVars>
      </dgm:prSet>
      <dgm:spPr/>
    </dgm:pt>
    <dgm:pt modelId="{4257BB99-A794-4A8B-9BC3-09E117048CC7}" type="pres">
      <dgm:prSet presAssocID="{2F9AD503-8A77-495A-A44D-9497FD52011C}" presName="accent_5" presStyleCnt="0"/>
      <dgm:spPr/>
    </dgm:pt>
    <dgm:pt modelId="{369242B7-CD1A-4778-9639-278FC7950F0F}" type="pres">
      <dgm:prSet presAssocID="{2F9AD503-8A77-495A-A44D-9497FD52011C}" presName="accentRepeatNode" presStyleLbl="solidFgAcc1" presStyleIdx="4" presStyleCnt="6"/>
      <dgm:spPr/>
    </dgm:pt>
    <dgm:pt modelId="{790B9C14-C6AE-4AED-9ACD-1C561ADC0CAB}" type="pres">
      <dgm:prSet presAssocID="{EDD33AF0-64CA-4B24-90A1-BC40FFF1CD2E}" presName="text_6" presStyleLbl="node1" presStyleIdx="5" presStyleCnt="6">
        <dgm:presLayoutVars>
          <dgm:bulletEnabled val="1"/>
        </dgm:presLayoutVars>
      </dgm:prSet>
      <dgm:spPr/>
    </dgm:pt>
    <dgm:pt modelId="{D51F6FA2-9E90-4789-809E-849C7337FBF7}" type="pres">
      <dgm:prSet presAssocID="{EDD33AF0-64CA-4B24-90A1-BC40FFF1CD2E}" presName="accent_6" presStyleCnt="0"/>
      <dgm:spPr/>
    </dgm:pt>
    <dgm:pt modelId="{663D5BE5-9748-421E-8735-A9D87FA1FF21}" type="pres">
      <dgm:prSet presAssocID="{EDD33AF0-64CA-4B24-90A1-BC40FFF1CD2E}" presName="accentRepeatNode" presStyleLbl="solidFgAcc1" presStyleIdx="5" presStyleCnt="6"/>
      <dgm:spPr/>
    </dgm:pt>
  </dgm:ptLst>
  <dgm:cxnLst>
    <dgm:cxn modelId="{6B8DBC16-B797-45DC-B3EC-F2CC118944B8}" srcId="{9BE449A9-08AE-4F05-97D2-1E98F6C5E2BC}" destId="{B99F33A0-CC12-476F-BE67-7DC632BC4F10}" srcOrd="2" destOrd="0" parTransId="{A75C3FB2-F06A-43B5-99B0-3892F77CFB6C}" sibTransId="{9CFBB75F-D6A9-4063-8129-3D20E5E4F81B}"/>
    <dgm:cxn modelId="{985C8C35-D18A-4833-A88A-8328D30D9185}" srcId="{9BE449A9-08AE-4F05-97D2-1E98F6C5E2BC}" destId="{EDD33AF0-64CA-4B24-90A1-BC40FFF1CD2E}" srcOrd="5" destOrd="0" parTransId="{ECE1A1F1-28A5-4B3A-AFA0-003357B1D87F}" sibTransId="{123478ED-5C2F-4C63-BD03-4369C116F429}"/>
    <dgm:cxn modelId="{DF9D216D-4057-4366-803A-15ACD24326FB}" type="presOf" srcId="{B99F33A0-CC12-476F-BE67-7DC632BC4F10}" destId="{063234FA-5D88-48AC-AE75-9A05B01D7B07}" srcOrd="0" destOrd="0" presId="urn:microsoft.com/office/officeart/2008/layout/VerticalCurvedList"/>
    <dgm:cxn modelId="{4E44AA4F-DE33-4F9B-A393-4EA2BAA211D9}" type="presOf" srcId="{72934FF2-10CE-4FEF-9AC9-86661AE5499D}" destId="{229B6C0D-9ECB-477F-8C92-CD1ADDF2A390}" srcOrd="0" destOrd="0" presId="urn:microsoft.com/office/officeart/2008/layout/VerticalCurvedList"/>
    <dgm:cxn modelId="{530A5D71-F954-4BFA-AA2A-7BEA293F40CA}" srcId="{9BE449A9-08AE-4F05-97D2-1E98F6C5E2BC}" destId="{72934FF2-10CE-4FEF-9AC9-86661AE5499D}" srcOrd="1" destOrd="0" parTransId="{AC7EFAE6-BA53-41FC-9E7C-31D3ECAA4CF8}" sibTransId="{2D5E4F60-2381-4C55-9BE1-DED26D2E66C3}"/>
    <dgm:cxn modelId="{C9762188-647F-4807-9D49-F5F6627783D8}" srcId="{9BE449A9-08AE-4F05-97D2-1E98F6C5E2BC}" destId="{2F9AD503-8A77-495A-A44D-9497FD52011C}" srcOrd="4" destOrd="0" parTransId="{1D0610A0-87AB-4D58-ABB3-51170B5D159B}" sibTransId="{CFF21E1D-3E9D-464F-AA06-5C057F579780}"/>
    <dgm:cxn modelId="{51CE748C-CE66-439F-BFDD-52ED48BD5C19}" type="presOf" srcId="{EDD33AF0-64CA-4B24-90A1-BC40FFF1CD2E}" destId="{790B9C14-C6AE-4AED-9ACD-1C561ADC0CAB}" srcOrd="0" destOrd="0" presId="urn:microsoft.com/office/officeart/2008/layout/VerticalCurvedList"/>
    <dgm:cxn modelId="{FA93648D-B378-4400-8D96-21A475C58F3A}" type="presOf" srcId="{465EC27E-BA50-45AF-9F14-DD1635909A8D}" destId="{977B601D-76FA-400C-8B43-54ACFE8E88BE}" srcOrd="0" destOrd="0" presId="urn:microsoft.com/office/officeart/2008/layout/VerticalCurvedList"/>
    <dgm:cxn modelId="{5FD33CB1-A55F-4587-BE6E-F07D30DE8D97}" type="presOf" srcId="{B3D07514-29F2-45AB-A67C-491426732898}" destId="{30D9C5C8-C4D3-4E8F-BA7B-951629285CB6}" srcOrd="0" destOrd="0" presId="urn:microsoft.com/office/officeart/2008/layout/VerticalCurvedList"/>
    <dgm:cxn modelId="{43DB1CB8-316E-4172-A65D-564CB0CD9DEA}" type="presOf" srcId="{1252EA95-B1B6-48DC-8410-326F10A216AE}" destId="{ABFCE372-C6A3-4F3E-8D55-C3CEEB56B453}" srcOrd="0" destOrd="0" presId="urn:microsoft.com/office/officeart/2008/layout/VerticalCurvedList"/>
    <dgm:cxn modelId="{C0E5C0C8-A934-434F-91FE-443F7EB14ABE}" type="presOf" srcId="{9BE449A9-08AE-4F05-97D2-1E98F6C5E2BC}" destId="{EF94F369-50B4-4530-93E7-783111C42ADC}" srcOrd="0" destOrd="0" presId="urn:microsoft.com/office/officeart/2008/layout/VerticalCurvedList"/>
    <dgm:cxn modelId="{6ADC4CDD-7829-40E7-93EF-ED6EE35B2908}" srcId="{9BE449A9-08AE-4F05-97D2-1E98F6C5E2BC}" destId="{465EC27E-BA50-45AF-9F14-DD1635909A8D}" srcOrd="0" destOrd="0" parTransId="{B00954C8-B005-4834-B24E-D914C43DEADC}" sibTransId="{1252EA95-B1B6-48DC-8410-326F10A216AE}"/>
    <dgm:cxn modelId="{E5CBE5E2-DDF3-4D8E-8DBD-CF93B881475E}" type="presOf" srcId="{2F9AD503-8A77-495A-A44D-9497FD52011C}" destId="{D1F615FE-3CB2-47E4-BB5A-B735517F8590}" srcOrd="0" destOrd="0" presId="urn:microsoft.com/office/officeart/2008/layout/VerticalCurvedList"/>
    <dgm:cxn modelId="{6E4D38F3-8C04-4C02-9616-A38C13A9E6C4}" srcId="{9BE449A9-08AE-4F05-97D2-1E98F6C5E2BC}" destId="{B3D07514-29F2-45AB-A67C-491426732898}" srcOrd="3" destOrd="0" parTransId="{450796AC-BB12-4EC6-B972-8F7F2D10FA11}" sibTransId="{847D6BAB-96E9-4E7C-9337-8DAEB87A4FCD}"/>
    <dgm:cxn modelId="{D661B2DE-4428-4004-AC25-301D03ED4040}" type="presParOf" srcId="{EF94F369-50B4-4530-93E7-783111C42ADC}" destId="{1EFE635D-F68E-4AF8-8CE5-87DA31D4F3F2}" srcOrd="0" destOrd="0" presId="urn:microsoft.com/office/officeart/2008/layout/VerticalCurvedList"/>
    <dgm:cxn modelId="{E42AEFC0-0B47-4721-9B01-675C8DBD9494}" type="presParOf" srcId="{1EFE635D-F68E-4AF8-8CE5-87DA31D4F3F2}" destId="{A2EF9681-1AC4-4CBC-BADA-9E67FA6E0E00}" srcOrd="0" destOrd="0" presId="urn:microsoft.com/office/officeart/2008/layout/VerticalCurvedList"/>
    <dgm:cxn modelId="{9BD5BA74-0322-41F6-AFB3-06C2ADA4EC72}" type="presParOf" srcId="{A2EF9681-1AC4-4CBC-BADA-9E67FA6E0E00}" destId="{F19C8D7D-C92D-440F-A6B6-4CCBDC8D507E}" srcOrd="0" destOrd="0" presId="urn:microsoft.com/office/officeart/2008/layout/VerticalCurvedList"/>
    <dgm:cxn modelId="{629CFE78-D638-4C5D-B1D1-2095F7259D21}" type="presParOf" srcId="{A2EF9681-1AC4-4CBC-BADA-9E67FA6E0E00}" destId="{ABFCE372-C6A3-4F3E-8D55-C3CEEB56B453}" srcOrd="1" destOrd="0" presId="urn:microsoft.com/office/officeart/2008/layout/VerticalCurvedList"/>
    <dgm:cxn modelId="{57C81968-8689-4308-9A71-894F2589F2F2}" type="presParOf" srcId="{A2EF9681-1AC4-4CBC-BADA-9E67FA6E0E00}" destId="{4C7F1878-82E6-4AAC-A76E-92005A7752CF}" srcOrd="2" destOrd="0" presId="urn:microsoft.com/office/officeart/2008/layout/VerticalCurvedList"/>
    <dgm:cxn modelId="{8D8BE457-BC91-42DB-A24B-107BE033541D}" type="presParOf" srcId="{A2EF9681-1AC4-4CBC-BADA-9E67FA6E0E00}" destId="{F2AEBA36-CF5B-421F-8918-02B5ACBD4C94}" srcOrd="3" destOrd="0" presId="urn:microsoft.com/office/officeart/2008/layout/VerticalCurvedList"/>
    <dgm:cxn modelId="{C42282FC-E2A5-4F88-83E2-E44BB61ADDDD}" type="presParOf" srcId="{1EFE635D-F68E-4AF8-8CE5-87DA31D4F3F2}" destId="{977B601D-76FA-400C-8B43-54ACFE8E88BE}" srcOrd="1" destOrd="0" presId="urn:microsoft.com/office/officeart/2008/layout/VerticalCurvedList"/>
    <dgm:cxn modelId="{788316B1-513C-4FA8-9942-80993CAE67CF}" type="presParOf" srcId="{1EFE635D-F68E-4AF8-8CE5-87DA31D4F3F2}" destId="{CA7BE811-155F-4FDF-9841-A1A6A9D5B6D9}" srcOrd="2" destOrd="0" presId="urn:microsoft.com/office/officeart/2008/layout/VerticalCurvedList"/>
    <dgm:cxn modelId="{D64A6FCA-BA98-4DDE-B4AE-4F0F1F30F74E}" type="presParOf" srcId="{CA7BE811-155F-4FDF-9841-A1A6A9D5B6D9}" destId="{C47F1576-B6D1-4EE7-9214-FD5EF22AB3E7}" srcOrd="0" destOrd="0" presId="urn:microsoft.com/office/officeart/2008/layout/VerticalCurvedList"/>
    <dgm:cxn modelId="{3E07C628-75BA-4E75-BFFD-8BB9D9745DE7}" type="presParOf" srcId="{1EFE635D-F68E-4AF8-8CE5-87DA31D4F3F2}" destId="{229B6C0D-9ECB-477F-8C92-CD1ADDF2A390}" srcOrd="3" destOrd="0" presId="urn:microsoft.com/office/officeart/2008/layout/VerticalCurvedList"/>
    <dgm:cxn modelId="{A123ECDF-BDFE-4345-9B54-A920A1D62677}" type="presParOf" srcId="{1EFE635D-F68E-4AF8-8CE5-87DA31D4F3F2}" destId="{932A08CC-23A9-42DA-8392-E6E52BDDB55E}" srcOrd="4" destOrd="0" presId="urn:microsoft.com/office/officeart/2008/layout/VerticalCurvedList"/>
    <dgm:cxn modelId="{1A3F7EB6-A906-4909-8D7E-84448E48BB49}" type="presParOf" srcId="{932A08CC-23A9-42DA-8392-E6E52BDDB55E}" destId="{5E158CCF-BC45-47F8-9D55-EE83C3B218C1}" srcOrd="0" destOrd="0" presId="urn:microsoft.com/office/officeart/2008/layout/VerticalCurvedList"/>
    <dgm:cxn modelId="{0B3DB7A7-8EB4-40D3-AD80-6C06F2E672EC}" type="presParOf" srcId="{1EFE635D-F68E-4AF8-8CE5-87DA31D4F3F2}" destId="{063234FA-5D88-48AC-AE75-9A05B01D7B07}" srcOrd="5" destOrd="0" presId="urn:microsoft.com/office/officeart/2008/layout/VerticalCurvedList"/>
    <dgm:cxn modelId="{C5D356E5-62AD-4201-BA65-62B4B290675D}" type="presParOf" srcId="{1EFE635D-F68E-4AF8-8CE5-87DA31D4F3F2}" destId="{B7C5AFEC-DB56-48AE-B118-A20EC5E25C99}" srcOrd="6" destOrd="0" presId="urn:microsoft.com/office/officeart/2008/layout/VerticalCurvedList"/>
    <dgm:cxn modelId="{B45B7862-A6C3-4192-91AD-BAA8339F6754}" type="presParOf" srcId="{B7C5AFEC-DB56-48AE-B118-A20EC5E25C99}" destId="{ED30AF05-D116-4EA1-B6A0-A33D4626F47A}" srcOrd="0" destOrd="0" presId="urn:microsoft.com/office/officeart/2008/layout/VerticalCurvedList"/>
    <dgm:cxn modelId="{B0D340B0-21C6-4FFB-8B34-14C0909B8786}" type="presParOf" srcId="{1EFE635D-F68E-4AF8-8CE5-87DA31D4F3F2}" destId="{30D9C5C8-C4D3-4E8F-BA7B-951629285CB6}" srcOrd="7" destOrd="0" presId="urn:microsoft.com/office/officeart/2008/layout/VerticalCurvedList"/>
    <dgm:cxn modelId="{9D6F2529-83A8-4039-848A-1433AB85D585}" type="presParOf" srcId="{1EFE635D-F68E-4AF8-8CE5-87DA31D4F3F2}" destId="{345EE20E-DFC7-4552-B702-16778AE31EDA}" srcOrd="8" destOrd="0" presId="urn:microsoft.com/office/officeart/2008/layout/VerticalCurvedList"/>
    <dgm:cxn modelId="{5BB3DAEC-DA86-4203-9469-A12F578E05CD}" type="presParOf" srcId="{345EE20E-DFC7-4552-B702-16778AE31EDA}" destId="{CAD46867-4108-43CD-B200-38257BF55140}" srcOrd="0" destOrd="0" presId="urn:microsoft.com/office/officeart/2008/layout/VerticalCurvedList"/>
    <dgm:cxn modelId="{B8016012-FE11-4757-A3FC-A869FF5C6484}" type="presParOf" srcId="{1EFE635D-F68E-4AF8-8CE5-87DA31D4F3F2}" destId="{D1F615FE-3CB2-47E4-BB5A-B735517F8590}" srcOrd="9" destOrd="0" presId="urn:microsoft.com/office/officeart/2008/layout/VerticalCurvedList"/>
    <dgm:cxn modelId="{486CCC33-40EB-4902-AF99-16330366E4CD}" type="presParOf" srcId="{1EFE635D-F68E-4AF8-8CE5-87DA31D4F3F2}" destId="{4257BB99-A794-4A8B-9BC3-09E117048CC7}" srcOrd="10" destOrd="0" presId="urn:microsoft.com/office/officeart/2008/layout/VerticalCurvedList"/>
    <dgm:cxn modelId="{F28E334B-102A-4C88-98EC-7D628746618E}" type="presParOf" srcId="{4257BB99-A794-4A8B-9BC3-09E117048CC7}" destId="{369242B7-CD1A-4778-9639-278FC7950F0F}" srcOrd="0" destOrd="0" presId="urn:microsoft.com/office/officeart/2008/layout/VerticalCurvedList"/>
    <dgm:cxn modelId="{8DB2C84D-ED4D-4AC8-AFFE-3CA945664497}" type="presParOf" srcId="{1EFE635D-F68E-4AF8-8CE5-87DA31D4F3F2}" destId="{790B9C14-C6AE-4AED-9ACD-1C561ADC0CAB}" srcOrd="11" destOrd="0" presId="urn:microsoft.com/office/officeart/2008/layout/VerticalCurvedList"/>
    <dgm:cxn modelId="{49552FA3-F96B-45E6-BF2C-D86182310D40}" type="presParOf" srcId="{1EFE635D-F68E-4AF8-8CE5-87DA31D4F3F2}" destId="{D51F6FA2-9E90-4789-809E-849C7337FBF7}" srcOrd="12" destOrd="0" presId="urn:microsoft.com/office/officeart/2008/layout/VerticalCurvedList"/>
    <dgm:cxn modelId="{6CF2C157-CB0A-42CD-B452-1FAACB18D306}" type="presParOf" srcId="{D51F6FA2-9E90-4789-809E-849C7337FBF7}" destId="{663D5BE5-9748-421E-8735-A9D87FA1FF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AF05FED-9DB2-4F61-AFF7-FA270EFF3061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D8AFF423-C496-418F-83C2-1AD86F2482AB}">
      <dgm:prSet phldrT="[Texto]" custT="1"/>
      <dgm:spPr/>
      <dgm:t>
        <a:bodyPr/>
        <a:lstStyle/>
        <a:p>
          <a:r>
            <a:rPr lang="es-MX" sz="2800" dirty="0">
              <a:latin typeface="Calibri" panose="020F0502020204030204" pitchFamily="34" charset="0"/>
              <a:cs typeface="Calibri" panose="020F0502020204030204" pitchFamily="34" charset="0"/>
            </a:rPr>
            <a:t>Sensibilización a la comunidad educativa</a:t>
          </a:r>
          <a:endParaRPr lang="es-PE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74C5C58-201B-4012-81FF-E4263B39E4FD}" type="parTrans" cxnId="{E146D204-2A2E-4E25-BBDA-2021C5B0620B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BD1DF16-0D74-4A8A-B3E3-BD630AD7D37A}" type="sibTrans" cxnId="{E146D204-2A2E-4E25-BBDA-2021C5B0620B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F8C91BB-4E42-46A3-B7CC-6050B49A2224}">
      <dgm:prSet phldrT="[Texto]" custT="1"/>
      <dgm:spPr/>
      <dgm:t>
        <a:bodyPr/>
        <a:lstStyle/>
        <a:p>
          <a:r>
            <a:rPr lang="es-MX" sz="2800" dirty="0">
              <a:latin typeface="Calibri" panose="020F0502020204030204" pitchFamily="34" charset="0"/>
              <a:cs typeface="Calibri" panose="020F0502020204030204" pitchFamily="34" charset="0"/>
            </a:rPr>
            <a:t>Actualización de los instrumentos de gestión.</a:t>
          </a:r>
          <a:endParaRPr lang="es-PE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D9C5E95-7943-486D-83B8-115BD23A6179}" type="parTrans" cxnId="{833851EF-BFB6-4D47-A5EF-9BC3F999DE20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9B2B1EB-7BC6-42C7-AC28-F84F5E5A6A9F}" type="sibTrans" cxnId="{833851EF-BFB6-4D47-A5EF-9BC3F999DE20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ACE674D-742B-419C-ACCA-BD3E540ED322}">
      <dgm:prSet phldrT="[Texto]" custT="1"/>
      <dgm:spPr/>
      <dgm:t>
        <a:bodyPr/>
        <a:lstStyle/>
        <a:p>
          <a:r>
            <a:rPr lang="es-MX" sz="2800" dirty="0">
              <a:latin typeface="Calibri" panose="020F0502020204030204" pitchFamily="34" charset="0"/>
              <a:cs typeface="Calibri" panose="020F0502020204030204" pitchFamily="34" charset="0"/>
            </a:rPr>
            <a:t>Identificación de barreras educativas</a:t>
          </a:r>
          <a:endParaRPr lang="es-PE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EB733E2-CCCB-4990-80A7-DCDF4318AE19}" type="parTrans" cxnId="{EF74C616-540C-41D6-A6C8-B4A70411BF72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551032F-1125-4B50-98DF-D34A576AA741}" type="sibTrans" cxnId="{EF74C616-540C-41D6-A6C8-B4A70411BF72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200C5E3-7FCA-41AF-BFA9-A840A6F22E90}">
      <dgm:prSet custT="1"/>
      <dgm:spPr/>
      <dgm:t>
        <a:bodyPr/>
        <a:lstStyle/>
        <a:p>
          <a:r>
            <a:rPr lang="es-MX" sz="2800" dirty="0">
              <a:latin typeface="Calibri" panose="020F0502020204030204" pitchFamily="34" charset="0"/>
              <a:cs typeface="Calibri" panose="020F0502020204030204" pitchFamily="34" charset="0"/>
            </a:rPr>
            <a:t>Formación y orientación para agentes educativos</a:t>
          </a:r>
          <a:endParaRPr lang="es-PE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2338811-6ED6-42D8-96AB-205FAB7FBB34}" type="parTrans" cxnId="{29EF1C2E-FB2C-43B1-96DC-115FE14C6BC9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69A3021-07D4-47F8-AF30-8F51D3120758}" type="sibTrans" cxnId="{29EF1C2E-FB2C-43B1-96DC-115FE14C6BC9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501D9CB-AC14-43B1-9813-2DF3C6F0321F}">
      <dgm:prSet custT="1"/>
      <dgm:spPr/>
      <dgm:t>
        <a:bodyPr/>
        <a:lstStyle/>
        <a:p>
          <a:r>
            <a:rPr lang="es-MX" sz="2800" dirty="0">
              <a:latin typeface="Calibri" panose="020F0502020204030204" pitchFamily="34" charset="0"/>
              <a:cs typeface="Calibri" panose="020F0502020204030204" pitchFamily="34" charset="0"/>
            </a:rPr>
            <a:t>Implementación de apoyos educativos</a:t>
          </a:r>
          <a:endParaRPr lang="es-PE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911EBEF-60AF-4466-9E0D-0577D3D7DD1F}" type="parTrans" cxnId="{4133B420-C40B-4E76-84F6-E12AF2E4B877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7F2F991-5E49-455F-8981-21C86DEFB0A3}" type="sibTrans" cxnId="{4133B420-C40B-4E76-84F6-E12AF2E4B877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3842A18-1774-484D-8026-1BA8129D85B3}">
      <dgm:prSet custT="1"/>
      <dgm:spPr/>
      <dgm:t>
        <a:bodyPr/>
        <a:lstStyle/>
        <a:p>
          <a:r>
            <a:rPr lang="es-MX" sz="2800" dirty="0">
              <a:latin typeface="Calibri" panose="020F0502020204030204" pitchFamily="34" charset="0"/>
              <a:cs typeface="Calibri" panose="020F0502020204030204" pitchFamily="34" charset="0"/>
            </a:rPr>
            <a:t>Coordinación y articulación interna y externa</a:t>
          </a:r>
          <a:endParaRPr lang="es-PE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420BBA5-B635-405D-8D1F-4FD2803CFEB8}" type="parTrans" cxnId="{998372ED-E305-4607-9132-10F10ABF5974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8F43A0A-ED38-456F-BF53-2E72B7021079}" type="sibTrans" cxnId="{998372ED-E305-4607-9132-10F10ABF5974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1E5B1D09-97BE-4B0B-BD30-43211F81B2C8}">
      <dgm:prSet custT="1"/>
      <dgm:spPr/>
      <dgm:t>
        <a:bodyPr/>
        <a:lstStyle/>
        <a:p>
          <a:r>
            <a:rPr lang="es-MX" sz="2800" dirty="0">
              <a:latin typeface="Calibri" panose="020F0502020204030204" pitchFamily="34" charset="0"/>
              <a:cs typeface="Calibri" panose="020F0502020204030204" pitchFamily="34" charset="0"/>
            </a:rPr>
            <a:t>Gestión de recursos y materiales</a:t>
          </a:r>
          <a:endParaRPr lang="es-PE" sz="2800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843D97F-405D-4B5F-B020-8173BE34BEDB}" type="parTrans" cxnId="{85FAD06D-714E-4BC0-8B22-CA75422CBFCA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FEDCFF92-7696-4649-9C3C-7F70A177E4FE}" type="sibTrans" cxnId="{85FAD06D-714E-4BC0-8B22-CA75422CBFCA}">
      <dgm:prSet/>
      <dgm:spPr/>
      <dgm:t>
        <a:bodyPr/>
        <a:lstStyle/>
        <a:p>
          <a:endParaRPr lang="es-PE" sz="280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6AA968AC-DC15-4C84-9A8F-0AD0D519F565}" type="pres">
      <dgm:prSet presAssocID="{3AF05FED-9DB2-4F61-AFF7-FA270EFF3061}" presName="Name0" presStyleCnt="0">
        <dgm:presLayoutVars>
          <dgm:chMax val="7"/>
          <dgm:chPref val="7"/>
          <dgm:dir/>
        </dgm:presLayoutVars>
      </dgm:prSet>
      <dgm:spPr/>
    </dgm:pt>
    <dgm:pt modelId="{03F3A821-33B0-4CC8-AEE6-0D7E99EC9E79}" type="pres">
      <dgm:prSet presAssocID="{3AF05FED-9DB2-4F61-AFF7-FA270EFF3061}" presName="Name1" presStyleCnt="0"/>
      <dgm:spPr/>
    </dgm:pt>
    <dgm:pt modelId="{059078AA-5495-4A3D-BE40-BF0C7AB6A65F}" type="pres">
      <dgm:prSet presAssocID="{3AF05FED-9DB2-4F61-AFF7-FA270EFF3061}" presName="cycle" presStyleCnt="0"/>
      <dgm:spPr/>
    </dgm:pt>
    <dgm:pt modelId="{E11874C5-C64C-47E9-819A-229CB128865D}" type="pres">
      <dgm:prSet presAssocID="{3AF05FED-9DB2-4F61-AFF7-FA270EFF3061}" presName="srcNode" presStyleLbl="node1" presStyleIdx="0" presStyleCnt="7"/>
      <dgm:spPr/>
    </dgm:pt>
    <dgm:pt modelId="{D272B62B-D10E-4593-94F3-86E1633E88EA}" type="pres">
      <dgm:prSet presAssocID="{3AF05FED-9DB2-4F61-AFF7-FA270EFF3061}" presName="conn" presStyleLbl="parChTrans1D2" presStyleIdx="0" presStyleCnt="1"/>
      <dgm:spPr/>
    </dgm:pt>
    <dgm:pt modelId="{3B599667-E722-4D8F-B735-7CC8D763711D}" type="pres">
      <dgm:prSet presAssocID="{3AF05FED-9DB2-4F61-AFF7-FA270EFF3061}" presName="extraNode" presStyleLbl="node1" presStyleIdx="0" presStyleCnt="7"/>
      <dgm:spPr/>
    </dgm:pt>
    <dgm:pt modelId="{3B34915C-C7E0-498A-ADF6-882E6A30E46D}" type="pres">
      <dgm:prSet presAssocID="{3AF05FED-9DB2-4F61-AFF7-FA270EFF3061}" presName="dstNode" presStyleLbl="node1" presStyleIdx="0" presStyleCnt="7"/>
      <dgm:spPr/>
    </dgm:pt>
    <dgm:pt modelId="{D051C836-8941-4E14-80FA-082E01D23066}" type="pres">
      <dgm:prSet presAssocID="{D8AFF423-C496-418F-83C2-1AD86F2482AB}" presName="text_1" presStyleLbl="node1" presStyleIdx="0" presStyleCnt="7">
        <dgm:presLayoutVars>
          <dgm:bulletEnabled val="1"/>
        </dgm:presLayoutVars>
      </dgm:prSet>
      <dgm:spPr/>
    </dgm:pt>
    <dgm:pt modelId="{F75CEB0C-8516-4D94-917C-5A076981C067}" type="pres">
      <dgm:prSet presAssocID="{D8AFF423-C496-418F-83C2-1AD86F2482AB}" presName="accent_1" presStyleCnt="0"/>
      <dgm:spPr/>
    </dgm:pt>
    <dgm:pt modelId="{B2C17615-4A9B-4EF9-82D0-5B818CB0C27F}" type="pres">
      <dgm:prSet presAssocID="{D8AFF423-C496-418F-83C2-1AD86F2482AB}" presName="accentRepeatNode" presStyleLbl="solidFgAcc1" presStyleIdx="0" presStyleCnt="7"/>
      <dgm:spPr/>
    </dgm:pt>
    <dgm:pt modelId="{CE2373F5-4109-484C-9CA8-2DE2C1D11326}" type="pres">
      <dgm:prSet presAssocID="{5F8C91BB-4E42-46A3-B7CC-6050B49A2224}" presName="text_2" presStyleLbl="node1" presStyleIdx="1" presStyleCnt="7">
        <dgm:presLayoutVars>
          <dgm:bulletEnabled val="1"/>
        </dgm:presLayoutVars>
      </dgm:prSet>
      <dgm:spPr/>
    </dgm:pt>
    <dgm:pt modelId="{8254CA20-1778-43DA-AB52-9DF0725F87B8}" type="pres">
      <dgm:prSet presAssocID="{5F8C91BB-4E42-46A3-B7CC-6050B49A2224}" presName="accent_2" presStyleCnt="0"/>
      <dgm:spPr/>
    </dgm:pt>
    <dgm:pt modelId="{DB6F0ED8-D2B9-4087-B74C-09BC39C04E07}" type="pres">
      <dgm:prSet presAssocID="{5F8C91BB-4E42-46A3-B7CC-6050B49A2224}" presName="accentRepeatNode" presStyleLbl="solidFgAcc1" presStyleIdx="1" presStyleCnt="7"/>
      <dgm:spPr/>
    </dgm:pt>
    <dgm:pt modelId="{1AC325A4-0610-40EF-BC45-B7D27C2D8289}" type="pres">
      <dgm:prSet presAssocID="{D200C5E3-7FCA-41AF-BFA9-A840A6F22E90}" presName="text_3" presStyleLbl="node1" presStyleIdx="2" presStyleCnt="7">
        <dgm:presLayoutVars>
          <dgm:bulletEnabled val="1"/>
        </dgm:presLayoutVars>
      </dgm:prSet>
      <dgm:spPr/>
    </dgm:pt>
    <dgm:pt modelId="{61BFB3E2-9D79-47C2-9460-A609A9679428}" type="pres">
      <dgm:prSet presAssocID="{D200C5E3-7FCA-41AF-BFA9-A840A6F22E90}" presName="accent_3" presStyleCnt="0"/>
      <dgm:spPr/>
    </dgm:pt>
    <dgm:pt modelId="{A99EBB16-6768-4DCE-9189-66148A5DD0DF}" type="pres">
      <dgm:prSet presAssocID="{D200C5E3-7FCA-41AF-BFA9-A840A6F22E90}" presName="accentRepeatNode" presStyleLbl="solidFgAcc1" presStyleIdx="2" presStyleCnt="7"/>
      <dgm:spPr/>
    </dgm:pt>
    <dgm:pt modelId="{47ED376D-D81E-435E-BD62-185C3041EBD7}" type="pres">
      <dgm:prSet presAssocID="{8ACE674D-742B-419C-ACCA-BD3E540ED322}" presName="text_4" presStyleLbl="node1" presStyleIdx="3" presStyleCnt="7">
        <dgm:presLayoutVars>
          <dgm:bulletEnabled val="1"/>
        </dgm:presLayoutVars>
      </dgm:prSet>
      <dgm:spPr/>
    </dgm:pt>
    <dgm:pt modelId="{77108923-78AA-4A2D-B3AA-EF28A7CB9A7C}" type="pres">
      <dgm:prSet presAssocID="{8ACE674D-742B-419C-ACCA-BD3E540ED322}" presName="accent_4" presStyleCnt="0"/>
      <dgm:spPr/>
    </dgm:pt>
    <dgm:pt modelId="{F55B316A-17E1-454F-BAD2-49F799DEEDF3}" type="pres">
      <dgm:prSet presAssocID="{8ACE674D-742B-419C-ACCA-BD3E540ED322}" presName="accentRepeatNode" presStyleLbl="solidFgAcc1" presStyleIdx="3" presStyleCnt="7"/>
      <dgm:spPr/>
    </dgm:pt>
    <dgm:pt modelId="{AE917523-C136-4197-9F87-EA81D9503D05}" type="pres">
      <dgm:prSet presAssocID="{7501D9CB-AC14-43B1-9813-2DF3C6F0321F}" presName="text_5" presStyleLbl="node1" presStyleIdx="4" presStyleCnt="7">
        <dgm:presLayoutVars>
          <dgm:bulletEnabled val="1"/>
        </dgm:presLayoutVars>
      </dgm:prSet>
      <dgm:spPr/>
    </dgm:pt>
    <dgm:pt modelId="{2A328FE2-5A4E-42BA-8858-B26D218E73F1}" type="pres">
      <dgm:prSet presAssocID="{7501D9CB-AC14-43B1-9813-2DF3C6F0321F}" presName="accent_5" presStyleCnt="0"/>
      <dgm:spPr/>
    </dgm:pt>
    <dgm:pt modelId="{021B9A9E-5706-4B08-9E49-1D9E72DFDC08}" type="pres">
      <dgm:prSet presAssocID="{7501D9CB-AC14-43B1-9813-2DF3C6F0321F}" presName="accentRepeatNode" presStyleLbl="solidFgAcc1" presStyleIdx="4" presStyleCnt="7"/>
      <dgm:spPr/>
    </dgm:pt>
    <dgm:pt modelId="{50ED34AD-14F5-4C8C-ACA8-54B1D2C81C8A}" type="pres">
      <dgm:prSet presAssocID="{33842A18-1774-484D-8026-1BA8129D85B3}" presName="text_6" presStyleLbl="node1" presStyleIdx="5" presStyleCnt="7">
        <dgm:presLayoutVars>
          <dgm:bulletEnabled val="1"/>
        </dgm:presLayoutVars>
      </dgm:prSet>
      <dgm:spPr/>
    </dgm:pt>
    <dgm:pt modelId="{9047A405-62D1-4A52-8072-692AEA302CD6}" type="pres">
      <dgm:prSet presAssocID="{33842A18-1774-484D-8026-1BA8129D85B3}" presName="accent_6" presStyleCnt="0"/>
      <dgm:spPr/>
    </dgm:pt>
    <dgm:pt modelId="{D1D58087-2FED-4606-BB14-9B70004B60A7}" type="pres">
      <dgm:prSet presAssocID="{33842A18-1774-484D-8026-1BA8129D85B3}" presName="accentRepeatNode" presStyleLbl="solidFgAcc1" presStyleIdx="5" presStyleCnt="7"/>
      <dgm:spPr/>
    </dgm:pt>
    <dgm:pt modelId="{D8EB40C6-F846-440F-96D7-C5F0A84FBD52}" type="pres">
      <dgm:prSet presAssocID="{1E5B1D09-97BE-4B0B-BD30-43211F81B2C8}" presName="text_7" presStyleLbl="node1" presStyleIdx="6" presStyleCnt="7">
        <dgm:presLayoutVars>
          <dgm:bulletEnabled val="1"/>
        </dgm:presLayoutVars>
      </dgm:prSet>
      <dgm:spPr/>
    </dgm:pt>
    <dgm:pt modelId="{D70FD0F3-DCE5-4935-A8CA-6A8B199EAF86}" type="pres">
      <dgm:prSet presAssocID="{1E5B1D09-97BE-4B0B-BD30-43211F81B2C8}" presName="accent_7" presStyleCnt="0"/>
      <dgm:spPr/>
    </dgm:pt>
    <dgm:pt modelId="{F6EBF661-4B3A-4C1E-AF04-F9639F6679BC}" type="pres">
      <dgm:prSet presAssocID="{1E5B1D09-97BE-4B0B-BD30-43211F81B2C8}" presName="accentRepeatNode" presStyleLbl="solidFgAcc1" presStyleIdx="6" presStyleCnt="7"/>
      <dgm:spPr/>
    </dgm:pt>
  </dgm:ptLst>
  <dgm:cxnLst>
    <dgm:cxn modelId="{E146D204-2A2E-4E25-BBDA-2021C5B0620B}" srcId="{3AF05FED-9DB2-4F61-AFF7-FA270EFF3061}" destId="{D8AFF423-C496-418F-83C2-1AD86F2482AB}" srcOrd="0" destOrd="0" parTransId="{C74C5C58-201B-4012-81FF-E4263B39E4FD}" sibTransId="{0BD1DF16-0D74-4A8A-B3E3-BD630AD7D37A}"/>
    <dgm:cxn modelId="{EF74C616-540C-41D6-A6C8-B4A70411BF72}" srcId="{3AF05FED-9DB2-4F61-AFF7-FA270EFF3061}" destId="{8ACE674D-742B-419C-ACCA-BD3E540ED322}" srcOrd="3" destOrd="0" parTransId="{2EB733E2-CCCB-4990-80A7-DCDF4318AE19}" sibTransId="{F551032F-1125-4B50-98DF-D34A576AA741}"/>
    <dgm:cxn modelId="{4133B420-C40B-4E76-84F6-E12AF2E4B877}" srcId="{3AF05FED-9DB2-4F61-AFF7-FA270EFF3061}" destId="{7501D9CB-AC14-43B1-9813-2DF3C6F0321F}" srcOrd="4" destOrd="0" parTransId="{5911EBEF-60AF-4466-9E0D-0577D3D7DD1F}" sibTransId="{E7F2F991-5E49-455F-8981-21C86DEFB0A3}"/>
    <dgm:cxn modelId="{29EF1C2E-FB2C-43B1-96DC-115FE14C6BC9}" srcId="{3AF05FED-9DB2-4F61-AFF7-FA270EFF3061}" destId="{D200C5E3-7FCA-41AF-BFA9-A840A6F22E90}" srcOrd="2" destOrd="0" parTransId="{32338811-6ED6-42D8-96AB-205FAB7FBB34}" sibTransId="{D69A3021-07D4-47F8-AF30-8F51D3120758}"/>
    <dgm:cxn modelId="{8C0BFC38-9B09-4DF6-8139-1D4CD82DF9D4}" type="presOf" srcId="{D200C5E3-7FCA-41AF-BFA9-A840A6F22E90}" destId="{1AC325A4-0610-40EF-BC45-B7D27C2D8289}" srcOrd="0" destOrd="0" presId="urn:microsoft.com/office/officeart/2008/layout/VerticalCurvedList"/>
    <dgm:cxn modelId="{B86EB447-75EF-45A8-9C77-D476F2765E7B}" type="presOf" srcId="{5F8C91BB-4E42-46A3-B7CC-6050B49A2224}" destId="{CE2373F5-4109-484C-9CA8-2DE2C1D11326}" srcOrd="0" destOrd="0" presId="urn:microsoft.com/office/officeart/2008/layout/VerticalCurvedList"/>
    <dgm:cxn modelId="{9F1D976C-FF64-4415-88F5-C53F6E9C5787}" type="presOf" srcId="{3AF05FED-9DB2-4F61-AFF7-FA270EFF3061}" destId="{6AA968AC-DC15-4C84-9A8F-0AD0D519F565}" srcOrd="0" destOrd="0" presId="urn:microsoft.com/office/officeart/2008/layout/VerticalCurvedList"/>
    <dgm:cxn modelId="{85FAD06D-714E-4BC0-8B22-CA75422CBFCA}" srcId="{3AF05FED-9DB2-4F61-AFF7-FA270EFF3061}" destId="{1E5B1D09-97BE-4B0B-BD30-43211F81B2C8}" srcOrd="6" destOrd="0" parTransId="{2843D97F-405D-4B5F-B020-8173BE34BEDB}" sibTransId="{FEDCFF92-7696-4649-9C3C-7F70A177E4FE}"/>
    <dgm:cxn modelId="{45C94578-75EF-44E1-ABBD-C0C629936EAF}" type="presOf" srcId="{33842A18-1774-484D-8026-1BA8129D85B3}" destId="{50ED34AD-14F5-4C8C-ACA8-54B1D2C81C8A}" srcOrd="0" destOrd="0" presId="urn:microsoft.com/office/officeart/2008/layout/VerticalCurvedList"/>
    <dgm:cxn modelId="{C75F6C97-6EE3-44C1-8F7A-73C667047F33}" type="presOf" srcId="{8ACE674D-742B-419C-ACCA-BD3E540ED322}" destId="{47ED376D-D81E-435E-BD62-185C3041EBD7}" srcOrd="0" destOrd="0" presId="urn:microsoft.com/office/officeart/2008/layout/VerticalCurvedList"/>
    <dgm:cxn modelId="{2ECAD5A1-9027-4CF2-9A46-EBE8C7F00B85}" type="presOf" srcId="{7501D9CB-AC14-43B1-9813-2DF3C6F0321F}" destId="{AE917523-C136-4197-9F87-EA81D9503D05}" srcOrd="0" destOrd="0" presId="urn:microsoft.com/office/officeart/2008/layout/VerticalCurvedList"/>
    <dgm:cxn modelId="{D8182AAA-2BF0-44DE-BBCB-07ECDD8ECA84}" type="presOf" srcId="{D8AFF423-C496-418F-83C2-1AD86F2482AB}" destId="{D051C836-8941-4E14-80FA-082E01D23066}" srcOrd="0" destOrd="0" presId="urn:microsoft.com/office/officeart/2008/layout/VerticalCurvedList"/>
    <dgm:cxn modelId="{CFA3ADBC-0849-4BE2-AEE9-A505A5503088}" type="presOf" srcId="{1E5B1D09-97BE-4B0B-BD30-43211F81B2C8}" destId="{D8EB40C6-F846-440F-96D7-C5F0A84FBD52}" srcOrd="0" destOrd="0" presId="urn:microsoft.com/office/officeart/2008/layout/VerticalCurvedList"/>
    <dgm:cxn modelId="{998372ED-E305-4607-9132-10F10ABF5974}" srcId="{3AF05FED-9DB2-4F61-AFF7-FA270EFF3061}" destId="{33842A18-1774-484D-8026-1BA8129D85B3}" srcOrd="5" destOrd="0" parTransId="{1420BBA5-B635-405D-8D1F-4FD2803CFEB8}" sibTransId="{B8F43A0A-ED38-456F-BF53-2E72B7021079}"/>
    <dgm:cxn modelId="{CC3B1DEE-8A84-4BE5-873B-0E1992D73F8C}" type="presOf" srcId="{0BD1DF16-0D74-4A8A-B3E3-BD630AD7D37A}" destId="{D272B62B-D10E-4593-94F3-86E1633E88EA}" srcOrd="0" destOrd="0" presId="urn:microsoft.com/office/officeart/2008/layout/VerticalCurvedList"/>
    <dgm:cxn modelId="{833851EF-BFB6-4D47-A5EF-9BC3F999DE20}" srcId="{3AF05FED-9DB2-4F61-AFF7-FA270EFF3061}" destId="{5F8C91BB-4E42-46A3-B7CC-6050B49A2224}" srcOrd="1" destOrd="0" parTransId="{7D9C5E95-7943-486D-83B8-115BD23A6179}" sibTransId="{69B2B1EB-7BC6-42C7-AC28-F84F5E5A6A9F}"/>
    <dgm:cxn modelId="{428C15DA-7677-4B32-A135-E4C9EC480CC7}" type="presParOf" srcId="{6AA968AC-DC15-4C84-9A8F-0AD0D519F565}" destId="{03F3A821-33B0-4CC8-AEE6-0D7E99EC9E79}" srcOrd="0" destOrd="0" presId="urn:microsoft.com/office/officeart/2008/layout/VerticalCurvedList"/>
    <dgm:cxn modelId="{B6AAB368-B580-4651-9063-9FC7644CD397}" type="presParOf" srcId="{03F3A821-33B0-4CC8-AEE6-0D7E99EC9E79}" destId="{059078AA-5495-4A3D-BE40-BF0C7AB6A65F}" srcOrd="0" destOrd="0" presId="urn:microsoft.com/office/officeart/2008/layout/VerticalCurvedList"/>
    <dgm:cxn modelId="{DA0CB8F9-5D18-464D-8F06-E4CCCCCF5832}" type="presParOf" srcId="{059078AA-5495-4A3D-BE40-BF0C7AB6A65F}" destId="{E11874C5-C64C-47E9-819A-229CB128865D}" srcOrd="0" destOrd="0" presId="urn:microsoft.com/office/officeart/2008/layout/VerticalCurvedList"/>
    <dgm:cxn modelId="{45FE1B98-D001-4F59-9364-D4814D49971B}" type="presParOf" srcId="{059078AA-5495-4A3D-BE40-BF0C7AB6A65F}" destId="{D272B62B-D10E-4593-94F3-86E1633E88EA}" srcOrd="1" destOrd="0" presId="urn:microsoft.com/office/officeart/2008/layout/VerticalCurvedList"/>
    <dgm:cxn modelId="{58B24EA6-6502-4376-8086-0217FBBDBD6F}" type="presParOf" srcId="{059078AA-5495-4A3D-BE40-BF0C7AB6A65F}" destId="{3B599667-E722-4D8F-B735-7CC8D763711D}" srcOrd="2" destOrd="0" presId="urn:microsoft.com/office/officeart/2008/layout/VerticalCurvedList"/>
    <dgm:cxn modelId="{7D851BF9-2D42-49F7-B2B9-C5055090E72F}" type="presParOf" srcId="{059078AA-5495-4A3D-BE40-BF0C7AB6A65F}" destId="{3B34915C-C7E0-498A-ADF6-882E6A30E46D}" srcOrd="3" destOrd="0" presId="urn:microsoft.com/office/officeart/2008/layout/VerticalCurvedList"/>
    <dgm:cxn modelId="{770E69E5-674C-417D-8752-4807A7CE7F0F}" type="presParOf" srcId="{03F3A821-33B0-4CC8-AEE6-0D7E99EC9E79}" destId="{D051C836-8941-4E14-80FA-082E01D23066}" srcOrd="1" destOrd="0" presId="urn:microsoft.com/office/officeart/2008/layout/VerticalCurvedList"/>
    <dgm:cxn modelId="{07B6D3EC-6FB1-4B84-8393-44E19302430F}" type="presParOf" srcId="{03F3A821-33B0-4CC8-AEE6-0D7E99EC9E79}" destId="{F75CEB0C-8516-4D94-917C-5A076981C067}" srcOrd="2" destOrd="0" presId="urn:microsoft.com/office/officeart/2008/layout/VerticalCurvedList"/>
    <dgm:cxn modelId="{C3D295BB-1037-47DE-A281-5004EB5E338A}" type="presParOf" srcId="{F75CEB0C-8516-4D94-917C-5A076981C067}" destId="{B2C17615-4A9B-4EF9-82D0-5B818CB0C27F}" srcOrd="0" destOrd="0" presId="urn:microsoft.com/office/officeart/2008/layout/VerticalCurvedList"/>
    <dgm:cxn modelId="{6866711B-7C12-4932-8F43-986FFAB6F4F0}" type="presParOf" srcId="{03F3A821-33B0-4CC8-AEE6-0D7E99EC9E79}" destId="{CE2373F5-4109-484C-9CA8-2DE2C1D11326}" srcOrd="3" destOrd="0" presId="urn:microsoft.com/office/officeart/2008/layout/VerticalCurvedList"/>
    <dgm:cxn modelId="{3E01494D-6933-49DA-BEEC-68A951CFBA62}" type="presParOf" srcId="{03F3A821-33B0-4CC8-AEE6-0D7E99EC9E79}" destId="{8254CA20-1778-43DA-AB52-9DF0725F87B8}" srcOrd="4" destOrd="0" presId="urn:microsoft.com/office/officeart/2008/layout/VerticalCurvedList"/>
    <dgm:cxn modelId="{2A9AF19A-9ADE-4D81-94C4-FAEC5446C06C}" type="presParOf" srcId="{8254CA20-1778-43DA-AB52-9DF0725F87B8}" destId="{DB6F0ED8-D2B9-4087-B74C-09BC39C04E07}" srcOrd="0" destOrd="0" presId="urn:microsoft.com/office/officeart/2008/layout/VerticalCurvedList"/>
    <dgm:cxn modelId="{40103CC8-E773-4E2D-AE8B-28E41D1EF1B4}" type="presParOf" srcId="{03F3A821-33B0-4CC8-AEE6-0D7E99EC9E79}" destId="{1AC325A4-0610-40EF-BC45-B7D27C2D8289}" srcOrd="5" destOrd="0" presId="urn:microsoft.com/office/officeart/2008/layout/VerticalCurvedList"/>
    <dgm:cxn modelId="{90178867-A642-4D18-987C-C5F13E7DEAA9}" type="presParOf" srcId="{03F3A821-33B0-4CC8-AEE6-0D7E99EC9E79}" destId="{61BFB3E2-9D79-47C2-9460-A609A9679428}" srcOrd="6" destOrd="0" presId="urn:microsoft.com/office/officeart/2008/layout/VerticalCurvedList"/>
    <dgm:cxn modelId="{3E7ECBF2-14B0-4ADC-B667-3F74D8E3FCED}" type="presParOf" srcId="{61BFB3E2-9D79-47C2-9460-A609A9679428}" destId="{A99EBB16-6768-4DCE-9189-66148A5DD0DF}" srcOrd="0" destOrd="0" presId="urn:microsoft.com/office/officeart/2008/layout/VerticalCurvedList"/>
    <dgm:cxn modelId="{9BE95159-9181-4217-AB94-3B809027AF06}" type="presParOf" srcId="{03F3A821-33B0-4CC8-AEE6-0D7E99EC9E79}" destId="{47ED376D-D81E-435E-BD62-185C3041EBD7}" srcOrd="7" destOrd="0" presId="urn:microsoft.com/office/officeart/2008/layout/VerticalCurvedList"/>
    <dgm:cxn modelId="{0AAA733F-D7B5-446E-B2BA-4D38454A429B}" type="presParOf" srcId="{03F3A821-33B0-4CC8-AEE6-0D7E99EC9E79}" destId="{77108923-78AA-4A2D-B3AA-EF28A7CB9A7C}" srcOrd="8" destOrd="0" presId="urn:microsoft.com/office/officeart/2008/layout/VerticalCurvedList"/>
    <dgm:cxn modelId="{00DBE3BF-C059-40AA-9F51-CDDFE279495F}" type="presParOf" srcId="{77108923-78AA-4A2D-B3AA-EF28A7CB9A7C}" destId="{F55B316A-17E1-454F-BAD2-49F799DEEDF3}" srcOrd="0" destOrd="0" presId="urn:microsoft.com/office/officeart/2008/layout/VerticalCurvedList"/>
    <dgm:cxn modelId="{15AE9A62-D648-4709-A192-D5D82A6C9680}" type="presParOf" srcId="{03F3A821-33B0-4CC8-AEE6-0D7E99EC9E79}" destId="{AE917523-C136-4197-9F87-EA81D9503D05}" srcOrd="9" destOrd="0" presId="urn:microsoft.com/office/officeart/2008/layout/VerticalCurvedList"/>
    <dgm:cxn modelId="{8AB885B2-FFD4-4769-B1AD-37128862C053}" type="presParOf" srcId="{03F3A821-33B0-4CC8-AEE6-0D7E99EC9E79}" destId="{2A328FE2-5A4E-42BA-8858-B26D218E73F1}" srcOrd="10" destOrd="0" presId="urn:microsoft.com/office/officeart/2008/layout/VerticalCurvedList"/>
    <dgm:cxn modelId="{DCCF9815-EBB7-4825-B875-ADA80F3DDBAC}" type="presParOf" srcId="{2A328FE2-5A4E-42BA-8858-B26D218E73F1}" destId="{021B9A9E-5706-4B08-9E49-1D9E72DFDC08}" srcOrd="0" destOrd="0" presId="urn:microsoft.com/office/officeart/2008/layout/VerticalCurvedList"/>
    <dgm:cxn modelId="{16C7CA7A-9139-4644-AB0B-96FB7592BC12}" type="presParOf" srcId="{03F3A821-33B0-4CC8-AEE6-0D7E99EC9E79}" destId="{50ED34AD-14F5-4C8C-ACA8-54B1D2C81C8A}" srcOrd="11" destOrd="0" presId="urn:microsoft.com/office/officeart/2008/layout/VerticalCurvedList"/>
    <dgm:cxn modelId="{568C0151-9505-47EA-B975-16D477F77ADD}" type="presParOf" srcId="{03F3A821-33B0-4CC8-AEE6-0D7E99EC9E79}" destId="{9047A405-62D1-4A52-8072-692AEA302CD6}" srcOrd="12" destOrd="0" presId="urn:microsoft.com/office/officeart/2008/layout/VerticalCurvedList"/>
    <dgm:cxn modelId="{0A6110AE-E5E0-468B-B4DC-B5937E3FA2EF}" type="presParOf" srcId="{9047A405-62D1-4A52-8072-692AEA302CD6}" destId="{D1D58087-2FED-4606-BB14-9B70004B60A7}" srcOrd="0" destOrd="0" presId="urn:microsoft.com/office/officeart/2008/layout/VerticalCurvedList"/>
    <dgm:cxn modelId="{67A5B1CF-281C-4B14-8BD0-48AF7E2C3126}" type="presParOf" srcId="{03F3A821-33B0-4CC8-AEE6-0D7E99EC9E79}" destId="{D8EB40C6-F846-440F-96D7-C5F0A84FBD52}" srcOrd="13" destOrd="0" presId="urn:microsoft.com/office/officeart/2008/layout/VerticalCurvedList"/>
    <dgm:cxn modelId="{6255AC63-570E-42B4-94B5-BCBE028A362E}" type="presParOf" srcId="{03F3A821-33B0-4CC8-AEE6-0D7E99EC9E79}" destId="{D70FD0F3-DCE5-4935-A8CA-6A8B199EAF86}" srcOrd="14" destOrd="0" presId="urn:microsoft.com/office/officeart/2008/layout/VerticalCurvedList"/>
    <dgm:cxn modelId="{CC9CA4F8-6BAD-4E00-A885-D27E0653F76A}" type="presParOf" srcId="{D70FD0F3-DCE5-4935-A8CA-6A8B199EAF86}" destId="{F6EBF661-4B3A-4C1E-AF04-F9639F6679B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9E7903-BD63-4063-9BAB-63482CD1251C}" type="doc">
      <dgm:prSet loTypeId="urn:microsoft.com/office/officeart/2005/8/layout/vList3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PE"/>
        </a:p>
      </dgm:t>
    </dgm:pt>
    <dgm:pt modelId="{2EAEA661-9182-480A-9316-F06DAC1A4D1E}">
      <dgm:prSet phldrT="[Texto]"/>
      <dgm:spPr/>
      <dgm:t>
        <a:bodyPr/>
        <a:lstStyle/>
        <a:p>
          <a:r>
            <a:rPr lang="es-ES" b="1" dirty="0">
              <a:latin typeface="Calibri"/>
              <a:ea typeface="Calibri"/>
              <a:cs typeface="Calibri"/>
            </a:rPr>
            <a:t>Registra en el SIMON la conformación del SAEI  y adjunta la evidencia (R.D. de la conformación) </a:t>
          </a:r>
          <a:endParaRPr lang="es-PE" dirty="0"/>
        </a:p>
      </dgm:t>
    </dgm:pt>
    <dgm:pt modelId="{91095AE5-8BC3-4E3C-8A5B-CF96FAD606FB}" type="parTrans" cxnId="{F111CC7F-8C92-44E7-B27B-448F50B4BF6F}">
      <dgm:prSet/>
      <dgm:spPr/>
      <dgm:t>
        <a:bodyPr/>
        <a:lstStyle/>
        <a:p>
          <a:endParaRPr lang="es-PE"/>
        </a:p>
      </dgm:t>
    </dgm:pt>
    <dgm:pt modelId="{CDE26124-4FEB-44BF-BC95-0C04C3E6DFBC}" type="sibTrans" cxnId="{F111CC7F-8C92-44E7-B27B-448F50B4BF6F}">
      <dgm:prSet/>
      <dgm:spPr/>
      <dgm:t>
        <a:bodyPr/>
        <a:lstStyle/>
        <a:p>
          <a:endParaRPr lang="es-PE"/>
        </a:p>
      </dgm:t>
    </dgm:pt>
    <dgm:pt modelId="{F07ED091-CD43-4E52-AC7D-FDDBBA4EAA4F}">
      <dgm:prSet phldrT="[Texto]"/>
      <dgm:spPr/>
      <dgm:t>
        <a:bodyPr/>
        <a:lstStyle/>
        <a:p>
          <a:r>
            <a:rPr lang="es-ES" b="1">
              <a:latin typeface="Calibri"/>
              <a:ea typeface="Calibri"/>
              <a:cs typeface="Calibri"/>
            </a:rPr>
            <a:t>Participa en la capacitación realizada por la UGEL</a:t>
          </a:r>
          <a:endParaRPr lang="es-PE" dirty="0"/>
        </a:p>
      </dgm:t>
    </dgm:pt>
    <dgm:pt modelId="{D607428D-0D74-4E23-87F6-5BFEDF0F08D2}" type="parTrans" cxnId="{F30AE894-2DDB-4DAC-8AA3-E065F482D493}">
      <dgm:prSet/>
      <dgm:spPr/>
      <dgm:t>
        <a:bodyPr/>
        <a:lstStyle/>
        <a:p>
          <a:endParaRPr lang="es-PE"/>
        </a:p>
      </dgm:t>
    </dgm:pt>
    <dgm:pt modelId="{E99C62C9-9BF4-4A99-B394-BD6F04E83BE1}" type="sibTrans" cxnId="{F30AE894-2DDB-4DAC-8AA3-E065F482D493}">
      <dgm:prSet/>
      <dgm:spPr/>
      <dgm:t>
        <a:bodyPr/>
        <a:lstStyle/>
        <a:p>
          <a:endParaRPr lang="es-PE"/>
        </a:p>
      </dgm:t>
    </dgm:pt>
    <dgm:pt modelId="{26C39358-6E15-488C-96D2-9C68F624699C}">
      <dgm:prSet phldrT="[Texto]"/>
      <dgm:spPr/>
      <dgm:t>
        <a:bodyPr/>
        <a:lstStyle/>
        <a:p>
          <a:r>
            <a:rPr lang="es-ES" b="1" dirty="0">
              <a:latin typeface="Calibri"/>
              <a:ea typeface="Calibri"/>
              <a:cs typeface="Calibri"/>
            </a:rPr>
            <a:t>Registra en el SIMON la capacitación recibida y adjunta la evidencia (certificado de capacitación)</a:t>
          </a:r>
          <a:endParaRPr lang="es-PE" dirty="0"/>
        </a:p>
      </dgm:t>
    </dgm:pt>
    <dgm:pt modelId="{C17C08E1-17FC-459A-B558-917C80F8FFE3}" type="parTrans" cxnId="{D98F48B9-D0C8-451D-8D7B-E296F019C0DD}">
      <dgm:prSet/>
      <dgm:spPr/>
      <dgm:t>
        <a:bodyPr/>
        <a:lstStyle/>
        <a:p>
          <a:endParaRPr lang="es-PE"/>
        </a:p>
      </dgm:t>
    </dgm:pt>
    <dgm:pt modelId="{ED37F87A-F172-4960-B6C9-9C85762A8525}" type="sibTrans" cxnId="{D98F48B9-D0C8-451D-8D7B-E296F019C0DD}">
      <dgm:prSet/>
      <dgm:spPr/>
      <dgm:t>
        <a:bodyPr/>
        <a:lstStyle/>
        <a:p>
          <a:endParaRPr lang="es-PE"/>
        </a:p>
      </dgm:t>
    </dgm:pt>
    <dgm:pt modelId="{B4FD55A7-62B9-4C50-B97C-FB659898A4C8}" type="pres">
      <dgm:prSet presAssocID="{CA9E7903-BD63-4063-9BAB-63482CD1251C}" presName="linearFlow" presStyleCnt="0">
        <dgm:presLayoutVars>
          <dgm:dir/>
          <dgm:resizeHandles val="exact"/>
        </dgm:presLayoutVars>
      </dgm:prSet>
      <dgm:spPr/>
    </dgm:pt>
    <dgm:pt modelId="{32C70BA8-ACC6-4E6D-AE7C-46253AA115F9}" type="pres">
      <dgm:prSet presAssocID="{2EAEA661-9182-480A-9316-F06DAC1A4D1E}" presName="composite" presStyleCnt="0"/>
      <dgm:spPr/>
    </dgm:pt>
    <dgm:pt modelId="{9B5911DB-30B5-4BC3-B54C-70269AB445ED}" type="pres">
      <dgm:prSet presAssocID="{2EAEA661-9182-480A-9316-F06DAC1A4D1E}" presName="imgShp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AE3E00F1-9F89-48EA-B83B-387927043BB4}" type="pres">
      <dgm:prSet presAssocID="{2EAEA661-9182-480A-9316-F06DAC1A4D1E}" presName="txShp" presStyleLbl="node1" presStyleIdx="0" presStyleCnt="3">
        <dgm:presLayoutVars>
          <dgm:bulletEnabled val="1"/>
        </dgm:presLayoutVars>
      </dgm:prSet>
      <dgm:spPr/>
    </dgm:pt>
    <dgm:pt modelId="{E68A571B-CD32-49B8-8D78-1B062B6AB0D1}" type="pres">
      <dgm:prSet presAssocID="{CDE26124-4FEB-44BF-BC95-0C04C3E6DFBC}" presName="spacing" presStyleCnt="0"/>
      <dgm:spPr/>
    </dgm:pt>
    <dgm:pt modelId="{7664C535-6EDB-4CD8-BEEC-02CE500ED38B}" type="pres">
      <dgm:prSet presAssocID="{F07ED091-CD43-4E52-AC7D-FDDBBA4EAA4F}" presName="composite" presStyleCnt="0"/>
      <dgm:spPr/>
    </dgm:pt>
    <dgm:pt modelId="{85F17DD0-D3BB-422A-82D5-427D658E8C6F}" type="pres">
      <dgm:prSet presAssocID="{F07ED091-CD43-4E52-AC7D-FDDBBA4EAA4F}" presName="imgShp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</dgm:spPr>
    </dgm:pt>
    <dgm:pt modelId="{CB4906A4-27B3-4A18-82D4-F700EC95A806}" type="pres">
      <dgm:prSet presAssocID="{F07ED091-CD43-4E52-AC7D-FDDBBA4EAA4F}" presName="txShp" presStyleLbl="node1" presStyleIdx="1" presStyleCnt="3">
        <dgm:presLayoutVars>
          <dgm:bulletEnabled val="1"/>
        </dgm:presLayoutVars>
      </dgm:prSet>
      <dgm:spPr/>
    </dgm:pt>
    <dgm:pt modelId="{8A809FBF-16C4-442C-983F-AD130B9A9C95}" type="pres">
      <dgm:prSet presAssocID="{E99C62C9-9BF4-4A99-B394-BD6F04E83BE1}" presName="spacing" presStyleCnt="0"/>
      <dgm:spPr/>
    </dgm:pt>
    <dgm:pt modelId="{E1CA20FE-7969-47EE-A361-0F077C2C0324}" type="pres">
      <dgm:prSet presAssocID="{26C39358-6E15-488C-96D2-9C68F624699C}" presName="composite" presStyleCnt="0"/>
      <dgm:spPr/>
    </dgm:pt>
    <dgm:pt modelId="{6AECDA5F-E0B6-430C-B553-BBCAD8C86563}" type="pres">
      <dgm:prSet presAssocID="{26C39358-6E15-488C-96D2-9C68F624699C}" presName="imgShp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0451C81A-A777-4C1C-A4C0-C1AAFE636B27}" type="pres">
      <dgm:prSet presAssocID="{26C39358-6E15-488C-96D2-9C68F624699C}" presName="txShp" presStyleLbl="node1" presStyleIdx="2" presStyleCnt="3">
        <dgm:presLayoutVars>
          <dgm:bulletEnabled val="1"/>
        </dgm:presLayoutVars>
      </dgm:prSet>
      <dgm:spPr/>
    </dgm:pt>
  </dgm:ptLst>
  <dgm:cxnLst>
    <dgm:cxn modelId="{ABC03C0C-62ED-437E-A293-0CF2A9C18A99}" type="presOf" srcId="{F07ED091-CD43-4E52-AC7D-FDDBBA4EAA4F}" destId="{CB4906A4-27B3-4A18-82D4-F700EC95A806}" srcOrd="0" destOrd="0" presId="urn:microsoft.com/office/officeart/2005/8/layout/vList3"/>
    <dgm:cxn modelId="{66DEB678-4FE3-4140-B0AF-24288D98905E}" type="presOf" srcId="{2EAEA661-9182-480A-9316-F06DAC1A4D1E}" destId="{AE3E00F1-9F89-48EA-B83B-387927043BB4}" srcOrd="0" destOrd="0" presId="urn:microsoft.com/office/officeart/2005/8/layout/vList3"/>
    <dgm:cxn modelId="{F111CC7F-8C92-44E7-B27B-448F50B4BF6F}" srcId="{CA9E7903-BD63-4063-9BAB-63482CD1251C}" destId="{2EAEA661-9182-480A-9316-F06DAC1A4D1E}" srcOrd="0" destOrd="0" parTransId="{91095AE5-8BC3-4E3C-8A5B-CF96FAD606FB}" sibTransId="{CDE26124-4FEB-44BF-BC95-0C04C3E6DFBC}"/>
    <dgm:cxn modelId="{F30AE894-2DDB-4DAC-8AA3-E065F482D493}" srcId="{CA9E7903-BD63-4063-9BAB-63482CD1251C}" destId="{F07ED091-CD43-4E52-AC7D-FDDBBA4EAA4F}" srcOrd="1" destOrd="0" parTransId="{D607428D-0D74-4E23-87F6-5BFEDF0F08D2}" sibTransId="{E99C62C9-9BF4-4A99-B394-BD6F04E83BE1}"/>
    <dgm:cxn modelId="{828C53A3-C118-4B11-A49E-28BCC007AD17}" type="presOf" srcId="{CA9E7903-BD63-4063-9BAB-63482CD1251C}" destId="{B4FD55A7-62B9-4C50-B97C-FB659898A4C8}" srcOrd="0" destOrd="0" presId="urn:microsoft.com/office/officeart/2005/8/layout/vList3"/>
    <dgm:cxn modelId="{6E9CBCA8-EE53-4F6E-97FC-FD887B34816F}" type="presOf" srcId="{26C39358-6E15-488C-96D2-9C68F624699C}" destId="{0451C81A-A777-4C1C-A4C0-C1AAFE636B27}" srcOrd="0" destOrd="0" presId="urn:microsoft.com/office/officeart/2005/8/layout/vList3"/>
    <dgm:cxn modelId="{D98F48B9-D0C8-451D-8D7B-E296F019C0DD}" srcId="{CA9E7903-BD63-4063-9BAB-63482CD1251C}" destId="{26C39358-6E15-488C-96D2-9C68F624699C}" srcOrd="2" destOrd="0" parTransId="{C17C08E1-17FC-459A-B558-917C80F8FFE3}" sibTransId="{ED37F87A-F172-4960-B6C9-9C85762A8525}"/>
    <dgm:cxn modelId="{8DBB5B51-9838-4F71-9733-6EB85B15B4B2}" type="presParOf" srcId="{B4FD55A7-62B9-4C50-B97C-FB659898A4C8}" destId="{32C70BA8-ACC6-4E6D-AE7C-46253AA115F9}" srcOrd="0" destOrd="0" presId="urn:microsoft.com/office/officeart/2005/8/layout/vList3"/>
    <dgm:cxn modelId="{9796B79E-1F99-45A5-BF5E-193FE103C3F9}" type="presParOf" srcId="{32C70BA8-ACC6-4E6D-AE7C-46253AA115F9}" destId="{9B5911DB-30B5-4BC3-B54C-70269AB445ED}" srcOrd="0" destOrd="0" presId="urn:microsoft.com/office/officeart/2005/8/layout/vList3"/>
    <dgm:cxn modelId="{6B99AFCD-05C7-49A2-8704-7E77196FE7FF}" type="presParOf" srcId="{32C70BA8-ACC6-4E6D-AE7C-46253AA115F9}" destId="{AE3E00F1-9F89-48EA-B83B-387927043BB4}" srcOrd="1" destOrd="0" presId="urn:microsoft.com/office/officeart/2005/8/layout/vList3"/>
    <dgm:cxn modelId="{49587782-9C26-454F-A2F7-46C5F210EFCE}" type="presParOf" srcId="{B4FD55A7-62B9-4C50-B97C-FB659898A4C8}" destId="{E68A571B-CD32-49B8-8D78-1B062B6AB0D1}" srcOrd="1" destOrd="0" presId="urn:microsoft.com/office/officeart/2005/8/layout/vList3"/>
    <dgm:cxn modelId="{512541C6-5A09-480B-8DA1-FB125B5AD47D}" type="presParOf" srcId="{B4FD55A7-62B9-4C50-B97C-FB659898A4C8}" destId="{7664C535-6EDB-4CD8-BEEC-02CE500ED38B}" srcOrd="2" destOrd="0" presId="urn:microsoft.com/office/officeart/2005/8/layout/vList3"/>
    <dgm:cxn modelId="{1448B32C-CC26-4812-9564-39A538DFC00C}" type="presParOf" srcId="{7664C535-6EDB-4CD8-BEEC-02CE500ED38B}" destId="{85F17DD0-D3BB-422A-82D5-427D658E8C6F}" srcOrd="0" destOrd="0" presId="urn:microsoft.com/office/officeart/2005/8/layout/vList3"/>
    <dgm:cxn modelId="{325E9E9C-023D-4CB0-8747-EEFADF215175}" type="presParOf" srcId="{7664C535-6EDB-4CD8-BEEC-02CE500ED38B}" destId="{CB4906A4-27B3-4A18-82D4-F700EC95A806}" srcOrd="1" destOrd="0" presId="urn:microsoft.com/office/officeart/2005/8/layout/vList3"/>
    <dgm:cxn modelId="{15CC166C-2312-4318-A816-5FD6ADA9E433}" type="presParOf" srcId="{B4FD55A7-62B9-4C50-B97C-FB659898A4C8}" destId="{8A809FBF-16C4-442C-983F-AD130B9A9C95}" srcOrd="3" destOrd="0" presId="urn:microsoft.com/office/officeart/2005/8/layout/vList3"/>
    <dgm:cxn modelId="{E39283E5-C254-43D6-BEBE-35A455752304}" type="presParOf" srcId="{B4FD55A7-62B9-4C50-B97C-FB659898A4C8}" destId="{E1CA20FE-7969-47EE-A361-0F077C2C0324}" srcOrd="4" destOrd="0" presId="urn:microsoft.com/office/officeart/2005/8/layout/vList3"/>
    <dgm:cxn modelId="{E1CEC8DF-AA73-42D0-A83E-0AD54328AF7E}" type="presParOf" srcId="{E1CA20FE-7969-47EE-A361-0F077C2C0324}" destId="{6AECDA5F-E0B6-430C-B553-BBCAD8C86563}" srcOrd="0" destOrd="0" presId="urn:microsoft.com/office/officeart/2005/8/layout/vList3"/>
    <dgm:cxn modelId="{44059526-860C-4805-BB4A-EAA80E537240}" type="presParOf" srcId="{E1CA20FE-7969-47EE-A361-0F077C2C0324}" destId="{0451C81A-A777-4C1C-A4C0-C1AAFE636B2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CE372-C6A3-4F3E-8D55-C3CEEB56B453}">
      <dsp:nvSpPr>
        <dsp:cNvPr id="0" name=""/>
        <dsp:cNvSpPr/>
      </dsp:nvSpPr>
      <dsp:spPr>
        <a:xfrm>
          <a:off x="-6303398" y="-964230"/>
          <a:ext cx="7503059" cy="7503059"/>
        </a:xfrm>
        <a:prstGeom prst="blockArc">
          <a:avLst>
            <a:gd name="adj1" fmla="val 18900000"/>
            <a:gd name="adj2" fmla="val 2700000"/>
            <a:gd name="adj3" fmla="val 288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7B601D-76FA-400C-8B43-54ACFE8E88BE}">
      <dsp:nvSpPr>
        <dsp:cNvPr id="0" name=""/>
        <dsp:cNvSpPr/>
      </dsp:nvSpPr>
      <dsp:spPr>
        <a:xfrm>
          <a:off x="446639" y="293558"/>
          <a:ext cx="9509210" cy="5868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584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Promover en la comunidad educativa la revisión del marco normativo del SAEI (RVM 041-2024-MINEDU) y solicitar el apoyo de la UGEL en caso lo requieran.</a:t>
          </a:r>
          <a:endParaRPr lang="es-PE" sz="1800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46639" y="293558"/>
        <a:ext cx="9509210" cy="586893"/>
      </dsp:txXfrm>
    </dsp:sp>
    <dsp:sp modelId="{C47F1576-B6D1-4EE7-9214-FD5EF22AB3E7}">
      <dsp:nvSpPr>
        <dsp:cNvPr id="0" name=""/>
        <dsp:cNvSpPr/>
      </dsp:nvSpPr>
      <dsp:spPr>
        <a:xfrm>
          <a:off x="79831" y="220196"/>
          <a:ext cx="733617" cy="7336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29B6C0D-9ECB-477F-8C92-CD1ADDF2A390}">
      <dsp:nvSpPr>
        <dsp:cNvPr id="0" name=""/>
        <dsp:cNvSpPr/>
      </dsp:nvSpPr>
      <dsp:spPr>
        <a:xfrm>
          <a:off x="929399" y="1173787"/>
          <a:ext cx="9026450" cy="5868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584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Los directivos asumen un liderazgo para la gestión de la educación inclusiva, que promueve el compromiso de toda </a:t>
          </a:r>
          <a:r>
            <a:rPr lang="es-PE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la comunidad educativa.</a:t>
          </a:r>
          <a:r>
            <a:rPr lang="es-ES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es-ES" sz="1800" b="0" i="0" u="none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29399" y="1173787"/>
        <a:ext cx="9026450" cy="586893"/>
      </dsp:txXfrm>
    </dsp:sp>
    <dsp:sp modelId="{5E158CCF-BC45-47F8-9D55-EE83C3B218C1}">
      <dsp:nvSpPr>
        <dsp:cNvPr id="0" name=""/>
        <dsp:cNvSpPr/>
      </dsp:nvSpPr>
      <dsp:spPr>
        <a:xfrm>
          <a:off x="562591" y="1100425"/>
          <a:ext cx="733617" cy="7336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63234FA-5D88-48AC-AE75-9A05B01D7B07}">
      <dsp:nvSpPr>
        <dsp:cNvPr id="0" name=""/>
        <dsp:cNvSpPr/>
      </dsp:nvSpPr>
      <dsp:spPr>
        <a:xfrm>
          <a:off x="1150153" y="2054016"/>
          <a:ext cx="8805696" cy="5868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584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Generar espacios de reflexión con los actores de la comunidad educativa sobre el derecho a la educación.</a:t>
          </a:r>
          <a:endParaRPr lang="es-PE" sz="1800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50153" y="2054016"/>
        <a:ext cx="8805696" cy="586893"/>
      </dsp:txXfrm>
    </dsp:sp>
    <dsp:sp modelId="{ED30AF05-D116-4EA1-B6A0-A33D4626F47A}">
      <dsp:nvSpPr>
        <dsp:cNvPr id="0" name=""/>
        <dsp:cNvSpPr/>
      </dsp:nvSpPr>
      <dsp:spPr>
        <a:xfrm>
          <a:off x="783345" y="1980654"/>
          <a:ext cx="733617" cy="7336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0D9C5C8-C4D3-4E8F-BA7B-951629285CB6}">
      <dsp:nvSpPr>
        <dsp:cNvPr id="0" name=""/>
        <dsp:cNvSpPr/>
      </dsp:nvSpPr>
      <dsp:spPr>
        <a:xfrm>
          <a:off x="1150153" y="2933687"/>
          <a:ext cx="8805696" cy="5868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584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Identificar las fortalezas del personal de la institución educativa respecto a la educción inclusiva.</a:t>
          </a:r>
          <a:endParaRPr lang="es-PE" sz="1800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50153" y="2933687"/>
        <a:ext cx="8805696" cy="586893"/>
      </dsp:txXfrm>
    </dsp:sp>
    <dsp:sp modelId="{CAD46867-4108-43CD-B200-38257BF55140}">
      <dsp:nvSpPr>
        <dsp:cNvPr id="0" name=""/>
        <dsp:cNvSpPr/>
      </dsp:nvSpPr>
      <dsp:spPr>
        <a:xfrm>
          <a:off x="783345" y="2860326"/>
          <a:ext cx="733617" cy="7336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1F615FE-3CB2-47E4-BB5A-B735517F8590}">
      <dsp:nvSpPr>
        <dsp:cNvPr id="0" name=""/>
        <dsp:cNvSpPr/>
      </dsp:nvSpPr>
      <dsp:spPr>
        <a:xfrm>
          <a:off x="929399" y="3813916"/>
          <a:ext cx="9026450" cy="5868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584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Los docentes dejan de lado la visión homogeneizadora, a fin de garantizar el logro de los aprendizajes de la diversidad </a:t>
          </a:r>
          <a:r>
            <a:rPr lang="es-PE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de estudiantes.</a:t>
          </a:r>
          <a:r>
            <a:rPr lang="es-ES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es-PE" sz="1800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929399" y="3813916"/>
        <a:ext cx="9026450" cy="586893"/>
      </dsp:txXfrm>
    </dsp:sp>
    <dsp:sp modelId="{369242B7-CD1A-4778-9639-278FC7950F0F}">
      <dsp:nvSpPr>
        <dsp:cNvPr id="0" name=""/>
        <dsp:cNvSpPr/>
      </dsp:nvSpPr>
      <dsp:spPr>
        <a:xfrm>
          <a:off x="562591" y="3740555"/>
          <a:ext cx="733617" cy="7336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790B9C14-C6AE-4AED-9ACD-1C561ADC0CAB}">
      <dsp:nvSpPr>
        <dsp:cNvPr id="0" name=""/>
        <dsp:cNvSpPr/>
      </dsp:nvSpPr>
      <dsp:spPr>
        <a:xfrm>
          <a:off x="446639" y="4694145"/>
          <a:ext cx="9509210" cy="58689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65847" tIns="45720" rIns="45720" bIns="4572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Las familias conocen y comprenden que los estudiantes tienen diferentes ritmos y formas de aprender.</a:t>
          </a:r>
          <a:r>
            <a:rPr lang="es-ES" sz="1800" kern="12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rPr>
            <a:t>.</a:t>
          </a:r>
          <a:endParaRPr lang="es-PE" sz="1800" kern="1200" dirty="0">
            <a:solidFill>
              <a:schemeClr val="tx1">
                <a:lumMod val="95000"/>
                <a:lumOff val="5000"/>
              </a:schemeClr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446639" y="4694145"/>
        <a:ext cx="9509210" cy="586893"/>
      </dsp:txXfrm>
    </dsp:sp>
    <dsp:sp modelId="{663D5BE5-9748-421E-8735-A9D87FA1FF21}">
      <dsp:nvSpPr>
        <dsp:cNvPr id="0" name=""/>
        <dsp:cNvSpPr/>
      </dsp:nvSpPr>
      <dsp:spPr>
        <a:xfrm>
          <a:off x="79831" y="4620784"/>
          <a:ext cx="733617" cy="73361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72B62B-D10E-4593-94F3-86E1633E88EA}">
      <dsp:nvSpPr>
        <dsp:cNvPr id="0" name=""/>
        <dsp:cNvSpPr/>
      </dsp:nvSpPr>
      <dsp:spPr>
        <a:xfrm>
          <a:off x="-6413959" y="-981779"/>
          <a:ext cx="7640186" cy="7640186"/>
        </a:xfrm>
        <a:prstGeom prst="blockArc">
          <a:avLst>
            <a:gd name="adj1" fmla="val 18900000"/>
            <a:gd name="adj2" fmla="val 2700000"/>
            <a:gd name="adj3" fmla="val 283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51C836-8941-4E14-80FA-082E01D23066}">
      <dsp:nvSpPr>
        <dsp:cNvPr id="0" name=""/>
        <dsp:cNvSpPr/>
      </dsp:nvSpPr>
      <dsp:spPr>
        <a:xfrm>
          <a:off x="398215" y="258059"/>
          <a:ext cx="8795469" cy="515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948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latin typeface="Calibri" panose="020F0502020204030204" pitchFamily="34" charset="0"/>
              <a:cs typeface="Calibri" panose="020F0502020204030204" pitchFamily="34" charset="0"/>
            </a:rPr>
            <a:t>Sensibilización a la comunidad educativa</a:t>
          </a:r>
          <a:endParaRPr lang="es-PE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8215" y="258059"/>
        <a:ext cx="8795469" cy="515891"/>
      </dsp:txXfrm>
    </dsp:sp>
    <dsp:sp modelId="{B2C17615-4A9B-4EF9-82D0-5B818CB0C27F}">
      <dsp:nvSpPr>
        <dsp:cNvPr id="0" name=""/>
        <dsp:cNvSpPr/>
      </dsp:nvSpPr>
      <dsp:spPr>
        <a:xfrm>
          <a:off x="75782" y="193572"/>
          <a:ext cx="644864" cy="64486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E2373F5-4109-484C-9CA8-2DE2C1D11326}">
      <dsp:nvSpPr>
        <dsp:cNvPr id="0" name=""/>
        <dsp:cNvSpPr/>
      </dsp:nvSpPr>
      <dsp:spPr>
        <a:xfrm>
          <a:off x="865401" y="1032351"/>
          <a:ext cx="8328283" cy="515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948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latin typeface="Calibri" panose="020F0502020204030204" pitchFamily="34" charset="0"/>
              <a:cs typeface="Calibri" panose="020F0502020204030204" pitchFamily="34" charset="0"/>
            </a:rPr>
            <a:t>Actualización de los instrumentos de gestión.</a:t>
          </a:r>
          <a:endParaRPr lang="es-PE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65401" y="1032351"/>
        <a:ext cx="8328283" cy="515891"/>
      </dsp:txXfrm>
    </dsp:sp>
    <dsp:sp modelId="{DB6F0ED8-D2B9-4087-B74C-09BC39C04E07}">
      <dsp:nvSpPr>
        <dsp:cNvPr id="0" name=""/>
        <dsp:cNvSpPr/>
      </dsp:nvSpPr>
      <dsp:spPr>
        <a:xfrm>
          <a:off x="542969" y="967864"/>
          <a:ext cx="644864" cy="64486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1AC325A4-0610-40EF-BC45-B7D27C2D8289}">
      <dsp:nvSpPr>
        <dsp:cNvPr id="0" name=""/>
        <dsp:cNvSpPr/>
      </dsp:nvSpPr>
      <dsp:spPr>
        <a:xfrm>
          <a:off x="1121417" y="1806075"/>
          <a:ext cx="8072267" cy="515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948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latin typeface="Calibri" panose="020F0502020204030204" pitchFamily="34" charset="0"/>
              <a:cs typeface="Calibri" panose="020F0502020204030204" pitchFamily="34" charset="0"/>
            </a:rPr>
            <a:t>Formación y orientación para agentes educativos</a:t>
          </a:r>
          <a:endParaRPr lang="es-PE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21417" y="1806075"/>
        <a:ext cx="8072267" cy="515891"/>
      </dsp:txXfrm>
    </dsp:sp>
    <dsp:sp modelId="{A99EBB16-6768-4DCE-9189-66148A5DD0DF}">
      <dsp:nvSpPr>
        <dsp:cNvPr id="0" name=""/>
        <dsp:cNvSpPr/>
      </dsp:nvSpPr>
      <dsp:spPr>
        <a:xfrm>
          <a:off x="798985" y="1741589"/>
          <a:ext cx="644864" cy="64486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47ED376D-D81E-435E-BD62-185C3041EBD7}">
      <dsp:nvSpPr>
        <dsp:cNvPr id="0" name=""/>
        <dsp:cNvSpPr/>
      </dsp:nvSpPr>
      <dsp:spPr>
        <a:xfrm>
          <a:off x="1203161" y="2580367"/>
          <a:ext cx="7990523" cy="515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948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latin typeface="Calibri" panose="020F0502020204030204" pitchFamily="34" charset="0"/>
              <a:cs typeface="Calibri" panose="020F0502020204030204" pitchFamily="34" charset="0"/>
            </a:rPr>
            <a:t>Identificación de barreras educativas</a:t>
          </a:r>
          <a:endParaRPr lang="es-PE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203161" y="2580367"/>
        <a:ext cx="7990523" cy="515891"/>
      </dsp:txXfrm>
    </dsp:sp>
    <dsp:sp modelId="{F55B316A-17E1-454F-BAD2-49F799DEEDF3}">
      <dsp:nvSpPr>
        <dsp:cNvPr id="0" name=""/>
        <dsp:cNvSpPr/>
      </dsp:nvSpPr>
      <dsp:spPr>
        <a:xfrm>
          <a:off x="880728" y="2515881"/>
          <a:ext cx="644864" cy="64486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AE917523-C136-4197-9F87-EA81D9503D05}">
      <dsp:nvSpPr>
        <dsp:cNvPr id="0" name=""/>
        <dsp:cNvSpPr/>
      </dsp:nvSpPr>
      <dsp:spPr>
        <a:xfrm>
          <a:off x="1121417" y="3354659"/>
          <a:ext cx="8072267" cy="515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948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latin typeface="Calibri" panose="020F0502020204030204" pitchFamily="34" charset="0"/>
              <a:cs typeface="Calibri" panose="020F0502020204030204" pitchFamily="34" charset="0"/>
            </a:rPr>
            <a:t>Implementación de apoyos educativos</a:t>
          </a:r>
          <a:endParaRPr lang="es-PE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1121417" y="3354659"/>
        <a:ext cx="8072267" cy="515891"/>
      </dsp:txXfrm>
    </dsp:sp>
    <dsp:sp modelId="{021B9A9E-5706-4B08-9E49-1D9E72DFDC08}">
      <dsp:nvSpPr>
        <dsp:cNvPr id="0" name=""/>
        <dsp:cNvSpPr/>
      </dsp:nvSpPr>
      <dsp:spPr>
        <a:xfrm>
          <a:off x="798985" y="3290173"/>
          <a:ext cx="644864" cy="64486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50ED34AD-14F5-4C8C-ACA8-54B1D2C81C8A}">
      <dsp:nvSpPr>
        <dsp:cNvPr id="0" name=""/>
        <dsp:cNvSpPr/>
      </dsp:nvSpPr>
      <dsp:spPr>
        <a:xfrm>
          <a:off x="865401" y="4128383"/>
          <a:ext cx="8328283" cy="515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948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latin typeface="Calibri" panose="020F0502020204030204" pitchFamily="34" charset="0"/>
              <a:cs typeface="Calibri" panose="020F0502020204030204" pitchFamily="34" charset="0"/>
            </a:rPr>
            <a:t>Coordinación y articulación interna y externa</a:t>
          </a:r>
          <a:endParaRPr lang="es-PE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865401" y="4128383"/>
        <a:ext cx="8328283" cy="515891"/>
      </dsp:txXfrm>
    </dsp:sp>
    <dsp:sp modelId="{D1D58087-2FED-4606-BB14-9B70004B60A7}">
      <dsp:nvSpPr>
        <dsp:cNvPr id="0" name=""/>
        <dsp:cNvSpPr/>
      </dsp:nvSpPr>
      <dsp:spPr>
        <a:xfrm>
          <a:off x="542969" y="4063897"/>
          <a:ext cx="644864" cy="64486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D8EB40C6-F846-440F-96D7-C5F0A84FBD52}">
      <dsp:nvSpPr>
        <dsp:cNvPr id="0" name=""/>
        <dsp:cNvSpPr/>
      </dsp:nvSpPr>
      <dsp:spPr>
        <a:xfrm>
          <a:off x="398215" y="4902675"/>
          <a:ext cx="8795469" cy="51589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9489" tIns="71120" rIns="71120" bIns="7112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latin typeface="Calibri" panose="020F0502020204030204" pitchFamily="34" charset="0"/>
              <a:cs typeface="Calibri" panose="020F0502020204030204" pitchFamily="34" charset="0"/>
            </a:rPr>
            <a:t>Gestión de recursos y materiales</a:t>
          </a:r>
          <a:endParaRPr lang="es-PE" sz="28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398215" y="4902675"/>
        <a:ext cx="8795469" cy="515891"/>
      </dsp:txXfrm>
    </dsp:sp>
    <dsp:sp modelId="{F6EBF661-4B3A-4C1E-AF04-F9639F6679BC}">
      <dsp:nvSpPr>
        <dsp:cNvPr id="0" name=""/>
        <dsp:cNvSpPr/>
      </dsp:nvSpPr>
      <dsp:spPr>
        <a:xfrm>
          <a:off x="75782" y="4838189"/>
          <a:ext cx="644864" cy="644864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3E00F1-9F89-48EA-B83B-387927043BB4}">
      <dsp:nvSpPr>
        <dsp:cNvPr id="0" name=""/>
        <dsp:cNvSpPr/>
      </dsp:nvSpPr>
      <dsp:spPr>
        <a:xfrm rot="10800000">
          <a:off x="1898395" y="2558"/>
          <a:ext cx="6130104" cy="14173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502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latin typeface="Calibri"/>
              <a:ea typeface="Calibri"/>
              <a:cs typeface="Calibri"/>
            </a:rPr>
            <a:t>Registra en el SIMON la conformación del SAEI  y adjunta la evidencia (R.D. de la conformación) </a:t>
          </a:r>
          <a:endParaRPr lang="es-PE" sz="2500" kern="1200" dirty="0"/>
        </a:p>
      </dsp:txBody>
      <dsp:txXfrm rot="10800000">
        <a:off x="2252742" y="2558"/>
        <a:ext cx="5775757" cy="1417388"/>
      </dsp:txXfrm>
    </dsp:sp>
    <dsp:sp modelId="{9B5911DB-30B5-4BC3-B54C-70269AB445ED}">
      <dsp:nvSpPr>
        <dsp:cNvPr id="0" name=""/>
        <dsp:cNvSpPr/>
      </dsp:nvSpPr>
      <dsp:spPr>
        <a:xfrm>
          <a:off x="1189701" y="2558"/>
          <a:ext cx="1417388" cy="1417388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B4906A4-27B3-4A18-82D4-F700EC95A806}">
      <dsp:nvSpPr>
        <dsp:cNvPr id="0" name=""/>
        <dsp:cNvSpPr/>
      </dsp:nvSpPr>
      <dsp:spPr>
        <a:xfrm rot="10800000">
          <a:off x="1898395" y="1843048"/>
          <a:ext cx="6130104" cy="14173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502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>
              <a:latin typeface="Calibri"/>
              <a:ea typeface="Calibri"/>
              <a:cs typeface="Calibri"/>
            </a:rPr>
            <a:t>Participa en la capacitación realizada por la UGEL</a:t>
          </a:r>
          <a:endParaRPr lang="es-PE" sz="2500" kern="1200" dirty="0"/>
        </a:p>
      </dsp:txBody>
      <dsp:txXfrm rot="10800000">
        <a:off x="2252742" y="1843048"/>
        <a:ext cx="5775757" cy="1417388"/>
      </dsp:txXfrm>
    </dsp:sp>
    <dsp:sp modelId="{85F17DD0-D3BB-422A-82D5-427D658E8C6F}">
      <dsp:nvSpPr>
        <dsp:cNvPr id="0" name=""/>
        <dsp:cNvSpPr/>
      </dsp:nvSpPr>
      <dsp:spPr>
        <a:xfrm>
          <a:off x="1189701" y="1843048"/>
          <a:ext cx="1417388" cy="1417388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46000" r="-46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451C81A-A777-4C1C-A4C0-C1AAFE636B27}">
      <dsp:nvSpPr>
        <dsp:cNvPr id="0" name=""/>
        <dsp:cNvSpPr/>
      </dsp:nvSpPr>
      <dsp:spPr>
        <a:xfrm rot="10800000">
          <a:off x="1898395" y="3683537"/>
          <a:ext cx="6130104" cy="1417388"/>
        </a:xfrm>
        <a:prstGeom prst="homePlat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5029" tIns="95250" rIns="17780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500" b="1" kern="1200" dirty="0">
              <a:latin typeface="Calibri"/>
              <a:ea typeface="Calibri"/>
              <a:cs typeface="Calibri"/>
            </a:rPr>
            <a:t>Registra en el SIMON la capacitación recibida y adjunta la evidencia (certificado de capacitación)</a:t>
          </a:r>
          <a:endParaRPr lang="es-PE" sz="2500" kern="1200" dirty="0"/>
        </a:p>
      </dsp:txBody>
      <dsp:txXfrm rot="10800000">
        <a:off x="2252742" y="3683537"/>
        <a:ext cx="5775757" cy="1417388"/>
      </dsp:txXfrm>
    </dsp:sp>
    <dsp:sp modelId="{6AECDA5F-E0B6-430C-B553-BBCAD8C86563}">
      <dsp:nvSpPr>
        <dsp:cNvPr id="0" name=""/>
        <dsp:cNvSpPr/>
      </dsp:nvSpPr>
      <dsp:spPr>
        <a:xfrm>
          <a:off x="1189701" y="3683537"/>
          <a:ext cx="1417388" cy="1417388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2B2264-A663-4D86-B35F-1FE572F87796}" type="slidenum">
              <a:rPr lang="es-PE" smtClean="0"/>
              <a:t>4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500060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ff82c0b5db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0" name="Google Shape;150;g1ff82c0b5db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8529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algn="r">
              <a:buSzPts val="1200"/>
            </a:pPr>
            <a:fld id="{00000000-1234-1234-1234-123412341234}" type="slidenum">
              <a:rPr lang="es-PE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ts val="1200"/>
              </a:pPr>
              <a:t>6</a:t>
            </a:fld>
            <a:endParaRPr lang="es-PE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1916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08246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8655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 preserve="1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7806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 preserve="1">
  <p:cSld name="Encabezado de secció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Google Shape;26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428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 preserve="1">
  <p:cSld name="Dos objeto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22550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 preserve="1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7764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 preserve="1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0127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 preserve="1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7001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 preserve="1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379664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 preserve="1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85061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 preserve="1">
  <p:cSld name="Título y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51680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 preserve="1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43492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0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514972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9" name="Google Shape;19;p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Google Shape;20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21" name="Google Shape;21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4835349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606767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207318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938914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427132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2582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s-PE"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1794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ítulo y texto vertical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9C99758E-71B9-6245-9CD0-04A92D5460AD}"/>
              </a:ext>
            </a:extLst>
          </p:cNvPr>
          <p:cNvSpPr/>
          <p:nvPr/>
        </p:nvSpPr>
        <p:spPr>
          <a:xfrm>
            <a:off x="0" y="-29307"/>
            <a:ext cx="12192000" cy="903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08FF19EE-03CA-404C-BA1F-9F4D4B80D4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76" y="175018"/>
            <a:ext cx="2501900" cy="4953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031ABB3A-CC35-8C91-94BA-C8E9797C111E}"/>
              </a:ext>
            </a:extLst>
          </p:cNvPr>
          <p:cNvSpPr/>
          <p:nvPr userDrawn="1"/>
        </p:nvSpPr>
        <p:spPr>
          <a:xfrm>
            <a:off x="0" y="-29307"/>
            <a:ext cx="12192000" cy="903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BD61F718-C07A-64AE-9E69-9711488E24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2076" y="175018"/>
            <a:ext cx="250190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825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>
  <p:cSld name="Diapositiva de título">
    <p:bg>
      <p:bgPr>
        <a:solidFill>
          <a:schemeClr val="lt2">
            <a:alpha val="45098"/>
          </a:schemeClr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4"/>
          <p:cNvSpPr/>
          <p:nvPr/>
        </p:nvSpPr>
        <p:spPr>
          <a:xfrm>
            <a:off x="0" y="0"/>
            <a:ext cx="12192000" cy="9039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" name="Google Shape;1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0866" y="335389"/>
            <a:ext cx="2501900" cy="495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12054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1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1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1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1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6552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2266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8704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01298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8314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51075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type="title" preserve="1">
  <p:cSld name="Diapositiva de título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s-ES"/>
              <a:t>Haga clic para modificar el estilo de título del patrón</a:t>
            </a:r>
            <a:endParaRPr/>
          </a:p>
        </p:txBody>
      </p:sp>
      <p:sp>
        <p:nvSpPr>
          <p:cNvPr id="13" name="Google Shape;13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8298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4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40195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261261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s-PE"/>
          </a:p>
        </p:txBody>
      </p:sp>
      <p:sp>
        <p:nvSpPr>
          <p:cNvPr id="9" name="Google Shape;9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lang="es-PE"/>
          </a:p>
        </p:txBody>
      </p:sp>
      <p:sp>
        <p:nvSpPr>
          <p:cNvPr id="10" name="Google Shape;10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05784280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8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7" r:id="rId7"/>
    <p:sldLayoutId id="2147483708" r:id="rId8"/>
    <p:sldLayoutId id="2147483709" r:id="rId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sv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8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svg"/><Relationship Id="rId14" Type="http://schemas.openxmlformats.org/officeDocument/2006/relationships/image" Target="../media/image16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7.png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pn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9.pn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hdphoto" Target="../media/hdphoto1.wdp"/><Relationship Id="rId7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16.jpg"/><Relationship Id="rId9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37.png"/><Relationship Id="rId4" Type="http://schemas.openxmlformats.org/officeDocument/2006/relationships/image" Target="../media/image16.jp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3.xml"/><Relationship Id="rId7" Type="http://schemas.openxmlformats.org/officeDocument/2006/relationships/image" Target="../media/image17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16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6.jp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6.jpg"/><Relationship Id="rId4" Type="http://schemas.openxmlformats.org/officeDocument/2006/relationships/diagramLayout" Target="../diagrams/layout1.xml"/><Relationship Id="rId9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microsoft.com/office/2007/relationships/hdphoto" Target="../media/hdphoto1.wdp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8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6.jpg"/><Relationship Id="rId9" Type="http://schemas.microsoft.com/office/2007/relationships/diagramDrawing" Target="../diagrams/drawin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69CBD434-22E2-42D2-D81A-DEAAC61B3D7B}"/>
              </a:ext>
            </a:extLst>
          </p:cNvPr>
          <p:cNvSpPr txBox="1">
            <a:spLocks/>
          </p:cNvSpPr>
          <p:nvPr/>
        </p:nvSpPr>
        <p:spPr>
          <a:xfrm>
            <a:off x="789709" y="2571983"/>
            <a:ext cx="5985164" cy="961588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11643"/>
                </a:solidFill>
                <a:latin typeface="Century Gothic" panose="020B0502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ts val="6000"/>
              </a:lnSpc>
            </a:pPr>
            <a:endParaRPr lang="es-PE" sz="6000" b="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D8A5839B-A7EC-A745-F701-95714CAEAC3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252" t="47447" r="20989" b="579"/>
          <a:stretch/>
        </p:blipFill>
        <p:spPr>
          <a:xfrm rot="5400000">
            <a:off x="7422965" y="2088967"/>
            <a:ext cx="6858002" cy="2680068"/>
          </a:xfrm>
          <a:prstGeom prst="rect">
            <a:avLst/>
          </a:prstGeom>
        </p:spPr>
      </p:pic>
      <p:pic>
        <p:nvPicPr>
          <p:cNvPr id="15" name="Gráfico 14">
            <a:extLst>
              <a:ext uri="{FF2B5EF4-FFF2-40B4-BE49-F238E27FC236}">
                <a16:creationId xmlns:a16="http://schemas.microsoft.com/office/drawing/2014/main" id="{84DF157C-C2A2-FFDC-0CFE-9E5F432A7B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78834" y="1711903"/>
            <a:ext cx="4136640" cy="3434193"/>
          </a:xfrm>
          <a:prstGeom prst="rect">
            <a:avLst/>
          </a:prstGeom>
        </p:spPr>
      </p:pic>
      <p:pic>
        <p:nvPicPr>
          <p:cNvPr id="20" name="Gráfico 19">
            <a:extLst>
              <a:ext uri="{FF2B5EF4-FFF2-40B4-BE49-F238E27FC236}">
                <a16:creationId xmlns:a16="http://schemas.microsoft.com/office/drawing/2014/main" id="{56975326-DBE9-2D26-9AA5-13E75BFEE5C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746454" y="470924"/>
            <a:ext cx="647700" cy="635000"/>
          </a:xfrm>
          <a:prstGeom prst="rect">
            <a:avLst/>
          </a:prstGeom>
        </p:spPr>
      </p:pic>
      <p:pic>
        <p:nvPicPr>
          <p:cNvPr id="21" name="Gráfico 20">
            <a:extLst>
              <a:ext uri="{FF2B5EF4-FFF2-40B4-BE49-F238E27FC236}">
                <a16:creationId xmlns:a16="http://schemas.microsoft.com/office/drawing/2014/main" id="{FAAC13E7-C5CB-A5DC-AD22-F9D99C97EB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220362" y="5746303"/>
            <a:ext cx="631604" cy="599624"/>
          </a:xfrm>
          <a:prstGeom prst="rect">
            <a:avLst/>
          </a:prstGeom>
        </p:spPr>
      </p:pic>
      <p:pic>
        <p:nvPicPr>
          <p:cNvPr id="23" name="Gráfico 22">
            <a:extLst>
              <a:ext uri="{FF2B5EF4-FFF2-40B4-BE49-F238E27FC236}">
                <a16:creationId xmlns:a16="http://schemas.microsoft.com/office/drawing/2014/main" id="{AD3E191F-32CE-E48E-6AC0-511BC590D3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9933650">
            <a:off x="8890129" y="5460552"/>
            <a:ext cx="952500" cy="571500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6FC9D0BD-B12C-07F5-4DBC-AD2C7F846AD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902332" y="4511096"/>
            <a:ext cx="609600" cy="635000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0324A9FF-8368-411C-8908-186478D694D3}"/>
              </a:ext>
            </a:extLst>
          </p:cNvPr>
          <p:cNvSpPr txBox="1"/>
          <p:nvPr/>
        </p:nvSpPr>
        <p:spPr>
          <a:xfrm>
            <a:off x="458350" y="563437"/>
            <a:ext cx="8353492" cy="280076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419" sz="4000" b="1" kern="1200" dirty="0">
                <a:solidFill>
                  <a:srgbClr val="2865C9"/>
                </a:solidFill>
                <a:sym typeface="Calibri"/>
              </a:rPr>
              <a:t>Implementación del Servicio de Apoyo Educativo Interno (SAEI) </a:t>
            </a:r>
          </a:p>
          <a:p>
            <a:pPr>
              <a:spcBef>
                <a:spcPct val="0"/>
              </a:spcBef>
            </a:pPr>
            <a:endParaRPr lang="es-419" sz="4000" b="1" kern="1200" dirty="0">
              <a:solidFill>
                <a:srgbClr val="2865C9"/>
              </a:solidFill>
              <a:sym typeface="Calibri"/>
            </a:endParaRPr>
          </a:p>
          <a:p>
            <a:pPr>
              <a:spcBef>
                <a:spcPct val="0"/>
              </a:spcBef>
            </a:pPr>
            <a:r>
              <a:rPr lang="es-419" sz="2800" b="1" i="1" kern="1200" dirty="0">
                <a:solidFill>
                  <a:srgbClr val="2865C9"/>
                </a:solidFill>
                <a:sym typeface="Calibri"/>
              </a:rPr>
              <a:t>en el marco del cumplimiento de los Compromisos de Desempeño 2025 </a:t>
            </a:r>
            <a:endParaRPr lang="en-US" sz="1200" i="1" dirty="0"/>
          </a:p>
        </p:txBody>
      </p:sp>
      <p:sp>
        <p:nvSpPr>
          <p:cNvPr id="4" name="Google Shape;120;g1ff804495ca_0_0">
            <a:extLst>
              <a:ext uri="{FF2B5EF4-FFF2-40B4-BE49-F238E27FC236}">
                <a16:creationId xmlns:a16="http://schemas.microsoft.com/office/drawing/2014/main" id="{296ED187-B2E2-0E5E-EC63-5B2869687F67}"/>
              </a:ext>
            </a:extLst>
          </p:cNvPr>
          <p:cNvSpPr txBox="1">
            <a:spLocks/>
          </p:cNvSpPr>
          <p:nvPr/>
        </p:nvSpPr>
        <p:spPr>
          <a:xfrm>
            <a:off x="6577825" y="6362421"/>
            <a:ext cx="3642537" cy="621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>
              <a:buClr>
                <a:srgbClr val="002060"/>
              </a:buClr>
              <a:buSzPts val="2300"/>
            </a:pPr>
            <a:r>
              <a:rPr lang="es-ES" sz="2000" dirty="0">
                <a:solidFill>
                  <a:schemeClr val="tx1"/>
                </a:solidFill>
                <a:latin typeface="Calibri"/>
                <a:cs typeface="Calibri"/>
                <a:sym typeface="Poppins"/>
              </a:rPr>
              <a:t>16 de julio 2025</a:t>
            </a:r>
            <a:endParaRPr lang="es-ES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algn="just"/>
            <a:endParaRPr lang="es-ES" sz="2800" dirty="0">
              <a:solidFill>
                <a:srgbClr val="002060"/>
              </a:solidFill>
              <a:latin typeface="Calibri" panose="020F0502020204030204" pitchFamily="34" charset="0"/>
              <a:ea typeface="Poppins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A38D6F6-D695-4F64-B39E-139D6DADC25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4510562"/>
            <a:ext cx="2324100" cy="2324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4371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413A1664-0824-436A-917F-98C2EF4C4AE0}"/>
              </a:ext>
            </a:extLst>
          </p:cNvPr>
          <p:cNvSpPr txBox="1">
            <a:spLocks/>
          </p:cNvSpPr>
          <p:nvPr/>
        </p:nvSpPr>
        <p:spPr>
          <a:xfrm>
            <a:off x="1440182" y="184480"/>
            <a:ext cx="694944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Algunas precisiones 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9DE8D79-3C54-46D6-B852-78CEBD4C42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" y="1258460"/>
            <a:ext cx="11287125" cy="4899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787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413A1664-0824-436A-917F-98C2EF4C4AE0}"/>
              </a:ext>
            </a:extLst>
          </p:cNvPr>
          <p:cNvSpPr txBox="1">
            <a:spLocks/>
          </p:cNvSpPr>
          <p:nvPr/>
        </p:nvSpPr>
        <p:spPr>
          <a:xfrm>
            <a:off x="1440182" y="184480"/>
            <a:ext cx="694944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Algunas precisiones 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EDA835B-041A-447E-AB29-871E76E9399D}"/>
              </a:ext>
            </a:extLst>
          </p:cNvPr>
          <p:cNvGrpSpPr/>
          <p:nvPr/>
        </p:nvGrpSpPr>
        <p:grpSpPr>
          <a:xfrm>
            <a:off x="785813" y="1074045"/>
            <a:ext cx="11115675" cy="5026718"/>
            <a:chOff x="514351" y="1030604"/>
            <a:chExt cx="6801799" cy="2915953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F461AE7-5207-48FA-B8A5-E2BD66D1E00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56397"/>
            <a:stretch/>
          </p:blipFill>
          <p:spPr>
            <a:xfrm>
              <a:off x="514351" y="1030604"/>
              <a:ext cx="6801799" cy="2255522"/>
            </a:xfrm>
            <a:prstGeom prst="rect">
              <a:avLst/>
            </a:prstGeom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E9217444-9839-4D0E-A086-E1453E485A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87233"/>
            <a:stretch/>
          </p:blipFill>
          <p:spPr>
            <a:xfrm>
              <a:off x="514351" y="3286126"/>
              <a:ext cx="6801799" cy="66043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6120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413A1664-0824-436A-917F-98C2EF4C4AE0}"/>
              </a:ext>
            </a:extLst>
          </p:cNvPr>
          <p:cNvSpPr txBox="1">
            <a:spLocks/>
          </p:cNvSpPr>
          <p:nvPr/>
        </p:nvSpPr>
        <p:spPr>
          <a:xfrm>
            <a:off x="1440182" y="184480"/>
            <a:ext cx="694944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Algunas precisiones 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D790CE6-AFE1-49A6-823F-654CED05D29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6557"/>
          <a:stretch/>
        </p:blipFill>
        <p:spPr>
          <a:xfrm>
            <a:off x="472168" y="1143580"/>
            <a:ext cx="11044237" cy="4942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544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413A1664-0824-436A-917F-98C2EF4C4AE0}"/>
              </a:ext>
            </a:extLst>
          </p:cNvPr>
          <p:cNvSpPr txBox="1">
            <a:spLocks/>
          </p:cNvSpPr>
          <p:nvPr/>
        </p:nvSpPr>
        <p:spPr>
          <a:xfrm>
            <a:off x="1440182" y="184480"/>
            <a:ext cx="694944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Solicitud de reapertura 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98DECDA3-8E22-495D-B694-C9F546FA7312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9807" y="3079233"/>
            <a:ext cx="767596" cy="744482"/>
          </a:xfrm>
          <a:prstGeom prst="rect">
            <a:avLst/>
          </a:prstGeom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37E7F6A8-218F-4DEE-ACC6-2E25A42C4149}"/>
              </a:ext>
            </a:extLst>
          </p:cNvPr>
          <p:cNvSpPr txBox="1"/>
          <p:nvPr/>
        </p:nvSpPr>
        <p:spPr>
          <a:xfrm>
            <a:off x="200025" y="1742854"/>
            <a:ext cx="161095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sz="1600" b="1" spc="10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10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directivo</a:t>
            </a:r>
            <a:r>
              <a:rPr sz="1600" b="1" spc="-15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la</a:t>
            </a:r>
            <a:r>
              <a:rPr sz="1600" b="1" spc="-5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25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IE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" name="object 5">
            <a:extLst>
              <a:ext uri="{FF2B5EF4-FFF2-40B4-BE49-F238E27FC236}">
                <a16:creationId xmlns:a16="http://schemas.microsoft.com/office/drawing/2014/main" id="{FA49D760-9B50-4663-A180-62BB3B82627E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59791" y="2214810"/>
            <a:ext cx="772183" cy="677596"/>
          </a:xfrm>
          <a:prstGeom prst="rect">
            <a:avLst/>
          </a:prstGeom>
        </p:spPr>
      </p:pic>
      <p:sp>
        <p:nvSpPr>
          <p:cNvPr id="11" name="object 7">
            <a:extLst>
              <a:ext uri="{FF2B5EF4-FFF2-40B4-BE49-F238E27FC236}">
                <a16:creationId xmlns:a16="http://schemas.microsoft.com/office/drawing/2014/main" id="{4AEADA8D-7BBC-4112-B998-E4004EE16BD0}"/>
              </a:ext>
            </a:extLst>
          </p:cNvPr>
          <p:cNvSpPr txBox="1"/>
          <p:nvPr/>
        </p:nvSpPr>
        <p:spPr>
          <a:xfrm>
            <a:off x="7191147" y="1726321"/>
            <a:ext cx="1700599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-10" dirty="0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Especialista</a:t>
            </a:r>
            <a:r>
              <a:rPr sz="1600" b="1" spc="35" dirty="0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600" b="1" spc="-20" dirty="0">
                <a:solidFill>
                  <a:srgbClr val="1F4E7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UGEL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object 10">
            <a:extLst>
              <a:ext uri="{FF2B5EF4-FFF2-40B4-BE49-F238E27FC236}">
                <a16:creationId xmlns:a16="http://schemas.microsoft.com/office/drawing/2014/main" id="{BE56FB91-46C2-4236-BFB2-3F695553EE25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55861" y="2170250"/>
            <a:ext cx="1118937" cy="795713"/>
          </a:xfrm>
          <a:prstGeom prst="rect">
            <a:avLst/>
          </a:prstGeom>
        </p:spPr>
      </p:pic>
      <p:grpSp>
        <p:nvGrpSpPr>
          <p:cNvPr id="13" name="object 11">
            <a:extLst>
              <a:ext uri="{FF2B5EF4-FFF2-40B4-BE49-F238E27FC236}">
                <a16:creationId xmlns:a16="http://schemas.microsoft.com/office/drawing/2014/main" id="{F8218632-2135-471F-8F30-5CEDA4EF8072}"/>
              </a:ext>
            </a:extLst>
          </p:cNvPr>
          <p:cNvGrpSpPr/>
          <p:nvPr/>
        </p:nvGrpSpPr>
        <p:grpSpPr>
          <a:xfrm>
            <a:off x="7237795" y="3106750"/>
            <a:ext cx="1653951" cy="1337627"/>
            <a:chOff x="2476880" y="2929127"/>
            <a:chExt cx="1648460" cy="1377315"/>
          </a:xfrm>
        </p:grpSpPr>
        <p:pic>
          <p:nvPicPr>
            <p:cNvPr id="14" name="object 12">
              <a:extLst>
                <a:ext uri="{FF2B5EF4-FFF2-40B4-BE49-F238E27FC236}">
                  <a16:creationId xmlns:a16="http://schemas.microsoft.com/office/drawing/2014/main" id="{4EF624F3-9679-427D-9422-FB4BEB94110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825914" y="3296004"/>
              <a:ext cx="819792" cy="828346"/>
            </a:xfrm>
            <a:prstGeom prst="rect">
              <a:avLst/>
            </a:prstGeom>
          </p:spPr>
        </p:pic>
        <p:sp>
          <p:nvSpPr>
            <p:cNvPr id="15" name="object 13">
              <a:extLst>
                <a:ext uri="{FF2B5EF4-FFF2-40B4-BE49-F238E27FC236}">
                  <a16:creationId xmlns:a16="http://schemas.microsoft.com/office/drawing/2014/main" id="{6D5062D4-4B38-415B-9D47-67F483BCF1ED}"/>
                </a:ext>
              </a:extLst>
            </p:cNvPr>
            <p:cNvSpPr/>
            <p:nvPr/>
          </p:nvSpPr>
          <p:spPr>
            <a:xfrm>
              <a:off x="2486405" y="4112513"/>
              <a:ext cx="1629410" cy="184785"/>
            </a:xfrm>
            <a:custGeom>
              <a:avLst/>
              <a:gdLst/>
              <a:ahLst/>
              <a:cxnLst/>
              <a:rect l="l" t="t" r="r" b="b"/>
              <a:pathLst>
                <a:path w="1629410" h="184785">
                  <a:moveTo>
                    <a:pt x="1629156" y="0"/>
                  </a:moveTo>
                  <a:lnTo>
                    <a:pt x="1620351" y="35891"/>
                  </a:lnTo>
                  <a:lnTo>
                    <a:pt x="1596342" y="65198"/>
                  </a:lnTo>
                  <a:lnTo>
                    <a:pt x="1560736" y="84957"/>
                  </a:lnTo>
                  <a:lnTo>
                    <a:pt x="1517142" y="92202"/>
                  </a:lnTo>
                  <a:lnTo>
                    <a:pt x="926592" y="92202"/>
                  </a:lnTo>
                  <a:lnTo>
                    <a:pt x="882997" y="99446"/>
                  </a:lnTo>
                  <a:lnTo>
                    <a:pt x="847391" y="119205"/>
                  </a:lnTo>
                  <a:lnTo>
                    <a:pt x="823382" y="148512"/>
                  </a:lnTo>
                  <a:lnTo>
                    <a:pt x="814578" y="184404"/>
                  </a:lnTo>
                  <a:lnTo>
                    <a:pt x="805773" y="148512"/>
                  </a:lnTo>
                  <a:lnTo>
                    <a:pt x="781764" y="119205"/>
                  </a:lnTo>
                  <a:lnTo>
                    <a:pt x="746158" y="99446"/>
                  </a:lnTo>
                  <a:lnTo>
                    <a:pt x="702563" y="92202"/>
                  </a:lnTo>
                  <a:lnTo>
                    <a:pt x="112013" y="92202"/>
                  </a:lnTo>
                  <a:lnTo>
                    <a:pt x="68419" y="84957"/>
                  </a:lnTo>
                  <a:lnTo>
                    <a:pt x="32813" y="65198"/>
                  </a:lnTo>
                  <a:lnTo>
                    <a:pt x="8804" y="35891"/>
                  </a:lnTo>
                  <a:lnTo>
                    <a:pt x="0" y="0"/>
                  </a:lnTo>
                </a:path>
              </a:pathLst>
            </a:custGeom>
            <a:ln w="19050">
              <a:solidFill>
                <a:srgbClr val="4EC5A9"/>
              </a:solidFill>
            </a:ln>
          </p:spPr>
          <p:txBody>
            <a:bodyPr wrap="square" lIns="0" tIns="0" rIns="0" bIns="0" rtlCol="0"/>
            <a:lstStyle/>
            <a:p>
              <a:endParaRPr sz="11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6" name="object 14">
              <a:extLst>
                <a:ext uri="{FF2B5EF4-FFF2-40B4-BE49-F238E27FC236}">
                  <a16:creationId xmlns:a16="http://schemas.microsoft.com/office/drawing/2014/main" id="{E18BA3CA-95DD-482C-8126-B747EFDA327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817875" y="2929127"/>
              <a:ext cx="900684" cy="449579"/>
            </a:xfrm>
            <a:prstGeom prst="rect">
              <a:avLst/>
            </a:prstGeom>
          </p:spPr>
        </p:pic>
      </p:grpSp>
      <p:sp>
        <p:nvSpPr>
          <p:cNvPr id="17" name="object 25">
            <a:extLst>
              <a:ext uri="{FF2B5EF4-FFF2-40B4-BE49-F238E27FC236}">
                <a16:creationId xmlns:a16="http://schemas.microsoft.com/office/drawing/2014/main" id="{410997AA-8498-450F-A43A-A8FA42DFD4A2}"/>
              </a:ext>
            </a:extLst>
          </p:cNvPr>
          <p:cNvSpPr/>
          <p:nvPr/>
        </p:nvSpPr>
        <p:spPr>
          <a:xfrm>
            <a:off x="6096000" y="3174431"/>
            <a:ext cx="547919" cy="389756"/>
          </a:xfrm>
          <a:custGeom>
            <a:avLst/>
            <a:gdLst/>
            <a:ahLst/>
            <a:cxnLst/>
            <a:rect l="l" t="t" r="r" b="b"/>
            <a:pathLst>
              <a:path w="546100" h="401319">
                <a:moveTo>
                  <a:pt x="0" y="100202"/>
                </a:moveTo>
                <a:lnTo>
                  <a:pt x="345185" y="100202"/>
                </a:lnTo>
                <a:lnTo>
                  <a:pt x="345185" y="0"/>
                </a:lnTo>
                <a:lnTo>
                  <a:pt x="545591" y="200406"/>
                </a:lnTo>
                <a:lnTo>
                  <a:pt x="345185" y="400812"/>
                </a:lnTo>
                <a:lnTo>
                  <a:pt x="345185" y="300609"/>
                </a:lnTo>
                <a:lnTo>
                  <a:pt x="0" y="300609"/>
                </a:lnTo>
                <a:lnTo>
                  <a:pt x="0" y="100202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object 26">
            <a:extLst>
              <a:ext uri="{FF2B5EF4-FFF2-40B4-BE49-F238E27FC236}">
                <a16:creationId xmlns:a16="http://schemas.microsoft.com/office/drawing/2014/main" id="{5681B5AB-0604-4F20-B7F5-0EF6217B5A51}"/>
              </a:ext>
            </a:extLst>
          </p:cNvPr>
          <p:cNvSpPr txBox="1"/>
          <p:nvPr/>
        </p:nvSpPr>
        <p:spPr>
          <a:xfrm>
            <a:off x="514351" y="4400528"/>
            <a:ext cx="1347207" cy="9111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7100"/>
              </a:lnSpc>
              <a:spcBef>
                <a:spcPts val="105"/>
              </a:spcBef>
            </a:pP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Las</a:t>
            </a:r>
            <a:r>
              <a:rPr sz="1100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I.E.</a:t>
            </a:r>
            <a:r>
              <a:rPr sz="11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no</a:t>
            </a:r>
            <a:r>
              <a:rPr sz="1100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solicitan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reapertura</a:t>
            </a:r>
            <a:r>
              <a:rPr sz="1100" spc="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directamente</a:t>
            </a:r>
            <a:r>
              <a:rPr sz="1100" spc="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50" dirty="0"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DIGEBR,</a:t>
            </a:r>
            <a:r>
              <a:rPr sz="1100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sino</a:t>
            </a:r>
            <a:r>
              <a:rPr sz="11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sz="1100" spc="-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20" dirty="0">
                <a:latin typeface="Calibri" panose="020F0502020204030204" pitchFamily="34" charset="0"/>
                <a:cs typeface="Calibri" panose="020F0502020204030204" pitchFamily="34" charset="0"/>
              </a:rPr>
              <a:t>UGEL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correspondiente</a:t>
            </a:r>
            <a:endParaRPr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object 31">
            <a:extLst>
              <a:ext uri="{FF2B5EF4-FFF2-40B4-BE49-F238E27FC236}">
                <a16:creationId xmlns:a16="http://schemas.microsoft.com/office/drawing/2014/main" id="{F2A83EB3-CF11-49D7-892C-BFF399C620EE}"/>
              </a:ext>
            </a:extLst>
          </p:cNvPr>
          <p:cNvSpPr txBox="1"/>
          <p:nvPr/>
        </p:nvSpPr>
        <p:spPr>
          <a:xfrm>
            <a:off x="7191147" y="4615190"/>
            <a:ext cx="2147958" cy="7300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7000"/>
              </a:lnSpc>
              <a:spcBef>
                <a:spcPts val="105"/>
              </a:spcBef>
            </a:pP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1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UGEL</a:t>
            </a:r>
            <a:r>
              <a:rPr sz="1100" b="1" spc="-10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revisa</a:t>
            </a:r>
            <a:r>
              <a:rPr sz="1100" b="1" spc="-20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100" b="1" spc="-25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pertinencia</a:t>
            </a:r>
            <a:r>
              <a:rPr sz="1100" b="1" spc="-45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spc="-35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las</a:t>
            </a:r>
            <a:r>
              <a:rPr sz="1100" b="1" spc="-30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solicitudes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sz="11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las</a:t>
            </a:r>
            <a:r>
              <a:rPr sz="1100" spc="-4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consolida</a:t>
            </a:r>
            <a:r>
              <a:rPr sz="1100" b="1" spc="-40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spc="-25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el</a:t>
            </a:r>
            <a:r>
              <a:rPr sz="1100" b="1" spc="-35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u="sng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Formato</a:t>
            </a:r>
            <a:r>
              <a:rPr sz="1100" b="1" u="sng" spc="-35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u="sng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Excel</a:t>
            </a:r>
            <a:r>
              <a:rPr sz="1100" b="1" u="sng" spc="-2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u="sng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establecido</a:t>
            </a:r>
            <a:r>
              <a:rPr sz="1100" b="1" u="sng" spc="-30" dirty="0">
                <a:solidFill>
                  <a:srgbClr val="006600"/>
                </a:solidFill>
                <a:uFill>
                  <a:solidFill>
                    <a:srgbClr val="006600"/>
                  </a:solidFill>
                </a:u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5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remite</a:t>
            </a:r>
            <a:r>
              <a:rPr sz="1100" b="1" spc="-25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por</a:t>
            </a:r>
            <a:r>
              <a:rPr sz="1100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correo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u</a:t>
            </a:r>
            <a:r>
              <a:rPr sz="11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oficio</a:t>
            </a:r>
            <a:r>
              <a:rPr sz="11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b="1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</a:t>
            </a:r>
            <a:r>
              <a:rPr sz="1100" b="1" spc="-25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la</a:t>
            </a:r>
            <a:r>
              <a:rPr sz="1100" b="1" spc="-10" dirty="0">
                <a:solidFill>
                  <a:srgbClr val="2864C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DRE/GRE</a:t>
            </a:r>
            <a:endParaRPr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object 32">
            <a:extLst>
              <a:ext uri="{FF2B5EF4-FFF2-40B4-BE49-F238E27FC236}">
                <a16:creationId xmlns:a16="http://schemas.microsoft.com/office/drawing/2014/main" id="{EAC7B519-3597-4474-A925-D0DA1DE69AC7}"/>
              </a:ext>
            </a:extLst>
          </p:cNvPr>
          <p:cNvSpPr txBox="1"/>
          <p:nvPr/>
        </p:nvSpPr>
        <p:spPr>
          <a:xfrm>
            <a:off x="7191147" y="5623553"/>
            <a:ext cx="2425766" cy="91114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7200"/>
              </a:lnSpc>
              <a:spcBef>
                <a:spcPts val="105"/>
              </a:spcBef>
            </a:pP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La</a:t>
            </a:r>
            <a:r>
              <a:rPr sz="11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UGEL</a:t>
            </a:r>
            <a:r>
              <a:rPr sz="11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coordina</a:t>
            </a:r>
            <a:r>
              <a:rPr sz="1100" spc="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sz="11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25" dirty="0">
                <a:latin typeface="Calibri" panose="020F0502020204030204" pitchFamily="34" charset="0"/>
                <a:cs typeface="Calibri" panose="020F0502020204030204" pitchFamily="34" charset="0"/>
              </a:rPr>
              <a:t>el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responsable</a:t>
            </a:r>
            <a:r>
              <a:rPr sz="1100" spc="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de SIMON</a:t>
            </a:r>
            <a:r>
              <a:rPr sz="1100" spc="-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de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25" dirty="0">
                <a:latin typeface="Calibri" panose="020F0502020204030204" pitchFamily="34" charset="0"/>
                <a:cs typeface="Calibri" panose="020F0502020204030204" pitchFamily="34" charset="0"/>
              </a:rPr>
              <a:t>su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jurisdicción</a:t>
            </a:r>
            <a:r>
              <a:rPr sz="11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para</a:t>
            </a:r>
            <a:r>
              <a:rPr sz="1100" spc="-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verificar</a:t>
            </a:r>
            <a:r>
              <a:rPr sz="1100" spc="-3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50" dirty="0">
                <a:latin typeface="Calibri" panose="020F0502020204030204" pitchFamily="34" charset="0"/>
                <a:cs typeface="Calibri" panose="020F0502020204030204" pitchFamily="34" charset="0"/>
              </a:rPr>
              <a:t>y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validar</a:t>
            </a:r>
            <a:r>
              <a:rPr sz="11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que</a:t>
            </a:r>
            <a:r>
              <a:rPr sz="1100" spc="-1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los</a:t>
            </a:r>
            <a:r>
              <a:rPr sz="1100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datos</a:t>
            </a:r>
            <a:r>
              <a:rPr sz="1100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del</a:t>
            </a:r>
            <a:r>
              <a:rPr sz="1100" spc="-2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director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corresponden</a:t>
            </a:r>
            <a:r>
              <a:rPr sz="1100" spc="4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al</a:t>
            </a:r>
            <a:r>
              <a:rPr sz="1100" spc="1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usuario</a:t>
            </a:r>
            <a:r>
              <a:rPr sz="1100" spc="5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registrado</a:t>
            </a:r>
            <a:r>
              <a:rPr sz="1100" spc="-2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dirty="0"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sz="1100" spc="-35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sz="1100" spc="-10" dirty="0">
                <a:latin typeface="Calibri" panose="020F0502020204030204" pitchFamily="34" charset="0"/>
                <a:cs typeface="Calibri" panose="020F0502020204030204" pitchFamily="34" charset="0"/>
              </a:rPr>
              <a:t>SIMON.</a:t>
            </a:r>
            <a:endParaRPr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object 33">
            <a:extLst>
              <a:ext uri="{FF2B5EF4-FFF2-40B4-BE49-F238E27FC236}">
                <a16:creationId xmlns:a16="http://schemas.microsoft.com/office/drawing/2014/main" id="{9895CD07-EB23-4A22-B441-6C586A924194}"/>
              </a:ext>
            </a:extLst>
          </p:cNvPr>
          <p:cNvSpPr/>
          <p:nvPr/>
        </p:nvSpPr>
        <p:spPr>
          <a:xfrm>
            <a:off x="6644956" y="5342337"/>
            <a:ext cx="287976" cy="246064"/>
          </a:xfrm>
          <a:custGeom>
            <a:avLst/>
            <a:gdLst/>
            <a:ahLst/>
            <a:cxnLst/>
            <a:rect l="l" t="t" r="r" b="b"/>
            <a:pathLst>
              <a:path w="287019" h="253364">
                <a:moveTo>
                  <a:pt x="143259" y="0"/>
                </a:moveTo>
                <a:lnTo>
                  <a:pt x="149745" y="1686"/>
                </a:lnTo>
                <a:lnTo>
                  <a:pt x="154734" y="6744"/>
                </a:lnTo>
                <a:lnTo>
                  <a:pt x="285114" y="233209"/>
                </a:lnTo>
                <a:lnTo>
                  <a:pt x="286850" y="240125"/>
                </a:lnTo>
                <a:lnTo>
                  <a:pt x="285031" y="246572"/>
                </a:lnTo>
                <a:lnTo>
                  <a:pt x="280343" y="251334"/>
                </a:lnTo>
                <a:lnTo>
                  <a:pt x="273474" y="253191"/>
                </a:lnTo>
                <a:lnTo>
                  <a:pt x="13376" y="253191"/>
                </a:lnTo>
                <a:lnTo>
                  <a:pt x="6506" y="251334"/>
                </a:lnTo>
                <a:lnTo>
                  <a:pt x="1818" y="246572"/>
                </a:lnTo>
                <a:lnTo>
                  <a:pt x="0" y="240125"/>
                </a:lnTo>
                <a:lnTo>
                  <a:pt x="1735" y="233209"/>
                </a:lnTo>
                <a:lnTo>
                  <a:pt x="7473" y="223218"/>
                </a:lnTo>
                <a:lnTo>
                  <a:pt x="152738" y="223218"/>
                </a:lnTo>
                <a:lnTo>
                  <a:pt x="160055" y="215891"/>
                </a:lnTo>
                <a:lnTo>
                  <a:pt x="160055" y="197240"/>
                </a:lnTo>
                <a:lnTo>
                  <a:pt x="152738" y="189914"/>
                </a:lnTo>
                <a:lnTo>
                  <a:pt x="26598" y="189914"/>
                </a:lnTo>
                <a:lnTo>
                  <a:pt x="34248" y="176592"/>
                </a:lnTo>
                <a:lnTo>
                  <a:pt x="153403" y="176592"/>
                </a:lnTo>
                <a:lnTo>
                  <a:pt x="153403" y="60027"/>
                </a:lnTo>
                <a:lnTo>
                  <a:pt x="101185" y="60027"/>
                </a:lnTo>
                <a:lnTo>
                  <a:pt x="131784" y="6744"/>
                </a:lnTo>
                <a:lnTo>
                  <a:pt x="136773" y="1686"/>
                </a:lnTo>
                <a:lnTo>
                  <a:pt x="143259" y="0"/>
                </a:lnTo>
                <a:close/>
              </a:path>
              <a:path w="287019" h="253364">
                <a:moveTo>
                  <a:pt x="26598" y="189914"/>
                </a:moveTo>
                <a:lnTo>
                  <a:pt x="134112" y="189914"/>
                </a:lnTo>
                <a:lnTo>
                  <a:pt x="126795" y="197240"/>
                </a:lnTo>
                <a:lnTo>
                  <a:pt x="126795" y="215891"/>
                </a:lnTo>
                <a:lnTo>
                  <a:pt x="134112" y="223218"/>
                </a:lnTo>
                <a:lnTo>
                  <a:pt x="7473" y="223218"/>
                </a:lnTo>
                <a:lnTo>
                  <a:pt x="26598" y="189914"/>
                </a:lnTo>
                <a:close/>
              </a:path>
              <a:path w="287019" h="253364">
                <a:moveTo>
                  <a:pt x="101185" y="60027"/>
                </a:moveTo>
                <a:lnTo>
                  <a:pt x="133447" y="60027"/>
                </a:lnTo>
                <a:lnTo>
                  <a:pt x="133447" y="176592"/>
                </a:lnTo>
                <a:lnTo>
                  <a:pt x="34248" y="176592"/>
                </a:lnTo>
                <a:lnTo>
                  <a:pt x="101185" y="600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object 33">
            <a:extLst>
              <a:ext uri="{FF2B5EF4-FFF2-40B4-BE49-F238E27FC236}">
                <a16:creationId xmlns:a16="http://schemas.microsoft.com/office/drawing/2014/main" id="{78F6F994-0E15-481B-8B7C-1A67282A7615}"/>
              </a:ext>
            </a:extLst>
          </p:cNvPr>
          <p:cNvSpPr/>
          <p:nvPr/>
        </p:nvSpPr>
        <p:spPr>
          <a:xfrm>
            <a:off x="97268" y="4492158"/>
            <a:ext cx="287976" cy="246064"/>
          </a:xfrm>
          <a:custGeom>
            <a:avLst/>
            <a:gdLst/>
            <a:ahLst/>
            <a:cxnLst/>
            <a:rect l="l" t="t" r="r" b="b"/>
            <a:pathLst>
              <a:path w="287019" h="253364">
                <a:moveTo>
                  <a:pt x="143259" y="0"/>
                </a:moveTo>
                <a:lnTo>
                  <a:pt x="149745" y="1686"/>
                </a:lnTo>
                <a:lnTo>
                  <a:pt x="154734" y="6744"/>
                </a:lnTo>
                <a:lnTo>
                  <a:pt x="285114" y="233209"/>
                </a:lnTo>
                <a:lnTo>
                  <a:pt x="286850" y="240125"/>
                </a:lnTo>
                <a:lnTo>
                  <a:pt x="285031" y="246572"/>
                </a:lnTo>
                <a:lnTo>
                  <a:pt x="280343" y="251334"/>
                </a:lnTo>
                <a:lnTo>
                  <a:pt x="273474" y="253191"/>
                </a:lnTo>
                <a:lnTo>
                  <a:pt x="13376" y="253191"/>
                </a:lnTo>
                <a:lnTo>
                  <a:pt x="6506" y="251334"/>
                </a:lnTo>
                <a:lnTo>
                  <a:pt x="1818" y="246572"/>
                </a:lnTo>
                <a:lnTo>
                  <a:pt x="0" y="240125"/>
                </a:lnTo>
                <a:lnTo>
                  <a:pt x="1735" y="233209"/>
                </a:lnTo>
                <a:lnTo>
                  <a:pt x="7473" y="223218"/>
                </a:lnTo>
                <a:lnTo>
                  <a:pt x="152738" y="223218"/>
                </a:lnTo>
                <a:lnTo>
                  <a:pt x="160055" y="215891"/>
                </a:lnTo>
                <a:lnTo>
                  <a:pt x="160055" y="197240"/>
                </a:lnTo>
                <a:lnTo>
                  <a:pt x="152738" y="189914"/>
                </a:lnTo>
                <a:lnTo>
                  <a:pt x="26598" y="189914"/>
                </a:lnTo>
                <a:lnTo>
                  <a:pt x="34248" y="176592"/>
                </a:lnTo>
                <a:lnTo>
                  <a:pt x="153403" y="176592"/>
                </a:lnTo>
                <a:lnTo>
                  <a:pt x="153403" y="60027"/>
                </a:lnTo>
                <a:lnTo>
                  <a:pt x="101185" y="60027"/>
                </a:lnTo>
                <a:lnTo>
                  <a:pt x="131784" y="6744"/>
                </a:lnTo>
                <a:lnTo>
                  <a:pt x="136773" y="1686"/>
                </a:lnTo>
                <a:lnTo>
                  <a:pt x="143259" y="0"/>
                </a:lnTo>
                <a:close/>
              </a:path>
              <a:path w="287019" h="253364">
                <a:moveTo>
                  <a:pt x="26598" y="189914"/>
                </a:moveTo>
                <a:lnTo>
                  <a:pt x="134112" y="189914"/>
                </a:lnTo>
                <a:lnTo>
                  <a:pt x="126795" y="197240"/>
                </a:lnTo>
                <a:lnTo>
                  <a:pt x="126795" y="215891"/>
                </a:lnTo>
                <a:lnTo>
                  <a:pt x="134112" y="223218"/>
                </a:lnTo>
                <a:lnTo>
                  <a:pt x="7473" y="223218"/>
                </a:lnTo>
                <a:lnTo>
                  <a:pt x="26598" y="189914"/>
                </a:lnTo>
                <a:close/>
              </a:path>
              <a:path w="287019" h="253364">
                <a:moveTo>
                  <a:pt x="101185" y="60027"/>
                </a:moveTo>
                <a:lnTo>
                  <a:pt x="133447" y="60027"/>
                </a:lnTo>
                <a:lnTo>
                  <a:pt x="133447" y="176592"/>
                </a:lnTo>
                <a:lnTo>
                  <a:pt x="34248" y="176592"/>
                </a:lnTo>
                <a:lnTo>
                  <a:pt x="101185" y="60027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5">
            <a:extLst>
              <a:ext uri="{FF2B5EF4-FFF2-40B4-BE49-F238E27FC236}">
                <a16:creationId xmlns:a16="http://schemas.microsoft.com/office/drawing/2014/main" id="{3543E498-76BF-4FBA-8F74-2FB9A3662327}"/>
              </a:ext>
            </a:extLst>
          </p:cNvPr>
          <p:cNvSpPr/>
          <p:nvPr/>
        </p:nvSpPr>
        <p:spPr>
          <a:xfrm>
            <a:off x="1963379" y="2979553"/>
            <a:ext cx="547919" cy="389756"/>
          </a:xfrm>
          <a:custGeom>
            <a:avLst/>
            <a:gdLst/>
            <a:ahLst/>
            <a:cxnLst/>
            <a:rect l="l" t="t" r="r" b="b"/>
            <a:pathLst>
              <a:path w="546100" h="401319">
                <a:moveTo>
                  <a:pt x="0" y="100202"/>
                </a:moveTo>
                <a:lnTo>
                  <a:pt x="345185" y="100202"/>
                </a:lnTo>
                <a:lnTo>
                  <a:pt x="345185" y="0"/>
                </a:lnTo>
                <a:lnTo>
                  <a:pt x="545591" y="200406"/>
                </a:lnTo>
                <a:lnTo>
                  <a:pt x="345185" y="400812"/>
                </a:lnTo>
                <a:lnTo>
                  <a:pt x="345185" y="300609"/>
                </a:lnTo>
                <a:lnTo>
                  <a:pt x="0" y="300609"/>
                </a:lnTo>
                <a:lnTo>
                  <a:pt x="0" y="100202"/>
                </a:lnTo>
                <a:close/>
              </a:path>
            </a:pathLst>
          </a:cu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sz="110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object 4">
            <a:extLst>
              <a:ext uri="{FF2B5EF4-FFF2-40B4-BE49-F238E27FC236}">
                <a16:creationId xmlns:a16="http://schemas.microsoft.com/office/drawing/2014/main" id="{FA8E2F8A-1DDE-4E4B-9E7A-4FC79027DF74}"/>
              </a:ext>
            </a:extLst>
          </p:cNvPr>
          <p:cNvSpPr txBox="1"/>
          <p:nvPr/>
        </p:nvSpPr>
        <p:spPr>
          <a:xfrm>
            <a:off x="3303948" y="1760373"/>
            <a:ext cx="1610954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s-MX" sz="1600" b="1" dirty="0">
                <a:solidFill>
                  <a:srgbClr val="4471C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Datos obligatorios </a:t>
            </a:r>
            <a:endParaRPr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ED8793-CBE4-460F-924D-87B82C753A18}"/>
              </a:ext>
            </a:extLst>
          </p:cNvPr>
          <p:cNvSpPr txBox="1"/>
          <p:nvPr/>
        </p:nvSpPr>
        <p:spPr>
          <a:xfrm>
            <a:off x="3037425" y="2066929"/>
            <a:ext cx="282441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Número de instrumento</a:t>
            </a:r>
          </a:p>
          <a:p>
            <a:endParaRPr lang="es-MX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Código del local</a:t>
            </a:r>
          </a:p>
          <a:p>
            <a:endParaRPr lang="es-MX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Nivel educativo de la IE</a:t>
            </a:r>
          </a:p>
          <a:p>
            <a:endParaRPr lang="es-MX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Código modular</a:t>
            </a:r>
          </a:p>
          <a:p>
            <a:endParaRPr lang="es-MX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Nombre de la IE</a:t>
            </a:r>
          </a:p>
          <a:p>
            <a:endParaRPr lang="es-MX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Nombres y apellidos del director</a:t>
            </a:r>
          </a:p>
          <a:p>
            <a:endParaRPr lang="es-MX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MX" sz="2000" dirty="0">
                <a:latin typeface="Calibri" panose="020F0502020204030204" pitchFamily="34" charset="0"/>
                <a:cs typeface="Calibri" panose="020F0502020204030204" pitchFamily="34" charset="0"/>
              </a:rPr>
              <a:t>Motivo de la reapertura </a:t>
            </a:r>
            <a:endParaRPr lang="es-P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0165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413A1664-0824-436A-917F-98C2EF4C4AE0}"/>
              </a:ext>
            </a:extLst>
          </p:cNvPr>
          <p:cNvSpPr txBox="1">
            <a:spLocks/>
          </p:cNvSpPr>
          <p:nvPr/>
        </p:nvSpPr>
        <p:spPr>
          <a:xfrm>
            <a:off x="1440182" y="184480"/>
            <a:ext cx="694944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Solicitud de reapertura 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2" name="object 11">
            <a:extLst>
              <a:ext uri="{FF2B5EF4-FFF2-40B4-BE49-F238E27FC236}">
                <a16:creationId xmlns:a16="http://schemas.microsoft.com/office/drawing/2014/main" id="{CA607D96-6189-4B92-94C0-0EA100BB7C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319414"/>
              </p:ext>
            </p:extLst>
          </p:nvPr>
        </p:nvGraphicFramePr>
        <p:xfrm>
          <a:off x="8114915" y="4487025"/>
          <a:ext cx="757390" cy="4845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564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5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50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4EC5A9"/>
                      </a:solidFill>
                      <a:prstDash val="solid"/>
                    </a:lnL>
                    <a:lnR w="57150">
                      <a:solidFill>
                        <a:srgbClr val="4EC5A9"/>
                      </a:solidFill>
                      <a:prstDash val="solid"/>
                    </a:lnR>
                    <a:lnT w="76200">
                      <a:solidFill>
                        <a:srgbClr val="4EC5A9"/>
                      </a:solidFill>
                      <a:prstDash val="solid"/>
                    </a:lnT>
                    <a:lnB w="57150">
                      <a:solidFill>
                        <a:srgbClr val="4EC5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4EC5A9"/>
                      </a:solidFill>
                      <a:prstDash val="solid"/>
                    </a:lnL>
                    <a:lnR w="57150">
                      <a:solidFill>
                        <a:srgbClr val="4EC5A9"/>
                      </a:solidFill>
                      <a:prstDash val="solid"/>
                    </a:lnR>
                    <a:lnT w="76200">
                      <a:solidFill>
                        <a:srgbClr val="4EC5A9"/>
                      </a:solidFill>
                      <a:prstDash val="solid"/>
                    </a:lnT>
                    <a:lnB w="57150">
                      <a:solidFill>
                        <a:srgbClr val="4EC5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4EC5A9"/>
                      </a:solidFill>
                      <a:prstDash val="solid"/>
                    </a:lnL>
                    <a:lnR w="76200">
                      <a:solidFill>
                        <a:srgbClr val="4EC5A9"/>
                      </a:solidFill>
                      <a:prstDash val="solid"/>
                    </a:lnR>
                    <a:lnT w="76200">
                      <a:solidFill>
                        <a:srgbClr val="4EC5A9"/>
                      </a:solidFill>
                      <a:prstDash val="solid"/>
                    </a:lnT>
                    <a:lnB w="57150">
                      <a:solidFill>
                        <a:srgbClr val="4EC5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321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4EC5A9"/>
                      </a:solidFill>
                      <a:prstDash val="solid"/>
                    </a:lnL>
                    <a:lnR w="57150">
                      <a:solidFill>
                        <a:srgbClr val="4EC5A9"/>
                      </a:solidFill>
                      <a:prstDash val="solid"/>
                    </a:lnR>
                    <a:lnT w="57150">
                      <a:solidFill>
                        <a:srgbClr val="4EC5A9"/>
                      </a:solidFill>
                      <a:prstDash val="solid"/>
                    </a:lnT>
                    <a:lnB w="57150">
                      <a:solidFill>
                        <a:srgbClr val="4EC5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4EC5A9"/>
                      </a:solidFill>
                      <a:prstDash val="solid"/>
                    </a:lnL>
                    <a:lnR w="57150">
                      <a:solidFill>
                        <a:srgbClr val="4EC5A9"/>
                      </a:solidFill>
                      <a:prstDash val="solid"/>
                    </a:lnR>
                    <a:lnT w="57150">
                      <a:solidFill>
                        <a:srgbClr val="4EC5A9"/>
                      </a:solidFill>
                      <a:prstDash val="solid"/>
                    </a:lnT>
                    <a:lnB w="57150">
                      <a:solidFill>
                        <a:srgbClr val="4EC5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4EC5A9"/>
                      </a:solidFill>
                      <a:prstDash val="solid"/>
                    </a:lnL>
                    <a:lnR w="76200">
                      <a:solidFill>
                        <a:srgbClr val="4EC5A9"/>
                      </a:solidFill>
                      <a:prstDash val="solid"/>
                    </a:lnR>
                    <a:lnT w="57150">
                      <a:solidFill>
                        <a:srgbClr val="4EC5A9"/>
                      </a:solidFill>
                      <a:prstDash val="solid"/>
                    </a:lnT>
                    <a:lnB w="57150">
                      <a:solidFill>
                        <a:srgbClr val="4EC5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631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4EC5A9"/>
                      </a:solidFill>
                      <a:prstDash val="solid"/>
                    </a:lnL>
                    <a:lnR w="57150">
                      <a:solidFill>
                        <a:srgbClr val="4EC5A9"/>
                      </a:solidFill>
                      <a:prstDash val="solid"/>
                    </a:lnR>
                    <a:lnT w="57150">
                      <a:solidFill>
                        <a:srgbClr val="4EC5A9"/>
                      </a:solidFill>
                      <a:prstDash val="solid"/>
                    </a:lnT>
                    <a:lnB w="76200">
                      <a:solidFill>
                        <a:srgbClr val="4EC5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4EC5A9"/>
                      </a:solidFill>
                      <a:prstDash val="solid"/>
                    </a:lnL>
                    <a:lnR w="57150">
                      <a:solidFill>
                        <a:srgbClr val="4EC5A9"/>
                      </a:solidFill>
                      <a:prstDash val="solid"/>
                    </a:lnR>
                    <a:lnT w="57150">
                      <a:solidFill>
                        <a:srgbClr val="4EC5A9"/>
                      </a:solidFill>
                      <a:prstDash val="solid"/>
                    </a:lnT>
                    <a:lnB w="76200">
                      <a:solidFill>
                        <a:srgbClr val="4EC5A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57150">
                      <a:solidFill>
                        <a:srgbClr val="4EC5A9"/>
                      </a:solidFill>
                      <a:prstDash val="solid"/>
                    </a:lnL>
                    <a:lnR w="76200">
                      <a:solidFill>
                        <a:srgbClr val="4EC5A9"/>
                      </a:solidFill>
                      <a:prstDash val="solid"/>
                    </a:lnR>
                    <a:lnT w="57150">
                      <a:solidFill>
                        <a:srgbClr val="4EC5A9"/>
                      </a:solidFill>
                      <a:prstDash val="solid"/>
                    </a:lnT>
                    <a:lnB w="76200">
                      <a:solidFill>
                        <a:srgbClr val="4EC5A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3" name="Grupo 2">
            <a:extLst>
              <a:ext uri="{FF2B5EF4-FFF2-40B4-BE49-F238E27FC236}">
                <a16:creationId xmlns:a16="http://schemas.microsoft.com/office/drawing/2014/main" id="{77262FFB-6221-4A14-A29E-5E7635816964}"/>
              </a:ext>
            </a:extLst>
          </p:cNvPr>
          <p:cNvGrpSpPr/>
          <p:nvPr/>
        </p:nvGrpSpPr>
        <p:grpSpPr>
          <a:xfrm>
            <a:off x="1757362" y="2114551"/>
            <a:ext cx="9586914" cy="3621782"/>
            <a:chOff x="614362" y="3533876"/>
            <a:chExt cx="7832437" cy="2764123"/>
          </a:xfrm>
        </p:grpSpPr>
        <p:sp>
          <p:nvSpPr>
            <p:cNvPr id="21" name="object 10">
              <a:extLst>
                <a:ext uri="{FF2B5EF4-FFF2-40B4-BE49-F238E27FC236}">
                  <a16:creationId xmlns:a16="http://schemas.microsoft.com/office/drawing/2014/main" id="{9F7C69BC-E2A6-4DEB-962D-E1E836C19D97}"/>
                </a:ext>
              </a:extLst>
            </p:cNvPr>
            <p:cNvSpPr txBox="1"/>
            <p:nvPr/>
          </p:nvSpPr>
          <p:spPr>
            <a:xfrm>
              <a:off x="5138294" y="4439513"/>
              <a:ext cx="1915795" cy="50130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273050" marR="5080" indent="-260985">
                <a:lnSpc>
                  <a:spcPct val="107100"/>
                </a:lnSpc>
                <a:spcBef>
                  <a:spcPts val="100"/>
                </a:spcBef>
              </a:pPr>
              <a:r>
                <a:rPr sz="2000" dirty="0">
                  <a:latin typeface="Calibri" panose="020F0502020204030204" pitchFamily="34" charset="0"/>
                  <a:cs typeface="Calibri" panose="020F0502020204030204" pitchFamily="34" charset="0"/>
                </a:rPr>
                <a:t>Del</a:t>
              </a:r>
              <a:r>
                <a:rPr sz="2000" spc="-25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b="1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lunes</a:t>
              </a:r>
              <a:r>
                <a:rPr sz="2000" b="1" spc="-30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b="1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14</a:t>
              </a:r>
              <a:r>
                <a:rPr sz="2000" b="1" spc="-35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b="1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sz="2000" b="1" spc="-20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b="1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julio</a:t>
              </a:r>
              <a:r>
                <a:rPr sz="2000" b="1" spc="-45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b="1" spc="-25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al </a:t>
              </a:r>
              <a:r>
                <a:rPr sz="2000" b="1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lunes</a:t>
              </a:r>
              <a:r>
                <a:rPr sz="2000" b="1" spc="-40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b="1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21</a:t>
              </a:r>
              <a:r>
                <a:rPr sz="2000" b="1" spc="-15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dirty="0">
                  <a:latin typeface="Calibri" panose="020F0502020204030204" pitchFamily="34" charset="0"/>
                  <a:cs typeface="Calibri" panose="020F0502020204030204" pitchFamily="34" charset="0"/>
                </a:rPr>
                <a:t>de</a:t>
              </a:r>
              <a:r>
                <a:rPr sz="2000" spc="-30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sz="2000" b="1" spc="-10" dirty="0">
                  <a:solidFill>
                    <a:srgbClr val="2864C8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julio</a:t>
              </a:r>
              <a:endParaRPr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" name="Grupo 1">
              <a:extLst>
                <a:ext uri="{FF2B5EF4-FFF2-40B4-BE49-F238E27FC236}">
                  <a16:creationId xmlns:a16="http://schemas.microsoft.com/office/drawing/2014/main" id="{FD02546C-4038-4360-B3BF-65E759E6ECD9}"/>
                </a:ext>
              </a:extLst>
            </p:cNvPr>
            <p:cNvGrpSpPr/>
            <p:nvPr/>
          </p:nvGrpSpPr>
          <p:grpSpPr>
            <a:xfrm>
              <a:off x="614362" y="3533876"/>
              <a:ext cx="7832437" cy="2764123"/>
              <a:chOff x="614362" y="3533876"/>
              <a:chExt cx="7832437" cy="2764123"/>
            </a:xfrm>
          </p:grpSpPr>
          <p:sp>
            <p:nvSpPr>
              <p:cNvPr id="20" name="object 9">
                <a:extLst>
                  <a:ext uri="{FF2B5EF4-FFF2-40B4-BE49-F238E27FC236}">
                    <a16:creationId xmlns:a16="http://schemas.microsoft.com/office/drawing/2014/main" id="{8C0893EF-22DD-44B3-967E-6A90CCF1F3C9}"/>
                  </a:ext>
                </a:extLst>
              </p:cNvPr>
              <p:cNvSpPr txBox="1"/>
              <p:nvPr/>
            </p:nvSpPr>
            <p:spPr>
              <a:xfrm>
                <a:off x="1615441" y="4207468"/>
                <a:ext cx="2180590" cy="1003973"/>
              </a:xfrm>
              <a:prstGeom prst="rect">
                <a:avLst/>
              </a:prstGeom>
            </p:spPr>
            <p:txBody>
              <a:bodyPr vert="horz" wrap="square" lIns="0" tIns="12700" rIns="0" bIns="0" rtlCol="0">
                <a:spAutoFit/>
              </a:bodyPr>
              <a:lstStyle/>
              <a:p>
                <a:pPr marL="12700" marR="5080" indent="5080" algn="just">
                  <a:lnSpc>
                    <a:spcPct val="107200"/>
                  </a:lnSpc>
                  <a:spcBef>
                    <a:spcPts val="100"/>
                  </a:spcBef>
                </a:pPr>
                <a:r>
                  <a:rPr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PERIODO</a:t>
                </a:r>
                <a:r>
                  <a:rPr sz="2000" b="1" spc="-45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2000" b="1" spc="-20" dirty="0">
                    <a:latin typeface="Calibri" panose="020F0502020204030204" pitchFamily="34" charset="0"/>
                    <a:cs typeface="Calibri" panose="020F0502020204030204" pitchFamily="34" charset="0"/>
                  </a:rPr>
                  <a:t>PARA </a:t>
                </a:r>
                <a:r>
                  <a:rPr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RECEPCIÓN</a:t>
                </a:r>
                <a:r>
                  <a:rPr sz="2000" b="1" spc="-65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2000" b="1" spc="-25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 </a:t>
                </a:r>
                <a:r>
                  <a:rPr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SOLICITUDES</a:t>
                </a:r>
                <a:r>
                  <a:rPr sz="2000" b="1" spc="-8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2000" b="1" spc="-25" dirty="0">
                    <a:latin typeface="Calibri" panose="020F0502020204030204" pitchFamily="34" charset="0"/>
                    <a:cs typeface="Calibri" panose="020F0502020204030204" pitchFamily="34" charset="0"/>
                  </a:rPr>
                  <a:t>DE </a:t>
                </a:r>
                <a:r>
                  <a:rPr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REAPERTURA</a:t>
                </a:r>
                <a:r>
                  <a:rPr sz="2000" b="1" spc="-2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2000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A</a:t>
                </a:r>
                <a:r>
                  <a:rPr sz="2000" b="1" spc="-65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sz="2000" b="1" spc="-1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DIGEBR</a:t>
                </a:r>
                <a:endParaRPr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3" name="object 12">
                <a:extLst>
                  <a:ext uri="{FF2B5EF4-FFF2-40B4-BE49-F238E27FC236}">
                    <a16:creationId xmlns:a16="http://schemas.microsoft.com/office/drawing/2014/main" id="{DBBBF447-8550-40ED-BEE9-E2F4320AD882}"/>
                  </a:ext>
                </a:extLst>
              </p:cNvPr>
              <p:cNvGrpSpPr/>
              <p:nvPr/>
            </p:nvGrpSpPr>
            <p:grpSpPr>
              <a:xfrm>
                <a:off x="614362" y="3533876"/>
                <a:ext cx="7832437" cy="2764123"/>
                <a:chOff x="558734" y="3608324"/>
                <a:chExt cx="7832437" cy="2764123"/>
              </a:xfrm>
            </p:grpSpPr>
            <p:pic>
              <p:nvPicPr>
                <p:cNvPr id="24" name="object 13">
                  <a:extLst>
                    <a:ext uri="{FF2B5EF4-FFF2-40B4-BE49-F238E27FC236}">
                      <a16:creationId xmlns:a16="http://schemas.microsoft.com/office/drawing/2014/main" id="{0F446CAC-D4B8-42BD-83E1-48A9A8C8F0A0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5769342" y="5061967"/>
                  <a:ext cx="74176" cy="148546"/>
                </a:xfrm>
                <a:prstGeom prst="rect">
                  <a:avLst/>
                </a:prstGeom>
              </p:spPr>
            </p:pic>
            <p:pic>
              <p:nvPicPr>
                <p:cNvPr id="25" name="object 14">
                  <a:extLst>
                    <a:ext uri="{FF2B5EF4-FFF2-40B4-BE49-F238E27FC236}">
                      <a16:creationId xmlns:a16="http://schemas.microsoft.com/office/drawing/2014/main" id="{BA02BB3D-1A36-4224-B7D5-D0079AFF13C4}"/>
                    </a:ext>
                  </a:extLst>
                </p:cNvPr>
                <p:cNvPicPr/>
                <p:nvPr/>
              </p:nvPicPr>
              <p:blipFill>
                <a:blip r:embed="rId5" cstate="print"/>
                <a:stretch>
                  <a:fillRect/>
                </a:stretch>
              </p:blipFill>
              <p:spPr>
                <a:xfrm>
                  <a:off x="6239123" y="5061967"/>
                  <a:ext cx="74176" cy="148546"/>
                </a:xfrm>
                <a:prstGeom prst="rect">
                  <a:avLst/>
                </a:prstGeom>
              </p:spPr>
            </p:pic>
            <p:sp>
              <p:nvSpPr>
                <p:cNvPr id="26" name="object 15">
                  <a:extLst>
                    <a:ext uri="{FF2B5EF4-FFF2-40B4-BE49-F238E27FC236}">
                      <a16:creationId xmlns:a16="http://schemas.microsoft.com/office/drawing/2014/main" id="{8424329A-4F89-4359-B83B-47BF93AABAB3}"/>
                    </a:ext>
                  </a:extLst>
                </p:cNvPr>
                <p:cNvSpPr/>
                <p:nvPr/>
              </p:nvSpPr>
              <p:spPr>
                <a:xfrm>
                  <a:off x="5620989" y="5136240"/>
                  <a:ext cx="840740" cy="173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0739" h="173354">
                      <a:moveTo>
                        <a:pt x="840661" y="0"/>
                      </a:moveTo>
                      <a:lnTo>
                        <a:pt x="741760" y="0"/>
                      </a:lnTo>
                      <a:lnTo>
                        <a:pt x="741760" y="37136"/>
                      </a:lnTo>
                      <a:lnTo>
                        <a:pt x="735018" y="71043"/>
                      </a:lnTo>
                      <a:lnTo>
                        <a:pt x="716571" y="98566"/>
                      </a:lnTo>
                      <a:lnTo>
                        <a:pt x="689083" y="117038"/>
                      </a:lnTo>
                      <a:lnTo>
                        <a:pt x="655221" y="123788"/>
                      </a:lnTo>
                      <a:lnTo>
                        <a:pt x="621359" y="117038"/>
                      </a:lnTo>
                      <a:lnTo>
                        <a:pt x="593871" y="98566"/>
                      </a:lnTo>
                      <a:lnTo>
                        <a:pt x="575424" y="71043"/>
                      </a:lnTo>
                      <a:lnTo>
                        <a:pt x="568683" y="37136"/>
                      </a:lnTo>
                      <a:lnTo>
                        <a:pt x="568683" y="0"/>
                      </a:lnTo>
                      <a:lnTo>
                        <a:pt x="271978" y="0"/>
                      </a:lnTo>
                      <a:lnTo>
                        <a:pt x="265237" y="71043"/>
                      </a:lnTo>
                      <a:lnTo>
                        <a:pt x="219302" y="117038"/>
                      </a:lnTo>
                      <a:lnTo>
                        <a:pt x="185440" y="123788"/>
                      </a:lnTo>
                      <a:lnTo>
                        <a:pt x="151578" y="117038"/>
                      </a:lnTo>
                      <a:lnTo>
                        <a:pt x="124090" y="98566"/>
                      </a:lnTo>
                      <a:lnTo>
                        <a:pt x="105642" y="71043"/>
                      </a:lnTo>
                      <a:lnTo>
                        <a:pt x="98901" y="37136"/>
                      </a:lnTo>
                      <a:lnTo>
                        <a:pt x="98901" y="0"/>
                      </a:lnTo>
                      <a:lnTo>
                        <a:pt x="0" y="0"/>
                      </a:lnTo>
                      <a:lnTo>
                        <a:pt x="0" y="173304"/>
                      </a:lnTo>
                      <a:lnTo>
                        <a:pt x="840661" y="173304"/>
                      </a:lnTo>
                      <a:lnTo>
                        <a:pt x="840661" y="0"/>
                      </a:lnTo>
                      <a:close/>
                    </a:path>
                  </a:pathLst>
                </a:custGeom>
                <a:solidFill>
                  <a:srgbClr val="4EC5A9"/>
                </a:solidFill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7" name="object 16">
                  <a:extLst>
                    <a:ext uri="{FF2B5EF4-FFF2-40B4-BE49-F238E27FC236}">
                      <a16:creationId xmlns:a16="http://schemas.microsoft.com/office/drawing/2014/main" id="{4092EFD2-E237-4050-85D0-B36244DC5E20}"/>
                    </a:ext>
                  </a:extLst>
                </p:cNvPr>
                <p:cNvSpPr/>
                <p:nvPr/>
              </p:nvSpPr>
              <p:spPr>
                <a:xfrm>
                  <a:off x="2181890" y="5328758"/>
                  <a:ext cx="807720" cy="80772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7719" h="807720">
                      <a:moveTo>
                        <a:pt x="403860" y="0"/>
                      </a:moveTo>
                      <a:lnTo>
                        <a:pt x="356767" y="2717"/>
                      </a:lnTo>
                      <a:lnTo>
                        <a:pt x="311269" y="10667"/>
                      </a:lnTo>
                      <a:lnTo>
                        <a:pt x="267668" y="23548"/>
                      </a:lnTo>
                      <a:lnTo>
                        <a:pt x="226267" y="41054"/>
                      </a:lnTo>
                      <a:lnTo>
                        <a:pt x="187370" y="62884"/>
                      </a:lnTo>
                      <a:lnTo>
                        <a:pt x="151280" y="88734"/>
                      </a:lnTo>
                      <a:lnTo>
                        <a:pt x="118300" y="118300"/>
                      </a:lnTo>
                      <a:lnTo>
                        <a:pt x="88734" y="151280"/>
                      </a:lnTo>
                      <a:lnTo>
                        <a:pt x="62884" y="187370"/>
                      </a:lnTo>
                      <a:lnTo>
                        <a:pt x="41054" y="226267"/>
                      </a:lnTo>
                      <a:lnTo>
                        <a:pt x="23548" y="267668"/>
                      </a:lnTo>
                      <a:lnTo>
                        <a:pt x="10668" y="311269"/>
                      </a:lnTo>
                      <a:lnTo>
                        <a:pt x="2717" y="356767"/>
                      </a:lnTo>
                      <a:lnTo>
                        <a:pt x="0" y="403859"/>
                      </a:lnTo>
                      <a:lnTo>
                        <a:pt x="2717" y="450959"/>
                      </a:lnTo>
                      <a:lnTo>
                        <a:pt x="10668" y="496462"/>
                      </a:lnTo>
                      <a:lnTo>
                        <a:pt x="23548" y="540067"/>
                      </a:lnTo>
                      <a:lnTo>
                        <a:pt x="41054" y="581469"/>
                      </a:lnTo>
                      <a:lnTo>
                        <a:pt x="62884" y="620366"/>
                      </a:lnTo>
                      <a:lnTo>
                        <a:pt x="88734" y="656455"/>
                      </a:lnTo>
                      <a:lnTo>
                        <a:pt x="118300" y="689433"/>
                      </a:lnTo>
                      <a:lnTo>
                        <a:pt x="151280" y="718997"/>
                      </a:lnTo>
                      <a:lnTo>
                        <a:pt x="187370" y="744844"/>
                      </a:lnTo>
                      <a:lnTo>
                        <a:pt x="226267" y="766671"/>
                      </a:lnTo>
                      <a:lnTo>
                        <a:pt x="267668" y="784175"/>
                      </a:lnTo>
                      <a:lnTo>
                        <a:pt x="311269" y="797053"/>
                      </a:lnTo>
                      <a:lnTo>
                        <a:pt x="356767" y="805003"/>
                      </a:lnTo>
                      <a:lnTo>
                        <a:pt x="403860" y="807719"/>
                      </a:lnTo>
                      <a:lnTo>
                        <a:pt x="450952" y="805003"/>
                      </a:lnTo>
                      <a:lnTo>
                        <a:pt x="496450" y="797053"/>
                      </a:lnTo>
                      <a:lnTo>
                        <a:pt x="540051" y="784175"/>
                      </a:lnTo>
                      <a:lnTo>
                        <a:pt x="581452" y="766671"/>
                      </a:lnTo>
                      <a:lnTo>
                        <a:pt x="620349" y="744844"/>
                      </a:lnTo>
                      <a:lnTo>
                        <a:pt x="656439" y="718997"/>
                      </a:lnTo>
                      <a:lnTo>
                        <a:pt x="689419" y="689433"/>
                      </a:lnTo>
                      <a:lnTo>
                        <a:pt x="718985" y="656455"/>
                      </a:lnTo>
                      <a:lnTo>
                        <a:pt x="744835" y="620366"/>
                      </a:lnTo>
                      <a:lnTo>
                        <a:pt x="766665" y="581469"/>
                      </a:lnTo>
                      <a:lnTo>
                        <a:pt x="784171" y="540067"/>
                      </a:lnTo>
                      <a:lnTo>
                        <a:pt x="797051" y="496462"/>
                      </a:lnTo>
                      <a:lnTo>
                        <a:pt x="805002" y="450959"/>
                      </a:lnTo>
                      <a:lnTo>
                        <a:pt x="807719" y="403859"/>
                      </a:lnTo>
                      <a:lnTo>
                        <a:pt x="805002" y="356767"/>
                      </a:lnTo>
                      <a:lnTo>
                        <a:pt x="797052" y="311269"/>
                      </a:lnTo>
                      <a:lnTo>
                        <a:pt x="784171" y="267668"/>
                      </a:lnTo>
                      <a:lnTo>
                        <a:pt x="766665" y="226267"/>
                      </a:lnTo>
                      <a:lnTo>
                        <a:pt x="744835" y="187370"/>
                      </a:lnTo>
                      <a:lnTo>
                        <a:pt x="718985" y="151280"/>
                      </a:lnTo>
                      <a:lnTo>
                        <a:pt x="689419" y="118300"/>
                      </a:lnTo>
                      <a:lnTo>
                        <a:pt x="656439" y="88734"/>
                      </a:lnTo>
                      <a:lnTo>
                        <a:pt x="620349" y="62884"/>
                      </a:lnTo>
                      <a:lnTo>
                        <a:pt x="581452" y="41054"/>
                      </a:lnTo>
                      <a:lnTo>
                        <a:pt x="540051" y="23548"/>
                      </a:lnTo>
                      <a:lnTo>
                        <a:pt x="496450" y="10667"/>
                      </a:lnTo>
                      <a:lnTo>
                        <a:pt x="450952" y="2717"/>
                      </a:lnTo>
                      <a:lnTo>
                        <a:pt x="403860" y="0"/>
                      </a:lnTo>
                      <a:close/>
                    </a:path>
                  </a:pathLst>
                </a:custGeom>
                <a:solidFill>
                  <a:srgbClr val="BD89D2"/>
                </a:solidFill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8" name="object 17">
                  <a:extLst>
                    <a:ext uri="{FF2B5EF4-FFF2-40B4-BE49-F238E27FC236}">
                      <a16:creationId xmlns:a16="http://schemas.microsoft.com/office/drawing/2014/main" id="{AF901783-C005-44BE-9D3F-7D3B1250191F}"/>
                    </a:ext>
                  </a:extLst>
                </p:cNvPr>
                <p:cNvSpPr/>
                <p:nvPr/>
              </p:nvSpPr>
              <p:spPr>
                <a:xfrm>
                  <a:off x="2416522" y="5545928"/>
                  <a:ext cx="338455" cy="3733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38455" h="373379">
                      <a:moveTo>
                        <a:pt x="182117" y="277545"/>
                      </a:moveTo>
                      <a:lnTo>
                        <a:pt x="180544" y="283441"/>
                      </a:lnTo>
                      <a:lnTo>
                        <a:pt x="180466" y="283730"/>
                      </a:lnTo>
                      <a:lnTo>
                        <a:pt x="178307" y="289610"/>
                      </a:lnTo>
                      <a:lnTo>
                        <a:pt x="178307" y="296303"/>
                      </a:lnTo>
                      <a:lnTo>
                        <a:pt x="184352" y="326322"/>
                      </a:lnTo>
                      <a:lnTo>
                        <a:pt x="200850" y="350820"/>
                      </a:lnTo>
                      <a:lnTo>
                        <a:pt x="225349" y="367328"/>
                      </a:lnTo>
                      <a:lnTo>
                        <a:pt x="255396" y="373379"/>
                      </a:lnTo>
                      <a:lnTo>
                        <a:pt x="285430" y="367328"/>
                      </a:lnTo>
                      <a:lnTo>
                        <a:pt x="310022" y="350820"/>
                      </a:lnTo>
                      <a:lnTo>
                        <a:pt x="315394" y="342899"/>
                      </a:lnTo>
                      <a:lnTo>
                        <a:pt x="209041" y="342899"/>
                      </a:lnTo>
                      <a:lnTo>
                        <a:pt x="209041" y="289610"/>
                      </a:lnTo>
                      <a:lnTo>
                        <a:pt x="205994" y="287439"/>
                      </a:lnTo>
                      <a:lnTo>
                        <a:pt x="202437" y="285584"/>
                      </a:lnTo>
                      <a:lnTo>
                        <a:pt x="182117" y="277545"/>
                      </a:lnTo>
                      <a:close/>
                    </a:path>
                    <a:path w="338455" h="373379">
                      <a:moveTo>
                        <a:pt x="168275" y="0"/>
                      </a:moveTo>
                      <a:lnTo>
                        <a:pt x="70992" y="0"/>
                      </a:lnTo>
                      <a:lnTo>
                        <a:pt x="63486" y="690"/>
                      </a:lnTo>
                      <a:lnTo>
                        <a:pt x="56467" y="2666"/>
                      </a:lnTo>
                      <a:lnTo>
                        <a:pt x="50043" y="5786"/>
                      </a:lnTo>
                      <a:lnTo>
                        <a:pt x="44322" y="9905"/>
                      </a:lnTo>
                      <a:lnTo>
                        <a:pt x="37226" y="13360"/>
                      </a:lnTo>
                      <a:lnTo>
                        <a:pt x="30892" y="17922"/>
                      </a:lnTo>
                      <a:lnTo>
                        <a:pt x="25463" y="23461"/>
                      </a:lnTo>
                      <a:lnTo>
                        <a:pt x="21081" y="29844"/>
                      </a:lnTo>
                      <a:lnTo>
                        <a:pt x="12430" y="36923"/>
                      </a:lnTo>
                      <a:lnTo>
                        <a:pt x="5778" y="45894"/>
                      </a:lnTo>
                      <a:lnTo>
                        <a:pt x="1508" y="56366"/>
                      </a:lnTo>
                      <a:lnTo>
                        <a:pt x="0" y="67944"/>
                      </a:lnTo>
                      <a:lnTo>
                        <a:pt x="0" y="315061"/>
                      </a:lnTo>
                      <a:lnTo>
                        <a:pt x="27539" y="356389"/>
                      </a:lnTo>
                      <a:lnTo>
                        <a:pt x="45084" y="359892"/>
                      </a:lnTo>
                      <a:lnTo>
                        <a:pt x="184150" y="359892"/>
                      </a:lnTo>
                      <a:lnTo>
                        <a:pt x="181609" y="357200"/>
                      </a:lnTo>
                      <a:lnTo>
                        <a:pt x="179196" y="354368"/>
                      </a:lnTo>
                      <a:lnTo>
                        <a:pt x="177037" y="351396"/>
                      </a:lnTo>
                      <a:lnTo>
                        <a:pt x="45084" y="351396"/>
                      </a:lnTo>
                      <a:lnTo>
                        <a:pt x="30851" y="348544"/>
                      </a:lnTo>
                      <a:lnTo>
                        <a:pt x="19224" y="340791"/>
                      </a:lnTo>
                      <a:lnTo>
                        <a:pt x="11384" y="329257"/>
                      </a:lnTo>
                      <a:lnTo>
                        <a:pt x="8508" y="315061"/>
                      </a:lnTo>
                      <a:lnTo>
                        <a:pt x="8508" y="59816"/>
                      </a:lnTo>
                      <a:lnTo>
                        <a:pt x="11302" y="52323"/>
                      </a:lnTo>
                      <a:lnTo>
                        <a:pt x="15875" y="46354"/>
                      </a:lnTo>
                      <a:lnTo>
                        <a:pt x="23748" y="46354"/>
                      </a:lnTo>
                      <a:lnTo>
                        <a:pt x="23804" y="45894"/>
                      </a:lnTo>
                      <a:lnTo>
                        <a:pt x="25145" y="40893"/>
                      </a:lnTo>
                      <a:lnTo>
                        <a:pt x="27558" y="36067"/>
                      </a:lnTo>
                      <a:lnTo>
                        <a:pt x="28447" y="35559"/>
                      </a:lnTo>
                      <a:lnTo>
                        <a:pt x="30479" y="34543"/>
                      </a:lnTo>
                      <a:lnTo>
                        <a:pt x="168275" y="34543"/>
                      </a:lnTo>
                      <a:lnTo>
                        <a:pt x="168275" y="0"/>
                      </a:lnTo>
                      <a:close/>
                    </a:path>
                    <a:path w="338455" h="373379">
                      <a:moveTo>
                        <a:pt x="23748" y="46354"/>
                      </a:moveTo>
                      <a:lnTo>
                        <a:pt x="15875" y="46354"/>
                      </a:lnTo>
                      <a:lnTo>
                        <a:pt x="15620" y="48132"/>
                      </a:lnTo>
                      <a:lnTo>
                        <a:pt x="15239" y="49910"/>
                      </a:lnTo>
                      <a:lnTo>
                        <a:pt x="15239" y="298945"/>
                      </a:lnTo>
                      <a:lnTo>
                        <a:pt x="18786" y="316504"/>
                      </a:lnTo>
                      <a:lnTo>
                        <a:pt x="27388" y="329257"/>
                      </a:lnTo>
                      <a:lnTo>
                        <a:pt x="28513" y="330885"/>
                      </a:lnTo>
                      <a:lnTo>
                        <a:pt x="42832" y="340530"/>
                      </a:lnTo>
                      <a:lnTo>
                        <a:pt x="60451" y="344081"/>
                      </a:lnTo>
                      <a:lnTo>
                        <a:pt x="172084" y="344081"/>
                      </a:lnTo>
                      <a:lnTo>
                        <a:pt x="170433" y="341312"/>
                      </a:lnTo>
                      <a:lnTo>
                        <a:pt x="168782" y="338493"/>
                      </a:lnTo>
                      <a:lnTo>
                        <a:pt x="167385" y="335572"/>
                      </a:lnTo>
                      <a:lnTo>
                        <a:pt x="60451" y="335572"/>
                      </a:lnTo>
                      <a:lnTo>
                        <a:pt x="46198" y="332679"/>
                      </a:lnTo>
                      <a:lnTo>
                        <a:pt x="34528" y="324826"/>
                      </a:lnTo>
                      <a:lnTo>
                        <a:pt x="26644" y="313188"/>
                      </a:lnTo>
                      <a:lnTo>
                        <a:pt x="23748" y="298945"/>
                      </a:lnTo>
                      <a:lnTo>
                        <a:pt x="23748" y="46354"/>
                      </a:lnTo>
                      <a:close/>
                    </a:path>
                    <a:path w="338455" h="373379">
                      <a:moveTo>
                        <a:pt x="315467" y="247929"/>
                      </a:moveTo>
                      <a:lnTo>
                        <a:pt x="310769" y="253377"/>
                      </a:lnTo>
                      <a:lnTo>
                        <a:pt x="306196" y="258978"/>
                      </a:lnTo>
                      <a:lnTo>
                        <a:pt x="302006" y="264947"/>
                      </a:lnTo>
                      <a:lnTo>
                        <a:pt x="302006" y="342899"/>
                      </a:lnTo>
                      <a:lnTo>
                        <a:pt x="315394" y="342899"/>
                      </a:lnTo>
                      <a:lnTo>
                        <a:pt x="326638" y="326322"/>
                      </a:lnTo>
                      <a:lnTo>
                        <a:pt x="332739" y="296303"/>
                      </a:lnTo>
                      <a:lnTo>
                        <a:pt x="331784" y="285584"/>
                      </a:lnTo>
                      <a:lnTo>
                        <a:pt x="331687" y="284496"/>
                      </a:lnTo>
                      <a:lnTo>
                        <a:pt x="331593" y="283441"/>
                      </a:lnTo>
                      <a:lnTo>
                        <a:pt x="331541" y="282855"/>
                      </a:lnTo>
                      <a:lnTo>
                        <a:pt x="328104" y="270192"/>
                      </a:lnTo>
                      <a:lnTo>
                        <a:pt x="322667" y="258491"/>
                      </a:lnTo>
                      <a:lnTo>
                        <a:pt x="315467" y="247929"/>
                      </a:lnTo>
                      <a:close/>
                    </a:path>
                    <a:path w="338455" h="373379">
                      <a:moveTo>
                        <a:pt x="229234" y="267271"/>
                      </a:moveTo>
                      <a:lnTo>
                        <a:pt x="200787" y="277545"/>
                      </a:lnTo>
                      <a:lnTo>
                        <a:pt x="214145" y="284875"/>
                      </a:lnTo>
                      <a:lnTo>
                        <a:pt x="224789" y="295378"/>
                      </a:lnTo>
                      <a:lnTo>
                        <a:pt x="234576" y="309712"/>
                      </a:lnTo>
                      <a:lnTo>
                        <a:pt x="245363" y="328536"/>
                      </a:lnTo>
                      <a:lnTo>
                        <a:pt x="252221" y="333133"/>
                      </a:lnTo>
                      <a:lnTo>
                        <a:pt x="262381" y="330885"/>
                      </a:lnTo>
                      <a:lnTo>
                        <a:pt x="270426" y="307443"/>
                      </a:lnTo>
                      <a:lnTo>
                        <a:pt x="277741" y="293357"/>
                      </a:lnTo>
                      <a:lnTo>
                        <a:pt x="252094" y="293357"/>
                      </a:lnTo>
                      <a:lnTo>
                        <a:pt x="246165" y="284496"/>
                      </a:lnTo>
                      <a:lnTo>
                        <a:pt x="238569" y="276061"/>
                      </a:lnTo>
                      <a:lnTo>
                        <a:pt x="232021" y="269752"/>
                      </a:lnTo>
                      <a:lnTo>
                        <a:pt x="229234" y="267271"/>
                      </a:lnTo>
                      <a:close/>
                    </a:path>
                    <a:path w="338455" h="373379">
                      <a:moveTo>
                        <a:pt x="168275" y="34543"/>
                      </a:moveTo>
                      <a:lnTo>
                        <a:pt x="30479" y="34543"/>
                      </a:lnTo>
                      <a:lnTo>
                        <a:pt x="30360" y="35559"/>
                      </a:lnTo>
                      <a:lnTo>
                        <a:pt x="30300" y="36067"/>
                      </a:lnTo>
                      <a:lnTo>
                        <a:pt x="30181" y="36923"/>
                      </a:lnTo>
                      <a:lnTo>
                        <a:pt x="29844" y="38607"/>
                      </a:lnTo>
                      <a:lnTo>
                        <a:pt x="29844" y="287794"/>
                      </a:lnTo>
                      <a:lnTo>
                        <a:pt x="33095" y="303686"/>
                      </a:lnTo>
                      <a:lnTo>
                        <a:pt x="41853" y="316504"/>
                      </a:lnTo>
                      <a:lnTo>
                        <a:pt x="41941" y="316633"/>
                      </a:lnTo>
                      <a:lnTo>
                        <a:pt x="55026" y="325345"/>
                      </a:lnTo>
                      <a:lnTo>
                        <a:pt x="70992" y="328536"/>
                      </a:lnTo>
                      <a:lnTo>
                        <a:pt x="164464" y="328536"/>
                      </a:lnTo>
                      <a:lnTo>
                        <a:pt x="161631" y="320037"/>
                      </a:lnTo>
                      <a:lnTo>
                        <a:pt x="159607" y="311218"/>
                      </a:lnTo>
                      <a:lnTo>
                        <a:pt x="158392" y="302120"/>
                      </a:lnTo>
                      <a:lnTo>
                        <a:pt x="158255" y="298945"/>
                      </a:lnTo>
                      <a:lnTo>
                        <a:pt x="158140" y="296303"/>
                      </a:lnTo>
                      <a:lnTo>
                        <a:pt x="158100" y="295378"/>
                      </a:lnTo>
                      <a:lnTo>
                        <a:pt x="157987" y="292785"/>
                      </a:lnTo>
                      <a:lnTo>
                        <a:pt x="158145" y="289610"/>
                      </a:lnTo>
                      <a:lnTo>
                        <a:pt x="158252" y="287439"/>
                      </a:lnTo>
                      <a:lnTo>
                        <a:pt x="158379" y="284875"/>
                      </a:lnTo>
                      <a:lnTo>
                        <a:pt x="158450" y="283441"/>
                      </a:lnTo>
                      <a:lnTo>
                        <a:pt x="159781" y="274346"/>
                      </a:lnTo>
                      <a:lnTo>
                        <a:pt x="161899" y="265530"/>
                      </a:lnTo>
                      <a:lnTo>
                        <a:pt x="164698" y="257083"/>
                      </a:lnTo>
                      <a:lnTo>
                        <a:pt x="92380" y="257083"/>
                      </a:lnTo>
                      <a:lnTo>
                        <a:pt x="88772" y="252831"/>
                      </a:lnTo>
                      <a:lnTo>
                        <a:pt x="88772" y="242493"/>
                      </a:lnTo>
                      <a:lnTo>
                        <a:pt x="92328" y="238277"/>
                      </a:lnTo>
                      <a:lnTo>
                        <a:pt x="174116" y="238277"/>
                      </a:lnTo>
                      <a:lnTo>
                        <a:pt x="178425" y="232213"/>
                      </a:lnTo>
                      <a:lnTo>
                        <a:pt x="183149" y="226531"/>
                      </a:lnTo>
                      <a:lnTo>
                        <a:pt x="188279" y="221223"/>
                      </a:lnTo>
                      <a:lnTo>
                        <a:pt x="193801" y="216280"/>
                      </a:lnTo>
                      <a:lnTo>
                        <a:pt x="92328" y="216280"/>
                      </a:lnTo>
                      <a:lnTo>
                        <a:pt x="88772" y="212077"/>
                      </a:lnTo>
                      <a:lnTo>
                        <a:pt x="88772" y="201752"/>
                      </a:lnTo>
                      <a:lnTo>
                        <a:pt x="92328" y="197523"/>
                      </a:lnTo>
                      <a:lnTo>
                        <a:pt x="228726" y="197523"/>
                      </a:lnTo>
                      <a:lnTo>
                        <a:pt x="235604" y="195681"/>
                      </a:lnTo>
                      <a:lnTo>
                        <a:pt x="242696" y="194303"/>
                      </a:lnTo>
                      <a:lnTo>
                        <a:pt x="249979" y="193440"/>
                      </a:lnTo>
                      <a:lnTo>
                        <a:pt x="257428" y="193141"/>
                      </a:lnTo>
                      <a:lnTo>
                        <a:pt x="295528" y="193141"/>
                      </a:lnTo>
                      <a:lnTo>
                        <a:pt x="295528" y="127482"/>
                      </a:lnTo>
                      <a:lnTo>
                        <a:pt x="216026" y="127482"/>
                      </a:lnTo>
                      <a:lnTo>
                        <a:pt x="202406" y="125474"/>
                      </a:lnTo>
                      <a:lnTo>
                        <a:pt x="190309" y="119856"/>
                      </a:lnTo>
                      <a:lnTo>
                        <a:pt x="180308" y="111237"/>
                      </a:lnTo>
                      <a:lnTo>
                        <a:pt x="173168" y="100520"/>
                      </a:lnTo>
                      <a:lnTo>
                        <a:pt x="90677" y="100520"/>
                      </a:lnTo>
                      <a:lnTo>
                        <a:pt x="88772" y="96304"/>
                      </a:lnTo>
                      <a:lnTo>
                        <a:pt x="88772" y="85978"/>
                      </a:lnTo>
                      <a:lnTo>
                        <a:pt x="90677" y="81787"/>
                      </a:lnTo>
                      <a:lnTo>
                        <a:pt x="168275" y="81787"/>
                      </a:lnTo>
                      <a:lnTo>
                        <a:pt x="168275" y="61213"/>
                      </a:lnTo>
                      <a:lnTo>
                        <a:pt x="90677" y="61213"/>
                      </a:lnTo>
                      <a:lnTo>
                        <a:pt x="88772" y="57022"/>
                      </a:lnTo>
                      <a:lnTo>
                        <a:pt x="88772" y="46735"/>
                      </a:lnTo>
                      <a:lnTo>
                        <a:pt x="90677" y="42544"/>
                      </a:lnTo>
                      <a:lnTo>
                        <a:pt x="168275" y="42544"/>
                      </a:lnTo>
                      <a:lnTo>
                        <a:pt x="168275" y="34543"/>
                      </a:lnTo>
                      <a:close/>
                    </a:path>
                    <a:path w="338455" h="373379">
                      <a:moveTo>
                        <a:pt x="324865" y="217462"/>
                      </a:moveTo>
                      <a:lnTo>
                        <a:pt x="318082" y="221223"/>
                      </a:lnTo>
                      <a:lnTo>
                        <a:pt x="300863" y="233706"/>
                      </a:lnTo>
                      <a:lnTo>
                        <a:pt x="277395" y="257083"/>
                      </a:lnTo>
                      <a:lnTo>
                        <a:pt x="252094" y="293357"/>
                      </a:lnTo>
                      <a:lnTo>
                        <a:pt x="277741" y="293357"/>
                      </a:lnTo>
                      <a:lnTo>
                        <a:pt x="286722" y="276061"/>
                      </a:lnTo>
                      <a:lnTo>
                        <a:pt x="309852" y="243994"/>
                      </a:lnTo>
                      <a:lnTo>
                        <a:pt x="338327" y="218630"/>
                      </a:lnTo>
                      <a:lnTo>
                        <a:pt x="324865" y="217462"/>
                      </a:lnTo>
                      <a:close/>
                    </a:path>
                    <a:path w="338455" h="373379">
                      <a:moveTo>
                        <a:pt x="182371" y="276961"/>
                      </a:moveTo>
                      <a:lnTo>
                        <a:pt x="181212" y="277342"/>
                      </a:lnTo>
                      <a:lnTo>
                        <a:pt x="181676" y="277342"/>
                      </a:lnTo>
                      <a:lnTo>
                        <a:pt x="182117" y="277545"/>
                      </a:lnTo>
                      <a:lnTo>
                        <a:pt x="182117" y="277342"/>
                      </a:lnTo>
                      <a:lnTo>
                        <a:pt x="182371" y="276961"/>
                      </a:lnTo>
                      <a:close/>
                    </a:path>
                    <a:path w="338455" h="373379">
                      <a:moveTo>
                        <a:pt x="255396" y="219227"/>
                      </a:moveTo>
                      <a:lnTo>
                        <a:pt x="230163" y="223613"/>
                      </a:lnTo>
                      <a:lnTo>
                        <a:pt x="208787" y="235735"/>
                      </a:lnTo>
                      <a:lnTo>
                        <a:pt x="192460" y="254037"/>
                      </a:lnTo>
                      <a:lnTo>
                        <a:pt x="182371" y="276961"/>
                      </a:lnTo>
                      <a:lnTo>
                        <a:pt x="209041" y="267576"/>
                      </a:lnTo>
                      <a:lnTo>
                        <a:pt x="209041" y="249694"/>
                      </a:lnTo>
                      <a:lnTo>
                        <a:pt x="274700" y="249694"/>
                      </a:lnTo>
                      <a:lnTo>
                        <a:pt x="279895" y="243994"/>
                      </a:lnTo>
                      <a:lnTo>
                        <a:pt x="285003" y="238707"/>
                      </a:lnTo>
                      <a:lnTo>
                        <a:pt x="289899" y="233983"/>
                      </a:lnTo>
                      <a:lnTo>
                        <a:pt x="294639" y="229768"/>
                      </a:lnTo>
                      <a:lnTo>
                        <a:pt x="285650" y="225249"/>
                      </a:lnTo>
                      <a:lnTo>
                        <a:pt x="276066" y="221945"/>
                      </a:lnTo>
                      <a:lnTo>
                        <a:pt x="265957" y="219917"/>
                      </a:lnTo>
                      <a:lnTo>
                        <a:pt x="255396" y="219227"/>
                      </a:lnTo>
                      <a:close/>
                    </a:path>
                    <a:path w="338455" h="373379">
                      <a:moveTo>
                        <a:pt x="295528" y="193141"/>
                      </a:moveTo>
                      <a:lnTo>
                        <a:pt x="257428" y="193141"/>
                      </a:lnTo>
                      <a:lnTo>
                        <a:pt x="267418" y="193646"/>
                      </a:lnTo>
                      <a:lnTo>
                        <a:pt x="277145" y="195122"/>
                      </a:lnTo>
                      <a:lnTo>
                        <a:pt x="286566" y="197523"/>
                      </a:lnTo>
                      <a:lnTo>
                        <a:pt x="295528" y="200761"/>
                      </a:lnTo>
                      <a:lnTo>
                        <a:pt x="295528" y="193141"/>
                      </a:lnTo>
                      <a:close/>
                    </a:path>
                    <a:path w="338455" h="373379">
                      <a:moveTo>
                        <a:pt x="180339" y="9397"/>
                      </a:moveTo>
                      <a:lnTo>
                        <a:pt x="180339" y="80009"/>
                      </a:lnTo>
                      <a:lnTo>
                        <a:pt x="183239" y="94358"/>
                      </a:lnTo>
                      <a:lnTo>
                        <a:pt x="191150" y="106100"/>
                      </a:lnTo>
                      <a:lnTo>
                        <a:pt x="202896" y="114030"/>
                      </a:lnTo>
                      <a:lnTo>
                        <a:pt x="217296" y="116941"/>
                      </a:lnTo>
                      <a:lnTo>
                        <a:pt x="287908" y="116941"/>
                      </a:lnTo>
                      <a:lnTo>
                        <a:pt x="180339" y="9397"/>
                      </a:lnTo>
                      <a:close/>
                    </a:path>
                    <a:path w="338455" h="373379">
                      <a:moveTo>
                        <a:pt x="173016" y="100291"/>
                      </a:moveTo>
                      <a:lnTo>
                        <a:pt x="172719" y="100291"/>
                      </a:lnTo>
                      <a:lnTo>
                        <a:pt x="172592" y="100520"/>
                      </a:lnTo>
                      <a:lnTo>
                        <a:pt x="173168" y="100520"/>
                      </a:lnTo>
                      <a:lnTo>
                        <a:pt x="173016" y="100291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29" name="object 18">
                  <a:extLst>
                    <a:ext uri="{FF2B5EF4-FFF2-40B4-BE49-F238E27FC236}">
                      <a16:creationId xmlns:a16="http://schemas.microsoft.com/office/drawing/2014/main" id="{C7C8ADCC-6858-4590-8183-C6A5D2554F9D}"/>
                    </a:ext>
                  </a:extLst>
                </p:cNvPr>
                <p:cNvSpPr/>
                <p:nvPr/>
              </p:nvSpPr>
              <p:spPr>
                <a:xfrm>
                  <a:off x="807466" y="4166332"/>
                  <a:ext cx="553720" cy="596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719" h="596264">
                      <a:moveTo>
                        <a:pt x="138303" y="0"/>
                      </a:moveTo>
                      <a:lnTo>
                        <a:pt x="0" y="0"/>
                      </a:lnTo>
                      <a:lnTo>
                        <a:pt x="0" y="526669"/>
                      </a:lnTo>
                      <a:lnTo>
                        <a:pt x="414909" y="526669"/>
                      </a:lnTo>
                      <a:lnTo>
                        <a:pt x="414909" y="595884"/>
                      </a:lnTo>
                      <a:lnTo>
                        <a:pt x="553212" y="457581"/>
                      </a:lnTo>
                      <a:lnTo>
                        <a:pt x="414909" y="319278"/>
                      </a:lnTo>
                      <a:lnTo>
                        <a:pt x="414909" y="388366"/>
                      </a:lnTo>
                      <a:lnTo>
                        <a:pt x="138303" y="388366"/>
                      </a:lnTo>
                      <a:lnTo>
                        <a:pt x="138303" y="0"/>
                      </a:lnTo>
                      <a:close/>
                    </a:path>
                  </a:pathLst>
                </a:custGeom>
                <a:solidFill>
                  <a:srgbClr val="BD89D2"/>
                </a:solidFill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0" name="object 19">
                  <a:extLst>
                    <a:ext uri="{FF2B5EF4-FFF2-40B4-BE49-F238E27FC236}">
                      <a16:creationId xmlns:a16="http://schemas.microsoft.com/office/drawing/2014/main" id="{1AE563FC-C90E-4E84-BCFF-B44C46FEF2B6}"/>
                    </a:ext>
                  </a:extLst>
                </p:cNvPr>
                <p:cNvSpPr/>
                <p:nvPr/>
              </p:nvSpPr>
              <p:spPr>
                <a:xfrm>
                  <a:off x="807465" y="4162867"/>
                  <a:ext cx="553720" cy="59626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3719" h="596264">
                      <a:moveTo>
                        <a:pt x="138303" y="0"/>
                      </a:moveTo>
                      <a:lnTo>
                        <a:pt x="138303" y="388366"/>
                      </a:lnTo>
                      <a:lnTo>
                        <a:pt x="414909" y="388366"/>
                      </a:lnTo>
                      <a:lnTo>
                        <a:pt x="414909" y="319278"/>
                      </a:lnTo>
                      <a:lnTo>
                        <a:pt x="553212" y="457581"/>
                      </a:lnTo>
                      <a:lnTo>
                        <a:pt x="414909" y="595884"/>
                      </a:lnTo>
                      <a:lnTo>
                        <a:pt x="414909" y="526669"/>
                      </a:lnTo>
                      <a:lnTo>
                        <a:pt x="0" y="526669"/>
                      </a:lnTo>
                      <a:lnTo>
                        <a:pt x="0" y="0"/>
                      </a:lnTo>
                      <a:lnTo>
                        <a:pt x="138303" y="0"/>
                      </a:lnTo>
                      <a:close/>
                    </a:path>
                  </a:pathLst>
                </a:custGeom>
                <a:ln w="12700">
                  <a:solidFill>
                    <a:srgbClr val="BD89D2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1" name="object 20">
                  <a:extLst>
                    <a:ext uri="{FF2B5EF4-FFF2-40B4-BE49-F238E27FC236}">
                      <a16:creationId xmlns:a16="http://schemas.microsoft.com/office/drawing/2014/main" id="{57894BD7-6F72-4ABA-919F-F5F5024AD0DA}"/>
                    </a:ext>
                  </a:extLst>
                </p:cNvPr>
                <p:cNvSpPr/>
                <p:nvPr/>
              </p:nvSpPr>
              <p:spPr>
                <a:xfrm>
                  <a:off x="4299203" y="4436364"/>
                  <a:ext cx="307975" cy="436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975" h="436245">
                      <a:moveTo>
                        <a:pt x="153924" y="0"/>
                      </a:moveTo>
                      <a:lnTo>
                        <a:pt x="153924" y="108966"/>
                      </a:lnTo>
                      <a:lnTo>
                        <a:pt x="0" y="108966"/>
                      </a:lnTo>
                      <a:lnTo>
                        <a:pt x="0" y="326898"/>
                      </a:lnTo>
                      <a:lnTo>
                        <a:pt x="153924" y="326898"/>
                      </a:lnTo>
                      <a:lnTo>
                        <a:pt x="153924" y="435863"/>
                      </a:lnTo>
                      <a:lnTo>
                        <a:pt x="307848" y="217931"/>
                      </a:lnTo>
                      <a:lnTo>
                        <a:pt x="153924" y="0"/>
                      </a:lnTo>
                      <a:close/>
                    </a:path>
                  </a:pathLst>
                </a:custGeom>
                <a:solidFill>
                  <a:srgbClr val="2864C8"/>
                </a:solidFill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32" name="object 21">
                  <a:extLst>
                    <a:ext uri="{FF2B5EF4-FFF2-40B4-BE49-F238E27FC236}">
                      <a16:creationId xmlns:a16="http://schemas.microsoft.com/office/drawing/2014/main" id="{FE1EDA4E-9995-4656-B48F-E97CFE23E0DD}"/>
                    </a:ext>
                  </a:extLst>
                </p:cNvPr>
                <p:cNvSpPr/>
                <p:nvPr/>
              </p:nvSpPr>
              <p:spPr>
                <a:xfrm>
                  <a:off x="4299203" y="4436364"/>
                  <a:ext cx="307975" cy="43624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7975" h="436245">
                      <a:moveTo>
                        <a:pt x="0" y="108966"/>
                      </a:moveTo>
                      <a:lnTo>
                        <a:pt x="153924" y="108966"/>
                      </a:lnTo>
                      <a:lnTo>
                        <a:pt x="153924" y="0"/>
                      </a:lnTo>
                      <a:lnTo>
                        <a:pt x="307848" y="217931"/>
                      </a:lnTo>
                      <a:lnTo>
                        <a:pt x="153924" y="435863"/>
                      </a:lnTo>
                      <a:lnTo>
                        <a:pt x="153924" y="326898"/>
                      </a:lnTo>
                      <a:lnTo>
                        <a:pt x="0" y="326898"/>
                      </a:lnTo>
                      <a:lnTo>
                        <a:pt x="0" y="108966"/>
                      </a:lnTo>
                      <a:close/>
                    </a:path>
                  </a:pathLst>
                </a:custGeom>
                <a:ln w="12700">
                  <a:solidFill>
                    <a:srgbClr val="2E528F"/>
                  </a:solidFill>
                </a:ln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pic>
              <p:nvPicPr>
                <p:cNvPr id="33" name="object 22">
                  <a:extLst>
                    <a:ext uri="{FF2B5EF4-FFF2-40B4-BE49-F238E27FC236}">
                      <a16:creationId xmlns:a16="http://schemas.microsoft.com/office/drawing/2014/main" id="{075A5BDF-B2C6-4401-97F0-AC28F08D03F9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5695357" y="3956510"/>
                  <a:ext cx="676232" cy="412715"/>
                </a:xfrm>
                <a:prstGeom prst="rect">
                  <a:avLst/>
                </a:prstGeom>
              </p:spPr>
            </p:pic>
            <p:sp>
              <p:nvSpPr>
                <p:cNvPr id="34" name="object 23">
                  <a:extLst>
                    <a:ext uri="{FF2B5EF4-FFF2-40B4-BE49-F238E27FC236}">
                      <a16:creationId xmlns:a16="http://schemas.microsoft.com/office/drawing/2014/main" id="{1710C519-8CD0-4EAD-885A-139221EE3D3C}"/>
                    </a:ext>
                  </a:extLst>
                </p:cNvPr>
                <p:cNvSpPr/>
                <p:nvPr/>
              </p:nvSpPr>
              <p:spPr>
                <a:xfrm>
                  <a:off x="558734" y="3608324"/>
                  <a:ext cx="7832437" cy="27641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162800" h="2528570">
                      <a:moveTo>
                        <a:pt x="0" y="2528316"/>
                      </a:moveTo>
                      <a:lnTo>
                        <a:pt x="7162800" y="2528316"/>
                      </a:lnTo>
                      <a:lnTo>
                        <a:pt x="7162800" y="0"/>
                      </a:lnTo>
                      <a:lnTo>
                        <a:pt x="0" y="0"/>
                      </a:lnTo>
                      <a:lnTo>
                        <a:pt x="0" y="2528316"/>
                      </a:lnTo>
                      <a:close/>
                    </a:path>
                  </a:pathLst>
                </a:custGeom>
                <a:ln w="12700">
                  <a:solidFill>
                    <a:srgbClr val="2864C8"/>
                  </a:solidFill>
                  <a:prstDash val="sysDash"/>
                </a:ln>
              </p:spPr>
              <p:txBody>
                <a:bodyPr wrap="square" lIns="0" tIns="0" rIns="0" bIns="0" rtlCol="0"/>
                <a:lstStyle/>
                <a:p>
                  <a:endParaRPr sz="20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39434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413A1664-0824-436A-917F-98C2EF4C4AE0}"/>
              </a:ext>
            </a:extLst>
          </p:cNvPr>
          <p:cNvSpPr txBox="1">
            <a:spLocks/>
          </p:cNvSpPr>
          <p:nvPr/>
        </p:nvSpPr>
        <p:spPr>
          <a:xfrm>
            <a:off x="2457451" y="155905"/>
            <a:ext cx="694944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Pasos para el registro 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C1C9FBB-E8BA-4D81-8EA1-40CE879A70D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769"/>
          <a:stretch/>
        </p:blipFill>
        <p:spPr>
          <a:xfrm>
            <a:off x="901758" y="1115005"/>
            <a:ext cx="10388484" cy="5782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888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2817955-7CF3-4198-B4B0-DC777B8B69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8892977"/>
              </p:ext>
            </p:extLst>
          </p:nvPr>
        </p:nvGraphicFramePr>
        <p:xfrm>
          <a:off x="1843088" y="1300319"/>
          <a:ext cx="9218202" cy="5103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CA05503D-A6C2-4178-B48B-51151366CE51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354A850-5E02-49B3-9C59-44D53E45256C}"/>
              </a:ext>
            </a:extLst>
          </p:cNvPr>
          <p:cNvSpPr txBox="1"/>
          <p:nvPr/>
        </p:nvSpPr>
        <p:spPr>
          <a:xfrm>
            <a:off x="2778200" y="454196"/>
            <a:ext cx="7300913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F3C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ACCIONES A REALIZAR:</a:t>
            </a:r>
            <a:endParaRPr lang="es-PE" sz="2400" b="1" dirty="0">
              <a:solidFill>
                <a:srgbClr val="1F3C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8C223B0-C09A-4508-9467-2B4A78A707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596" y="37942"/>
            <a:ext cx="1273404" cy="79629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4EA8E33-7D53-4323-BE12-2B040A94DAF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3030"/>
            <a:ext cx="1228725" cy="846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688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424E4B0E-D3B1-2BC4-C760-F388C4C096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865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9357DA57-758A-A35B-FFE1-51FE1CE08DF9}"/>
              </a:ext>
            </a:extLst>
          </p:cNvPr>
          <p:cNvSpPr/>
          <p:nvPr/>
        </p:nvSpPr>
        <p:spPr>
          <a:xfrm>
            <a:off x="0" y="2901903"/>
            <a:ext cx="12191999" cy="841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5500"/>
              </a:lnSpc>
            </a:pPr>
            <a:r>
              <a:rPr lang="es-MX" sz="6500" spc="-15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Gracias</a:t>
            </a:r>
          </a:p>
        </p:txBody>
      </p:sp>
    </p:spTree>
    <p:extLst>
      <p:ext uri="{BB962C8B-B14F-4D97-AF65-F5344CB8AC3E}">
        <p14:creationId xmlns:p14="http://schemas.microsoft.com/office/powerpoint/2010/main" val="161456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D3D9347A-C652-E13A-8756-339BCC37D9F3}"/>
              </a:ext>
            </a:extLst>
          </p:cNvPr>
          <p:cNvSpPr/>
          <p:nvPr/>
        </p:nvSpPr>
        <p:spPr>
          <a:xfrm>
            <a:off x="457200" y="2107410"/>
            <a:ext cx="11277600" cy="42420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bg2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DE31A1A-3E73-FDD6-585A-B810AFE42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1090074"/>
          </a:xfrm>
          <a:prstGeom prst="rect">
            <a:avLst/>
          </a:prstGeom>
        </p:spPr>
      </p:pic>
      <p:sp>
        <p:nvSpPr>
          <p:cNvPr id="19" name="Google Shape;119;g1ff804495ca_0_0">
            <a:extLst>
              <a:ext uri="{FF2B5EF4-FFF2-40B4-BE49-F238E27FC236}">
                <a16:creationId xmlns:a16="http://schemas.microsoft.com/office/drawing/2014/main" id="{23C33521-756E-4CCA-BFB6-0D3FD660BF91}"/>
              </a:ext>
            </a:extLst>
          </p:cNvPr>
          <p:cNvSpPr txBox="1">
            <a:spLocks/>
          </p:cNvSpPr>
          <p:nvPr/>
        </p:nvSpPr>
        <p:spPr>
          <a:xfrm>
            <a:off x="665913" y="1085265"/>
            <a:ext cx="1051560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002060"/>
              </a:buClr>
              <a:buSzPts val="4000"/>
            </a:pPr>
            <a:r>
              <a:rPr lang="es-ES" sz="4500" b="1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¿Cuál es el propósito del día? </a:t>
            </a:r>
            <a:endParaRPr lang="es-ES" sz="4500" b="1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2" name="Google Shape;120;g1ff804495ca_0_0">
            <a:extLst>
              <a:ext uri="{FF2B5EF4-FFF2-40B4-BE49-F238E27FC236}">
                <a16:creationId xmlns:a16="http://schemas.microsoft.com/office/drawing/2014/main" id="{F9BF3BBE-BC64-4725-987F-2D2BFFA08122}"/>
              </a:ext>
            </a:extLst>
          </p:cNvPr>
          <p:cNvSpPr txBox="1">
            <a:spLocks/>
          </p:cNvSpPr>
          <p:nvPr/>
        </p:nvSpPr>
        <p:spPr>
          <a:xfrm>
            <a:off x="4155266" y="2498361"/>
            <a:ext cx="7579534" cy="2545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MX" sz="4000" dirty="0"/>
              <a:t>Brindar orientaciones sobre el proceso establecido en el Protocolo de reapertura en la plataforma SIMON</a:t>
            </a:r>
            <a:endParaRPr lang="es-ES" sz="3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ea typeface="Poppins"/>
              <a:cs typeface="Calibri" panose="020F0502020204030204" pitchFamily="34" charset="0"/>
            </a:endParaRPr>
          </a:p>
        </p:txBody>
      </p:sp>
      <p:pic>
        <p:nvPicPr>
          <p:cNvPr id="23" name="Google Shape;126;g1ff804495ca_0_0">
            <a:extLst>
              <a:ext uri="{FF2B5EF4-FFF2-40B4-BE49-F238E27FC236}">
                <a16:creationId xmlns:a16="http://schemas.microsoft.com/office/drawing/2014/main" id="{50FD16D6-5AE9-4672-ADC9-7AD714B42A84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193" y="2612661"/>
            <a:ext cx="3240073" cy="2806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9C39C524-5508-4C1F-A865-A6CD32F020B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17362"/>
            <a:ext cx="1228725" cy="115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080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F7DBB030-AD3F-5130-FCD8-53139BA3A3A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C5A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B77C2A19-6E01-BC26-5A9B-FCD91D61C7B5}"/>
              </a:ext>
            </a:extLst>
          </p:cNvPr>
          <p:cNvSpPr/>
          <p:nvPr/>
        </p:nvSpPr>
        <p:spPr>
          <a:xfrm>
            <a:off x="555861" y="2447533"/>
            <a:ext cx="11080276" cy="15094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-457200" algn="ctr">
              <a:lnSpc>
                <a:spcPts val="5500"/>
              </a:lnSpc>
            </a:pPr>
            <a:r>
              <a:rPr lang="es-PE" sz="5400" b="1" dirty="0">
                <a:solidFill>
                  <a:srgbClr val="FFFFFF"/>
                </a:solidFill>
                <a:latin typeface="Calibri" panose="020F0502020204030204" pitchFamily="34" charset="0"/>
                <a:ea typeface="Poppins"/>
                <a:cs typeface="Calibri" panose="020F0502020204030204" pitchFamily="34" charset="0"/>
                <a:sym typeface="Poppins"/>
              </a:rPr>
              <a:t>MARCO NORMATIVO QUE SUSTENTA </a:t>
            </a:r>
          </a:p>
          <a:p>
            <a:pPr marL="457200" indent="-457200" algn="ctr">
              <a:lnSpc>
                <a:spcPts val="5500"/>
              </a:lnSpc>
            </a:pPr>
            <a:r>
              <a:rPr lang="es-PE" sz="5400" b="1" dirty="0">
                <a:solidFill>
                  <a:srgbClr val="FFFFFF"/>
                </a:solidFill>
                <a:latin typeface="Calibri" panose="020F0502020204030204" pitchFamily="34" charset="0"/>
                <a:ea typeface="Poppins"/>
                <a:cs typeface="Calibri" panose="020F0502020204030204" pitchFamily="34" charset="0"/>
                <a:sym typeface="Poppins"/>
              </a:rPr>
              <a:t>LA IMPLEMENTACIÓN DEL SAEI</a:t>
            </a:r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F7FAAE82-A243-92F2-7CD3-20E183C80C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165008" y="220058"/>
            <a:ext cx="1575760" cy="1285194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49837863-11B7-E81C-1957-3D7447ADA0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32666" y="1030986"/>
            <a:ext cx="696275" cy="658123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FE85A585-B5D0-3C86-F2C2-3C40AF8EAD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597523" y="5304382"/>
            <a:ext cx="620231" cy="671917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D29F580F-62A7-4949-A718-34458B00E09E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65484"/>
            <a:ext cx="1371600" cy="143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72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E68A5C1E-EDF7-42A2-B887-389C66328855}"/>
              </a:ext>
            </a:extLst>
          </p:cNvPr>
          <p:cNvSpPr/>
          <p:nvPr/>
        </p:nvSpPr>
        <p:spPr>
          <a:xfrm>
            <a:off x="1749669" y="5029200"/>
            <a:ext cx="1828800" cy="107921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0" name="Rectángulo: esquinas redondeadas 19">
            <a:extLst>
              <a:ext uri="{FF2B5EF4-FFF2-40B4-BE49-F238E27FC236}">
                <a16:creationId xmlns:a16="http://schemas.microsoft.com/office/drawing/2014/main" id="{84D94D0B-8A7F-4198-8BEE-03920C5DADB0}"/>
              </a:ext>
            </a:extLst>
          </p:cNvPr>
          <p:cNvSpPr/>
          <p:nvPr/>
        </p:nvSpPr>
        <p:spPr>
          <a:xfrm>
            <a:off x="521680" y="4941277"/>
            <a:ext cx="1201612" cy="147646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Rectángulo: esquinas redondeadas 20">
            <a:extLst>
              <a:ext uri="{FF2B5EF4-FFF2-40B4-BE49-F238E27FC236}">
                <a16:creationId xmlns:a16="http://schemas.microsoft.com/office/drawing/2014/main" id="{EEC6C79C-5153-4ADA-9137-963B51C1423A}"/>
              </a:ext>
            </a:extLst>
          </p:cNvPr>
          <p:cNvSpPr/>
          <p:nvPr/>
        </p:nvSpPr>
        <p:spPr>
          <a:xfrm>
            <a:off x="2347546" y="4492869"/>
            <a:ext cx="606669" cy="53633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Rectángulo: esquinas redondeadas 25">
            <a:extLst>
              <a:ext uri="{FF2B5EF4-FFF2-40B4-BE49-F238E27FC236}">
                <a16:creationId xmlns:a16="http://schemas.microsoft.com/office/drawing/2014/main" id="{70D57863-9EAD-4DED-82D9-975B227A9E63}"/>
              </a:ext>
            </a:extLst>
          </p:cNvPr>
          <p:cNvSpPr/>
          <p:nvPr/>
        </p:nvSpPr>
        <p:spPr>
          <a:xfrm>
            <a:off x="3261945" y="4982101"/>
            <a:ext cx="1951005" cy="107921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2" name="Imagen 31">
            <a:extLst>
              <a:ext uri="{FF2B5EF4-FFF2-40B4-BE49-F238E27FC236}">
                <a16:creationId xmlns:a16="http://schemas.microsoft.com/office/drawing/2014/main" id="{EF820CE7-7230-405A-A93E-18E9C30752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/>
          <a:stretch/>
        </p:blipFill>
        <p:spPr>
          <a:xfrm>
            <a:off x="414338" y="796689"/>
            <a:ext cx="11682595" cy="5819636"/>
          </a:xfrm>
          <a:prstGeom prst="rect">
            <a:avLst/>
          </a:prstGeom>
        </p:spPr>
      </p:pic>
      <p:grpSp>
        <p:nvGrpSpPr>
          <p:cNvPr id="3" name="Grupo 2">
            <a:extLst>
              <a:ext uri="{FF2B5EF4-FFF2-40B4-BE49-F238E27FC236}">
                <a16:creationId xmlns:a16="http://schemas.microsoft.com/office/drawing/2014/main" id="{CF33DF36-D849-4EF6-BBE7-0BD0689C4723}"/>
              </a:ext>
            </a:extLst>
          </p:cNvPr>
          <p:cNvGrpSpPr/>
          <p:nvPr/>
        </p:nvGrpSpPr>
        <p:grpSpPr>
          <a:xfrm>
            <a:off x="300038" y="39943"/>
            <a:ext cx="10977563" cy="903032"/>
            <a:chOff x="300038" y="39943"/>
            <a:chExt cx="10977563" cy="903032"/>
          </a:xfrm>
        </p:grpSpPr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4B9AE370-B720-5FFC-812B-C8A6D2A5664D}"/>
                </a:ext>
              </a:extLst>
            </p:cNvPr>
            <p:cNvSpPr/>
            <p:nvPr/>
          </p:nvSpPr>
          <p:spPr>
            <a:xfrm>
              <a:off x="2347546" y="39943"/>
              <a:ext cx="8930055" cy="75674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57200" indent="-457200" algn="ctr">
                <a:lnSpc>
                  <a:spcPts val="5500"/>
                </a:lnSpc>
              </a:pPr>
              <a:r>
                <a:rPr lang="es-PE" sz="4000" b="1" dirty="0">
                  <a:solidFill>
                    <a:schemeClr val="accent1"/>
                  </a:solidFill>
                  <a:latin typeface="Calibri" panose="020F0502020204030204" pitchFamily="34" charset="0"/>
                  <a:ea typeface="Poppins"/>
                  <a:cs typeface="Calibri" panose="020F0502020204030204" pitchFamily="34" charset="0"/>
                  <a:sym typeface="Poppins"/>
                </a:rPr>
                <a:t>MARCO</a:t>
              </a:r>
              <a:r>
                <a:rPr lang="es-PE" sz="4000" b="1" dirty="0">
                  <a:solidFill>
                    <a:srgbClr val="FF0000"/>
                  </a:solidFill>
                  <a:latin typeface="Calibri" panose="020F0502020204030204" pitchFamily="34" charset="0"/>
                  <a:ea typeface="Poppins"/>
                  <a:cs typeface="Calibri" panose="020F0502020204030204" pitchFamily="34" charset="0"/>
                  <a:sym typeface="Poppins"/>
                </a:rPr>
                <a:t> </a:t>
              </a:r>
              <a:r>
                <a:rPr lang="es-PE" sz="4000" b="1" dirty="0">
                  <a:solidFill>
                    <a:schemeClr val="accent1"/>
                  </a:solidFill>
                  <a:latin typeface="Calibri" panose="020F0502020204030204" pitchFamily="34" charset="0"/>
                  <a:ea typeface="Poppins"/>
                  <a:cs typeface="Calibri" panose="020F0502020204030204" pitchFamily="34" charset="0"/>
                  <a:sym typeface="Poppins"/>
                </a:rPr>
                <a:t>NORMATIVO-SAEI</a:t>
              </a:r>
              <a:endParaRPr lang="es-PE" sz="4000" b="1" spc="-150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F1A2E65D-69BE-4991-B090-A37AFB1C5815}"/>
                </a:ext>
              </a:extLst>
            </p:cNvPr>
            <p:cNvSpPr/>
            <p:nvPr/>
          </p:nvSpPr>
          <p:spPr>
            <a:xfrm>
              <a:off x="300038" y="39943"/>
              <a:ext cx="3171825" cy="9030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/>
            </a:p>
          </p:txBody>
        </p:sp>
      </p:grpSp>
      <p:pic>
        <p:nvPicPr>
          <p:cNvPr id="10" name="Imagen 9">
            <a:extLst>
              <a:ext uri="{FF2B5EF4-FFF2-40B4-BE49-F238E27FC236}">
                <a16:creationId xmlns:a16="http://schemas.microsoft.com/office/drawing/2014/main" id="{99409212-A37B-4E9A-A7F1-F06BB401AF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7" y="39943"/>
            <a:ext cx="1228725" cy="115828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68DA4D39-9BC8-4E1D-B1FC-BA0D852EB39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109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4682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ff82c0b5db_0_21"/>
          <p:cNvSpPr txBox="1">
            <a:spLocks noGrp="1"/>
          </p:cNvSpPr>
          <p:nvPr>
            <p:ph type="title"/>
          </p:nvPr>
        </p:nvSpPr>
        <p:spPr>
          <a:xfrm>
            <a:off x="1323792" y="460848"/>
            <a:ext cx="9990752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4000"/>
              <a:buFont typeface="Poppins"/>
              <a:buNone/>
            </a:pPr>
            <a:r>
              <a:rPr lang="es-PE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¿Qué es el Servicio de Apoyo Educativo-SAEI?</a:t>
            </a:r>
            <a:endParaRPr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7" name="Google Shape;157;g1ff82c0b5db_0_21"/>
          <p:cNvSpPr txBox="1"/>
          <p:nvPr/>
        </p:nvSpPr>
        <p:spPr>
          <a:xfrm>
            <a:off x="365583" y="1325493"/>
            <a:ext cx="8778417" cy="5355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spAutoFit/>
          </a:bodyPr>
          <a:lstStyle/>
          <a:p>
            <a:pPr algn="just"/>
            <a:r>
              <a:rPr lang="es-MX" sz="28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 una forma de </a:t>
            </a:r>
            <a:r>
              <a:rPr lang="es-MX" sz="28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organización flexible </a:t>
            </a:r>
            <a:r>
              <a:rPr lang="es-MX" sz="28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 permite a la institución educativa (IE) articular los </a:t>
            </a:r>
            <a:r>
              <a:rPr lang="es-MX" sz="28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apoyos </a:t>
            </a:r>
            <a:r>
              <a:rPr lang="es-PE" sz="28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necesarios para eliminar las barreras que experimentan los</a:t>
            </a:r>
          </a:p>
          <a:p>
            <a:pPr algn="just"/>
            <a:r>
              <a:rPr lang="es-MX" sz="28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estudiantes en torno al acceso, </a:t>
            </a:r>
            <a:r>
              <a:rPr lang="es-PE" sz="28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permanencia, participación y logros </a:t>
            </a:r>
            <a:r>
              <a:rPr lang="es-MX" sz="28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aprendizaje (D. S. N° 007-2021-MINEDU). Ello implica la conformación de un equipo al interior de la institución, que tiene como función orientar a la comunidad educativa en la identificación de dichas barreras para proveer o gestionar, de manera pertinente y oportuna, los apoyos educativos que se requieran. De esa manera, todos los estudiantes tendrán </a:t>
            </a:r>
            <a:r>
              <a:rPr lang="es-PE" sz="28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oportunidades de lograr aprendizajes.</a:t>
            </a:r>
            <a:endParaRPr kumimoji="0" sz="2800" b="0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Poppins"/>
              <a:cs typeface="Calibri" panose="020F0502020204030204" pitchFamily="34" charset="0"/>
              <a:sym typeface="Poppin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925084A-31B6-4D17-9CF4-48D8499FC3AA}"/>
              </a:ext>
            </a:extLst>
          </p:cNvPr>
          <p:cNvSpPr txBox="1"/>
          <p:nvPr/>
        </p:nvSpPr>
        <p:spPr>
          <a:xfrm>
            <a:off x="8488276" y="6397152"/>
            <a:ext cx="3555999" cy="2769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PE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ileron Bold" panose="020B0604020202020204" charset="0"/>
                <a:ea typeface="Poppins"/>
                <a:cs typeface="Aileron Bold" panose="020B0604020202020204" charset="0"/>
                <a:sym typeface="Poppins"/>
              </a:rPr>
              <a:t>RESOLUCIÓN </a:t>
            </a:r>
            <a:r>
              <a:rPr kumimoji="0" lang="es-PE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ea typeface="Poppins"/>
                <a:cs typeface="Calibri" panose="020F0502020204030204" pitchFamily="34" charset="0"/>
                <a:sym typeface="Poppins"/>
              </a:rPr>
              <a:t>VICEMINISTERIAL</a:t>
            </a:r>
            <a:r>
              <a:rPr kumimoji="0" lang="es-PE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ileron Bold" panose="020B0604020202020204" charset="0"/>
                <a:ea typeface="Poppins"/>
                <a:cs typeface="Aileron Bold" panose="020B0604020202020204" charset="0"/>
                <a:sym typeface="Poppins"/>
              </a:rPr>
              <a:t> </a:t>
            </a:r>
            <a:r>
              <a:rPr kumimoji="0" lang="es-PE" sz="1200" b="0" i="0" u="none" strike="noStrike" kern="0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ileron Bold" panose="020B0604020202020204" charset="0"/>
                <a:ea typeface="Poppins"/>
                <a:cs typeface="Aileron Bold" panose="020B0604020202020204" charset="0"/>
                <a:sym typeface="Poppins"/>
              </a:rPr>
              <a:t>N°</a:t>
            </a:r>
            <a:r>
              <a:rPr kumimoji="0" lang="es-PE" sz="12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ileron Bold" panose="020B0604020202020204" charset="0"/>
                <a:ea typeface="Poppins"/>
                <a:cs typeface="Aileron Bold" panose="020B0604020202020204" charset="0"/>
                <a:sym typeface="Poppins"/>
              </a:rPr>
              <a:t> 041-2024-MINEDU</a:t>
            </a:r>
          </a:p>
        </p:txBody>
      </p:sp>
      <p:pic>
        <p:nvPicPr>
          <p:cNvPr id="11" name="Google Shape;237;g1ff7c3aa784_0_156">
            <a:extLst>
              <a:ext uri="{FF2B5EF4-FFF2-40B4-BE49-F238E27FC236}">
                <a16:creationId xmlns:a16="http://schemas.microsoft.com/office/drawing/2014/main" id="{51B308CE-C859-420D-B740-4C507FCAB2E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529545" y="2722043"/>
            <a:ext cx="1784999" cy="20031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BE1C244-3BF9-4A27-863F-8F0CE86E70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67" y="39943"/>
            <a:ext cx="1228725" cy="1158282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31AFCA09-BDC7-4A01-8679-5AAFCED501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109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315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4">
            <a:extLst>
              <a:ext uri="{FF2B5EF4-FFF2-40B4-BE49-F238E27FC236}">
                <a16:creationId xmlns:a16="http://schemas.microsoft.com/office/drawing/2014/main" id="{33B857E3-F42C-4B04-B1DC-B27805EF88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2978" y="360004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s-PE" altLang="es-PE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F5662EA-1E38-4CD9-B00F-A65648FEBD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9045652"/>
              </p:ext>
            </p:extLst>
          </p:nvPr>
        </p:nvGraphicFramePr>
        <p:xfrm>
          <a:off x="1100137" y="1042991"/>
          <a:ext cx="10034895" cy="55745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6DFCBA29-3BE1-4206-8238-94AC27D02009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11FA1C9-7382-428B-ADC4-42B3FA593E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18596" y="-2477"/>
            <a:ext cx="1273404" cy="83115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DBF73CA-B68A-4465-92CA-2D5F66E1541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8BEB9D7-C5E4-4764-AD90-8FB26CAE0F5C}"/>
              </a:ext>
            </a:extLst>
          </p:cNvPr>
          <p:cNvSpPr txBox="1"/>
          <p:nvPr/>
        </p:nvSpPr>
        <p:spPr>
          <a:xfrm>
            <a:off x="1743076" y="436091"/>
            <a:ext cx="901541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F3C8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Acciones del SAEI </a:t>
            </a:r>
            <a:endParaRPr lang="es-PE" sz="2400" b="1" dirty="0">
              <a:solidFill>
                <a:srgbClr val="1F3C8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ángulo: esquina doblada 4">
            <a:extLst>
              <a:ext uri="{FF2B5EF4-FFF2-40B4-BE49-F238E27FC236}">
                <a16:creationId xmlns:a16="http://schemas.microsoft.com/office/drawing/2014/main" id="{BED90D71-2BB3-4F21-A48A-999FC0953E48}"/>
              </a:ext>
            </a:extLst>
          </p:cNvPr>
          <p:cNvSpPr/>
          <p:nvPr/>
        </p:nvSpPr>
        <p:spPr>
          <a:xfrm>
            <a:off x="73988" y="2900363"/>
            <a:ext cx="1669088" cy="1971667"/>
          </a:xfrm>
          <a:prstGeom prst="foldedCorner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s-MX" sz="18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SAEI no realiza diagnósticos ni intervenciones de tipo médico ni terapéutico</a:t>
            </a:r>
            <a:endParaRPr lang="es-PE" sz="18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157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8" name="Google Shape;155;g1ff82c0b5db_0_21">
            <a:extLst>
              <a:ext uri="{FF2B5EF4-FFF2-40B4-BE49-F238E27FC236}">
                <a16:creationId xmlns:a16="http://schemas.microsoft.com/office/drawing/2014/main" id="{8A1119A8-CEE5-4F99-AD85-5BA49091FE94}"/>
              </a:ext>
            </a:extLst>
          </p:cNvPr>
          <p:cNvSpPr txBox="1">
            <a:spLocks/>
          </p:cNvSpPr>
          <p:nvPr/>
        </p:nvSpPr>
        <p:spPr>
          <a:xfrm>
            <a:off x="2834640" y="13030"/>
            <a:ext cx="784098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¿Cómo se crea y conforma el SAEI?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ángulo: esquina doblada 2">
            <a:extLst>
              <a:ext uri="{FF2B5EF4-FFF2-40B4-BE49-F238E27FC236}">
                <a16:creationId xmlns:a16="http://schemas.microsoft.com/office/drawing/2014/main" id="{CBD4EB0B-8F60-45C8-9AA2-9D29BEE15AC3}"/>
              </a:ext>
            </a:extLst>
          </p:cNvPr>
          <p:cNvSpPr/>
          <p:nvPr/>
        </p:nvSpPr>
        <p:spPr>
          <a:xfrm>
            <a:off x="7578089" y="1669277"/>
            <a:ext cx="4103371" cy="4823460"/>
          </a:xfrm>
          <a:prstGeom prst="foldedCorner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MX" sz="2000" b="0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SAEI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 un servicio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que, en su conformación, puede adecuarse a las</a:t>
            </a:r>
          </a:p>
          <a:p>
            <a:pPr algn="just"/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características de la IE. Por ejemplo:</a:t>
            </a:r>
          </a:p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la IE tiene dos turnos,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puede conformarse un equipo responsable en cada turno.</a:t>
            </a:r>
          </a:p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la IE es integrada, puede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conformarse un equipo por nivel educativo.</a:t>
            </a:r>
          </a:p>
          <a:p>
            <a:pPr algn="just"/>
            <a:r>
              <a:rPr lang="es-PE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 la IE cuenta con una población estudiantil numerosa, se puede incrementar el número de integrantes del equipo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el desarrollo de las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actividades.</a:t>
            </a:r>
            <a:endParaRPr lang="es-PE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F12E1EE-D1E0-4B1A-A000-2FF28C8D5FD6}"/>
              </a:ext>
            </a:extLst>
          </p:cNvPr>
          <p:cNvSpPr txBox="1"/>
          <p:nvPr/>
        </p:nvSpPr>
        <p:spPr>
          <a:xfrm>
            <a:off x="297180" y="838280"/>
            <a:ext cx="109499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cada IE, el responsable de organizar, gestionar y crear el SAEI es el director, de quien depende jerárquicamente.</a:t>
            </a:r>
            <a:endParaRPr lang="es-PE" sz="24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Rectángulo: esquina doblada 9">
            <a:extLst>
              <a:ext uri="{FF2B5EF4-FFF2-40B4-BE49-F238E27FC236}">
                <a16:creationId xmlns:a16="http://schemas.microsoft.com/office/drawing/2014/main" id="{A5F26861-E41D-446D-8558-1B7728943050}"/>
              </a:ext>
            </a:extLst>
          </p:cNvPr>
          <p:cNvSpPr/>
          <p:nvPr/>
        </p:nvSpPr>
        <p:spPr>
          <a:xfrm>
            <a:off x="2946080" y="1669277"/>
            <a:ext cx="4103371" cy="4823460"/>
          </a:xfrm>
          <a:prstGeom prst="foldedCorner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MX" sz="2000" b="0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MX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ángulo: esquina doblada 10">
            <a:extLst>
              <a:ext uri="{FF2B5EF4-FFF2-40B4-BE49-F238E27FC236}">
                <a16:creationId xmlns:a16="http://schemas.microsoft.com/office/drawing/2014/main" id="{E25E4744-67C2-4DDB-AF97-152360C7F289}"/>
              </a:ext>
            </a:extLst>
          </p:cNvPr>
          <p:cNvSpPr/>
          <p:nvPr/>
        </p:nvSpPr>
        <p:spPr>
          <a:xfrm>
            <a:off x="3806" y="2396127"/>
            <a:ext cx="2785114" cy="1798683"/>
          </a:xfrm>
          <a:prstGeom prst="foldedCorner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s-MX" sz="2000" b="0" i="0" u="none" strike="noStrike" baseline="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equipo del SAEI está conformado, como mínimo, por dos (2) integrantes, pudiendo ser: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409F1FF-3960-4CA6-9FD2-2C6EA745DD7F}"/>
              </a:ext>
            </a:extLst>
          </p:cNvPr>
          <p:cNvSpPr txBox="1"/>
          <p:nvPr/>
        </p:nvSpPr>
        <p:spPr>
          <a:xfrm>
            <a:off x="2993230" y="1810410"/>
            <a:ext cx="4103370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Profesional(es) de apoyo SAEI.</a:t>
            </a:r>
          </a:p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Profesional(es) en educación inclusiva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 el SAEI.</a:t>
            </a:r>
          </a:p>
          <a:p>
            <a:pPr algn="just"/>
            <a:r>
              <a:rPr lang="es-PE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Psicólogo(s).</a:t>
            </a:r>
          </a:p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Auxiliar(es) de educación (según sea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 caso).</a:t>
            </a:r>
          </a:p>
          <a:p>
            <a:pPr algn="just"/>
            <a:r>
              <a:rPr lang="es-PE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PE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Profesional(es) en terapia ocupacional.</a:t>
            </a:r>
          </a:p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Mediadores (intérpretes en lengua de señas peruana, modelos lingüísticos, guías intérpretes para sordoceguera, entre otros).</a:t>
            </a:r>
          </a:p>
          <a:p>
            <a:pPr algn="just"/>
            <a:r>
              <a:rPr lang="es-MX" sz="20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• </a:t>
            </a:r>
            <a:r>
              <a:rPr lang="es-MX" sz="20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Otros profesionales que se requieran.</a:t>
            </a:r>
            <a:endParaRPr lang="es-PE" sz="2000" dirty="0">
              <a:solidFill>
                <a:schemeClr val="tx1">
                  <a:lumMod val="95000"/>
                  <a:lumOff val="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829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797E5FA3-F2A4-4CA9-8525-1D8A441223BC}"/>
              </a:ext>
            </a:extLst>
          </p:cNvPr>
          <p:cNvSpPr txBox="1">
            <a:spLocks/>
          </p:cNvSpPr>
          <p:nvPr/>
        </p:nvSpPr>
        <p:spPr>
          <a:xfrm>
            <a:off x="3675425" y="113043"/>
            <a:ext cx="5925775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Funciones del SAEI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BA909AC-5C2A-4087-B781-1E7657A12077}"/>
              </a:ext>
            </a:extLst>
          </p:cNvPr>
          <p:cNvSpPr txBox="1"/>
          <p:nvPr/>
        </p:nvSpPr>
        <p:spPr>
          <a:xfrm>
            <a:off x="757239" y="972130"/>
            <a:ext cx="9918381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PE" sz="2200" b="1" i="0" u="none" strike="noStrike" baseline="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(D. S. N ° 007-2021-MINEDU):</a:t>
            </a:r>
          </a:p>
          <a:p>
            <a:pPr algn="just"/>
            <a:endParaRPr lang="es-PE" sz="2200" b="1" i="0" u="none" strike="noStrike" baseline="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s-MX" sz="22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a) </a:t>
            </a:r>
            <a:r>
              <a:rPr lang="es-MX" sz="22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 los procesos de reflexión, </a:t>
            </a:r>
            <a:r>
              <a:rPr lang="es-PE" sz="22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planificación y mejora institucional </a:t>
            </a:r>
            <a:r>
              <a:rPr lang="es-MX" sz="22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orientada al fortalecimiento de políticas, culturas y prácticas inclusivas, integrándose en los instrumentos de gestión.</a:t>
            </a:r>
          </a:p>
          <a:p>
            <a:pPr algn="just"/>
            <a:r>
              <a:rPr lang="es-MX" sz="22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lang="es-MX" sz="22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Sensibiliza, capacita y asesora en la identificación de barreras educativas, así como en otros aspectos relacionados con la atención a la diversidad.</a:t>
            </a:r>
          </a:p>
          <a:p>
            <a:pPr algn="just"/>
            <a:r>
              <a:rPr lang="es-MX" sz="22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c) </a:t>
            </a:r>
            <a:r>
              <a:rPr lang="es-MX" sz="22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Organiza y coordina con los agentes educativos la implementación de los apoyos educativos necesarios para la atención a la diversidad de las demandas educativas a nivel institucional y, de ser el caso, en articulación con el SAEE.</a:t>
            </a:r>
          </a:p>
          <a:p>
            <a:pPr algn="just"/>
            <a:r>
              <a:rPr lang="es-MX" sz="22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d) </a:t>
            </a:r>
            <a:r>
              <a:rPr lang="es-MX" sz="22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Capacita, asesora y acompaña a los docentes y otros agentes educativos en la implementación de los apoyos educativos, a nivel institucional y de aula, en el marco del Diseño Universal para el Aprendizaje; así como los ajustes razonables pertinentes.</a:t>
            </a:r>
          </a:p>
          <a:p>
            <a:pPr algn="just"/>
            <a:r>
              <a:rPr lang="es-MX" sz="2200" b="1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e) </a:t>
            </a:r>
            <a:r>
              <a:rPr lang="es-MX" sz="2200" b="0" i="0" u="none" strike="noStrike" baseline="0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Promueve el cambio de actitudes, paradigmas y valores que limitan la implementación del enfoque inclusivo y atención a la diversidad a nivel institucional, a través de acciones de sensibilización y concienciación de la comunidad educativa</a:t>
            </a:r>
            <a:r>
              <a:rPr lang="es-MX" sz="2000" b="0" i="0" u="none" strike="noStrike" baseline="0" dirty="0">
                <a:solidFill>
                  <a:srgbClr val="57575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s-PE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16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F7AE3B4A-09E8-4865-82BB-8CB9B90C830A}"/>
              </a:ext>
            </a:extLst>
          </p:cNvPr>
          <p:cNvSpPr/>
          <p:nvPr/>
        </p:nvSpPr>
        <p:spPr>
          <a:xfrm>
            <a:off x="514351" y="13030"/>
            <a:ext cx="3886200" cy="8461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7EAAF03-5514-4939-A8F8-2E807FD1F4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79703" y="0"/>
            <a:ext cx="1273404" cy="859153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2D256F12-0A73-473F-8A6D-7C6E415935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28725" cy="859153"/>
          </a:xfrm>
          <a:prstGeom prst="rect">
            <a:avLst/>
          </a:prstGeom>
        </p:spPr>
      </p:pic>
      <p:sp>
        <p:nvSpPr>
          <p:cNvPr id="5" name="Google Shape;155;g1ff82c0b5db_0_21">
            <a:extLst>
              <a:ext uri="{FF2B5EF4-FFF2-40B4-BE49-F238E27FC236}">
                <a16:creationId xmlns:a16="http://schemas.microsoft.com/office/drawing/2014/main" id="{413A1664-0824-436A-917F-98C2EF4C4AE0}"/>
              </a:ext>
            </a:extLst>
          </p:cNvPr>
          <p:cNvSpPr txBox="1">
            <a:spLocks/>
          </p:cNvSpPr>
          <p:nvPr/>
        </p:nvSpPr>
        <p:spPr>
          <a:xfrm>
            <a:off x="2453765" y="13030"/>
            <a:ext cx="6949440" cy="95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rgbClr val="002060"/>
              </a:buClr>
              <a:buSzPts val="4000"/>
              <a:buFont typeface="Poppins"/>
              <a:buNone/>
            </a:pPr>
            <a:r>
              <a:rPr lang="es-MX" sz="3600" b="1" spc="-150" dirty="0">
                <a:solidFill>
                  <a:srgbClr val="2865C9"/>
                </a:solidFill>
                <a:latin typeface="Calibri" panose="020F0502020204030204" pitchFamily="34" charset="0"/>
                <a:cs typeface="Calibri" panose="020F0502020204030204" pitchFamily="34" charset="0"/>
                <a:sym typeface="Poppins"/>
              </a:rPr>
              <a:t>¿Qué acciones implementa el SAEI?</a:t>
            </a:r>
            <a:endParaRPr lang="es-MX" sz="3600" b="1" spc="-150" dirty="0">
              <a:solidFill>
                <a:srgbClr val="2865C9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A393871-7009-474F-9362-3A1B2947F1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23707538"/>
              </p:ext>
            </p:extLst>
          </p:nvPr>
        </p:nvGraphicFramePr>
        <p:xfrm>
          <a:off x="1610235" y="975633"/>
          <a:ext cx="9269468" cy="5676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52567641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 2013 - 202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 2013 - 2022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1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A4EC5D29-1FC1-42C4-B679-D500451AB2D0}" vid="{84F8BE24-4DDD-4F35-8457-02F91F19AB7B}"/>
    </a:ext>
  </a:extLst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3230</TotalTime>
  <Words>965</Words>
  <Application>Microsoft Office PowerPoint</Application>
  <PresentationFormat>Panorámica</PresentationFormat>
  <Paragraphs>90</Paragraphs>
  <Slides>17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Times New Roman</vt:lpstr>
      <vt:lpstr>Calibri</vt:lpstr>
      <vt:lpstr>Aileron Bold</vt:lpstr>
      <vt:lpstr>Arial</vt:lpstr>
      <vt:lpstr>Poppins</vt:lpstr>
      <vt:lpstr>1_Tema de Office 2013 - 2022</vt:lpstr>
      <vt:lpstr>2_Tema de Office 2013 - 2022</vt:lpstr>
      <vt:lpstr>Tema1</vt:lpstr>
      <vt:lpstr>Presentación de PowerPoint</vt:lpstr>
      <vt:lpstr>Presentación de PowerPoint</vt:lpstr>
      <vt:lpstr>Presentación de PowerPoint</vt:lpstr>
      <vt:lpstr>Presentación de PowerPoint</vt:lpstr>
      <vt:lpstr>¿Qué es el Servicio de Apoyo Educativo-SAEI?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Roberto Flores Consiglieri</dc:creator>
  <cp:lastModifiedBy>AGP</cp:lastModifiedBy>
  <cp:revision>670</cp:revision>
  <dcterms:created xsi:type="dcterms:W3CDTF">2023-03-07T15:24:27Z</dcterms:created>
  <dcterms:modified xsi:type="dcterms:W3CDTF">2025-07-16T00:31:23Z</dcterms:modified>
</cp:coreProperties>
</file>