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34"/>
  </p:notesMasterIdLst>
  <p:sldIdLst>
    <p:sldId id="710" r:id="rId2"/>
    <p:sldId id="711" r:id="rId3"/>
    <p:sldId id="744" r:id="rId4"/>
    <p:sldId id="712" r:id="rId5"/>
    <p:sldId id="4788" r:id="rId6"/>
    <p:sldId id="713" r:id="rId7"/>
    <p:sldId id="714" r:id="rId8"/>
    <p:sldId id="715" r:id="rId9"/>
    <p:sldId id="716" r:id="rId10"/>
    <p:sldId id="717" r:id="rId11"/>
    <p:sldId id="718" r:id="rId12"/>
    <p:sldId id="719" r:id="rId13"/>
    <p:sldId id="721" r:id="rId14"/>
    <p:sldId id="724" r:id="rId15"/>
    <p:sldId id="725" r:id="rId16"/>
    <p:sldId id="741" r:id="rId17"/>
    <p:sldId id="742" r:id="rId18"/>
    <p:sldId id="743" r:id="rId19"/>
    <p:sldId id="727" r:id="rId20"/>
    <p:sldId id="728" r:id="rId21"/>
    <p:sldId id="729" r:id="rId22"/>
    <p:sldId id="730" r:id="rId23"/>
    <p:sldId id="731" r:id="rId24"/>
    <p:sldId id="732" r:id="rId25"/>
    <p:sldId id="733" r:id="rId26"/>
    <p:sldId id="734" r:id="rId27"/>
    <p:sldId id="735" r:id="rId28"/>
    <p:sldId id="736" r:id="rId29"/>
    <p:sldId id="737" r:id="rId30"/>
    <p:sldId id="740" r:id="rId31"/>
    <p:sldId id="739" r:id="rId32"/>
    <p:sldId id="738" r:id="rId33"/>
  </p:sldIdLst>
  <p:sldSz cx="9144000" cy="5143500" type="screen16x9"/>
  <p:notesSz cx="6858000" cy="9144000"/>
  <p:embeddedFontLst>
    <p:embeddedFont>
      <p:font typeface="Aileron" panose="020B0604020202020204" charset="0"/>
      <p:regular r:id="rId35"/>
      <p:italic r:id="rId36"/>
    </p:embeddedFont>
    <p:embeddedFont>
      <p:font typeface="Aileron Bold" panose="020B0604020202020204" charset="0"/>
      <p:bold r:id="rId37"/>
      <p:italic r:id="rId38"/>
      <p:boldItalic r:id="rId39"/>
    </p:embeddedFont>
    <p:embeddedFont>
      <p:font typeface="Arial Black" panose="020B0A04020102020204" pitchFamily="34" charset="0"/>
      <p:bold r:id="rId40"/>
    </p:embeddedFont>
    <p:embeddedFont>
      <p:font typeface="Century Gothic" panose="020B0502020202020204" pitchFamily="34" charset="0"/>
      <p:regular r:id="rId41"/>
      <p:bold r:id="rId42"/>
      <p:italic r:id="rId43"/>
      <p:boldItalic r:id="rId44"/>
    </p:embeddedFont>
    <p:embeddedFont>
      <p:font typeface="Open Sans Bold" panose="020B0604020202020204" charset="0"/>
      <p:regular r:id="rId45"/>
      <p:bold r:id="rId46"/>
    </p:embeddedFont>
    <p:embeddedFont>
      <p:font typeface="Poppins" panose="00000500000000000000" pitchFamily="2" charset="0"/>
      <p:regular r:id="rId47"/>
      <p:bold r:id="rId48"/>
      <p:italic r:id="rId49"/>
      <p:boldItalic r:id="rId50"/>
    </p:embeddedFont>
    <p:embeddedFont>
      <p:font typeface="Roboto" panose="02000000000000000000" pitchFamily="2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40">
          <p15:clr>
            <a:srgbClr val="747775"/>
          </p15:clr>
        </p15:guide>
        <p15:guide id="2" pos="5424">
          <p15:clr>
            <a:srgbClr val="747775"/>
          </p15:clr>
        </p15:guide>
        <p15:guide id="3" orient="horz" pos="162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4" roundtripDataSignature="AMtx7mjzyb7mciZ2D0rcyugtBDfP0OIs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FF"/>
    <a:srgbClr val="FFFFFF"/>
    <a:srgbClr val="B80000"/>
    <a:srgbClr val="0C3D48"/>
    <a:srgbClr val="C40000"/>
    <a:srgbClr val="003366"/>
    <a:srgbClr val="DA2644"/>
    <a:srgbClr val="F18C65"/>
    <a:srgbClr val="44B9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103DE5-C4C0-D56E-E1D0-F05FDEAD742B}" v="185" dt="2026-07-01T14:23:56.241"/>
    <p1510:client id="{616C6AA2-8B69-E6FB-709F-0955C9767FB7}" v="10" dt="2026-07-01T18:00:43.993"/>
    <p1510:client id="{D54364CA-FB31-4100-DFA2-C9B80331A012}" v="1159" dt="2026-06-30T22:36:13.178"/>
  </p1510:revLst>
</p1510:revInfo>
</file>

<file path=ppt/tableStyles.xml><?xml version="1.0" encoding="utf-8"?>
<a:tblStyleLst xmlns:a="http://schemas.openxmlformats.org/drawingml/2006/main" def="{5C22544A-7EE6-4342-B048-85BDC9FD1C3A}"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66" y="84"/>
      </p:cViewPr>
      <p:guideLst>
        <p:guide pos="340"/>
        <p:guide pos="5424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84" Type="http://customschemas.google.com/relationships/presentationmetadata" Target="metadata"/><Relationship Id="rId89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87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font" Target="fonts/font17.fntdata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86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357CAE-79E0-4C64-BB72-A7E2562B1142}" type="doc">
      <dgm:prSet loTypeId="urn:microsoft.com/office/officeart/2005/8/layout/cycle3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PE"/>
        </a:p>
      </dgm:t>
    </dgm:pt>
    <dgm:pt modelId="{D4E26BDE-3542-47D6-B6AB-B983D42764BF}">
      <dgm:prSet phldrT="[Texto]" custT="1"/>
      <dgm:spPr/>
      <dgm:t>
        <a:bodyPr/>
        <a:lstStyle/>
        <a:p>
          <a:r>
            <a:rPr lang="es-PE" sz="1000" dirty="0"/>
            <a:t>Surge de la planificación regular, con antelación al concurso</a:t>
          </a:r>
        </a:p>
      </dgm:t>
    </dgm:pt>
    <dgm:pt modelId="{93402140-606C-4F21-B92F-A3194DB2C521}" type="parTrans" cxnId="{B5BBE6CB-43E9-443C-85F9-6BF0EC9A2028}">
      <dgm:prSet/>
      <dgm:spPr/>
      <dgm:t>
        <a:bodyPr/>
        <a:lstStyle/>
        <a:p>
          <a:endParaRPr lang="es-PE" sz="1000"/>
        </a:p>
      </dgm:t>
    </dgm:pt>
    <dgm:pt modelId="{DFCEAC16-5350-4FE8-90FC-4BB6B5DD85F4}" type="sibTrans" cxnId="{B5BBE6CB-43E9-443C-85F9-6BF0EC9A2028}">
      <dgm:prSet/>
      <dgm:spPr/>
      <dgm:t>
        <a:bodyPr/>
        <a:lstStyle/>
        <a:p>
          <a:endParaRPr lang="es-PE" sz="1000"/>
        </a:p>
      </dgm:t>
    </dgm:pt>
    <dgm:pt modelId="{C5A4FEA9-4AF6-4ED0-BEA4-85ABB78F035A}">
      <dgm:prSet phldrT="[Texto]" custT="1"/>
      <dgm:spPr/>
      <dgm:t>
        <a:bodyPr/>
        <a:lstStyle/>
        <a:p>
          <a:r>
            <a:rPr lang="es-PE" sz="1000" dirty="0"/>
            <a:t>Se centra en una competencia principal</a:t>
          </a:r>
        </a:p>
      </dgm:t>
    </dgm:pt>
    <dgm:pt modelId="{E8A25C58-D992-4060-BFD1-8EFD7ACFB4E6}" type="parTrans" cxnId="{1A5679F7-0F16-4E73-AA94-C29BD4F72B13}">
      <dgm:prSet/>
      <dgm:spPr/>
      <dgm:t>
        <a:bodyPr/>
        <a:lstStyle/>
        <a:p>
          <a:endParaRPr lang="es-PE" sz="1000"/>
        </a:p>
      </dgm:t>
    </dgm:pt>
    <dgm:pt modelId="{6A7C5429-13BC-4E19-8706-DFD041F7E5B6}" type="sibTrans" cxnId="{1A5679F7-0F16-4E73-AA94-C29BD4F72B13}">
      <dgm:prSet/>
      <dgm:spPr/>
      <dgm:t>
        <a:bodyPr/>
        <a:lstStyle/>
        <a:p>
          <a:endParaRPr lang="es-PE" sz="1000"/>
        </a:p>
      </dgm:t>
    </dgm:pt>
    <dgm:pt modelId="{B62FD8F3-AD1C-4355-B1D4-254E3E9B6E28}">
      <dgm:prSet phldrT="[Texto]" custT="1"/>
      <dgm:spPr/>
      <dgm:t>
        <a:bodyPr/>
        <a:lstStyle/>
        <a:p>
          <a:r>
            <a:rPr lang="es-PE" sz="1000" dirty="0"/>
            <a:t>Complejidad responde a la edad/ grado</a:t>
          </a:r>
          <a:br>
            <a:rPr lang="es-PE" sz="1000" dirty="0"/>
          </a:br>
          <a:r>
            <a:rPr lang="es-PE" sz="1000" dirty="0"/>
            <a:t>y nivel de desarrollo de los estudiantes.</a:t>
          </a:r>
        </a:p>
      </dgm:t>
    </dgm:pt>
    <dgm:pt modelId="{A64FB5BE-97E1-4B35-902B-2EBFE113D665}" type="parTrans" cxnId="{12B7978A-F634-43A1-A525-BCB5F45178F9}">
      <dgm:prSet/>
      <dgm:spPr/>
      <dgm:t>
        <a:bodyPr/>
        <a:lstStyle/>
        <a:p>
          <a:endParaRPr lang="es-PE" sz="1000"/>
        </a:p>
      </dgm:t>
    </dgm:pt>
    <dgm:pt modelId="{B66193CC-0306-40AA-AA4E-28E2376BE8AD}" type="sibTrans" cxnId="{12B7978A-F634-43A1-A525-BCB5F45178F9}">
      <dgm:prSet/>
      <dgm:spPr/>
      <dgm:t>
        <a:bodyPr/>
        <a:lstStyle/>
        <a:p>
          <a:endParaRPr lang="es-PE" sz="1000"/>
        </a:p>
      </dgm:t>
    </dgm:pt>
    <dgm:pt modelId="{04E5458B-22AC-4C97-8BCA-DD85AA9D29ED}">
      <dgm:prSet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s-PE" sz="1000" dirty="0"/>
            <a:t>Proceso documentado</a:t>
          </a:r>
        </a:p>
        <a:p>
          <a:r>
            <a:rPr lang="es-PE" sz="1000" dirty="0"/>
            <a:t>Todo el desarrollo debe registrarse en un </a:t>
          </a:r>
          <a:r>
            <a:rPr lang="es-PE" sz="1000" b="1" dirty="0"/>
            <a:t>cuaderno de experiencia</a:t>
          </a:r>
          <a:endParaRPr lang="es-PE" sz="1000" dirty="0"/>
        </a:p>
      </dgm:t>
    </dgm:pt>
    <dgm:pt modelId="{8BD84CCC-5A6E-4FE7-B38C-F0524BF31A9C}" type="parTrans" cxnId="{AFB35045-4F7B-47EA-8A9E-6B615984D700}">
      <dgm:prSet/>
      <dgm:spPr/>
      <dgm:t>
        <a:bodyPr/>
        <a:lstStyle/>
        <a:p>
          <a:endParaRPr lang="es-PE" sz="1000"/>
        </a:p>
      </dgm:t>
    </dgm:pt>
    <dgm:pt modelId="{DF303C46-1937-4C7B-AA98-CE210F6A4D07}" type="sibTrans" cxnId="{AFB35045-4F7B-47EA-8A9E-6B615984D700}">
      <dgm:prSet/>
      <dgm:spPr/>
      <dgm:t>
        <a:bodyPr/>
        <a:lstStyle/>
        <a:p>
          <a:endParaRPr lang="es-PE" sz="1000"/>
        </a:p>
      </dgm:t>
    </dgm:pt>
    <dgm:pt modelId="{EACEFFBA-E457-49E0-80A4-82B8F00DCD41}" type="pres">
      <dgm:prSet presAssocID="{88357CAE-79E0-4C64-BB72-A7E2562B1142}" presName="Name0" presStyleCnt="0">
        <dgm:presLayoutVars>
          <dgm:dir/>
          <dgm:resizeHandles val="exact"/>
        </dgm:presLayoutVars>
      </dgm:prSet>
      <dgm:spPr/>
    </dgm:pt>
    <dgm:pt modelId="{A5D20C27-4A7A-4EC3-9E28-62C2D594BF43}" type="pres">
      <dgm:prSet presAssocID="{88357CAE-79E0-4C64-BB72-A7E2562B1142}" presName="cycle" presStyleCnt="0"/>
      <dgm:spPr/>
    </dgm:pt>
    <dgm:pt modelId="{75F6D838-3217-4C91-90AE-7C468FEB8C0F}" type="pres">
      <dgm:prSet presAssocID="{D4E26BDE-3542-47D6-B6AB-B983D42764BF}" presName="nodeFirstNode" presStyleLbl="node1" presStyleIdx="0" presStyleCnt="4">
        <dgm:presLayoutVars>
          <dgm:bulletEnabled val="1"/>
        </dgm:presLayoutVars>
      </dgm:prSet>
      <dgm:spPr/>
    </dgm:pt>
    <dgm:pt modelId="{6464140B-B81E-4BE7-BB8E-ACF9307359D4}" type="pres">
      <dgm:prSet presAssocID="{DFCEAC16-5350-4FE8-90FC-4BB6B5DD85F4}" presName="sibTransFirstNode" presStyleLbl="bgShp" presStyleIdx="0" presStyleCnt="1"/>
      <dgm:spPr/>
    </dgm:pt>
    <dgm:pt modelId="{9F22FEB3-484F-4D69-8CA9-BEFA4907B6ED}" type="pres">
      <dgm:prSet presAssocID="{C5A4FEA9-4AF6-4ED0-BEA4-85ABB78F035A}" presName="nodeFollowingNodes" presStyleLbl="node1" presStyleIdx="1" presStyleCnt="4">
        <dgm:presLayoutVars>
          <dgm:bulletEnabled val="1"/>
        </dgm:presLayoutVars>
      </dgm:prSet>
      <dgm:spPr/>
    </dgm:pt>
    <dgm:pt modelId="{DDF9D66E-2B1C-44CE-ABD9-46AAF942A977}" type="pres">
      <dgm:prSet presAssocID="{04E5458B-22AC-4C97-8BCA-DD85AA9D29ED}" presName="nodeFollowingNodes" presStyleLbl="node1" presStyleIdx="2" presStyleCnt="4">
        <dgm:presLayoutVars>
          <dgm:bulletEnabled val="1"/>
        </dgm:presLayoutVars>
      </dgm:prSet>
      <dgm:spPr/>
    </dgm:pt>
    <dgm:pt modelId="{3AD48646-AED5-4A6C-99C9-2EAAC51F0178}" type="pres">
      <dgm:prSet presAssocID="{B62FD8F3-AD1C-4355-B1D4-254E3E9B6E28}" presName="nodeFollowingNodes" presStyleLbl="node1" presStyleIdx="3" presStyleCnt="4">
        <dgm:presLayoutVars>
          <dgm:bulletEnabled val="1"/>
        </dgm:presLayoutVars>
      </dgm:prSet>
      <dgm:spPr/>
    </dgm:pt>
  </dgm:ptLst>
  <dgm:cxnLst>
    <dgm:cxn modelId="{4F8C5100-CE54-4DFA-B70E-25A1E8A8F5D6}" type="presOf" srcId="{88357CAE-79E0-4C64-BB72-A7E2562B1142}" destId="{EACEFFBA-E457-49E0-80A4-82B8F00DCD41}" srcOrd="0" destOrd="0" presId="urn:microsoft.com/office/officeart/2005/8/layout/cycle3"/>
    <dgm:cxn modelId="{AFB35045-4F7B-47EA-8A9E-6B615984D700}" srcId="{88357CAE-79E0-4C64-BB72-A7E2562B1142}" destId="{04E5458B-22AC-4C97-8BCA-DD85AA9D29ED}" srcOrd="2" destOrd="0" parTransId="{8BD84CCC-5A6E-4FE7-B38C-F0524BF31A9C}" sibTransId="{DF303C46-1937-4C7B-AA98-CE210F6A4D07}"/>
    <dgm:cxn modelId="{12B7978A-F634-43A1-A525-BCB5F45178F9}" srcId="{88357CAE-79E0-4C64-BB72-A7E2562B1142}" destId="{B62FD8F3-AD1C-4355-B1D4-254E3E9B6E28}" srcOrd="3" destOrd="0" parTransId="{A64FB5BE-97E1-4B35-902B-2EBFE113D665}" sibTransId="{B66193CC-0306-40AA-AA4E-28E2376BE8AD}"/>
    <dgm:cxn modelId="{966A4AA5-AE07-48B3-A3E8-D14DABAD84D1}" type="presOf" srcId="{04E5458B-22AC-4C97-8BCA-DD85AA9D29ED}" destId="{DDF9D66E-2B1C-44CE-ABD9-46AAF942A977}" srcOrd="0" destOrd="0" presId="urn:microsoft.com/office/officeart/2005/8/layout/cycle3"/>
    <dgm:cxn modelId="{C9E52CB9-140D-4438-A353-D9C752BA9E11}" type="presOf" srcId="{DFCEAC16-5350-4FE8-90FC-4BB6B5DD85F4}" destId="{6464140B-B81E-4BE7-BB8E-ACF9307359D4}" srcOrd="0" destOrd="0" presId="urn:microsoft.com/office/officeart/2005/8/layout/cycle3"/>
    <dgm:cxn modelId="{E2765EBB-6E78-4936-987E-D6492AF02DBB}" type="presOf" srcId="{D4E26BDE-3542-47D6-B6AB-B983D42764BF}" destId="{75F6D838-3217-4C91-90AE-7C468FEB8C0F}" srcOrd="0" destOrd="0" presId="urn:microsoft.com/office/officeart/2005/8/layout/cycle3"/>
    <dgm:cxn modelId="{F34D35C5-81FE-47B1-AD2A-C9230C353AEB}" type="presOf" srcId="{B62FD8F3-AD1C-4355-B1D4-254E3E9B6E28}" destId="{3AD48646-AED5-4A6C-99C9-2EAAC51F0178}" srcOrd="0" destOrd="0" presId="urn:microsoft.com/office/officeart/2005/8/layout/cycle3"/>
    <dgm:cxn modelId="{D76CBDC7-39D9-4BBB-9228-6947B17C3BB8}" type="presOf" srcId="{C5A4FEA9-4AF6-4ED0-BEA4-85ABB78F035A}" destId="{9F22FEB3-484F-4D69-8CA9-BEFA4907B6ED}" srcOrd="0" destOrd="0" presId="urn:microsoft.com/office/officeart/2005/8/layout/cycle3"/>
    <dgm:cxn modelId="{B5BBE6CB-43E9-443C-85F9-6BF0EC9A2028}" srcId="{88357CAE-79E0-4C64-BB72-A7E2562B1142}" destId="{D4E26BDE-3542-47D6-B6AB-B983D42764BF}" srcOrd="0" destOrd="0" parTransId="{93402140-606C-4F21-B92F-A3194DB2C521}" sibTransId="{DFCEAC16-5350-4FE8-90FC-4BB6B5DD85F4}"/>
    <dgm:cxn modelId="{1A5679F7-0F16-4E73-AA94-C29BD4F72B13}" srcId="{88357CAE-79E0-4C64-BB72-A7E2562B1142}" destId="{C5A4FEA9-4AF6-4ED0-BEA4-85ABB78F035A}" srcOrd="1" destOrd="0" parTransId="{E8A25C58-D992-4060-BFD1-8EFD7ACFB4E6}" sibTransId="{6A7C5429-13BC-4E19-8706-DFD041F7E5B6}"/>
    <dgm:cxn modelId="{A1BB3A0C-C232-41B1-B05C-9B2661F95900}" type="presParOf" srcId="{EACEFFBA-E457-49E0-80A4-82B8F00DCD41}" destId="{A5D20C27-4A7A-4EC3-9E28-62C2D594BF43}" srcOrd="0" destOrd="0" presId="urn:microsoft.com/office/officeart/2005/8/layout/cycle3"/>
    <dgm:cxn modelId="{69E9E038-0766-4BDB-BE0E-2580CECE6825}" type="presParOf" srcId="{A5D20C27-4A7A-4EC3-9E28-62C2D594BF43}" destId="{75F6D838-3217-4C91-90AE-7C468FEB8C0F}" srcOrd="0" destOrd="0" presId="urn:microsoft.com/office/officeart/2005/8/layout/cycle3"/>
    <dgm:cxn modelId="{642B54EE-D68E-44C9-A423-7AFC276C24C4}" type="presParOf" srcId="{A5D20C27-4A7A-4EC3-9E28-62C2D594BF43}" destId="{6464140B-B81E-4BE7-BB8E-ACF9307359D4}" srcOrd="1" destOrd="0" presId="urn:microsoft.com/office/officeart/2005/8/layout/cycle3"/>
    <dgm:cxn modelId="{B3F87F1E-866E-4D66-A943-155EA4069662}" type="presParOf" srcId="{A5D20C27-4A7A-4EC3-9E28-62C2D594BF43}" destId="{9F22FEB3-484F-4D69-8CA9-BEFA4907B6ED}" srcOrd="2" destOrd="0" presId="urn:microsoft.com/office/officeart/2005/8/layout/cycle3"/>
    <dgm:cxn modelId="{9B6CBCD4-B8B8-4768-B29F-0EFFF691348A}" type="presParOf" srcId="{A5D20C27-4A7A-4EC3-9E28-62C2D594BF43}" destId="{DDF9D66E-2B1C-44CE-ABD9-46AAF942A977}" srcOrd="3" destOrd="0" presId="urn:microsoft.com/office/officeart/2005/8/layout/cycle3"/>
    <dgm:cxn modelId="{E527BC89-7F09-403A-90CE-00D0D752BF5B}" type="presParOf" srcId="{A5D20C27-4A7A-4EC3-9E28-62C2D594BF43}" destId="{3AD48646-AED5-4A6C-99C9-2EAAC51F0178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64140B-B81E-4BE7-BB8E-ACF9307359D4}">
      <dsp:nvSpPr>
        <dsp:cNvPr id="0" name=""/>
        <dsp:cNvSpPr/>
      </dsp:nvSpPr>
      <dsp:spPr>
        <a:xfrm>
          <a:off x="377752" y="786275"/>
          <a:ext cx="2522267" cy="2522267"/>
        </a:xfrm>
        <a:prstGeom prst="circularArrow">
          <a:avLst>
            <a:gd name="adj1" fmla="val 4668"/>
            <a:gd name="adj2" fmla="val 272909"/>
            <a:gd name="adj3" fmla="val 13308188"/>
            <a:gd name="adj4" fmla="val 17714770"/>
            <a:gd name="adj5" fmla="val 484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F6D838-3217-4C91-90AE-7C468FEB8C0F}">
      <dsp:nvSpPr>
        <dsp:cNvPr id="0" name=""/>
        <dsp:cNvSpPr/>
      </dsp:nvSpPr>
      <dsp:spPr>
        <a:xfrm>
          <a:off x="905868" y="806331"/>
          <a:ext cx="1466034" cy="7330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000" kern="1200" dirty="0"/>
            <a:t>Surge de la planificación regular, con antelación al concurso</a:t>
          </a:r>
        </a:p>
      </dsp:txBody>
      <dsp:txXfrm>
        <a:off x="941651" y="842114"/>
        <a:ext cx="1394468" cy="661451"/>
      </dsp:txXfrm>
    </dsp:sp>
    <dsp:sp modelId="{9F22FEB3-484F-4D69-8CA9-BEFA4907B6ED}">
      <dsp:nvSpPr>
        <dsp:cNvPr id="0" name=""/>
        <dsp:cNvSpPr/>
      </dsp:nvSpPr>
      <dsp:spPr>
        <a:xfrm>
          <a:off x="1811530" y="1711992"/>
          <a:ext cx="1466034" cy="7330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000" kern="1200" dirty="0"/>
            <a:t>Se centra en una competencia principal</a:t>
          </a:r>
        </a:p>
      </dsp:txBody>
      <dsp:txXfrm>
        <a:off x="1847313" y="1747775"/>
        <a:ext cx="1394468" cy="661451"/>
      </dsp:txXfrm>
    </dsp:sp>
    <dsp:sp modelId="{DDF9D66E-2B1C-44CE-ABD9-46AAF942A977}">
      <dsp:nvSpPr>
        <dsp:cNvPr id="0" name=""/>
        <dsp:cNvSpPr/>
      </dsp:nvSpPr>
      <dsp:spPr>
        <a:xfrm>
          <a:off x="905868" y="2617654"/>
          <a:ext cx="1466034" cy="733017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000" kern="1200" dirty="0"/>
            <a:t>Proceso documentado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000" kern="1200" dirty="0"/>
            <a:t>Todo el desarrollo debe registrarse en un </a:t>
          </a:r>
          <a:r>
            <a:rPr lang="es-PE" sz="1000" b="1" kern="1200" dirty="0"/>
            <a:t>cuaderno de experiencia</a:t>
          </a:r>
          <a:endParaRPr lang="es-PE" sz="1000" kern="1200" dirty="0"/>
        </a:p>
      </dsp:txBody>
      <dsp:txXfrm>
        <a:off x="941651" y="2653437"/>
        <a:ext cx="1394468" cy="661451"/>
      </dsp:txXfrm>
    </dsp:sp>
    <dsp:sp modelId="{3AD48646-AED5-4A6C-99C9-2EAAC51F0178}">
      <dsp:nvSpPr>
        <dsp:cNvPr id="0" name=""/>
        <dsp:cNvSpPr/>
      </dsp:nvSpPr>
      <dsp:spPr>
        <a:xfrm>
          <a:off x="207" y="1711992"/>
          <a:ext cx="1466034" cy="7330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PE" sz="1000" kern="1200" dirty="0"/>
            <a:t>Complejidad responde a la edad/ grado</a:t>
          </a:r>
          <a:br>
            <a:rPr lang="es-PE" sz="1000" kern="1200" dirty="0"/>
          </a:br>
          <a:r>
            <a:rPr lang="es-PE" sz="1000" kern="1200" dirty="0"/>
            <a:t>y nivel de desarrollo de los estudiantes.</a:t>
          </a:r>
        </a:p>
      </dsp:txBody>
      <dsp:txXfrm>
        <a:off x="35990" y="1747775"/>
        <a:ext cx="1394468" cy="6614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9092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541721" cy="590550"/>
          </a:xfrm>
          <a:prstGeom prst="rect">
            <a:avLst/>
          </a:prstGeom>
        </p:spPr>
      </p:pic>
      <p:sp>
        <p:nvSpPr>
          <p:cNvPr id="4" name="Google Shape;58;p1">
            <a:extLst>
              <a:ext uri="{FF2B5EF4-FFF2-40B4-BE49-F238E27FC236}">
                <a16:creationId xmlns:a16="http://schemas.microsoft.com/office/drawing/2014/main" id="{836FC202-2D4F-A1C6-D9E0-4FC1ABA95FF7}"/>
              </a:ext>
            </a:extLst>
          </p:cNvPr>
          <p:cNvSpPr txBox="1"/>
          <p:nvPr/>
        </p:nvSpPr>
        <p:spPr>
          <a:xfrm>
            <a:off x="-132293" y="946452"/>
            <a:ext cx="9144000" cy="20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4800" i="0" u="none" strike="noStrike" cap="none">
                <a:solidFill>
                  <a:srgbClr val="FF0000"/>
                </a:solidFill>
                <a:latin typeface="Aileron Bold" panose="00000800000000000000" pitchFamily="50" charset="0"/>
                <a:ea typeface="Century Gothic"/>
                <a:cs typeface="Century Gothic"/>
                <a:sym typeface="Century Gothic"/>
              </a:rPr>
              <a:t>Orientaciones Pedagógicas y Registro SICE</a:t>
            </a:r>
            <a:r>
              <a:rPr lang="es-419" sz="6200" i="0" u="none" strike="noStrike" cap="none">
                <a:solidFill>
                  <a:srgbClr val="FF0000"/>
                </a:solidFill>
                <a:latin typeface="Aileron Bold" panose="00000800000000000000" pitchFamily="50" charset="0"/>
                <a:ea typeface="Century Gothic"/>
                <a:cs typeface="Century Gothic"/>
                <a:sym typeface="Century Gothic"/>
              </a:rPr>
              <a:t>  </a:t>
            </a:r>
            <a:endParaRPr sz="6200" i="0" u="none" strike="noStrike" cap="none">
              <a:solidFill>
                <a:srgbClr val="FF0000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Google Shape;58;p1">
            <a:extLst>
              <a:ext uri="{FF2B5EF4-FFF2-40B4-BE49-F238E27FC236}">
                <a16:creationId xmlns:a16="http://schemas.microsoft.com/office/drawing/2014/main" id="{832FD592-227A-8AF1-72F8-485B4EB971E9}"/>
              </a:ext>
            </a:extLst>
          </p:cNvPr>
          <p:cNvSpPr txBox="1"/>
          <p:nvPr/>
        </p:nvSpPr>
        <p:spPr>
          <a:xfrm>
            <a:off x="120829" y="2917581"/>
            <a:ext cx="8962470" cy="1132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3200">
                <a:solidFill>
                  <a:srgbClr val="FF0000"/>
                </a:solidFill>
                <a:latin typeface="Aileron Bold" panose="00000800000000000000" pitchFamily="50" charset="0"/>
                <a:ea typeface="Century Gothic"/>
                <a:cs typeface="Century Gothic"/>
                <a:sym typeface="Century Gothic"/>
              </a:rPr>
              <a:t>Feria Escolar Nacional de Ciencia y Tecnología EUREKA 2026</a:t>
            </a:r>
            <a:endParaRPr sz="4400" i="0" u="none" strike="noStrike" cap="none">
              <a:solidFill>
                <a:srgbClr val="FF0000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90165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115;p6">
            <a:extLst>
              <a:ext uri="{FF2B5EF4-FFF2-40B4-BE49-F238E27FC236}">
                <a16:creationId xmlns:a16="http://schemas.microsoft.com/office/drawing/2014/main" id="{B5949C0E-89B9-58D8-61D8-6C656558FEF8}"/>
              </a:ext>
            </a:extLst>
          </p:cNvPr>
          <p:cNvSpPr txBox="1"/>
          <p:nvPr/>
        </p:nvSpPr>
        <p:spPr>
          <a:xfrm>
            <a:off x="249336" y="3051263"/>
            <a:ext cx="2284042" cy="1532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 b="1" i="0" u="none" strike="noStrike" cap="none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Inscripción y Ejecución: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 Inicia según el numeral 5.6 de la Resolución Viceministerial N.° 083 2026 MINEDU</a:t>
            </a:r>
            <a:r>
              <a:rPr lang="es-419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hasta el 21 de agosto.</a:t>
            </a:r>
            <a:endParaRPr b="0" i="0" u="none" strike="noStrike" cap="none">
              <a:solidFill>
                <a:srgbClr val="434343"/>
              </a:solidFill>
              <a:latin typeface="Aileron" panose="000005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58;p1">
            <a:extLst>
              <a:ext uri="{FF2B5EF4-FFF2-40B4-BE49-F238E27FC236}">
                <a16:creationId xmlns:a16="http://schemas.microsoft.com/office/drawing/2014/main" id="{C4B03E3C-A8E6-784C-C9E1-A6374B05A982}"/>
              </a:ext>
            </a:extLst>
          </p:cNvPr>
          <p:cNvSpPr txBox="1"/>
          <p:nvPr/>
        </p:nvSpPr>
        <p:spPr>
          <a:xfrm>
            <a:off x="-262367" y="205359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8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Cronograma General de Etapas EUREKA 2026</a:t>
            </a:r>
            <a:endParaRPr sz="4000" b="1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7561A58-0300-7DEC-6AD0-EE0DC2026B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72" y="888267"/>
            <a:ext cx="8546591" cy="2105319"/>
          </a:xfrm>
          <a:prstGeom prst="rect">
            <a:avLst/>
          </a:prstGeom>
        </p:spPr>
      </p:pic>
      <p:sp>
        <p:nvSpPr>
          <p:cNvPr id="8" name="Google Shape;115;p6">
            <a:extLst>
              <a:ext uri="{FF2B5EF4-FFF2-40B4-BE49-F238E27FC236}">
                <a16:creationId xmlns:a16="http://schemas.microsoft.com/office/drawing/2014/main" id="{2EF93272-5A44-A438-CE5A-D7CEFDB85EA5}"/>
              </a:ext>
            </a:extLst>
          </p:cNvPr>
          <p:cNvSpPr txBox="1"/>
          <p:nvPr/>
        </p:nvSpPr>
        <p:spPr>
          <a:xfrm>
            <a:off x="2411458" y="3051263"/>
            <a:ext cx="2284042" cy="1421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 b="1" i="0" u="none" strike="noStrike" cap="none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Inscripción: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Del 24 de agosto al 04 de setiembre.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 b="1" i="0" u="none" strike="noStrike" cap="none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Ejecución: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Del 07 al 11 de setiembre.</a:t>
            </a:r>
            <a:endParaRPr b="0" i="0" u="none" strike="noStrike" cap="none">
              <a:solidFill>
                <a:srgbClr val="434343"/>
              </a:solidFill>
              <a:latin typeface="Aileron" panose="000005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" name="Google Shape;115;p6">
            <a:extLst>
              <a:ext uri="{FF2B5EF4-FFF2-40B4-BE49-F238E27FC236}">
                <a16:creationId xmlns:a16="http://schemas.microsoft.com/office/drawing/2014/main" id="{D5633BF8-B3BE-BDC6-3A0D-FFF48E150B43}"/>
              </a:ext>
            </a:extLst>
          </p:cNvPr>
          <p:cNvSpPr txBox="1"/>
          <p:nvPr/>
        </p:nvSpPr>
        <p:spPr>
          <a:xfrm>
            <a:off x="4634540" y="3064922"/>
            <a:ext cx="2284042" cy="14214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 b="1" i="0" u="none" strike="noStrike" cap="none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Inscripción: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Del 14 al 18 de setiembre.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 b="1" u="none" strike="noStrike" cap="none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Ejecución: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Del 21 al 25 de setiembre.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 b="1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Solo Categorías D y E</a:t>
            </a:r>
            <a:endParaRPr b="1" i="0" u="none" strike="noStrike" cap="none">
              <a:solidFill>
                <a:srgbClr val="434343"/>
              </a:solidFill>
              <a:latin typeface="Aileron" panose="000005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" name="Google Shape;115;p6">
            <a:extLst>
              <a:ext uri="{FF2B5EF4-FFF2-40B4-BE49-F238E27FC236}">
                <a16:creationId xmlns:a16="http://schemas.microsoft.com/office/drawing/2014/main" id="{D4847EEB-DD94-59F0-3258-AAC88788DE69}"/>
              </a:ext>
            </a:extLst>
          </p:cNvPr>
          <p:cNvSpPr txBox="1"/>
          <p:nvPr/>
        </p:nvSpPr>
        <p:spPr>
          <a:xfrm>
            <a:off x="6796662" y="3034740"/>
            <a:ext cx="2320775" cy="1549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 b="1" i="0" u="none" strike="noStrike" cap="none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Inscripción: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Del 28 de setiembre al 07 de octubre.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 b="1" u="none" strike="noStrike" cap="none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Ejecución:</a:t>
            </a: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419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Del 05 al 08 de noviembre.</a:t>
            </a:r>
          </a:p>
          <a:p>
            <a:pPr algn="ctr">
              <a:lnSpc>
                <a:spcPct val="115000"/>
              </a:lnSpc>
              <a:buSzPts val="1200"/>
            </a:pPr>
            <a:r>
              <a:rPr lang="es-ES" b="1">
                <a:solidFill>
                  <a:srgbClr val="434343"/>
                </a:solidFill>
                <a:latin typeface="Aileron" panose="00000500000000000000" pitchFamily="50" charset="0"/>
                <a:ea typeface="Century Gothic"/>
                <a:cs typeface="Century Gothic"/>
                <a:sym typeface="Century Gothic"/>
              </a:rPr>
              <a:t>Solo Categorías D y E</a:t>
            </a:r>
            <a:endParaRPr lang="es-ES" b="1" i="0" u="none" strike="noStrike" cap="none">
              <a:solidFill>
                <a:srgbClr val="434343"/>
              </a:solidFill>
              <a:latin typeface="Aileron" panose="00000500000000000000" pitchFamily="50" charset="0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b="0" i="0" u="none" strike="noStrike" cap="none">
              <a:solidFill>
                <a:srgbClr val="434343"/>
              </a:solidFill>
              <a:latin typeface="Aileron" panose="00000500000000000000" pitchFamily="50" charset="0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84309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90165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62F2C8E9-7119-698A-0823-C1EE0BBB23AA}"/>
              </a:ext>
            </a:extLst>
          </p:cNvPr>
          <p:cNvSpPr txBox="1"/>
          <p:nvPr/>
        </p:nvSpPr>
        <p:spPr>
          <a:xfrm>
            <a:off x="-122830" y="154537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4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Estructura de Informes: Ciencia y Tecnología</a:t>
            </a:r>
            <a:endParaRPr sz="3600" b="1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58;p1">
            <a:extLst>
              <a:ext uri="{FF2B5EF4-FFF2-40B4-BE49-F238E27FC236}">
                <a16:creationId xmlns:a16="http://schemas.microsoft.com/office/drawing/2014/main" id="{1A3E8E53-D467-3A49-822B-75D3993BD110}"/>
              </a:ext>
            </a:extLst>
          </p:cNvPr>
          <p:cNvSpPr txBox="1"/>
          <p:nvPr/>
        </p:nvSpPr>
        <p:spPr>
          <a:xfrm>
            <a:off x="229829" y="3503916"/>
            <a:ext cx="9144000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endParaRPr sz="2800" i="0" u="none" strike="noStrike" cap="none">
              <a:solidFill>
                <a:schemeClr val="tx1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6" name="Group 22">
            <a:extLst>
              <a:ext uri="{FF2B5EF4-FFF2-40B4-BE49-F238E27FC236}">
                <a16:creationId xmlns:a16="http://schemas.microsoft.com/office/drawing/2014/main" id="{51560BFF-818D-EED5-9A11-728772EE12FE}"/>
              </a:ext>
            </a:extLst>
          </p:cNvPr>
          <p:cNvGrpSpPr/>
          <p:nvPr/>
        </p:nvGrpSpPr>
        <p:grpSpPr>
          <a:xfrm>
            <a:off x="3143794" y="1072589"/>
            <a:ext cx="5876390" cy="625851"/>
            <a:chOff x="3366951" y="1711554"/>
            <a:chExt cx="5876390" cy="642179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67ECB764-B859-ACC5-1FC3-E7865F4BEFB8}"/>
                </a:ext>
              </a:extLst>
            </p:cNvPr>
            <p:cNvSpPr/>
            <p:nvPr/>
          </p:nvSpPr>
          <p:spPr>
            <a:xfrm>
              <a:off x="3366951" y="1711554"/>
              <a:ext cx="5774998" cy="642179"/>
            </a:xfrm>
            <a:prstGeom prst="roundRect">
              <a:avLst/>
            </a:prstGeom>
            <a:solidFill>
              <a:schemeClr val="tx2">
                <a:lumMod val="90000"/>
              </a:schemeClr>
            </a:solidFill>
            <a:ln>
              <a:solidFill>
                <a:srgbClr val="B8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" name="Google Shape;58;p1">
              <a:extLst>
                <a:ext uri="{FF2B5EF4-FFF2-40B4-BE49-F238E27FC236}">
                  <a16:creationId xmlns:a16="http://schemas.microsoft.com/office/drawing/2014/main" id="{7208FB6B-44C2-F3CD-7A55-99F1E30BB5C1}"/>
                </a:ext>
              </a:extLst>
            </p:cNvPr>
            <p:cNvSpPr txBox="1"/>
            <p:nvPr/>
          </p:nvSpPr>
          <p:spPr>
            <a:xfrm>
              <a:off x="3370218" y="1713269"/>
              <a:ext cx="5873123" cy="5717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algn="ctr">
                <a:buSzPts val="6200"/>
              </a:pPr>
              <a:r>
                <a:rPr lang="es-ES" b="1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Producto: </a:t>
              </a:r>
              <a:r>
                <a:rPr lang="es-ES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Informe de proyecto + Panel de exposición + Cuaderno de experiencias </a:t>
              </a:r>
              <a:r>
                <a:rPr lang="es-ES">
                  <a:solidFill>
                    <a:srgbClr val="0C3D48"/>
                  </a:solidFill>
                  <a:latin typeface="+mj-lt"/>
                  <a:ea typeface="Century Gothic"/>
                  <a:sym typeface="Century Gothic"/>
                </a:rPr>
                <a:t>(Página 181 de las bases específicas)</a:t>
              </a:r>
              <a:endParaRPr lang="es-ES">
                <a:latin typeface="+mj-lt"/>
                <a:ea typeface="Century Gothic"/>
              </a:endParaRPr>
            </a:p>
            <a:p>
              <a:pPr algn="ctr">
                <a:buSzPts val="6200"/>
              </a:pPr>
              <a:endParaRPr lang="es-ES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</a:endParaRPr>
            </a:p>
          </p:txBody>
        </p:sp>
      </p:grpSp>
      <p:sp>
        <p:nvSpPr>
          <p:cNvPr id="11" name="CuadroTexto 8">
            <a:extLst>
              <a:ext uri="{FF2B5EF4-FFF2-40B4-BE49-F238E27FC236}">
                <a16:creationId xmlns:a16="http://schemas.microsoft.com/office/drawing/2014/main" id="{BBA4C08F-E566-63CA-6ED1-F80EAC896022}"/>
              </a:ext>
            </a:extLst>
          </p:cNvPr>
          <p:cNvSpPr txBox="1"/>
          <p:nvPr/>
        </p:nvSpPr>
        <p:spPr>
          <a:xfrm>
            <a:off x="138122" y="1072107"/>
            <a:ext cx="2861379" cy="622502"/>
          </a:xfrm>
          <a:prstGeom prst="rect">
            <a:avLst/>
          </a:prstGeom>
          <a:noFill/>
          <a:ln w="9525" cap="flat" cmpd="sng" algn="ctr">
            <a:solidFill>
              <a:srgbClr val="B8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PE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Categoría</a:t>
            </a:r>
            <a:r>
              <a:rPr lang="es-PE" sz="1400" b="1" kern="1200">
                <a:solidFill>
                  <a:prstClr val="black"/>
                </a:solidFill>
                <a:latin typeface="Calibri"/>
              </a:rPr>
              <a:t> A: </a:t>
            </a:r>
            <a:r>
              <a:rPr lang="es-PE" sz="1400" kern="1200">
                <a:solidFill>
                  <a:prstClr val="black"/>
                </a:solidFill>
                <a:latin typeface="Calibri"/>
              </a:rPr>
              <a:t>1° Y 2° grado</a:t>
            </a:r>
          </a:p>
          <a:p>
            <a:pPr marL="342900" indent="-342900" algn="ctr">
              <a:buClrTx/>
              <a:buFont typeface="Arial" panose="020B0604020202020204" pitchFamily="34" charset="0"/>
              <a:buChar char="•"/>
              <a:defRPr/>
            </a:pPr>
            <a:r>
              <a:rPr kumimoji="0" lang="es-PE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Categoría</a:t>
            </a:r>
            <a:r>
              <a:rPr lang="es-PE" sz="1400" b="1" kern="1200">
                <a:solidFill>
                  <a:prstClr val="black"/>
                </a:solidFill>
                <a:latin typeface="Calibri"/>
              </a:rPr>
              <a:t> B: </a:t>
            </a:r>
            <a:r>
              <a:rPr lang="es-PE" sz="1400" kern="1200">
                <a:solidFill>
                  <a:prstClr val="black"/>
                </a:solidFill>
                <a:latin typeface="Calibri"/>
              </a:rPr>
              <a:t>3° Y 4° grado</a:t>
            </a:r>
            <a:r>
              <a:rPr kumimoji="0" lang="es-PE" sz="14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342900" indent="-342900" algn="ctr">
              <a:buClrTx/>
              <a:buFont typeface="Arial" panose="020B0604020202020204" pitchFamily="34" charset="0"/>
              <a:buChar char="•"/>
              <a:defRPr/>
            </a:pPr>
            <a:r>
              <a:rPr kumimoji="0" lang="es-PE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Categoría</a:t>
            </a:r>
            <a:r>
              <a:rPr lang="es-PE" sz="1400" b="1" kern="1200">
                <a:solidFill>
                  <a:prstClr val="black"/>
                </a:solidFill>
                <a:latin typeface="Calibri"/>
              </a:rPr>
              <a:t> C: </a:t>
            </a:r>
            <a:r>
              <a:rPr lang="es-PE" sz="1400" kern="1200">
                <a:solidFill>
                  <a:prstClr val="black"/>
                </a:solidFill>
                <a:latin typeface="Calibri"/>
              </a:rPr>
              <a:t>5° Y 6° grado</a:t>
            </a:r>
            <a:endParaRPr kumimoji="0" lang="es-PE" sz="14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30215BB-C869-77E7-4A2C-F1B6622121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969" y="1854300"/>
            <a:ext cx="1090537" cy="796797"/>
          </a:xfrm>
          <a:prstGeom prst="rect">
            <a:avLst/>
          </a:prstGeom>
        </p:spPr>
      </p:pic>
      <p:grpSp>
        <p:nvGrpSpPr>
          <p:cNvPr id="13" name="Group 3">
            <a:extLst>
              <a:ext uri="{FF2B5EF4-FFF2-40B4-BE49-F238E27FC236}">
                <a16:creationId xmlns:a16="http://schemas.microsoft.com/office/drawing/2014/main" id="{D4230234-0366-D96B-7346-3CAE47248230}"/>
              </a:ext>
            </a:extLst>
          </p:cNvPr>
          <p:cNvGrpSpPr/>
          <p:nvPr/>
        </p:nvGrpSpPr>
        <p:grpSpPr>
          <a:xfrm>
            <a:off x="2522701" y="2538518"/>
            <a:ext cx="2048685" cy="2055088"/>
            <a:chOff x="4264415" y="2867238"/>
            <a:chExt cx="2048685" cy="2055088"/>
          </a:xfrm>
        </p:grpSpPr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923E7F0C-347E-0AAC-4622-BF250593D2E9}"/>
                </a:ext>
              </a:extLst>
            </p:cNvPr>
            <p:cNvSpPr/>
            <p:nvPr/>
          </p:nvSpPr>
          <p:spPr>
            <a:xfrm>
              <a:off x="4264415" y="2867238"/>
              <a:ext cx="2048685" cy="2028215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5" name="TextBox 1">
              <a:extLst>
                <a:ext uri="{FF2B5EF4-FFF2-40B4-BE49-F238E27FC236}">
                  <a16:creationId xmlns:a16="http://schemas.microsoft.com/office/drawing/2014/main" id="{24A312F9-3998-CB2B-5AC5-1A20792F0BD1}"/>
                </a:ext>
              </a:extLst>
            </p:cNvPr>
            <p:cNvSpPr txBox="1"/>
            <p:nvPr/>
          </p:nvSpPr>
          <p:spPr>
            <a:xfrm>
              <a:off x="4508498" y="2875642"/>
              <a:ext cx="1571625" cy="2046684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285750" indent="-285750">
                <a:buFont typeface="Arial,Sans-Serif"/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</a:rPr>
                <a:t>Título </a:t>
              </a:r>
              <a:endParaRPr lang="en-US" sz="1100">
                <a:latin typeface="+mj-lt"/>
              </a:endParaRPr>
            </a:p>
            <a:p>
              <a:pPr marL="285750" indent="-285750">
                <a:buFont typeface="Arial,Sans-Serif"/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</a:rPr>
                <a:t>Autores </a:t>
              </a:r>
              <a:endParaRPr lang="es-PE" sz="1100">
                <a:latin typeface="+mj-lt"/>
              </a:endParaRPr>
            </a:p>
            <a:p>
              <a:pPr marL="285750" indent="-285750">
                <a:buFont typeface="Arial,Sans-Serif"/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</a:rPr>
                <a:t>Resumen </a:t>
              </a:r>
              <a:endParaRPr lang="es-PE" sz="1100">
                <a:latin typeface="+mj-lt"/>
              </a:endParaRPr>
            </a:p>
            <a:p>
              <a:pPr marL="285750" indent="-285750">
                <a:buFont typeface="Arial,Sans-Serif"/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</a:rPr>
                <a:t>Problema </a:t>
              </a:r>
              <a:endParaRPr lang="es-PE" sz="1100">
                <a:latin typeface="+mj-lt"/>
              </a:endParaRPr>
            </a:p>
            <a:p>
              <a:pPr marL="285750" indent="-285750">
                <a:buFont typeface="Arial,Sans-Serif"/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</a:rPr>
                <a:t>Hipótesis </a:t>
              </a:r>
              <a:endParaRPr lang="es-PE" sz="1100">
                <a:latin typeface="+mj-lt"/>
              </a:endParaRPr>
            </a:p>
            <a:p>
              <a:pPr marL="285750" indent="-285750">
                <a:buFont typeface="Arial,Sans-Serif"/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</a:rPr>
                <a:t>Materiales </a:t>
              </a:r>
              <a:endParaRPr lang="es-PE" sz="1100">
                <a:latin typeface="+mj-lt"/>
              </a:endParaRPr>
            </a:p>
            <a:p>
              <a:pPr marL="285750" indent="-285750">
                <a:buFont typeface="Arial,Sans-Serif"/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</a:rPr>
                <a:t>Procedimiento </a:t>
              </a:r>
              <a:endParaRPr lang="es-PE" sz="1100">
                <a:latin typeface="+mj-lt"/>
              </a:endParaRPr>
            </a:p>
            <a:p>
              <a:pPr marL="285750" indent="-285750">
                <a:buFont typeface="Arial,Sans-Serif"/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</a:rPr>
                <a:t>Resultados </a:t>
              </a:r>
              <a:endParaRPr lang="es-PE" sz="1100">
                <a:latin typeface="+mj-lt"/>
              </a:endParaRPr>
            </a:p>
            <a:p>
              <a:pPr marL="285750" indent="-285750">
                <a:buFont typeface="Arial,Sans-Serif"/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</a:rPr>
                <a:t>Discusión </a:t>
              </a:r>
              <a:endParaRPr lang="es-PE" sz="1100">
                <a:latin typeface="+mj-lt"/>
              </a:endParaRPr>
            </a:p>
            <a:p>
              <a:pPr marL="285750" indent="-285750">
                <a:buFont typeface="Arial,Sans-Serif"/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</a:rPr>
                <a:t>Conclusiones </a:t>
              </a:r>
              <a:endParaRPr lang="es-PE" sz="1100">
                <a:latin typeface="+mj-lt"/>
              </a:endParaRPr>
            </a:p>
            <a:p>
              <a:pPr marL="285750" marR="0" indent="-28575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,Sans-Serif"/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</a:rPr>
                <a:t>Bibliografía</a:t>
              </a:r>
              <a:endParaRPr lang="en-US"/>
            </a:p>
          </p:txBody>
        </p:sp>
      </p:grpSp>
      <p:sp>
        <p:nvSpPr>
          <p:cNvPr id="16" name="TextBox 4">
            <a:extLst>
              <a:ext uri="{FF2B5EF4-FFF2-40B4-BE49-F238E27FC236}">
                <a16:creationId xmlns:a16="http://schemas.microsoft.com/office/drawing/2014/main" id="{BB5DDF38-BACC-0C60-D021-5C0BC7BA0375}"/>
              </a:ext>
            </a:extLst>
          </p:cNvPr>
          <p:cNvSpPr txBox="1"/>
          <p:nvPr/>
        </p:nvSpPr>
        <p:spPr>
          <a:xfrm>
            <a:off x="2767466" y="2008533"/>
            <a:ext cx="1719715" cy="369302"/>
          </a:xfrm>
          <a:prstGeom prst="rect">
            <a:avLst/>
          </a:prstGeom>
          <a:solidFill>
            <a:schemeClr val="bg1"/>
          </a:solidFill>
          <a:ln>
            <a:solidFill>
              <a:srgbClr val="4472C4"/>
            </a:solidFill>
          </a:ln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SzPts val="6200"/>
            </a:pPr>
            <a:r>
              <a:rPr lang="en-US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</a:rPr>
              <a:t>Informe del Proyecto</a:t>
            </a:r>
            <a:endParaRPr lang="en-US" sz="1200" b="1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7" name="Group 9">
            <a:extLst>
              <a:ext uri="{FF2B5EF4-FFF2-40B4-BE49-F238E27FC236}">
                <a16:creationId xmlns:a16="http://schemas.microsoft.com/office/drawing/2014/main" id="{38541E83-D28F-4FE1-27CA-86E0652AA3F6}"/>
              </a:ext>
            </a:extLst>
          </p:cNvPr>
          <p:cNvGrpSpPr/>
          <p:nvPr/>
        </p:nvGrpSpPr>
        <p:grpSpPr>
          <a:xfrm>
            <a:off x="4716173" y="2549404"/>
            <a:ext cx="2048685" cy="2028215"/>
            <a:chOff x="4264415" y="2867238"/>
            <a:chExt cx="2048685" cy="2028215"/>
          </a:xfrm>
        </p:grpSpPr>
        <p:sp>
          <p:nvSpPr>
            <p:cNvPr id="18" name="Rectángulo: esquinas redondeadas 6">
              <a:extLst>
                <a:ext uri="{FF2B5EF4-FFF2-40B4-BE49-F238E27FC236}">
                  <a16:creationId xmlns:a16="http://schemas.microsoft.com/office/drawing/2014/main" id="{BA84E4D1-F738-C5B6-685B-5606C10CD630}"/>
                </a:ext>
              </a:extLst>
            </p:cNvPr>
            <p:cNvSpPr/>
            <p:nvPr/>
          </p:nvSpPr>
          <p:spPr>
            <a:xfrm>
              <a:off x="4264415" y="2867238"/>
              <a:ext cx="2048685" cy="2028215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9" name="TextBox 12">
              <a:extLst>
                <a:ext uri="{FF2B5EF4-FFF2-40B4-BE49-F238E27FC236}">
                  <a16:creationId xmlns:a16="http://schemas.microsoft.com/office/drawing/2014/main" id="{5BC8D1D1-299B-7401-FBE1-28397DA6AE2E}"/>
                </a:ext>
              </a:extLst>
            </p:cNvPr>
            <p:cNvSpPr txBox="1"/>
            <p:nvPr/>
          </p:nvSpPr>
          <p:spPr>
            <a:xfrm>
              <a:off x="4432299" y="3327398"/>
              <a:ext cx="1794782" cy="1031021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buFont typeface="Arial"/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</a:rPr>
                <a:t>Problema investigado. </a:t>
              </a:r>
              <a:endParaRPr lang="en-US" sz="1100">
                <a:latin typeface="+mj-lt"/>
              </a:endParaRPr>
            </a:p>
            <a:p>
              <a:pPr>
                <a:buFont typeface="Arial"/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</a:rPr>
                <a:t>Metodología. </a:t>
              </a:r>
              <a:endParaRPr lang="es-PE"/>
            </a:p>
            <a:p>
              <a:pPr>
                <a:buFont typeface="Arial"/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</a:rPr>
                <a:t>Resultados. </a:t>
              </a:r>
              <a:endParaRPr lang="es-PE"/>
            </a:p>
            <a:p>
              <a:pPr>
                <a:buFont typeface="Arial"/>
                <a:buChar char="•"/>
              </a:pPr>
              <a:r>
                <a:rPr lang="es-PE" sz="1100">
                  <a:solidFill>
                    <a:srgbClr val="0C3D48"/>
                  </a:solidFill>
                  <a:latin typeface="+mj-lt"/>
                </a:rPr>
                <a:t>Conclusiones.</a:t>
              </a:r>
              <a:endParaRPr lang="es-PE"/>
            </a:p>
            <a:p>
              <a:pPr marL="285750" marR="0" indent="-28575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,Sans-Serif"/>
                <a:buChar char="•"/>
              </a:pPr>
              <a:endParaRPr lang="es-PE" sz="1100">
                <a:solidFill>
                  <a:srgbClr val="0C3D48"/>
                </a:solidFill>
              </a:endParaRPr>
            </a:p>
          </p:txBody>
        </p:sp>
      </p:grpSp>
      <p:grpSp>
        <p:nvGrpSpPr>
          <p:cNvPr id="20" name="Group 13">
            <a:extLst>
              <a:ext uri="{FF2B5EF4-FFF2-40B4-BE49-F238E27FC236}">
                <a16:creationId xmlns:a16="http://schemas.microsoft.com/office/drawing/2014/main" id="{C07567A8-4415-A2F5-E2EA-E33D67AF5648}"/>
              </a:ext>
            </a:extLst>
          </p:cNvPr>
          <p:cNvGrpSpPr/>
          <p:nvPr/>
        </p:nvGrpSpPr>
        <p:grpSpPr>
          <a:xfrm>
            <a:off x="6936859" y="2536036"/>
            <a:ext cx="2109623" cy="2123628"/>
            <a:chOff x="4264415" y="2864756"/>
            <a:chExt cx="2109623" cy="2123628"/>
          </a:xfrm>
        </p:grpSpPr>
        <p:sp>
          <p:nvSpPr>
            <p:cNvPr id="21" name="Rectángulo: esquinas redondeadas 6">
              <a:extLst>
                <a:ext uri="{FF2B5EF4-FFF2-40B4-BE49-F238E27FC236}">
                  <a16:creationId xmlns:a16="http://schemas.microsoft.com/office/drawing/2014/main" id="{0ACB15E6-B920-497E-DD5C-6FC11944F4F6}"/>
                </a:ext>
              </a:extLst>
            </p:cNvPr>
            <p:cNvSpPr/>
            <p:nvPr/>
          </p:nvSpPr>
          <p:spPr>
            <a:xfrm>
              <a:off x="4264415" y="2867238"/>
              <a:ext cx="2048685" cy="2028215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2" name="TextBox 16">
              <a:extLst>
                <a:ext uri="{FF2B5EF4-FFF2-40B4-BE49-F238E27FC236}">
                  <a16:creationId xmlns:a16="http://schemas.microsoft.com/office/drawing/2014/main" id="{F1ECB52C-D0A9-5B1A-C4A3-9BBB34AC7C58}"/>
                </a:ext>
              </a:extLst>
            </p:cNvPr>
            <p:cNvSpPr txBox="1"/>
            <p:nvPr/>
          </p:nvSpPr>
          <p:spPr>
            <a:xfrm>
              <a:off x="4269013" y="2864756"/>
              <a:ext cx="2105025" cy="2123628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>
                <a:buFont typeface="Arial"/>
                <a:buChar char="•"/>
              </a:pPr>
              <a:r>
                <a:rPr lang="es-PE" sz="1050">
                  <a:solidFill>
                    <a:srgbClr val="0C3D48"/>
                  </a:solidFill>
                  <a:latin typeface="+mj-lt"/>
                </a:rPr>
                <a:t>📅 Fecha y título. </a:t>
              </a:r>
              <a:endParaRPr lang="en-US" sz="1050">
                <a:latin typeface="+mj-lt"/>
              </a:endParaRPr>
            </a:p>
            <a:p>
              <a:pPr>
                <a:buFont typeface="Arial"/>
                <a:buChar char="•"/>
              </a:pPr>
              <a:r>
                <a:rPr lang="es-PE" sz="1050">
                  <a:solidFill>
                    <a:srgbClr val="0C3D48"/>
                  </a:solidFill>
                  <a:latin typeface="+mj-lt"/>
                </a:rPr>
                <a:t>❓ Pregunta de investigación. </a:t>
              </a:r>
              <a:endParaRPr lang="es-PE" sz="1200"/>
            </a:p>
            <a:p>
              <a:pPr>
                <a:buFont typeface="Arial"/>
                <a:buChar char="•"/>
              </a:pPr>
              <a:r>
                <a:rPr lang="es-PE" sz="1050">
                  <a:solidFill>
                    <a:srgbClr val="0C3D48"/>
                  </a:solidFill>
                  <a:latin typeface="+mj-lt"/>
                </a:rPr>
                <a:t>💡 Hipótesis. </a:t>
              </a:r>
              <a:endParaRPr lang="es-PE" sz="1200"/>
            </a:p>
            <a:p>
              <a:pPr>
                <a:buFont typeface="Arial"/>
                <a:buChar char="•"/>
              </a:pPr>
              <a:r>
                <a:rPr lang="es-PE" sz="1050">
                  <a:solidFill>
                    <a:srgbClr val="0C3D48"/>
                  </a:solidFill>
                  <a:latin typeface="+mj-lt"/>
                </a:rPr>
                <a:t>🧪 Procedimiento. </a:t>
              </a:r>
              <a:endParaRPr lang="es-PE" sz="1200"/>
            </a:p>
            <a:p>
              <a:pPr>
                <a:buFont typeface="Arial"/>
                <a:buChar char="•"/>
              </a:pPr>
              <a:r>
                <a:rPr lang="es-PE" sz="1050">
                  <a:solidFill>
                    <a:srgbClr val="0C3D48"/>
                  </a:solidFill>
                  <a:latin typeface="+mj-lt"/>
                </a:rPr>
                <a:t>📊 Datos, observaciones y evidencias. </a:t>
              </a:r>
              <a:endParaRPr lang="es-PE" sz="1200"/>
            </a:p>
            <a:p>
              <a:pPr>
                <a:buFont typeface="Arial"/>
                <a:buChar char="•"/>
              </a:pPr>
              <a:r>
                <a:rPr lang="es-PE" sz="1050">
                  <a:solidFill>
                    <a:srgbClr val="0C3D48"/>
                  </a:solidFill>
                  <a:latin typeface="+mj-lt"/>
                </a:rPr>
                <a:t>🧰 Materiales utilizados. </a:t>
              </a:r>
              <a:endParaRPr lang="es-PE" sz="1200"/>
            </a:p>
            <a:p>
              <a:pPr>
                <a:buFont typeface="Arial"/>
                <a:buChar char="•"/>
              </a:pPr>
              <a:r>
                <a:rPr lang="es-PE" sz="1050">
                  <a:solidFill>
                    <a:srgbClr val="0C3D48"/>
                  </a:solidFill>
                  <a:latin typeface="+mj-lt"/>
                </a:rPr>
                <a:t>⚠️ Normas de seguridad. </a:t>
              </a:r>
              <a:endParaRPr lang="es-PE" sz="1200"/>
            </a:p>
            <a:p>
              <a:pPr>
                <a:buFont typeface="Arial"/>
                <a:buChar char="•"/>
              </a:pPr>
              <a:r>
                <a:rPr lang="es-PE" sz="1050">
                  <a:solidFill>
                    <a:srgbClr val="0C3D48"/>
                  </a:solidFill>
                  <a:latin typeface="+mj-lt"/>
                </a:rPr>
                <a:t>📈 Análisis de resultados. </a:t>
              </a:r>
              <a:endParaRPr lang="es-PE" sz="1200"/>
            </a:p>
            <a:p>
              <a:pPr>
                <a:buFont typeface="Arial"/>
                <a:buChar char="•"/>
              </a:pPr>
              <a:r>
                <a:rPr lang="es-PE" sz="1050">
                  <a:solidFill>
                    <a:srgbClr val="0C3D48"/>
                  </a:solidFill>
                  <a:latin typeface="+mj-lt"/>
                </a:rPr>
                <a:t>✅ Conclusiones y reflexión sobre el proceso.</a:t>
              </a:r>
              <a:endParaRPr lang="es-PE" sz="1200"/>
            </a:p>
            <a:p>
              <a:pPr marL="285750" marR="0" indent="-28575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,Sans-Serif"/>
                <a:buChar char="•"/>
              </a:pPr>
              <a:endParaRPr lang="es-PE" sz="1050">
                <a:solidFill>
                  <a:srgbClr val="0C3D48"/>
                </a:solidFill>
              </a:endParaRPr>
            </a:p>
          </p:txBody>
        </p:sp>
      </p:grpSp>
      <p:sp>
        <p:nvSpPr>
          <p:cNvPr id="23" name="TextBox 20">
            <a:extLst>
              <a:ext uri="{FF2B5EF4-FFF2-40B4-BE49-F238E27FC236}">
                <a16:creationId xmlns:a16="http://schemas.microsoft.com/office/drawing/2014/main" id="{D4F326E0-F876-9F13-93FA-6132DDA65167}"/>
              </a:ext>
            </a:extLst>
          </p:cNvPr>
          <p:cNvSpPr txBox="1"/>
          <p:nvPr/>
        </p:nvSpPr>
        <p:spPr>
          <a:xfrm>
            <a:off x="4884736" y="2008533"/>
            <a:ext cx="1719715" cy="369302"/>
          </a:xfrm>
          <a:prstGeom prst="rect">
            <a:avLst/>
          </a:prstGeom>
          <a:solidFill>
            <a:schemeClr val="bg1"/>
          </a:solidFill>
          <a:ln>
            <a:solidFill>
              <a:srgbClr val="4472C4"/>
            </a:solidFill>
          </a:ln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SzPts val="6200"/>
            </a:pPr>
            <a:r>
              <a:rPr lang="en-US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</a:rPr>
              <a:t>Panel de exposición</a:t>
            </a:r>
            <a:endParaRPr lang="en-US" sz="1200" b="1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4" name="TextBox 21">
            <a:extLst>
              <a:ext uri="{FF2B5EF4-FFF2-40B4-BE49-F238E27FC236}">
                <a16:creationId xmlns:a16="http://schemas.microsoft.com/office/drawing/2014/main" id="{307D15FA-6AFF-81B5-DCB1-43C6B3721E6D}"/>
              </a:ext>
            </a:extLst>
          </p:cNvPr>
          <p:cNvSpPr txBox="1"/>
          <p:nvPr/>
        </p:nvSpPr>
        <p:spPr>
          <a:xfrm>
            <a:off x="6855050" y="2008531"/>
            <a:ext cx="2127929" cy="369302"/>
          </a:xfrm>
          <a:prstGeom prst="rect">
            <a:avLst/>
          </a:prstGeom>
          <a:solidFill>
            <a:schemeClr val="bg1"/>
          </a:solidFill>
          <a:ln>
            <a:solidFill>
              <a:srgbClr val="4472C4"/>
            </a:solidFill>
          </a:ln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SzPts val="6200"/>
            </a:pPr>
            <a:r>
              <a:rPr lang="en-US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</a:rPr>
              <a:t>Cuaderno de experiencias</a:t>
            </a:r>
            <a:endParaRPr lang="en-US" sz="1200" b="1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5" name="Picture 17">
            <a:extLst>
              <a:ext uri="{FF2B5EF4-FFF2-40B4-BE49-F238E27FC236}">
                <a16:creationId xmlns:a16="http://schemas.microsoft.com/office/drawing/2014/main" id="{D6B8AA7D-AE9A-F8BF-8AFD-256C150C0B4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08"/>
          <a:stretch>
            <a:fillRect/>
          </a:stretch>
        </p:blipFill>
        <p:spPr>
          <a:xfrm>
            <a:off x="802821" y="2894131"/>
            <a:ext cx="1028700" cy="1337544"/>
          </a:xfrm>
          <a:prstGeom prst="rect">
            <a:avLst/>
          </a:prstGeom>
        </p:spPr>
      </p:pic>
      <p:sp>
        <p:nvSpPr>
          <p:cNvPr id="26" name="CuadroTexto 16">
            <a:extLst>
              <a:ext uri="{FF2B5EF4-FFF2-40B4-BE49-F238E27FC236}">
                <a16:creationId xmlns:a16="http://schemas.microsoft.com/office/drawing/2014/main" id="{A198D52C-7426-499F-66D3-7BF19DE887A4}"/>
              </a:ext>
            </a:extLst>
          </p:cNvPr>
          <p:cNvSpPr txBox="1"/>
          <p:nvPr/>
        </p:nvSpPr>
        <p:spPr>
          <a:xfrm>
            <a:off x="-1464" y="4581796"/>
            <a:ext cx="4051875" cy="2616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PE" sz="1100" b="0" i="0" u="none" strike="noStrike" baseline="0" dirty="0">
                <a:solidFill>
                  <a:srgbClr val="0462C1"/>
                </a:solidFill>
                <a:latin typeface="Arial" panose="020B0604020202020204" pitchFamily="34" charset="0"/>
              </a:rPr>
              <a:t>https://repositorio.MINEDU.gob.pe/handle/20.500.12799/6399 </a:t>
            </a:r>
            <a:endParaRPr lang="es-PE" sz="1100" dirty="0"/>
          </a:p>
        </p:txBody>
      </p:sp>
    </p:spTree>
    <p:extLst>
      <p:ext uri="{BB962C8B-B14F-4D97-AF65-F5344CB8AC3E}">
        <p14:creationId xmlns:p14="http://schemas.microsoft.com/office/powerpoint/2010/main" val="1328686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90165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EA3A96F2-3545-9B95-7F35-7349C4BD3533}"/>
              </a:ext>
            </a:extLst>
          </p:cNvPr>
          <p:cNvSpPr txBox="1"/>
          <p:nvPr/>
        </p:nvSpPr>
        <p:spPr>
          <a:xfrm>
            <a:off x="229829" y="4066680"/>
            <a:ext cx="9144000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endParaRPr sz="2800" i="0" u="none" strike="noStrike" cap="none">
              <a:solidFill>
                <a:schemeClr val="tx1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58;p1">
            <a:extLst>
              <a:ext uri="{FF2B5EF4-FFF2-40B4-BE49-F238E27FC236}">
                <a16:creationId xmlns:a16="http://schemas.microsoft.com/office/drawing/2014/main" id="{4F0FB4A5-9541-5F45-B9B6-FCB60A01A1D7}"/>
              </a:ext>
            </a:extLst>
          </p:cNvPr>
          <p:cNvSpPr txBox="1"/>
          <p:nvPr/>
        </p:nvSpPr>
        <p:spPr>
          <a:xfrm>
            <a:off x="448268" y="311224"/>
            <a:ext cx="2823210" cy="539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800" b="1" dirty="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Aspectos clave</a:t>
            </a:r>
            <a:endParaRPr sz="4000" b="1" i="0" u="none" strike="noStrike" cap="none" dirty="0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8BD8925F-148F-ACD0-3709-4209F00F3933}"/>
              </a:ext>
            </a:extLst>
          </p:cNvPr>
          <p:cNvGraphicFramePr/>
          <p:nvPr/>
        </p:nvGraphicFramePr>
        <p:xfrm>
          <a:off x="56271" y="794825"/>
          <a:ext cx="3277772" cy="4157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8D51C7DE-77A5-213F-8FC9-41A74B1CF1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4043" y="421546"/>
            <a:ext cx="2927000" cy="438077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47B294B-34E8-DDF9-68D2-C55433F719C1}"/>
              </a:ext>
            </a:extLst>
          </p:cNvPr>
          <p:cNvPicPr/>
          <p:nvPr/>
        </p:nvPicPr>
        <p:blipFill>
          <a:blip r:embed="rId9"/>
          <a:stretch>
            <a:fillRect/>
          </a:stretch>
        </p:blipFill>
        <p:spPr>
          <a:xfrm>
            <a:off x="6120374" y="341177"/>
            <a:ext cx="2967355" cy="4552950"/>
          </a:xfrm>
          <a:prstGeom prst="rect">
            <a:avLst/>
          </a:prstGeom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id="{123D4DBE-C065-FE39-CEC9-08FBA3332480}"/>
              </a:ext>
            </a:extLst>
          </p:cNvPr>
          <p:cNvGrpSpPr/>
          <p:nvPr/>
        </p:nvGrpSpPr>
        <p:grpSpPr>
          <a:xfrm>
            <a:off x="6323608" y="1037157"/>
            <a:ext cx="2675890" cy="3765166"/>
            <a:chOff x="0" y="39756"/>
            <a:chExt cx="2676442" cy="3765357"/>
          </a:xfrm>
        </p:grpSpPr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C19B0E14-F250-7DAD-B8B9-167BB41B6458}"/>
                </a:ext>
              </a:extLst>
            </p:cNvPr>
            <p:cNvGrpSpPr/>
            <p:nvPr/>
          </p:nvGrpSpPr>
          <p:grpSpPr>
            <a:xfrm>
              <a:off x="0" y="39756"/>
              <a:ext cx="2676442" cy="3575574"/>
              <a:chOff x="0" y="39756"/>
              <a:chExt cx="2676442" cy="3575574"/>
            </a:xfrm>
          </p:grpSpPr>
          <p:sp>
            <p:nvSpPr>
              <p:cNvPr id="14" name="Rectángulo: esquinas redondeadas 13">
                <a:extLst>
                  <a:ext uri="{FF2B5EF4-FFF2-40B4-BE49-F238E27FC236}">
                    <a16:creationId xmlns:a16="http://schemas.microsoft.com/office/drawing/2014/main" id="{F34568BE-A31B-3EE0-B521-7919DCFA59B0}"/>
                  </a:ext>
                </a:extLst>
              </p:cNvPr>
              <p:cNvSpPr/>
              <p:nvPr/>
            </p:nvSpPr>
            <p:spPr>
              <a:xfrm>
                <a:off x="0" y="122689"/>
                <a:ext cx="1296062" cy="2294508"/>
              </a:xfrm>
              <a:prstGeom prst="roundRect">
                <a:avLst/>
              </a:prstGeom>
              <a:noFill/>
              <a:ln w="12700">
                <a:solidFill>
                  <a:srgbClr val="FF000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PE"/>
              </a:p>
            </p:txBody>
          </p:sp>
          <p:sp>
            <p:nvSpPr>
              <p:cNvPr id="15" name="Rectángulo: esquinas redondeadas 14">
                <a:extLst>
                  <a:ext uri="{FF2B5EF4-FFF2-40B4-BE49-F238E27FC236}">
                    <a16:creationId xmlns:a16="http://schemas.microsoft.com/office/drawing/2014/main" id="{CCF97F2F-A4B8-6A28-D4F7-1876B858DA4F}"/>
                  </a:ext>
                </a:extLst>
              </p:cNvPr>
              <p:cNvSpPr/>
              <p:nvPr/>
            </p:nvSpPr>
            <p:spPr>
              <a:xfrm>
                <a:off x="0" y="2464904"/>
                <a:ext cx="1356415" cy="1150426"/>
              </a:xfrm>
              <a:prstGeom prst="roundRect">
                <a:avLst/>
              </a:prstGeom>
              <a:noFill/>
              <a:ln w="12700">
                <a:solidFill>
                  <a:srgbClr val="7030A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PE"/>
              </a:p>
            </p:txBody>
          </p:sp>
          <p:sp>
            <p:nvSpPr>
              <p:cNvPr id="16" name="Rectángulo: esquinas redondeadas 15">
                <a:extLst>
                  <a:ext uri="{FF2B5EF4-FFF2-40B4-BE49-F238E27FC236}">
                    <a16:creationId xmlns:a16="http://schemas.microsoft.com/office/drawing/2014/main" id="{66ADE385-1DDE-35BF-47B4-574168A8CEF2}"/>
                  </a:ext>
                </a:extLst>
              </p:cNvPr>
              <p:cNvSpPr/>
              <p:nvPr/>
            </p:nvSpPr>
            <p:spPr>
              <a:xfrm>
                <a:off x="1304014" y="39756"/>
                <a:ext cx="1372428" cy="1316769"/>
              </a:xfrm>
              <a:prstGeom prst="roundRect">
                <a:avLst/>
              </a:prstGeom>
              <a:noFill/>
              <a:ln w="12700">
                <a:solidFill>
                  <a:srgbClr val="00B0F0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PE"/>
              </a:p>
            </p:txBody>
          </p:sp>
          <p:sp>
            <p:nvSpPr>
              <p:cNvPr id="17" name="Rectángulo: esquinas redondeadas 16">
                <a:extLst>
                  <a:ext uri="{FF2B5EF4-FFF2-40B4-BE49-F238E27FC236}">
                    <a16:creationId xmlns:a16="http://schemas.microsoft.com/office/drawing/2014/main" id="{1E0805D8-2CCC-D1F2-AAA1-BC65922B1849}"/>
                  </a:ext>
                </a:extLst>
              </p:cNvPr>
              <p:cNvSpPr/>
              <p:nvPr/>
            </p:nvSpPr>
            <p:spPr>
              <a:xfrm>
                <a:off x="1296063" y="1415332"/>
                <a:ext cx="1372428" cy="1316769"/>
              </a:xfrm>
              <a:prstGeom prst="roundRect">
                <a:avLst/>
              </a:prstGeom>
              <a:noFill/>
              <a:ln w="12700">
                <a:solidFill>
                  <a:srgbClr val="33CC33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PE"/>
              </a:p>
            </p:txBody>
          </p:sp>
        </p:grpSp>
        <p:sp>
          <p:nvSpPr>
            <p:cNvPr id="13" name="Rectángulo: esquinas redondeadas 12">
              <a:extLst>
                <a:ext uri="{FF2B5EF4-FFF2-40B4-BE49-F238E27FC236}">
                  <a16:creationId xmlns:a16="http://schemas.microsoft.com/office/drawing/2014/main" id="{5F2A9B89-1A17-933B-5AD9-472DF352D139}"/>
                </a:ext>
              </a:extLst>
            </p:cNvPr>
            <p:cNvSpPr/>
            <p:nvPr/>
          </p:nvSpPr>
          <p:spPr>
            <a:xfrm>
              <a:off x="1335819" y="2767054"/>
              <a:ext cx="1332122" cy="1038059"/>
            </a:xfrm>
            <a:prstGeom prst="roundRect">
              <a:avLst/>
            </a:prstGeom>
            <a:noFill/>
            <a:ln w="12700">
              <a:solidFill>
                <a:srgbClr val="0000F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5037506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90165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9" name="Imagen 18">
            <a:extLst>
              <a:ext uri="{FF2B5EF4-FFF2-40B4-BE49-F238E27FC236}">
                <a16:creationId xmlns:a16="http://schemas.microsoft.com/office/drawing/2014/main" id="{BA82D25E-29BE-8628-9BEC-17D1AF9BCE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406"/>
          <a:stretch/>
        </p:blipFill>
        <p:spPr>
          <a:xfrm>
            <a:off x="0" y="299029"/>
            <a:ext cx="9144000" cy="4545441"/>
          </a:xfrm>
          <a:prstGeom prst="rect">
            <a:avLst/>
          </a:prstGeom>
        </p:spPr>
      </p:pic>
      <p:sp>
        <p:nvSpPr>
          <p:cNvPr id="20" name="Marcador de contenido 3">
            <a:extLst>
              <a:ext uri="{FF2B5EF4-FFF2-40B4-BE49-F238E27FC236}">
                <a16:creationId xmlns:a16="http://schemas.microsoft.com/office/drawing/2014/main" id="{C485007D-DFDD-05B3-3EB0-80F3B0D22170}"/>
              </a:ext>
            </a:extLst>
          </p:cNvPr>
          <p:cNvSpPr txBox="1">
            <a:spLocks/>
          </p:cNvSpPr>
          <p:nvPr/>
        </p:nvSpPr>
        <p:spPr>
          <a:xfrm>
            <a:off x="566647" y="3995"/>
            <a:ext cx="4053949" cy="592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002060"/>
              </a:buClr>
              <a:buSzPts val="4000"/>
            </a:pPr>
            <a:r>
              <a:rPr lang="es-PE" sz="1650" b="1" dirty="0">
                <a:solidFill>
                  <a:srgbClr val="002060"/>
                </a:solidFill>
                <a:latin typeface="Poppins"/>
                <a:cs typeface="Poppins"/>
              </a:rPr>
              <a:t>Indaga mediante métodos científicos</a:t>
            </a:r>
            <a:endParaRPr lang="es-PE" b="1" dirty="0">
              <a:solidFill>
                <a:srgbClr val="002060"/>
              </a:solidFill>
              <a:latin typeface="Poppins"/>
              <a:cs typeface="Poppins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D52BDA23-CDFF-8381-36CB-953AF045CD30}"/>
              </a:ext>
            </a:extLst>
          </p:cNvPr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0153" b="9770"/>
          <a:stretch/>
        </p:blipFill>
        <p:spPr bwMode="auto">
          <a:xfrm>
            <a:off x="2859405" y="870585"/>
            <a:ext cx="3425190" cy="34023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22" name="Group 5">
            <a:extLst>
              <a:ext uri="{FF2B5EF4-FFF2-40B4-BE49-F238E27FC236}">
                <a16:creationId xmlns:a16="http://schemas.microsoft.com/office/drawing/2014/main" id="{FD1E90D7-FB58-07F6-120F-5C091062C78A}"/>
              </a:ext>
            </a:extLst>
          </p:cNvPr>
          <p:cNvGrpSpPr/>
          <p:nvPr/>
        </p:nvGrpSpPr>
        <p:grpSpPr>
          <a:xfrm>
            <a:off x="2360612" y="172085"/>
            <a:ext cx="4422776" cy="4799328"/>
            <a:chOff x="3159088" y="93715"/>
            <a:chExt cx="5078110" cy="5552612"/>
          </a:xfrm>
        </p:grpSpPr>
        <p:sp>
          <p:nvSpPr>
            <p:cNvPr id="23" name="Circle">
              <a:extLst>
                <a:ext uri="{FF2B5EF4-FFF2-40B4-BE49-F238E27FC236}">
                  <a16:creationId xmlns:a16="http://schemas.microsoft.com/office/drawing/2014/main" id="{6E56A90A-D39E-6918-FCE3-16F141EB49C9}"/>
                </a:ext>
              </a:extLst>
            </p:cNvPr>
            <p:cNvSpPr/>
            <p:nvPr/>
          </p:nvSpPr>
          <p:spPr>
            <a:xfrm>
              <a:off x="4882841" y="2220103"/>
              <a:ext cx="1569053" cy="1486073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algn="ctr"/>
              <a:r>
                <a:rPr lang="es-PE" sz="1300" b="1" kern="12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Times New Roman" panose="02020603050405020304" pitchFamily="18" charset="0"/>
                </a:rPr>
                <a:t>Indaga mediante métodos científicos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4" name="Circle">
              <a:extLst>
                <a:ext uri="{FF2B5EF4-FFF2-40B4-BE49-F238E27FC236}">
                  <a16:creationId xmlns:a16="http://schemas.microsoft.com/office/drawing/2014/main" id="{501D07C4-81A9-4390-0579-AEAFC40FC1D5}"/>
                </a:ext>
              </a:extLst>
            </p:cNvPr>
            <p:cNvSpPr/>
            <p:nvPr/>
          </p:nvSpPr>
          <p:spPr>
            <a:xfrm>
              <a:off x="4792470" y="93715"/>
              <a:ext cx="1503814" cy="1518076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38100" rIns="0" bIns="38100" anchor="ctr"/>
            <a:lstStyle/>
            <a:p>
              <a:pPr algn="ctr"/>
              <a:r>
                <a:rPr lang="es-PE" sz="1200" b="1" kern="1200">
                  <a:effectLst/>
                  <a:ea typeface="Roboto" panose="02000000000000000000" pitchFamily="2" charset="0"/>
                  <a:cs typeface="Roboto" panose="02000000000000000000" pitchFamily="2" charset="0"/>
                </a:rPr>
                <a:t>Problematiza situaciones para hacer indagación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5" name="Circle">
              <a:extLst>
                <a:ext uri="{FF2B5EF4-FFF2-40B4-BE49-F238E27FC236}">
                  <a16:creationId xmlns:a16="http://schemas.microsoft.com/office/drawing/2014/main" id="{2E9D4B3D-95A5-3FC6-C8D6-7C2AB2E7D068}"/>
                </a:ext>
              </a:extLst>
            </p:cNvPr>
            <p:cNvSpPr/>
            <p:nvPr/>
          </p:nvSpPr>
          <p:spPr>
            <a:xfrm>
              <a:off x="4754661" y="4244079"/>
              <a:ext cx="1468251" cy="1402248"/>
            </a:xfrm>
            <a:prstGeom prst="ellipse">
              <a:avLst/>
            </a:prstGeom>
            <a:solidFill>
              <a:srgbClr val="33CFCB"/>
            </a:solidFill>
            <a:ln w="12700">
              <a:miter lim="400000"/>
            </a:ln>
          </p:spPr>
          <p:txBody>
            <a:bodyPr lIns="0" tIns="38100" rIns="0" bIns="38100" anchor="ctr"/>
            <a:lstStyle/>
            <a:p>
              <a:pPr marL="90170" algn="ctr">
                <a:spcBef>
                  <a:spcPts val="120"/>
                </a:spcBef>
                <a:spcAft>
                  <a:spcPts val="0"/>
                </a:spcAft>
              </a:pPr>
              <a:r>
                <a:rPr lang="es-ES" sz="12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Analiza datos e información</a:t>
              </a:r>
              <a:endParaRPr lang="es-PE" sz="1100">
                <a:effectLst/>
                <a:latin typeface="Arial MT"/>
                <a:ea typeface="Arial MT"/>
                <a:cs typeface="Arial MT"/>
              </a:endParaRPr>
            </a:p>
            <a:p>
              <a:r>
                <a:rPr lang="es-ES" sz="1200" b="1" kern="1200">
                  <a:solidFill>
                    <a:srgbClr val="1D1B11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Times New Roman" panose="02020603050405020304" pitchFamily="18" charset="0"/>
                </a:rPr>
                <a:t> 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6" name="Circle">
              <a:extLst>
                <a:ext uri="{FF2B5EF4-FFF2-40B4-BE49-F238E27FC236}">
                  <a16:creationId xmlns:a16="http://schemas.microsoft.com/office/drawing/2014/main" id="{D3FAAC14-6477-C351-ECF8-DBBB27796C26}"/>
                </a:ext>
              </a:extLst>
            </p:cNvPr>
            <p:cNvSpPr/>
            <p:nvPr/>
          </p:nvSpPr>
          <p:spPr>
            <a:xfrm>
              <a:off x="6796516" y="3045126"/>
              <a:ext cx="1440682" cy="1469563"/>
            </a:xfrm>
            <a:prstGeom prst="ellipse">
              <a:avLst/>
            </a:prstGeom>
            <a:solidFill>
              <a:srgbClr val="00B050"/>
            </a:solidFill>
            <a:ln w="12700">
              <a:miter lim="400000"/>
            </a:ln>
          </p:spPr>
          <p:txBody>
            <a:bodyPr lIns="0" tIns="38100" rIns="0" bIns="38100" anchor="ctr"/>
            <a:lstStyle/>
            <a:p>
              <a:pPr marL="90170" algn="ctr">
                <a:spcBef>
                  <a:spcPts val="120"/>
                </a:spcBef>
                <a:spcAft>
                  <a:spcPts val="0"/>
                </a:spcAft>
              </a:pPr>
              <a:r>
                <a:rPr lang="es-ES" sz="12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Genera</a:t>
              </a:r>
              <a:r>
                <a:rPr lang="es-ES" sz="1200" b="1" spc="-7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 </a:t>
              </a:r>
              <a:r>
                <a:rPr lang="es-ES" sz="12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y</a:t>
              </a:r>
              <a:r>
                <a:rPr lang="es-ES" sz="1200" b="1" spc="-5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 </a:t>
              </a:r>
              <a:r>
                <a:rPr lang="es-ES" sz="12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registra</a:t>
              </a:r>
              <a:r>
                <a:rPr lang="es-ES" sz="1200" b="1" spc="-3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 </a:t>
              </a:r>
              <a:r>
                <a:rPr lang="es-ES" sz="12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datos</a:t>
              </a:r>
              <a:r>
                <a:rPr lang="es-ES" sz="1200" b="1" spc="-4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 </a:t>
              </a:r>
              <a:r>
                <a:rPr lang="es-ES" sz="12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e</a:t>
              </a:r>
              <a:r>
                <a:rPr lang="es-ES" sz="1200" b="1" spc="-4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 </a:t>
              </a:r>
              <a:r>
                <a:rPr lang="es-ES" sz="1200" b="1" spc="-1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información</a:t>
              </a:r>
              <a:endParaRPr lang="es-PE" sz="1100">
                <a:effectLst/>
                <a:latin typeface="Arial MT"/>
                <a:ea typeface="Arial MT"/>
                <a:cs typeface="Arial MT"/>
              </a:endParaRPr>
            </a:p>
          </p:txBody>
        </p:sp>
        <p:sp>
          <p:nvSpPr>
            <p:cNvPr id="27" name="Circle">
              <a:extLst>
                <a:ext uri="{FF2B5EF4-FFF2-40B4-BE49-F238E27FC236}">
                  <a16:creationId xmlns:a16="http://schemas.microsoft.com/office/drawing/2014/main" id="{1B0C2BAC-733E-E7A1-1294-BF33BBB15D9D}"/>
                </a:ext>
              </a:extLst>
            </p:cNvPr>
            <p:cNvSpPr/>
            <p:nvPr/>
          </p:nvSpPr>
          <p:spPr>
            <a:xfrm>
              <a:off x="3159088" y="2251412"/>
              <a:ext cx="1489254" cy="1709758"/>
            </a:xfrm>
            <a:prstGeom prst="ellipse">
              <a:avLst/>
            </a:prstGeom>
            <a:solidFill>
              <a:srgbClr val="FABE00"/>
            </a:solidFill>
            <a:ln w="12700">
              <a:miter lim="400000"/>
            </a:ln>
          </p:spPr>
          <p:txBody>
            <a:bodyPr lIns="0" tIns="38100" rIns="0" bIns="38100" anchor="ctr"/>
            <a:lstStyle/>
            <a:p>
              <a:pPr marL="44450" algn="ctr">
                <a:spcBef>
                  <a:spcPts val="120"/>
                </a:spcBef>
              </a:pPr>
              <a:r>
                <a:rPr lang="es-ES" sz="1200" b="1" spc="-1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Evalúa</a:t>
              </a:r>
              <a:r>
                <a:rPr lang="es-ES" sz="1200" b="1" spc="-1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 </a:t>
              </a:r>
              <a:r>
                <a:rPr lang="es-ES" sz="1200" b="1" spc="-1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y</a:t>
              </a:r>
              <a:r>
                <a:rPr lang="es-ES" sz="1200" b="1" spc="-3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 </a:t>
              </a:r>
              <a:r>
                <a:rPr lang="es-ES" sz="1200" b="1" spc="-1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comunica el</a:t>
              </a:r>
              <a:r>
                <a:rPr lang="es-ES" sz="1200" b="1" spc="-2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 </a:t>
              </a:r>
              <a:r>
                <a:rPr lang="es-ES" sz="1200" b="1" spc="-1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proceso</a:t>
              </a:r>
              <a:r>
                <a:rPr lang="es-ES" sz="1200" b="1" spc="1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 </a:t>
              </a:r>
              <a:r>
                <a:rPr lang="es-ES" sz="1200" b="1" spc="-1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y</a:t>
              </a:r>
              <a:r>
                <a:rPr lang="es-ES" sz="1200" b="1" spc="-3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 </a:t>
              </a:r>
              <a:r>
                <a:rPr lang="es-ES" sz="1200" b="1" spc="-1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resultados</a:t>
              </a:r>
              <a:r>
                <a:rPr lang="es-ES" sz="1200" b="1" spc="-2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 </a:t>
              </a:r>
              <a:r>
                <a:rPr lang="es-ES" sz="1200" b="1" spc="-1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de</a:t>
              </a:r>
              <a:r>
                <a:rPr lang="es-ES" sz="1200" b="1" spc="-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 </a:t>
              </a:r>
              <a:r>
                <a:rPr lang="es-ES" sz="1200" b="1" spc="-1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su</a:t>
              </a:r>
              <a:r>
                <a:rPr lang="es-ES" sz="1200" b="1" spc="5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 </a:t>
              </a:r>
              <a:r>
                <a:rPr lang="es-ES" sz="1200" b="1" spc="-1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Arial MT"/>
                  <a:cs typeface="Arial MT"/>
                </a:rPr>
                <a:t>indagación</a:t>
              </a:r>
              <a:endParaRPr lang="es-PE" sz="1100">
                <a:effectLst/>
                <a:latin typeface="Arial MT"/>
                <a:ea typeface="Arial MT"/>
                <a:cs typeface="Arial MT"/>
              </a:endParaRPr>
            </a:p>
            <a:p>
              <a:pPr algn="ctr"/>
              <a:r>
                <a:rPr lang="es-ES" sz="1200" b="1" kern="12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 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algn="ctr"/>
              <a:r>
                <a:rPr lang="es-ES" sz="1200" b="1" kern="12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 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28" name="Circle">
              <a:extLst>
                <a:ext uri="{FF2B5EF4-FFF2-40B4-BE49-F238E27FC236}">
                  <a16:creationId xmlns:a16="http://schemas.microsoft.com/office/drawing/2014/main" id="{B73C0678-4F3A-165F-BD72-573D0E70B7AC}"/>
                </a:ext>
              </a:extLst>
            </p:cNvPr>
            <p:cNvSpPr/>
            <p:nvPr/>
          </p:nvSpPr>
          <p:spPr>
            <a:xfrm>
              <a:off x="6646712" y="1098836"/>
              <a:ext cx="1444002" cy="1496988"/>
            </a:xfrm>
            <a:prstGeom prst="ellipse">
              <a:avLst/>
            </a:prstGeom>
            <a:solidFill>
              <a:srgbClr val="DA2644"/>
            </a:solidFill>
            <a:ln w="12700">
              <a:miter lim="400000"/>
            </a:ln>
          </p:spPr>
          <p:txBody>
            <a:bodyPr lIns="0" tIns="38100" rIns="0" bIns="38100" anchor="ctr"/>
            <a:lstStyle/>
            <a:p>
              <a:pPr algn="ctr"/>
              <a:r>
                <a:rPr lang="es-PE" sz="1200" b="1" kern="1200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Diseña estrategias para hacer indagación</a:t>
              </a:r>
              <a:endParaRPr lang="es-PE" sz="1100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29" name="Group 69">
            <a:extLst>
              <a:ext uri="{FF2B5EF4-FFF2-40B4-BE49-F238E27FC236}">
                <a16:creationId xmlns:a16="http://schemas.microsoft.com/office/drawing/2014/main" id="{ACB7D2F7-C785-5036-9A86-FCF766AE2CB2}"/>
              </a:ext>
            </a:extLst>
          </p:cNvPr>
          <p:cNvGrpSpPr/>
          <p:nvPr/>
        </p:nvGrpSpPr>
        <p:grpSpPr>
          <a:xfrm>
            <a:off x="556139" y="471264"/>
            <a:ext cx="2453005" cy="1367788"/>
            <a:chOff x="258062" y="766044"/>
            <a:chExt cx="2006980" cy="1488569"/>
          </a:xfrm>
        </p:grpSpPr>
        <p:sp>
          <p:nvSpPr>
            <p:cNvPr id="30" name="TextBox 70">
              <a:extLst>
                <a:ext uri="{FF2B5EF4-FFF2-40B4-BE49-F238E27FC236}">
                  <a16:creationId xmlns:a16="http://schemas.microsoft.com/office/drawing/2014/main" id="{B22CA7ED-DDD8-A9EE-9652-EE9C613FCB9D}"/>
                </a:ext>
              </a:extLst>
            </p:cNvPr>
            <p:cNvSpPr txBox="1"/>
            <p:nvPr/>
          </p:nvSpPr>
          <p:spPr>
            <a:xfrm>
              <a:off x="258062" y="766044"/>
              <a:ext cx="2006980" cy="333810"/>
            </a:xfrm>
            <a:prstGeom prst="rect">
              <a:avLst/>
            </a:prstGeom>
            <a:noFill/>
          </p:spPr>
          <p:txBody>
            <a:bodyPr wrap="square" lIns="0" rtlCol="0" anchor="b">
              <a:noAutofit/>
            </a:bodyPr>
            <a:lstStyle/>
            <a:p>
              <a:pPr marL="93345"/>
              <a:r>
                <a:rPr lang="es-ES" sz="1100" b="1" spc="-10">
                  <a:solidFill>
                    <a:srgbClr val="4F81BD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El </a:t>
              </a:r>
              <a:r>
                <a:rPr lang="es-ES" sz="1200" b="1" spc="-10">
                  <a:solidFill>
                    <a:srgbClr val="4F81BD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estudiante</a:t>
              </a:r>
              <a:r>
                <a:rPr lang="es-ES" sz="1100" b="1" spc="-10">
                  <a:solidFill>
                    <a:srgbClr val="4F81BD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 inicia el proceso cuando: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31" name="Rectangle 71">
              <a:extLst>
                <a:ext uri="{FF2B5EF4-FFF2-40B4-BE49-F238E27FC236}">
                  <a16:creationId xmlns:a16="http://schemas.microsoft.com/office/drawing/2014/main" id="{ABBE88F0-2E55-8822-7225-8383EEFAF9B2}"/>
                </a:ext>
              </a:extLst>
            </p:cNvPr>
            <p:cNvSpPr/>
            <p:nvPr/>
          </p:nvSpPr>
          <p:spPr>
            <a:xfrm>
              <a:off x="258062" y="1063133"/>
              <a:ext cx="1974563" cy="1191480"/>
            </a:xfrm>
            <a:prstGeom prst="rect">
              <a:avLst/>
            </a:prstGeom>
          </p:spPr>
          <p:txBody>
            <a:bodyPr wrap="square" lIns="0">
              <a:noAutofit/>
            </a:bodyPr>
            <a:lstStyle/>
            <a:p>
              <a:pPr marL="151130" indent="-57785">
                <a:tabLst>
                  <a:tab pos="151130" algn="l"/>
                </a:tabLst>
              </a:pPr>
              <a:r>
                <a:rPr lang="es-ES" sz="1100" spc="-1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Identifica situaciones que despiertan interés o generan dudas.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marL="151130" indent="-57785">
                <a:tabLst>
                  <a:tab pos="151130" algn="l"/>
                </a:tabLst>
              </a:pPr>
              <a:r>
                <a:rPr lang="es-ES" sz="1100" spc="-1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Formula preguntas investigables que puedan responderse con evidencia.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marL="151130" indent="-57785">
                <a:tabLst>
                  <a:tab pos="151130" algn="l"/>
                </a:tabLst>
              </a:pPr>
              <a:r>
                <a:rPr lang="es-ES" sz="1100" spc="-1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Plantea posibles explicaciones o hipótesis a partir de lo observado.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32" name="Group 69">
            <a:extLst>
              <a:ext uri="{FF2B5EF4-FFF2-40B4-BE49-F238E27FC236}">
                <a16:creationId xmlns:a16="http://schemas.microsoft.com/office/drawing/2014/main" id="{5EFB8D31-2607-6A0A-F11E-6C738FE9D061}"/>
              </a:ext>
            </a:extLst>
          </p:cNvPr>
          <p:cNvGrpSpPr/>
          <p:nvPr/>
        </p:nvGrpSpPr>
        <p:grpSpPr>
          <a:xfrm>
            <a:off x="6551427" y="287346"/>
            <a:ext cx="2557780" cy="1506218"/>
            <a:chOff x="153900" y="664295"/>
            <a:chExt cx="2192787" cy="1542960"/>
          </a:xfrm>
        </p:grpSpPr>
        <p:sp>
          <p:nvSpPr>
            <p:cNvPr id="33" name="TextBox 70">
              <a:extLst>
                <a:ext uri="{FF2B5EF4-FFF2-40B4-BE49-F238E27FC236}">
                  <a16:creationId xmlns:a16="http://schemas.microsoft.com/office/drawing/2014/main" id="{613D000A-1719-084D-6E30-156B6B4F367C}"/>
                </a:ext>
              </a:extLst>
            </p:cNvPr>
            <p:cNvSpPr txBox="1"/>
            <p:nvPr/>
          </p:nvSpPr>
          <p:spPr>
            <a:xfrm>
              <a:off x="153900" y="664295"/>
              <a:ext cx="2130081" cy="450438"/>
            </a:xfrm>
            <a:prstGeom prst="rect">
              <a:avLst/>
            </a:prstGeom>
            <a:noFill/>
          </p:spPr>
          <p:txBody>
            <a:bodyPr wrap="square" lIns="0" rtlCol="0" anchor="b">
              <a:noAutofit/>
            </a:bodyPr>
            <a:lstStyle/>
            <a:p>
              <a:pPr marL="93345" algn="ctr"/>
              <a:r>
                <a:rPr lang="es-ES" sz="1100" b="1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Pasa</a:t>
              </a:r>
              <a:r>
                <a:rPr lang="es-ES" sz="1100" b="1" spc="-20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s-ES" sz="1100" b="1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de</a:t>
              </a:r>
              <a:r>
                <a:rPr lang="es-ES" sz="1100" b="1" spc="-30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s-ES" sz="1100" b="1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la</a:t>
              </a:r>
              <a:r>
                <a:rPr lang="es-ES" sz="1100" b="1" spc="-20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s-ES" sz="1100" b="1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idea</a:t>
              </a:r>
              <a:r>
                <a:rPr lang="es-ES" sz="1100" b="1" spc="-20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s-ES" sz="1100" b="1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a</a:t>
              </a:r>
              <a:r>
                <a:rPr lang="es-ES" sz="1100" b="1" spc="-40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s-ES" sz="1100" b="1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la</a:t>
              </a:r>
              <a:r>
                <a:rPr lang="es-ES" sz="1100" b="1" spc="-20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s-ES" sz="1100" b="1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planificación cuando: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34" name="Rectangle 71">
              <a:extLst>
                <a:ext uri="{FF2B5EF4-FFF2-40B4-BE49-F238E27FC236}">
                  <a16:creationId xmlns:a16="http://schemas.microsoft.com/office/drawing/2014/main" id="{CAA98246-B63F-9CCA-8079-D3708DC51F4B}"/>
                </a:ext>
              </a:extLst>
            </p:cNvPr>
            <p:cNvSpPr/>
            <p:nvPr/>
          </p:nvSpPr>
          <p:spPr>
            <a:xfrm>
              <a:off x="173712" y="1063416"/>
              <a:ext cx="2172975" cy="1143839"/>
            </a:xfrm>
            <a:prstGeom prst="rect">
              <a:avLst/>
            </a:prstGeom>
          </p:spPr>
          <p:txBody>
            <a:bodyPr wrap="square" lIns="0">
              <a:noAutofit/>
            </a:bodyPr>
            <a:lstStyle/>
            <a:p>
              <a:pPr marL="151130" indent="-57785">
                <a:tabLst>
                  <a:tab pos="151130" algn="l"/>
                </a:tabLst>
              </a:pPr>
              <a:r>
                <a:rPr lang="es-ES" sz="1100" spc="-1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Propone</a:t>
              </a:r>
              <a:r>
                <a:rPr lang="es-ES" sz="1100" spc="-5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s-ES" sz="1100" spc="-1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acciones</a:t>
              </a:r>
              <a:r>
                <a:rPr lang="es-ES" sz="1100" spc="-5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s-ES" sz="1100" spc="-1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para</a:t>
              </a:r>
              <a:r>
                <a:rPr lang="es-ES" sz="1100" spc="1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s-ES" sz="1100" spc="-1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responder su</a:t>
              </a:r>
              <a:r>
                <a:rPr lang="es-ES" sz="110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s-ES" sz="1100" spc="-1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pregunta.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marL="151130" indent="-57785">
                <a:tabLst>
                  <a:tab pos="151130" algn="l"/>
                </a:tabLst>
              </a:pPr>
              <a:r>
                <a:rPr lang="es-ES" sz="1100" spc="-1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Elabora un plan o procedimiento para recoger datos.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marL="151130" indent="-57785">
                <a:tabLst>
                  <a:tab pos="163830" algn="l"/>
                </a:tabLst>
              </a:pPr>
              <a:r>
                <a:rPr lang="es-ES" sz="1100" spc="-1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Selecciona materiales, instrumentos o fuentes de información pertinentes.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35" name="Group 69">
            <a:extLst>
              <a:ext uri="{FF2B5EF4-FFF2-40B4-BE49-F238E27FC236}">
                <a16:creationId xmlns:a16="http://schemas.microsoft.com/office/drawing/2014/main" id="{E5F433F3-8E2D-2D27-8632-5DA4C1AE2AE0}"/>
              </a:ext>
            </a:extLst>
          </p:cNvPr>
          <p:cNvGrpSpPr/>
          <p:nvPr/>
        </p:nvGrpSpPr>
        <p:grpSpPr>
          <a:xfrm>
            <a:off x="6853177" y="2713227"/>
            <a:ext cx="1977390" cy="1211579"/>
            <a:chOff x="258062" y="827834"/>
            <a:chExt cx="2088888" cy="925557"/>
          </a:xfrm>
        </p:grpSpPr>
        <p:sp>
          <p:nvSpPr>
            <p:cNvPr id="36" name="TextBox 70">
              <a:extLst>
                <a:ext uri="{FF2B5EF4-FFF2-40B4-BE49-F238E27FC236}">
                  <a16:creationId xmlns:a16="http://schemas.microsoft.com/office/drawing/2014/main" id="{6ACFF8F0-9639-9427-6B5E-FF9AE571C74A}"/>
                </a:ext>
              </a:extLst>
            </p:cNvPr>
            <p:cNvSpPr txBox="1"/>
            <p:nvPr/>
          </p:nvSpPr>
          <p:spPr>
            <a:xfrm>
              <a:off x="258062" y="827834"/>
              <a:ext cx="2006980" cy="227330"/>
            </a:xfrm>
            <a:prstGeom prst="rect">
              <a:avLst/>
            </a:prstGeom>
            <a:noFill/>
          </p:spPr>
          <p:txBody>
            <a:bodyPr wrap="square" lIns="0" rtlCol="0" anchor="b">
              <a:noAutofit/>
            </a:bodyPr>
            <a:lstStyle/>
            <a:p>
              <a:pPr marL="93345"/>
              <a:r>
                <a:rPr lang="es-ES" sz="1100" b="1" spc="-10">
                  <a:solidFill>
                    <a:srgbClr val="00B050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Busca evidencias cuando: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37" name="Rectangle 71">
              <a:extLst>
                <a:ext uri="{FF2B5EF4-FFF2-40B4-BE49-F238E27FC236}">
                  <a16:creationId xmlns:a16="http://schemas.microsoft.com/office/drawing/2014/main" id="{7C87F163-4772-D404-7E9B-E955B9B6D01D}"/>
                </a:ext>
              </a:extLst>
            </p:cNvPr>
            <p:cNvSpPr/>
            <p:nvPr/>
          </p:nvSpPr>
          <p:spPr>
            <a:xfrm>
              <a:off x="258062" y="1063015"/>
              <a:ext cx="2088888" cy="690376"/>
            </a:xfrm>
            <a:prstGeom prst="rect">
              <a:avLst/>
            </a:prstGeom>
          </p:spPr>
          <p:txBody>
            <a:bodyPr wrap="square" lIns="0">
              <a:noAutofit/>
            </a:bodyPr>
            <a:lstStyle/>
            <a:p>
              <a:pPr marL="151130" indent="-57785">
                <a:tabLst>
                  <a:tab pos="151130" algn="l"/>
                </a:tabLst>
              </a:pPr>
              <a:r>
                <a:rPr lang="es-ES" sz="900" spc="-10">
                  <a:effectLst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Obtiene y </a:t>
              </a:r>
              <a:r>
                <a:rPr lang="es-ES" sz="1100" spc="-1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organiza datos confiables.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marL="151130" indent="-57785">
                <a:tabLst>
                  <a:tab pos="151130" algn="l"/>
                </a:tabLst>
              </a:pPr>
              <a:r>
                <a:rPr lang="es-ES" sz="1100" spc="-1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Utiliza técnicas e instrumentos adecuados para recoger información.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38" name="Group 41">
            <a:extLst>
              <a:ext uri="{FF2B5EF4-FFF2-40B4-BE49-F238E27FC236}">
                <a16:creationId xmlns:a16="http://schemas.microsoft.com/office/drawing/2014/main" id="{F3DF5D5A-21DF-7348-35BD-2C8C87942F3A}"/>
              </a:ext>
            </a:extLst>
          </p:cNvPr>
          <p:cNvGrpSpPr/>
          <p:nvPr/>
        </p:nvGrpSpPr>
        <p:grpSpPr>
          <a:xfrm>
            <a:off x="318853" y="2139141"/>
            <a:ext cx="2179320" cy="1498600"/>
            <a:chOff x="265048" y="2296405"/>
            <a:chExt cx="2186626" cy="870167"/>
          </a:xfrm>
        </p:grpSpPr>
        <p:sp>
          <p:nvSpPr>
            <p:cNvPr id="39" name="TextBox 42">
              <a:extLst>
                <a:ext uri="{FF2B5EF4-FFF2-40B4-BE49-F238E27FC236}">
                  <a16:creationId xmlns:a16="http://schemas.microsoft.com/office/drawing/2014/main" id="{3BB5E9C9-2799-983C-8D2E-35BC528FDFA8}"/>
                </a:ext>
              </a:extLst>
            </p:cNvPr>
            <p:cNvSpPr txBox="1"/>
            <p:nvPr/>
          </p:nvSpPr>
          <p:spPr>
            <a:xfrm>
              <a:off x="362786" y="2296405"/>
              <a:ext cx="2088888" cy="142627"/>
            </a:xfrm>
            <a:prstGeom prst="rect">
              <a:avLst/>
            </a:prstGeom>
            <a:noFill/>
          </p:spPr>
          <p:txBody>
            <a:bodyPr wrap="square" lIns="0" rtlCol="0" anchor="b">
              <a:noAutofit/>
            </a:bodyPr>
            <a:lstStyle/>
            <a:p>
              <a:r>
                <a:rPr lang="en-US" sz="1100" b="1" kern="1200">
                  <a:solidFill>
                    <a:srgbClr val="FABE00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Times New Roman" panose="02020603050405020304" pitchFamily="18" charset="0"/>
                </a:rPr>
                <a:t>Reflexiona y comunica cuando: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40" name="Rectangle 43">
              <a:extLst>
                <a:ext uri="{FF2B5EF4-FFF2-40B4-BE49-F238E27FC236}">
                  <a16:creationId xmlns:a16="http://schemas.microsoft.com/office/drawing/2014/main" id="{B1A02960-35CD-EF14-22B6-B9715EB1E8FE}"/>
                </a:ext>
              </a:extLst>
            </p:cNvPr>
            <p:cNvSpPr/>
            <p:nvPr/>
          </p:nvSpPr>
          <p:spPr>
            <a:xfrm>
              <a:off x="265048" y="2434271"/>
              <a:ext cx="1921988" cy="732301"/>
            </a:xfrm>
            <a:prstGeom prst="rect">
              <a:avLst/>
            </a:prstGeom>
          </p:spPr>
          <p:txBody>
            <a:bodyPr wrap="square" lIns="0">
              <a:noAutofit/>
            </a:bodyPr>
            <a:lstStyle/>
            <a:p>
              <a:pPr marL="151130" indent="-57785">
                <a:tabLst>
                  <a:tab pos="151130" algn="l"/>
                </a:tabLst>
              </a:pPr>
              <a:r>
                <a:rPr lang="es-ES" sz="1100" spc="-1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Reconoce dificultades y limita su proceso.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marL="151130" indent="-57785">
                <a:tabLst>
                  <a:tab pos="151130" algn="l"/>
                </a:tabLst>
              </a:pPr>
              <a:r>
                <a:rPr lang="es-ES" sz="1100" spc="-1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Identifica los aprendizajes logrados.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marL="151130" indent="-57785">
                <a:tabLst>
                  <a:tab pos="156210" algn="l"/>
                </a:tabLst>
              </a:pPr>
              <a:r>
                <a:rPr lang="es-ES" sz="1100" spc="-1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Determina si su pregunta fue respondida y qué aspectos quedan por investigar.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41" name="Group 69">
            <a:extLst>
              <a:ext uri="{FF2B5EF4-FFF2-40B4-BE49-F238E27FC236}">
                <a16:creationId xmlns:a16="http://schemas.microsoft.com/office/drawing/2014/main" id="{DF2748C3-7248-27F2-0702-93AC657C34C2}"/>
              </a:ext>
            </a:extLst>
          </p:cNvPr>
          <p:cNvGrpSpPr/>
          <p:nvPr/>
        </p:nvGrpSpPr>
        <p:grpSpPr>
          <a:xfrm>
            <a:off x="242519" y="3837231"/>
            <a:ext cx="3178810" cy="1016634"/>
            <a:chOff x="258062" y="865862"/>
            <a:chExt cx="2088888" cy="1042180"/>
          </a:xfrm>
        </p:grpSpPr>
        <p:sp>
          <p:nvSpPr>
            <p:cNvPr id="42" name="TextBox 70">
              <a:extLst>
                <a:ext uri="{FF2B5EF4-FFF2-40B4-BE49-F238E27FC236}">
                  <a16:creationId xmlns:a16="http://schemas.microsoft.com/office/drawing/2014/main" id="{C0EE4809-DF09-6DE5-ADA7-A6BC0188383A}"/>
                </a:ext>
              </a:extLst>
            </p:cNvPr>
            <p:cNvSpPr txBox="1"/>
            <p:nvPr/>
          </p:nvSpPr>
          <p:spPr>
            <a:xfrm>
              <a:off x="258062" y="865862"/>
              <a:ext cx="2006980" cy="290423"/>
            </a:xfrm>
            <a:prstGeom prst="rect">
              <a:avLst/>
            </a:prstGeom>
            <a:noFill/>
          </p:spPr>
          <p:txBody>
            <a:bodyPr wrap="square" lIns="0" rtlCol="0" anchor="b">
              <a:noAutofit/>
            </a:bodyPr>
            <a:lstStyle/>
            <a:p>
              <a:pPr marL="93345"/>
              <a:r>
                <a:rPr lang="es-ES" sz="1100" b="1" spc="-10">
                  <a:solidFill>
                    <a:srgbClr val="33CFCB"/>
                  </a:solidFill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Construye sentido a partir de los datos cuando: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43" name="Rectangle 71">
              <a:extLst>
                <a:ext uri="{FF2B5EF4-FFF2-40B4-BE49-F238E27FC236}">
                  <a16:creationId xmlns:a16="http://schemas.microsoft.com/office/drawing/2014/main" id="{1E257E2B-622F-5091-302B-D1FE086DA129}"/>
                </a:ext>
              </a:extLst>
            </p:cNvPr>
            <p:cNvSpPr/>
            <p:nvPr/>
          </p:nvSpPr>
          <p:spPr>
            <a:xfrm>
              <a:off x="258062" y="1127334"/>
              <a:ext cx="2088888" cy="780708"/>
            </a:xfrm>
            <a:prstGeom prst="rect">
              <a:avLst/>
            </a:prstGeom>
          </p:spPr>
          <p:txBody>
            <a:bodyPr wrap="square" lIns="0">
              <a:noAutofit/>
            </a:bodyPr>
            <a:lstStyle/>
            <a:p>
              <a:pPr marL="151130" indent="-57785">
                <a:tabLst>
                  <a:tab pos="151130" algn="l"/>
                </a:tabLst>
              </a:pPr>
              <a:r>
                <a:rPr lang="es-ES" sz="1100" spc="-1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Interpreta los datos obtenidos.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marL="151130" indent="-57785">
                <a:tabLst>
                  <a:tab pos="151130" algn="l"/>
                </a:tabLst>
              </a:pPr>
              <a:r>
                <a:rPr lang="es-ES" sz="1100" spc="-1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Contrasta sus hipótesis con la evidencia.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marL="151130" indent="-57785">
                <a:tabLst>
                  <a:tab pos="151130" algn="l"/>
                </a:tabLst>
              </a:pPr>
              <a:r>
                <a:rPr lang="es-ES" sz="1100" spc="-1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Relaciona los resultados con conocimientos previos.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marL="151130" indent="-57785">
                <a:tabLst>
                  <a:tab pos="151130" algn="l"/>
                </a:tabLst>
              </a:pPr>
              <a:r>
                <a:rPr lang="es-ES" sz="1100" spc="-10">
                  <a:effectLst/>
                  <a:latin typeface="Calibri" panose="020F0502020204030204" pitchFamily="34" charset="0"/>
                  <a:ea typeface="Roboto" panose="02000000000000000000" pitchFamily="2" charset="0"/>
                  <a:cs typeface="Roboto" panose="02000000000000000000" pitchFamily="2" charset="0"/>
                </a:rPr>
                <a:t>Formula conclusiones de la indagación.</a:t>
              </a:r>
              <a:endParaRPr lang="es-PE" sz="110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8269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Picture 3">
            <a:extLst>
              <a:ext uri="{FF2B5EF4-FFF2-40B4-BE49-F238E27FC236}">
                <a16:creationId xmlns:a16="http://schemas.microsoft.com/office/drawing/2014/main" id="{E5604AAE-5E41-7EEB-BA55-C2E73E4605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3" b="6038"/>
          <a:stretch>
            <a:fillRect/>
          </a:stretch>
        </p:blipFill>
        <p:spPr>
          <a:xfrm>
            <a:off x="864376" y="276776"/>
            <a:ext cx="7398538" cy="431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699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" name="Picture 3">
            <a:extLst>
              <a:ext uri="{FF2B5EF4-FFF2-40B4-BE49-F238E27FC236}">
                <a16:creationId xmlns:a16="http://schemas.microsoft.com/office/drawing/2014/main" id="{63D810F0-CBA4-00CA-7D10-9D3291BF08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1" b="6250"/>
          <a:stretch>
            <a:fillRect/>
          </a:stretch>
        </p:blipFill>
        <p:spPr>
          <a:xfrm>
            <a:off x="765879" y="0"/>
            <a:ext cx="7617693" cy="482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3364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" name="Imagen 5">
            <a:extLst>
              <a:ext uri="{FF2B5EF4-FFF2-40B4-BE49-F238E27FC236}">
                <a16:creationId xmlns:a16="http://schemas.microsoft.com/office/drawing/2014/main" id="{372B2427-A1A7-E4E1-8714-4433D8FDB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0460"/>
            <a:ext cx="9144000" cy="430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901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06F198DF-CC16-92E6-5A9D-91E10E2C2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9600"/>
            <a:ext cx="9144000" cy="4192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33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376CEA2E-C193-2FB1-F589-1A4920936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05659"/>
            <a:ext cx="9144000" cy="293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713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627B7621-CC20-E8AD-22B3-EDDAFEC33183}"/>
              </a:ext>
            </a:extLst>
          </p:cNvPr>
          <p:cNvSpPr txBox="1"/>
          <p:nvPr/>
        </p:nvSpPr>
        <p:spPr>
          <a:xfrm>
            <a:off x="-122830" y="717301"/>
            <a:ext cx="9389659" cy="806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4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Estructura de Informes: Indagación Social</a:t>
            </a:r>
            <a:endParaRPr sz="3600" b="1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58;p1">
            <a:extLst>
              <a:ext uri="{FF2B5EF4-FFF2-40B4-BE49-F238E27FC236}">
                <a16:creationId xmlns:a16="http://schemas.microsoft.com/office/drawing/2014/main" id="{93E3484A-D401-F116-52C2-CCE22E8DAC36}"/>
              </a:ext>
            </a:extLst>
          </p:cNvPr>
          <p:cNvSpPr txBox="1"/>
          <p:nvPr/>
        </p:nvSpPr>
        <p:spPr>
          <a:xfrm>
            <a:off x="229829" y="4066680"/>
            <a:ext cx="9144000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endParaRPr sz="2800" i="0" u="none" strike="noStrike" cap="none">
              <a:solidFill>
                <a:schemeClr val="tx1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FF5AE512-7AF6-A30F-AFA5-4D472223EDDE}"/>
              </a:ext>
            </a:extLst>
          </p:cNvPr>
          <p:cNvGrpSpPr/>
          <p:nvPr/>
        </p:nvGrpSpPr>
        <p:grpSpPr>
          <a:xfrm>
            <a:off x="2285221" y="2901459"/>
            <a:ext cx="3758090" cy="1902415"/>
            <a:chOff x="-1083764" y="3245599"/>
            <a:chExt cx="3289935" cy="2997991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364DAFBA-D19B-364B-3CED-83EBCEEFB4C6}"/>
                </a:ext>
              </a:extLst>
            </p:cNvPr>
            <p:cNvSpPr/>
            <p:nvPr/>
          </p:nvSpPr>
          <p:spPr>
            <a:xfrm>
              <a:off x="-1083764" y="3248204"/>
              <a:ext cx="3205230" cy="2944531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0" name="Google Shape;58;p1">
              <a:extLst>
                <a:ext uri="{FF2B5EF4-FFF2-40B4-BE49-F238E27FC236}">
                  <a16:creationId xmlns:a16="http://schemas.microsoft.com/office/drawing/2014/main" id="{1920F78A-8714-C908-0972-CF0755EB7B45}"/>
                </a:ext>
              </a:extLst>
            </p:cNvPr>
            <p:cNvSpPr txBox="1"/>
            <p:nvPr/>
          </p:nvSpPr>
          <p:spPr>
            <a:xfrm>
              <a:off x="-1034873" y="3245599"/>
              <a:ext cx="3241044" cy="2997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Título</a:t>
              </a:r>
              <a:endParaRPr lang="es-P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endParaRP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Autores</a:t>
              </a: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Problema histórico, ambiental o territorial</a:t>
              </a: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Respuesta preliminar</a:t>
              </a: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Proceso de indagación</a:t>
              </a: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</a:t>
              </a:r>
              <a:r>
                <a:rPr lang="es-PE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Resultados</a:t>
              </a: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Conclusiones</a:t>
              </a:r>
              <a:endParaRPr lang="es-P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endParaRPr>
            </a:p>
            <a:p>
              <a:pPr marR="0" lvl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</a:pPr>
              <a:r>
                <a:rPr lang="es-PE" i="0" u="none" strike="noStrike" cap="non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- Referencias </a:t>
              </a:r>
              <a:r>
                <a:rPr lang="es-PE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bibliográficas</a:t>
              </a:r>
              <a:endParaRPr lang="es-PE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</a:endParaRPr>
            </a:p>
          </p:txBody>
        </p:sp>
      </p:grp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66C86D47-7AD5-F42A-03AB-4BE36661DC92}"/>
              </a:ext>
            </a:extLst>
          </p:cNvPr>
          <p:cNvSpPr/>
          <p:nvPr/>
        </p:nvSpPr>
        <p:spPr>
          <a:xfrm>
            <a:off x="3209109" y="1341439"/>
            <a:ext cx="5774998" cy="740139"/>
          </a:xfrm>
          <a:prstGeom prst="roundRect">
            <a:avLst/>
          </a:prstGeom>
          <a:solidFill>
            <a:schemeClr val="tx2">
              <a:lumMod val="90000"/>
            </a:schemeClr>
          </a:solidFill>
          <a:ln>
            <a:solidFill>
              <a:srgbClr val="B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2" name="Google Shape;58;p1">
            <a:extLst>
              <a:ext uri="{FF2B5EF4-FFF2-40B4-BE49-F238E27FC236}">
                <a16:creationId xmlns:a16="http://schemas.microsoft.com/office/drawing/2014/main" id="{309DBCAD-0B8F-3147-8CFB-D6B4D660DEB7}"/>
              </a:ext>
            </a:extLst>
          </p:cNvPr>
          <p:cNvSpPr txBox="1"/>
          <p:nvPr/>
        </p:nvSpPr>
        <p:spPr>
          <a:xfrm>
            <a:off x="3076304" y="1343438"/>
            <a:ext cx="6052737" cy="54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buSzPts val="6200"/>
            </a:pPr>
            <a:r>
              <a:rPr lang="es-ES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Producto: </a:t>
            </a:r>
            <a:r>
              <a:rPr lang="es-ES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Informe del Proyecto en Texto </a:t>
            </a:r>
            <a:r>
              <a:rPr lang="es-ES" err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contínuo</a:t>
            </a:r>
            <a:r>
              <a:rPr lang="es-ES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 o </a:t>
            </a:r>
            <a:r>
              <a:rPr lang="es-ES" err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discontínuo</a:t>
            </a:r>
            <a:r>
              <a:rPr lang="es-ES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 (infografía, mural u otros) + Cuaderno de Campo. </a:t>
            </a:r>
            <a:r>
              <a:rPr lang="es-ES">
                <a:solidFill>
                  <a:srgbClr val="0C3D48"/>
                </a:solidFill>
                <a:latin typeface="+mj-lt"/>
                <a:ea typeface="Century Gothic"/>
                <a:sym typeface="Century Gothic"/>
              </a:rPr>
              <a:t>(Páginas 181 a la 182 de las bases específicas)</a:t>
            </a:r>
            <a:endParaRPr lang="es-ES">
              <a:latin typeface="+mj-lt"/>
              <a:ea typeface="Century Gothic"/>
              <a:sym typeface="Century Gothic"/>
            </a:endParaRPr>
          </a:p>
          <a:p>
            <a:pPr algn="ctr">
              <a:buSzPts val="6200"/>
            </a:pPr>
            <a:endParaRPr lang="es-ES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</a:endParaRPr>
          </a:p>
        </p:txBody>
      </p:sp>
      <p:sp>
        <p:nvSpPr>
          <p:cNvPr id="13" name="CuadroTexto 8">
            <a:extLst>
              <a:ext uri="{FF2B5EF4-FFF2-40B4-BE49-F238E27FC236}">
                <a16:creationId xmlns:a16="http://schemas.microsoft.com/office/drawing/2014/main" id="{A96F73A4-030B-0AB2-0BD5-D1C783A6141E}"/>
              </a:ext>
            </a:extLst>
          </p:cNvPr>
          <p:cNvSpPr txBox="1"/>
          <p:nvPr/>
        </p:nvSpPr>
        <p:spPr>
          <a:xfrm>
            <a:off x="208879" y="1400828"/>
            <a:ext cx="2861379" cy="622502"/>
          </a:xfrm>
          <a:prstGeom prst="rect">
            <a:avLst/>
          </a:prstGeom>
          <a:noFill/>
          <a:ln w="9525" cap="flat" cmpd="sng" algn="ctr">
            <a:solidFill>
              <a:srgbClr val="B8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PE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Categoría</a:t>
            </a:r>
            <a:r>
              <a:rPr lang="es-PE" sz="1400" b="1" kern="1200">
                <a:solidFill>
                  <a:prstClr val="black"/>
                </a:solidFill>
                <a:latin typeface="Calibri"/>
              </a:rPr>
              <a:t> A: </a:t>
            </a:r>
            <a:r>
              <a:rPr lang="es-PE" sz="1400" kern="1200">
                <a:solidFill>
                  <a:prstClr val="black"/>
                </a:solidFill>
                <a:latin typeface="Calibri"/>
              </a:rPr>
              <a:t>1° Y 2° grado</a:t>
            </a:r>
          </a:p>
          <a:p>
            <a:pPr marL="342900" indent="-342900" algn="ctr">
              <a:buClrTx/>
              <a:buFont typeface="Arial" panose="020B0604020202020204" pitchFamily="34" charset="0"/>
              <a:buChar char="•"/>
              <a:defRPr/>
            </a:pPr>
            <a:r>
              <a:rPr kumimoji="0" lang="es-PE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Categoría</a:t>
            </a:r>
            <a:r>
              <a:rPr lang="es-PE" sz="1400" b="1" kern="1200">
                <a:solidFill>
                  <a:prstClr val="black"/>
                </a:solidFill>
                <a:latin typeface="Calibri"/>
              </a:rPr>
              <a:t> B: </a:t>
            </a:r>
            <a:r>
              <a:rPr lang="es-PE" sz="1400" kern="1200">
                <a:solidFill>
                  <a:prstClr val="black"/>
                </a:solidFill>
                <a:latin typeface="Calibri"/>
              </a:rPr>
              <a:t>3° Y 4° grado</a:t>
            </a:r>
            <a:r>
              <a:rPr kumimoji="0" lang="es-PE" sz="14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342900" indent="-342900" algn="ctr">
              <a:buClrTx/>
              <a:buFont typeface="Arial" panose="020B0604020202020204" pitchFamily="34" charset="0"/>
              <a:buChar char="•"/>
              <a:defRPr/>
            </a:pPr>
            <a:r>
              <a:rPr kumimoji="0" lang="es-PE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Categoría</a:t>
            </a:r>
            <a:r>
              <a:rPr lang="es-PE" sz="1400" b="1" kern="1200">
                <a:solidFill>
                  <a:prstClr val="black"/>
                </a:solidFill>
                <a:latin typeface="Calibri"/>
              </a:rPr>
              <a:t> C: </a:t>
            </a:r>
            <a:r>
              <a:rPr lang="es-PE" sz="1400" kern="1200">
                <a:solidFill>
                  <a:prstClr val="black"/>
                </a:solidFill>
                <a:latin typeface="Calibri"/>
              </a:rPr>
              <a:t>5° Y 6° grado</a:t>
            </a:r>
            <a:endParaRPr kumimoji="0" lang="es-PE" sz="14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5D59202-91BE-28C2-51B4-A473CE235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955" y="3418550"/>
            <a:ext cx="1515079" cy="1123368"/>
          </a:xfrm>
          <a:prstGeom prst="rect">
            <a:avLst/>
          </a:prstGeom>
        </p:spPr>
      </p:pic>
      <p:sp>
        <p:nvSpPr>
          <p:cNvPr id="15" name="TextBox 3">
            <a:extLst>
              <a:ext uri="{FF2B5EF4-FFF2-40B4-BE49-F238E27FC236}">
                <a16:creationId xmlns:a16="http://schemas.microsoft.com/office/drawing/2014/main" id="{D684EE02-E2D0-E8BA-1577-C56F0B142FC4}"/>
              </a:ext>
            </a:extLst>
          </p:cNvPr>
          <p:cNvSpPr txBox="1"/>
          <p:nvPr/>
        </p:nvSpPr>
        <p:spPr>
          <a:xfrm>
            <a:off x="3208337" y="2440668"/>
            <a:ext cx="1719715" cy="369302"/>
          </a:xfrm>
          <a:prstGeom prst="rect">
            <a:avLst/>
          </a:prstGeom>
          <a:solidFill>
            <a:schemeClr val="bg1"/>
          </a:solidFill>
          <a:ln>
            <a:solidFill>
              <a:srgbClr val="4472C4"/>
            </a:solidFill>
          </a:ln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SzPts val="6200"/>
            </a:pPr>
            <a:r>
              <a:rPr lang="en-US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</a:rPr>
              <a:t>Informe del Proyecto</a:t>
            </a:r>
            <a:endParaRPr lang="en-US" sz="1200" b="1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A481D868-F082-F515-C9FA-A3772110D7C5}"/>
              </a:ext>
            </a:extLst>
          </p:cNvPr>
          <p:cNvSpPr txBox="1"/>
          <p:nvPr/>
        </p:nvSpPr>
        <p:spPr>
          <a:xfrm>
            <a:off x="6773408" y="2440668"/>
            <a:ext cx="1719715" cy="369302"/>
          </a:xfrm>
          <a:prstGeom prst="rect">
            <a:avLst/>
          </a:prstGeom>
          <a:solidFill>
            <a:schemeClr val="bg1"/>
          </a:solidFill>
          <a:ln>
            <a:solidFill>
              <a:srgbClr val="4472C4"/>
            </a:solidFill>
          </a:ln>
        </p:spPr>
        <p:txBody>
          <a:bodyPr rot="0" spcFirstLastPara="1" vertOverflow="overflow" horzOverflow="overflow" vert="horz" wrap="square" lIns="91425" tIns="91425" rIns="91425" bIns="91425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SzPts val="6200"/>
            </a:pPr>
            <a:r>
              <a:rPr lang="en-US" sz="1200" b="1" dirty="0" err="1">
                <a:solidFill>
                  <a:srgbClr val="0C3D48"/>
                </a:solidFill>
                <a:latin typeface="+mj-lt"/>
                <a:ea typeface="Century Gothic"/>
                <a:cs typeface="Century Gothic"/>
              </a:rPr>
              <a:t>Cuaderno</a:t>
            </a:r>
            <a:r>
              <a:rPr lang="en-US" sz="1200" b="1" dirty="0">
                <a:solidFill>
                  <a:srgbClr val="0C3D48"/>
                </a:solidFill>
                <a:latin typeface="+mj-lt"/>
                <a:ea typeface="Century Gothic"/>
                <a:cs typeface="Century Gothic"/>
              </a:rPr>
              <a:t> de Campo</a:t>
            </a:r>
            <a:endParaRPr lang="en-US" sz="1200" b="1" dirty="0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7" name="Grupo 25">
            <a:extLst>
              <a:ext uri="{FF2B5EF4-FFF2-40B4-BE49-F238E27FC236}">
                <a16:creationId xmlns:a16="http://schemas.microsoft.com/office/drawing/2014/main" id="{8457731E-290E-5A49-6E24-D2E440F9D1CA}"/>
              </a:ext>
            </a:extLst>
          </p:cNvPr>
          <p:cNvGrpSpPr/>
          <p:nvPr/>
        </p:nvGrpSpPr>
        <p:grpSpPr>
          <a:xfrm>
            <a:off x="6127879" y="2906901"/>
            <a:ext cx="3017862" cy="1891530"/>
            <a:chOff x="-1083764" y="3245599"/>
            <a:chExt cx="3289935" cy="2997991"/>
          </a:xfrm>
        </p:grpSpPr>
        <p:sp>
          <p:nvSpPr>
            <p:cNvPr id="18" name="Rectángulo: esquinas redondeadas 6">
              <a:extLst>
                <a:ext uri="{FF2B5EF4-FFF2-40B4-BE49-F238E27FC236}">
                  <a16:creationId xmlns:a16="http://schemas.microsoft.com/office/drawing/2014/main" id="{AB46C7B8-DF81-EFE5-FEF2-E2491A70E7E1}"/>
                </a:ext>
              </a:extLst>
            </p:cNvPr>
            <p:cNvSpPr/>
            <p:nvPr/>
          </p:nvSpPr>
          <p:spPr>
            <a:xfrm>
              <a:off x="-1083764" y="3248204"/>
              <a:ext cx="3205230" cy="2944531"/>
            </a:xfrm>
            <a:prstGeom prst="round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rgbClr val="0033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9" name="Google Shape;58;p1">
              <a:extLst>
                <a:ext uri="{FF2B5EF4-FFF2-40B4-BE49-F238E27FC236}">
                  <a16:creationId xmlns:a16="http://schemas.microsoft.com/office/drawing/2014/main" id="{C92D6AA9-A419-5F99-D001-BBC14B5F4FE7}"/>
                </a:ext>
              </a:extLst>
            </p:cNvPr>
            <p:cNvSpPr txBox="1"/>
            <p:nvPr/>
          </p:nvSpPr>
          <p:spPr>
            <a:xfrm>
              <a:off x="-1034873" y="3245599"/>
              <a:ext cx="3241044" cy="29979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285750" indent="-285750">
                <a:buChar char="•"/>
              </a:pPr>
              <a:r>
                <a:rPr lang="es-PE" sz="1200">
                  <a:solidFill>
                    <a:srgbClr val="0C3D48"/>
                  </a:solidFill>
                </a:rPr>
                <a:t>📅 Secuencia de las acciones desarrolladas. </a:t>
              </a:r>
              <a:endParaRPr lang="en-US" sz="1200"/>
            </a:p>
            <a:p>
              <a:pPr marL="285750" indent="-285750">
                <a:buChar char="•"/>
              </a:pPr>
              <a:r>
                <a:rPr lang="es-PE" sz="1200">
                  <a:solidFill>
                    <a:srgbClr val="0C3D48"/>
                  </a:solidFill>
                </a:rPr>
                <a:t>🔍 Datos e información relevante para responder la pregunta de investigación. </a:t>
              </a:r>
              <a:endParaRPr lang="es-PE" sz="1200"/>
            </a:p>
            <a:p>
              <a:pPr marL="285750" indent="-285750">
                <a:buChar char="•"/>
              </a:pPr>
              <a:r>
                <a:rPr lang="es-PE" sz="1200">
                  <a:solidFill>
                    <a:srgbClr val="0C3D48"/>
                  </a:solidFill>
                </a:rPr>
                <a:t>📝 Registro adaptado a las necesidades del investigador. </a:t>
              </a:r>
              <a:endParaRPr lang="es-PE" sz="1200"/>
            </a:p>
            <a:p>
              <a:pPr marL="285750" indent="-285750">
                <a:buChar char="•"/>
              </a:pPr>
              <a:r>
                <a:rPr lang="es-PE" sz="1200">
                  <a:solidFill>
                    <a:srgbClr val="0C3D48"/>
                  </a:solidFill>
                </a:rPr>
                <a:t>➕ Información adicional cuando sea necesaria.</a:t>
              </a:r>
              <a:endParaRPr lang="es-PE" sz="1200"/>
            </a:p>
            <a:p>
              <a:pPr marR="0" lv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SzPts val="6200"/>
              </a:pPr>
              <a:endParaRPr lang="es-PE" sz="1200">
                <a:solidFill>
                  <a:srgbClr val="0C3D48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1619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s-PE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 de Gestión Pedagógica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0" y="0"/>
            <a:ext cx="898254" cy="383822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9A470F40-E42A-CD9E-7684-4FBC3BF65F3F}"/>
              </a:ext>
            </a:extLst>
          </p:cNvPr>
          <p:cNvSpPr txBox="1"/>
          <p:nvPr/>
        </p:nvSpPr>
        <p:spPr>
          <a:xfrm>
            <a:off x="-132293" y="946452"/>
            <a:ext cx="9144000" cy="20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4800" i="0" u="none" strike="noStrike" cap="none">
                <a:solidFill>
                  <a:srgbClr val="FF0000"/>
                </a:solidFill>
                <a:latin typeface="Aileron Bold" panose="00000800000000000000" pitchFamily="50" charset="0"/>
                <a:ea typeface="Century Gothic"/>
                <a:cs typeface="Century Gothic"/>
                <a:sym typeface="Century Gothic"/>
              </a:rPr>
              <a:t>1. ETAPA UGEL</a:t>
            </a:r>
            <a:endParaRPr sz="6200" i="0" u="none" strike="noStrike" cap="none">
              <a:solidFill>
                <a:srgbClr val="FF0000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Google Shape;58;p1">
            <a:extLst>
              <a:ext uri="{FF2B5EF4-FFF2-40B4-BE49-F238E27FC236}">
                <a16:creationId xmlns:a16="http://schemas.microsoft.com/office/drawing/2014/main" id="{CF0CAFAD-D5E0-5132-8D6B-590B0FEFBB93}"/>
              </a:ext>
            </a:extLst>
          </p:cNvPr>
          <p:cNvSpPr txBox="1"/>
          <p:nvPr/>
        </p:nvSpPr>
        <p:spPr>
          <a:xfrm>
            <a:off x="115382" y="2251454"/>
            <a:ext cx="8962470" cy="1132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3200">
                <a:solidFill>
                  <a:srgbClr val="FF0000"/>
                </a:solidFill>
                <a:latin typeface="Aileron Bold" panose="00000800000000000000" pitchFamily="50" charset="0"/>
                <a:ea typeface="Century Gothic"/>
                <a:cs typeface="Century Gothic"/>
                <a:sym typeface="Century Gothic"/>
              </a:rPr>
              <a:t>Feria Escolar Nacional de Ciencia y Tecnología EUREKA 2026</a:t>
            </a:r>
            <a:endParaRPr sz="4400" i="0" u="none" strike="noStrike" cap="none">
              <a:solidFill>
                <a:srgbClr val="FF0000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02091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C78EC502-B2EC-5660-6D90-7CBDF81888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422" y="66325"/>
            <a:ext cx="7546294" cy="4562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165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3664BC7F-CEA2-5FD2-8B6A-B3B90CDD1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190" y="75851"/>
            <a:ext cx="7467657" cy="465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326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32D200E4-60FB-5C90-17ED-8D77F3AF77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00" y="99668"/>
            <a:ext cx="7350668" cy="438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901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Imagen 3">
            <a:extLst>
              <a:ext uri="{FF2B5EF4-FFF2-40B4-BE49-F238E27FC236}">
                <a16:creationId xmlns:a16="http://schemas.microsoft.com/office/drawing/2014/main" id="{45C0B7DB-EC5E-C140-41BB-1285202B7B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42" y="371168"/>
            <a:ext cx="7821116" cy="4401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3994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24B55E1A-B67E-9EDC-17C1-62AED23A59CD}"/>
              </a:ext>
            </a:extLst>
          </p:cNvPr>
          <p:cNvSpPr txBox="1"/>
          <p:nvPr/>
        </p:nvSpPr>
        <p:spPr>
          <a:xfrm>
            <a:off x="-49237" y="1139717"/>
            <a:ext cx="9144000" cy="20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4400" i="0" u="none" strike="noStrike" cap="none">
                <a:solidFill>
                  <a:srgbClr val="FF0000"/>
                </a:solidFill>
                <a:latin typeface="Aileron Bold" panose="00000800000000000000" pitchFamily="50" charset="0"/>
                <a:ea typeface="Century Gothic"/>
                <a:cs typeface="Century Gothic"/>
                <a:sym typeface="Century Gothic"/>
              </a:rPr>
              <a:t>2. REGISTRO DE PARTICIPATES</a:t>
            </a:r>
            <a:endParaRPr sz="6000" i="0" u="none" strike="noStrike" cap="none">
              <a:solidFill>
                <a:srgbClr val="FF0000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4" name="Google Shape;60;p1">
            <a:extLst>
              <a:ext uri="{FF2B5EF4-FFF2-40B4-BE49-F238E27FC236}">
                <a16:creationId xmlns:a16="http://schemas.microsoft.com/office/drawing/2014/main" id="{D9E93F7E-ED5F-B893-57B6-79FB462F6B84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Google Shape;58;p1">
            <a:extLst>
              <a:ext uri="{FF2B5EF4-FFF2-40B4-BE49-F238E27FC236}">
                <a16:creationId xmlns:a16="http://schemas.microsoft.com/office/drawing/2014/main" id="{AF4F5C4F-0DA6-BEE7-6882-D1694238AC48}"/>
              </a:ext>
            </a:extLst>
          </p:cNvPr>
          <p:cNvSpPr txBox="1"/>
          <p:nvPr/>
        </p:nvSpPr>
        <p:spPr>
          <a:xfrm>
            <a:off x="115382" y="2251454"/>
            <a:ext cx="8962470" cy="1132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3200">
                <a:solidFill>
                  <a:srgbClr val="FF0000"/>
                </a:solidFill>
                <a:latin typeface="Aileron Bold" panose="00000800000000000000" pitchFamily="50" charset="0"/>
                <a:ea typeface="Century Gothic"/>
                <a:cs typeface="Century Gothic"/>
                <a:sym typeface="Century Gothic"/>
              </a:rPr>
              <a:t>Feria Escolar Nacional de Ciencia y Tecnología EUREKA 2026</a:t>
            </a:r>
            <a:endParaRPr sz="4400" i="0" u="none" strike="noStrike" cap="none">
              <a:solidFill>
                <a:srgbClr val="FF0000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49912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E4D68191-2CEB-11BC-26D4-A8057B125D81}"/>
              </a:ext>
            </a:extLst>
          </p:cNvPr>
          <p:cNvSpPr txBox="1"/>
          <p:nvPr/>
        </p:nvSpPr>
        <p:spPr>
          <a:xfrm>
            <a:off x="-122830" y="582221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8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Plataforma Administrativa: El Sistema SICE</a:t>
            </a:r>
            <a:endParaRPr sz="4000" b="1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361F9E9-8080-A5B9-A776-81E9607DD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914" y="1302559"/>
            <a:ext cx="617023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ES" sz="1600" spc="5" dirty="0">
                <a:latin typeface="Arial" panose="020B0604020202020204" pitchFamily="34" charset="0"/>
                <a:ea typeface="Arial MT"/>
                <a:cs typeface="Arial MT"/>
              </a:rPr>
              <a:t>El SICE del Ministerio de Educación es el Sistema de Información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ES" sz="1600" spc="5" dirty="0">
                <a:latin typeface="Arial" panose="020B0604020202020204" pitchFamily="34" charset="0"/>
                <a:ea typeface="Arial MT"/>
                <a:cs typeface="Arial MT"/>
              </a:rPr>
              <a:t>de Concursos Educativos, que permite inscribir a los estudiantes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ES" sz="1600" spc="5" dirty="0">
                <a:latin typeface="Arial" panose="020B0604020202020204" pitchFamily="34" charset="0"/>
                <a:ea typeface="Arial MT"/>
                <a:cs typeface="Arial MT"/>
              </a:rPr>
              <a:t>participantes de los concursos: Juegos Florales Escolares 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ES" sz="1600" spc="5" dirty="0">
                <a:latin typeface="Arial" panose="020B0604020202020204" pitchFamily="34" charset="0"/>
                <a:ea typeface="Arial MT"/>
                <a:cs typeface="Arial MT"/>
              </a:rPr>
              <a:t>Nacionales, Olimpiada Nacional Escolar de Matemática, Premio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ES" sz="1600" spc="5" dirty="0">
                <a:latin typeface="Arial" panose="020B0604020202020204" pitchFamily="34" charset="0"/>
                <a:ea typeface="Arial MT"/>
                <a:cs typeface="Arial MT"/>
              </a:rPr>
              <a:t>Nacional de Narrativa y Ensayo "José María Arguedas", Crea y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ES" sz="1600" spc="5" dirty="0">
                <a:latin typeface="Arial" panose="020B0604020202020204" pitchFamily="34" charset="0"/>
                <a:ea typeface="Arial MT"/>
                <a:cs typeface="Arial MT"/>
              </a:rPr>
              <a:t>Emprende, </a:t>
            </a:r>
            <a:r>
              <a:rPr lang="es-ES" sz="1600" b="1" spc="5" dirty="0">
                <a:latin typeface="Arial" panose="020B0604020202020204" pitchFamily="34" charset="0"/>
                <a:ea typeface="Arial MT"/>
                <a:cs typeface="Arial MT"/>
              </a:rPr>
              <a:t>Feria Escolar Nacional de Ciencia y Tecnología 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ES" sz="1600" b="1" spc="5" dirty="0">
                <a:latin typeface="Arial" panose="020B0604020202020204" pitchFamily="34" charset="0"/>
                <a:ea typeface="Arial MT"/>
                <a:cs typeface="Arial MT"/>
              </a:rPr>
              <a:t>"Eureka"</a:t>
            </a:r>
            <a:r>
              <a:rPr lang="es-ES" sz="1600" spc="5" dirty="0">
                <a:latin typeface="Arial" panose="020B0604020202020204" pitchFamily="34" charset="0"/>
                <a:ea typeface="Arial MT"/>
                <a:cs typeface="Arial MT"/>
              </a:rPr>
              <a:t>  y el Concurso Nacional de Comprensión Lectora “El 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ES" sz="1600" spc="5" dirty="0">
                <a:latin typeface="Arial" panose="020B0604020202020204" pitchFamily="34" charset="0"/>
                <a:ea typeface="Arial MT"/>
                <a:cs typeface="Arial MT"/>
              </a:rPr>
              <a:t>Perú Lee.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s-ES" sz="1600" spc="5" dirty="0">
              <a:latin typeface="Arial" panose="020B0604020202020204" pitchFamily="34" charset="0"/>
              <a:ea typeface="Arial MT"/>
              <a:cs typeface="Arial MT"/>
            </a:endParaRP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ES" sz="1600" spc="5" dirty="0">
                <a:latin typeface="Arial" panose="020B0604020202020204" pitchFamily="34" charset="0"/>
                <a:ea typeface="Arial MT"/>
                <a:cs typeface="Arial MT"/>
              </a:rPr>
              <a:t>Permite la inscripción y la subida de documentos de cada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ES" sz="1600" spc="5" dirty="0">
                <a:latin typeface="Arial" panose="020B0604020202020204" pitchFamily="34" charset="0"/>
                <a:ea typeface="Arial MT"/>
                <a:cs typeface="Arial MT"/>
              </a:rPr>
              <a:t>concurso en función a los estudiantes matriculados en las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ES" sz="1600" spc="5" dirty="0">
                <a:latin typeface="Arial" panose="020B0604020202020204" pitchFamily="34" charset="0"/>
                <a:ea typeface="Arial MT"/>
                <a:cs typeface="Arial MT"/>
              </a:rPr>
              <a:t>Instituciones Educativas (IIEE), Centros de Educación Básica 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ES" sz="1600" spc="5" dirty="0">
                <a:latin typeface="Arial" panose="020B0604020202020204" pitchFamily="34" charset="0"/>
                <a:ea typeface="Arial MT"/>
                <a:cs typeface="Arial MT"/>
              </a:rPr>
              <a:t>Especial (CEBE) y Centros de Educación Básica Alternativa</a:t>
            </a:r>
          </a:p>
          <a:p>
            <a:pPr marL="285750" indent="-285750" algn="just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s-ES" sz="1600" spc="5" dirty="0">
                <a:latin typeface="Arial" panose="020B0604020202020204" pitchFamily="34" charset="0"/>
                <a:ea typeface="Arial MT"/>
                <a:cs typeface="Arial MT"/>
              </a:rPr>
              <a:t>(CEBA).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48EBA30-A043-919A-092E-470DBA830C41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0" r="13924"/>
          <a:stretch/>
        </p:blipFill>
        <p:spPr bwMode="auto">
          <a:xfrm>
            <a:off x="6638422" y="2111336"/>
            <a:ext cx="2150454" cy="19218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559390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" name="Google Shape;58;p1">
            <a:extLst>
              <a:ext uri="{FF2B5EF4-FFF2-40B4-BE49-F238E27FC236}">
                <a16:creationId xmlns:a16="http://schemas.microsoft.com/office/drawing/2014/main" id="{A657CD66-8C18-3543-D578-D2AF10D3F7BD}"/>
              </a:ext>
            </a:extLst>
          </p:cNvPr>
          <p:cNvSpPr txBox="1"/>
          <p:nvPr/>
        </p:nvSpPr>
        <p:spPr>
          <a:xfrm>
            <a:off x="-35769" y="205148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800" b="1" dirty="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Plataforma Administrativa: El Sistema SICE</a:t>
            </a:r>
            <a:endParaRPr sz="4000" b="1" i="0" u="none" strike="noStrike" cap="none" dirty="0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BA50F890-F0A0-3D59-0B3D-E4E8CF29B260}"/>
              </a:ext>
            </a:extLst>
          </p:cNvPr>
          <p:cNvSpPr/>
          <p:nvPr/>
        </p:nvSpPr>
        <p:spPr>
          <a:xfrm>
            <a:off x="2305511" y="3755541"/>
            <a:ext cx="5068830" cy="841495"/>
          </a:xfrm>
          <a:prstGeom prst="roundRect">
            <a:avLst/>
          </a:prstGeom>
          <a:solidFill>
            <a:srgbClr val="B80000"/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Google Shape;58;p1">
            <a:extLst>
              <a:ext uri="{FF2B5EF4-FFF2-40B4-BE49-F238E27FC236}">
                <a16:creationId xmlns:a16="http://schemas.microsoft.com/office/drawing/2014/main" id="{BF49743A-F80B-0F7D-8251-1BA85B7FD4AD}"/>
              </a:ext>
            </a:extLst>
          </p:cNvPr>
          <p:cNvSpPr txBox="1"/>
          <p:nvPr/>
        </p:nvSpPr>
        <p:spPr>
          <a:xfrm>
            <a:off x="2171699" y="3822096"/>
            <a:ext cx="5266332" cy="1008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b="1" dirty="0">
                <a:solidFill>
                  <a:schemeClr val="bg1"/>
                </a:solidFill>
                <a:latin typeface="+mj-lt"/>
                <a:ea typeface="Century Gothic"/>
                <a:cs typeface="Century Gothic"/>
                <a:sym typeface="Century Gothic"/>
              </a:rPr>
              <a:t>El Director de la I.E. es responsable del registro y accede al sistema utilizando su mismo usuario y contraseña del SIAGIE.</a:t>
            </a:r>
            <a:endParaRPr sz="2000" b="1" i="0" u="none" strike="noStrike" cap="none" dirty="0">
              <a:solidFill>
                <a:schemeClr val="bg1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A07BD31-2D6D-A95D-7C60-1807B9213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093" y="728174"/>
            <a:ext cx="5987933" cy="2998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6435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Elipse 1">
            <a:extLst>
              <a:ext uri="{FF2B5EF4-FFF2-40B4-BE49-F238E27FC236}">
                <a16:creationId xmlns:a16="http://schemas.microsoft.com/office/drawing/2014/main" id="{38DB792E-41F2-7DFD-8D12-31612B6544D0}"/>
              </a:ext>
            </a:extLst>
          </p:cNvPr>
          <p:cNvSpPr/>
          <p:nvPr/>
        </p:nvSpPr>
        <p:spPr>
          <a:xfrm>
            <a:off x="0" y="478507"/>
            <a:ext cx="993132" cy="909171"/>
          </a:xfrm>
          <a:prstGeom prst="ellipse">
            <a:avLst/>
          </a:prstGeom>
          <a:solidFill>
            <a:srgbClr val="B80000"/>
          </a:solidFill>
          <a:ln>
            <a:solidFill>
              <a:srgbClr val="B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4000" b="1"/>
              <a:t>1</a:t>
            </a:r>
          </a:p>
        </p:txBody>
      </p:sp>
      <p:cxnSp>
        <p:nvCxnSpPr>
          <p:cNvPr id="4" name="Conector: angular 3">
            <a:extLst>
              <a:ext uri="{FF2B5EF4-FFF2-40B4-BE49-F238E27FC236}">
                <a16:creationId xmlns:a16="http://schemas.microsoft.com/office/drawing/2014/main" id="{D89BB553-9692-F1CE-9638-B7DAE5DA77BD}"/>
              </a:ext>
            </a:extLst>
          </p:cNvPr>
          <p:cNvCxnSpPr>
            <a:cxnSpLocks/>
          </p:cNvCxnSpPr>
          <p:nvPr/>
        </p:nvCxnSpPr>
        <p:spPr>
          <a:xfrm>
            <a:off x="941144" y="879792"/>
            <a:ext cx="959872" cy="926730"/>
          </a:xfrm>
          <a:prstGeom prst="bentConnector3">
            <a:avLst/>
          </a:prstGeom>
          <a:ln w="76200">
            <a:solidFill>
              <a:srgbClr val="B8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ipse 5">
            <a:extLst>
              <a:ext uri="{FF2B5EF4-FFF2-40B4-BE49-F238E27FC236}">
                <a16:creationId xmlns:a16="http://schemas.microsoft.com/office/drawing/2014/main" id="{176F0F98-06B7-83FD-7BE1-4309AA8BFFAD}"/>
              </a:ext>
            </a:extLst>
          </p:cNvPr>
          <p:cNvSpPr/>
          <p:nvPr/>
        </p:nvSpPr>
        <p:spPr>
          <a:xfrm>
            <a:off x="1901016" y="1548772"/>
            <a:ext cx="993132" cy="909171"/>
          </a:xfrm>
          <a:prstGeom prst="ellipse">
            <a:avLst/>
          </a:prstGeom>
          <a:solidFill>
            <a:srgbClr val="B80000"/>
          </a:solidFill>
          <a:ln>
            <a:solidFill>
              <a:srgbClr val="B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4000" b="1"/>
              <a:t>2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35C3B00E-6B01-A454-AC77-018B2714D2CE}"/>
              </a:ext>
            </a:extLst>
          </p:cNvPr>
          <p:cNvSpPr/>
          <p:nvPr/>
        </p:nvSpPr>
        <p:spPr>
          <a:xfrm>
            <a:off x="3550741" y="2996565"/>
            <a:ext cx="993132" cy="909171"/>
          </a:xfrm>
          <a:prstGeom prst="ellipse">
            <a:avLst/>
          </a:prstGeom>
          <a:solidFill>
            <a:srgbClr val="B80000"/>
          </a:solidFill>
          <a:ln>
            <a:solidFill>
              <a:srgbClr val="B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4000" b="1"/>
              <a:t>3</a:t>
            </a:r>
          </a:p>
        </p:txBody>
      </p:sp>
      <p:cxnSp>
        <p:nvCxnSpPr>
          <p:cNvPr id="10" name="Conector: angular 9">
            <a:extLst>
              <a:ext uri="{FF2B5EF4-FFF2-40B4-BE49-F238E27FC236}">
                <a16:creationId xmlns:a16="http://schemas.microsoft.com/office/drawing/2014/main" id="{56BF3205-80EE-6298-B42E-8CC33AAFFC6E}"/>
              </a:ext>
            </a:extLst>
          </p:cNvPr>
          <p:cNvCxnSpPr>
            <a:cxnSpLocks/>
            <a:stCxn id="6" idx="4"/>
          </p:cNvCxnSpPr>
          <p:nvPr/>
        </p:nvCxnSpPr>
        <p:spPr>
          <a:xfrm rot="16200000" flipH="1">
            <a:off x="2447406" y="2408119"/>
            <a:ext cx="993208" cy="1092856"/>
          </a:xfrm>
          <a:prstGeom prst="bentConnector2">
            <a:avLst/>
          </a:prstGeom>
          <a:ln w="76200">
            <a:solidFill>
              <a:srgbClr val="B8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4EFF01E6-921E-314D-94FC-600B9E3C1FF4}"/>
              </a:ext>
            </a:extLst>
          </p:cNvPr>
          <p:cNvSpPr/>
          <p:nvPr/>
        </p:nvSpPr>
        <p:spPr>
          <a:xfrm>
            <a:off x="1934276" y="478507"/>
            <a:ext cx="3230880" cy="909171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2" name="Google Shape;58;p1">
            <a:extLst>
              <a:ext uri="{FF2B5EF4-FFF2-40B4-BE49-F238E27FC236}">
                <a16:creationId xmlns:a16="http://schemas.microsoft.com/office/drawing/2014/main" id="{C2E72B7C-3B8A-CE3F-D099-B9A653C080B2}"/>
              </a:ext>
            </a:extLst>
          </p:cNvPr>
          <p:cNvSpPr txBox="1"/>
          <p:nvPr/>
        </p:nvSpPr>
        <p:spPr>
          <a:xfrm>
            <a:off x="2210850" y="481227"/>
            <a:ext cx="2987566" cy="898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Paso 1: Acceso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Ingreso al portal oficial SICE con las credenciales SIAGIE institucionales (Usuario y Contraseña).</a:t>
            </a:r>
            <a:endParaRPr sz="18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2C737130-8FEE-EB6A-EEC4-DBC5F31BC6F7}"/>
              </a:ext>
            </a:extLst>
          </p:cNvPr>
          <p:cNvSpPr/>
          <p:nvPr/>
        </p:nvSpPr>
        <p:spPr>
          <a:xfrm>
            <a:off x="2970427" y="1580994"/>
            <a:ext cx="2980338" cy="1222254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4D6FF2D1-45DF-CF3E-5778-1B6D0E631F42}"/>
              </a:ext>
            </a:extLst>
          </p:cNvPr>
          <p:cNvSpPr/>
          <p:nvPr/>
        </p:nvSpPr>
        <p:spPr>
          <a:xfrm>
            <a:off x="4604175" y="2980274"/>
            <a:ext cx="2257528" cy="1509250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" name="Google Shape;58;p1">
            <a:extLst>
              <a:ext uri="{FF2B5EF4-FFF2-40B4-BE49-F238E27FC236}">
                <a16:creationId xmlns:a16="http://schemas.microsoft.com/office/drawing/2014/main" id="{3BF35D4F-B8BC-34E2-3772-B8D722D3F8F3}"/>
              </a:ext>
            </a:extLst>
          </p:cNvPr>
          <p:cNvSpPr txBox="1"/>
          <p:nvPr/>
        </p:nvSpPr>
        <p:spPr>
          <a:xfrm>
            <a:off x="3110404" y="1657496"/>
            <a:ext cx="2829477" cy="898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Paso 2: Actualización de Datos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En el menú izquierdo “Director”, es obligatorio actualizar el correo electrónico y número de celular del directivo para continuar.</a:t>
            </a:r>
            <a:endParaRPr sz="18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" name="Google Shape;58;p1">
            <a:extLst>
              <a:ext uri="{FF2B5EF4-FFF2-40B4-BE49-F238E27FC236}">
                <a16:creationId xmlns:a16="http://schemas.microsoft.com/office/drawing/2014/main" id="{E7AD1884-C3D5-7A7C-72AD-77EB03DB5A4E}"/>
              </a:ext>
            </a:extLst>
          </p:cNvPr>
          <p:cNvSpPr txBox="1"/>
          <p:nvPr/>
        </p:nvSpPr>
        <p:spPr>
          <a:xfrm>
            <a:off x="4640763" y="2920735"/>
            <a:ext cx="2281242" cy="77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Paso 3: Ficha Resumen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Seleccionar la pestaña “Ficha Resumen”, declarar obligatoriamente la cantidad total de estudiantes de toda la I.E. que participaron en la feria interna y guardar para generar el PDF inicial.</a:t>
            </a:r>
            <a:endParaRPr sz="18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A48D3C82-F6E9-12E5-7CA7-70B02B75A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8416" y="415674"/>
            <a:ext cx="1165274" cy="1012172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4F936CF8-91D7-B089-B1F8-CE32DA16D7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0765" y="1538202"/>
            <a:ext cx="2619265" cy="1136737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61C7D6C8-EE1D-84B5-44B4-B97CA3D80E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4619" y="2980026"/>
            <a:ext cx="2096341" cy="1509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2039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Elipse 1">
            <a:extLst>
              <a:ext uri="{FF2B5EF4-FFF2-40B4-BE49-F238E27FC236}">
                <a16:creationId xmlns:a16="http://schemas.microsoft.com/office/drawing/2014/main" id="{FC735958-DB57-8CE6-3028-9E51EBF195C2}"/>
              </a:ext>
            </a:extLst>
          </p:cNvPr>
          <p:cNvSpPr/>
          <p:nvPr/>
        </p:nvSpPr>
        <p:spPr>
          <a:xfrm>
            <a:off x="0" y="498966"/>
            <a:ext cx="993132" cy="909171"/>
          </a:xfrm>
          <a:prstGeom prst="ellipse">
            <a:avLst/>
          </a:prstGeom>
          <a:solidFill>
            <a:srgbClr val="B80000"/>
          </a:solidFill>
          <a:ln>
            <a:solidFill>
              <a:srgbClr val="B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4000" b="1"/>
              <a:t>4</a:t>
            </a:r>
          </a:p>
        </p:txBody>
      </p:sp>
      <p:cxnSp>
        <p:nvCxnSpPr>
          <p:cNvPr id="4" name="Conector: angular 3">
            <a:extLst>
              <a:ext uri="{FF2B5EF4-FFF2-40B4-BE49-F238E27FC236}">
                <a16:creationId xmlns:a16="http://schemas.microsoft.com/office/drawing/2014/main" id="{E03AD93E-8864-B839-687E-A6834DABE645}"/>
              </a:ext>
            </a:extLst>
          </p:cNvPr>
          <p:cNvCxnSpPr>
            <a:cxnSpLocks/>
          </p:cNvCxnSpPr>
          <p:nvPr/>
        </p:nvCxnSpPr>
        <p:spPr>
          <a:xfrm>
            <a:off x="941144" y="900251"/>
            <a:ext cx="959872" cy="926730"/>
          </a:xfrm>
          <a:prstGeom prst="bentConnector3">
            <a:avLst/>
          </a:prstGeom>
          <a:ln w="76200">
            <a:solidFill>
              <a:srgbClr val="B8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ipse 5">
            <a:extLst>
              <a:ext uri="{FF2B5EF4-FFF2-40B4-BE49-F238E27FC236}">
                <a16:creationId xmlns:a16="http://schemas.microsoft.com/office/drawing/2014/main" id="{42660426-E6A4-957E-6E52-F06B7B47634A}"/>
              </a:ext>
            </a:extLst>
          </p:cNvPr>
          <p:cNvSpPr/>
          <p:nvPr/>
        </p:nvSpPr>
        <p:spPr>
          <a:xfrm>
            <a:off x="1901016" y="1569231"/>
            <a:ext cx="993132" cy="909171"/>
          </a:xfrm>
          <a:prstGeom prst="ellipse">
            <a:avLst/>
          </a:prstGeom>
          <a:solidFill>
            <a:srgbClr val="B80000"/>
          </a:solidFill>
          <a:ln>
            <a:solidFill>
              <a:srgbClr val="B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4000" b="1"/>
              <a:t>5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78A93C6B-62E9-FAFF-75A5-EC038C383A98}"/>
              </a:ext>
            </a:extLst>
          </p:cNvPr>
          <p:cNvSpPr/>
          <p:nvPr/>
        </p:nvSpPr>
        <p:spPr>
          <a:xfrm>
            <a:off x="1934276" y="498966"/>
            <a:ext cx="3230880" cy="909171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" name="Google Shape;58;p1">
            <a:extLst>
              <a:ext uri="{FF2B5EF4-FFF2-40B4-BE49-F238E27FC236}">
                <a16:creationId xmlns:a16="http://schemas.microsoft.com/office/drawing/2014/main" id="{01978D7D-CEF2-C684-7FE0-5D99AA89E162}"/>
              </a:ext>
            </a:extLst>
          </p:cNvPr>
          <p:cNvSpPr txBox="1"/>
          <p:nvPr/>
        </p:nvSpPr>
        <p:spPr>
          <a:xfrm>
            <a:off x="1902155" y="406400"/>
            <a:ext cx="3297400" cy="898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Paso 4: Agregar Ganadores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Navegar a la sección “Registro” &gt; “Ganadores”. Hacer clic en el botón verde + “Agregar” para habilitar y abrir el formulario de inscripción por proyecto.</a:t>
            </a:r>
            <a:endParaRPr sz="18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1389D524-E44A-F787-F4CC-E9A19DC9E281}"/>
              </a:ext>
            </a:extLst>
          </p:cNvPr>
          <p:cNvSpPr/>
          <p:nvPr/>
        </p:nvSpPr>
        <p:spPr>
          <a:xfrm>
            <a:off x="2986249" y="1842770"/>
            <a:ext cx="5748795" cy="93638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2" name="Google Shape;58;p1">
            <a:extLst>
              <a:ext uri="{FF2B5EF4-FFF2-40B4-BE49-F238E27FC236}">
                <a16:creationId xmlns:a16="http://schemas.microsoft.com/office/drawing/2014/main" id="{7772E132-38DB-F5B6-3040-F0D177F914BC}"/>
              </a:ext>
            </a:extLst>
          </p:cNvPr>
          <p:cNvSpPr txBox="1"/>
          <p:nvPr/>
        </p:nvSpPr>
        <p:spPr>
          <a:xfrm>
            <a:off x="3080343" y="1984952"/>
            <a:ext cx="5725596" cy="898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Paso 5: Completar Información Detallada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Se deben ingresar rigurosamente los datos completos de todos los miembros del equipo. El sistema requiere validación de identidad.</a:t>
            </a:r>
            <a:endParaRPr sz="18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89F76F8-DA23-61AD-D0C9-07DA7E47E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2779" y="484188"/>
            <a:ext cx="3230880" cy="104071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6C8686C-BB19-2CEA-C693-380A2B0F4F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1801" y="3128345"/>
            <a:ext cx="2024675" cy="135801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F07B3B2-3AFF-5323-EB73-81245AAE95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3018" y="3128344"/>
            <a:ext cx="2087813" cy="1391875"/>
          </a:xfrm>
          <a:prstGeom prst="rect">
            <a:avLst/>
          </a:prstGeom>
        </p:spPr>
      </p:pic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99BC5180-3FD8-E163-EAE6-7C2795B65DF8}"/>
              </a:ext>
            </a:extLst>
          </p:cNvPr>
          <p:cNvSpPr/>
          <p:nvPr/>
        </p:nvSpPr>
        <p:spPr>
          <a:xfrm>
            <a:off x="7220115" y="3225884"/>
            <a:ext cx="1641064" cy="111916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7" name="Google Shape;58;p1">
            <a:extLst>
              <a:ext uri="{FF2B5EF4-FFF2-40B4-BE49-F238E27FC236}">
                <a16:creationId xmlns:a16="http://schemas.microsoft.com/office/drawing/2014/main" id="{015D8BD8-F2CB-148D-D153-FF3769EB3A54}"/>
              </a:ext>
            </a:extLst>
          </p:cNvPr>
          <p:cNvSpPr txBox="1"/>
          <p:nvPr/>
        </p:nvSpPr>
        <p:spPr>
          <a:xfrm>
            <a:off x="7401018" y="3433778"/>
            <a:ext cx="1460161" cy="703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Apoderado: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Datos completos del padre o tutor.</a:t>
            </a:r>
            <a:endParaRPr sz="18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712903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35768" y="4806159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0" y="4796885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099525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8D81FF6B-3AB7-0D4B-9FC8-D8A578B08526}"/>
              </a:ext>
            </a:extLst>
          </p:cNvPr>
          <p:cNvSpPr txBox="1"/>
          <p:nvPr/>
        </p:nvSpPr>
        <p:spPr>
          <a:xfrm>
            <a:off x="-122830" y="299058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400" b="1" i="0" u="none" strike="noStrike" cap="none" dirty="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Ruta de Registr</a:t>
            </a:r>
            <a:r>
              <a:rPr lang="es-419" sz="2400" b="1" dirty="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o SICE: Documentación y Reporte Final</a:t>
            </a:r>
            <a:endParaRPr sz="3600" b="1" i="0" u="none" strike="noStrike" cap="none" dirty="0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8B81DFAA-2FC5-0296-481E-DEFB133D62F4}"/>
              </a:ext>
            </a:extLst>
          </p:cNvPr>
          <p:cNvSpPr/>
          <p:nvPr/>
        </p:nvSpPr>
        <p:spPr>
          <a:xfrm>
            <a:off x="318100" y="941231"/>
            <a:ext cx="993132" cy="909171"/>
          </a:xfrm>
          <a:prstGeom prst="ellipse">
            <a:avLst/>
          </a:prstGeom>
          <a:solidFill>
            <a:srgbClr val="B80000"/>
          </a:solidFill>
          <a:ln>
            <a:solidFill>
              <a:srgbClr val="B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4000" b="1"/>
              <a:t>6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7C5B387B-5DE8-A70B-456F-4C91D45ED801}"/>
              </a:ext>
            </a:extLst>
          </p:cNvPr>
          <p:cNvSpPr/>
          <p:nvPr/>
        </p:nvSpPr>
        <p:spPr>
          <a:xfrm>
            <a:off x="2000796" y="972802"/>
            <a:ext cx="3230880" cy="909171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Google Shape;58;p1">
            <a:extLst>
              <a:ext uri="{FF2B5EF4-FFF2-40B4-BE49-F238E27FC236}">
                <a16:creationId xmlns:a16="http://schemas.microsoft.com/office/drawing/2014/main" id="{1556D888-C944-38A3-1EA0-9E599437EB81}"/>
              </a:ext>
            </a:extLst>
          </p:cNvPr>
          <p:cNvSpPr txBox="1"/>
          <p:nvPr/>
        </p:nvSpPr>
        <p:spPr>
          <a:xfrm>
            <a:off x="2005636" y="942501"/>
            <a:ext cx="3297400" cy="941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Paso 6: Subir Documentación del Docente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En el ícono correspondiente, cargar los archivos del docente en formato PDF, escaneados correctamente por ambos lados</a:t>
            </a:r>
            <a:endParaRPr sz="18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2791110E-4BC1-C497-6E90-304EACEAB99F}"/>
              </a:ext>
            </a:extLst>
          </p:cNvPr>
          <p:cNvSpPr/>
          <p:nvPr/>
        </p:nvSpPr>
        <p:spPr>
          <a:xfrm>
            <a:off x="2916829" y="3750730"/>
            <a:ext cx="3297401" cy="1121837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1" name="Google Shape;58;p1">
            <a:extLst>
              <a:ext uri="{FF2B5EF4-FFF2-40B4-BE49-F238E27FC236}">
                <a16:creationId xmlns:a16="http://schemas.microsoft.com/office/drawing/2014/main" id="{5445B2B7-CBE5-88D9-14CA-7B3AF2C70072}"/>
              </a:ext>
            </a:extLst>
          </p:cNvPr>
          <p:cNvSpPr txBox="1"/>
          <p:nvPr/>
        </p:nvSpPr>
        <p:spPr>
          <a:xfrm>
            <a:off x="3196228" y="3793629"/>
            <a:ext cx="3297400" cy="742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Paso 7: Generar Reporte Final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Ir a la pestaña “Reportes” &gt; “Generales”. 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120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Generar, descargar y revisar en PDF el reporte de inscritos para verificar que el registro fue un éxito.</a:t>
            </a:r>
            <a:endParaRPr sz="18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C892CCBD-6840-4213-10AD-F7D62EA58DCB}"/>
              </a:ext>
            </a:extLst>
          </p:cNvPr>
          <p:cNvCxnSpPr>
            <a:cxnSpLocks/>
          </p:cNvCxnSpPr>
          <p:nvPr/>
        </p:nvCxnSpPr>
        <p:spPr>
          <a:xfrm>
            <a:off x="1313652" y="1413389"/>
            <a:ext cx="562821" cy="0"/>
          </a:xfrm>
          <a:prstGeom prst="straightConnector1">
            <a:avLst/>
          </a:prstGeom>
          <a:ln w="76200">
            <a:solidFill>
              <a:srgbClr val="B8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3257661E-3948-024F-9AF2-7D8E00243F9B}"/>
              </a:ext>
            </a:extLst>
          </p:cNvPr>
          <p:cNvCxnSpPr>
            <a:cxnSpLocks/>
          </p:cNvCxnSpPr>
          <p:nvPr/>
        </p:nvCxnSpPr>
        <p:spPr>
          <a:xfrm>
            <a:off x="750831" y="1704675"/>
            <a:ext cx="0" cy="2784915"/>
          </a:xfrm>
          <a:prstGeom prst="line">
            <a:avLst/>
          </a:prstGeom>
          <a:ln w="76200">
            <a:solidFill>
              <a:srgbClr val="B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e 13">
            <a:extLst>
              <a:ext uri="{FF2B5EF4-FFF2-40B4-BE49-F238E27FC236}">
                <a16:creationId xmlns:a16="http://schemas.microsoft.com/office/drawing/2014/main" id="{DFC55DE2-31B8-4153-110A-2761DEDF91BC}"/>
              </a:ext>
            </a:extLst>
          </p:cNvPr>
          <p:cNvSpPr/>
          <p:nvPr/>
        </p:nvSpPr>
        <p:spPr>
          <a:xfrm>
            <a:off x="1876473" y="3890430"/>
            <a:ext cx="993132" cy="909171"/>
          </a:xfrm>
          <a:prstGeom prst="ellipse">
            <a:avLst/>
          </a:prstGeom>
          <a:solidFill>
            <a:srgbClr val="B80000"/>
          </a:solidFill>
          <a:ln>
            <a:solidFill>
              <a:srgbClr val="B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4000" b="1"/>
              <a:t>7</a:t>
            </a:r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ED071954-1C0F-8988-CAF4-212F48A5D3FB}"/>
              </a:ext>
            </a:extLst>
          </p:cNvPr>
          <p:cNvCxnSpPr>
            <a:cxnSpLocks/>
          </p:cNvCxnSpPr>
          <p:nvPr/>
        </p:nvCxnSpPr>
        <p:spPr>
          <a:xfrm>
            <a:off x="786600" y="4699516"/>
            <a:ext cx="1125642" cy="0"/>
          </a:xfrm>
          <a:prstGeom prst="straightConnector1">
            <a:avLst/>
          </a:prstGeom>
          <a:ln w="76200">
            <a:solidFill>
              <a:srgbClr val="B8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753B5A96-1FF8-FF62-FC93-051CE869EE63}"/>
              </a:ext>
            </a:extLst>
          </p:cNvPr>
          <p:cNvSpPr/>
          <p:nvPr/>
        </p:nvSpPr>
        <p:spPr>
          <a:xfrm>
            <a:off x="2514553" y="2146621"/>
            <a:ext cx="3319172" cy="118170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8BC42961-9F7A-07C5-91F3-F76ECBB39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1110" y="2267650"/>
            <a:ext cx="714961" cy="94177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311F40F-5B4B-286D-1AD8-3E2233A122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269" y="843603"/>
            <a:ext cx="2962688" cy="207674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B0F6F4C3-8966-5E5B-B705-EED2010610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1782" y="3061093"/>
            <a:ext cx="2540701" cy="1672297"/>
          </a:xfrm>
          <a:prstGeom prst="rect">
            <a:avLst/>
          </a:prstGeom>
        </p:spPr>
      </p:pic>
      <p:sp>
        <p:nvSpPr>
          <p:cNvPr id="20" name="Google Shape;58;p1">
            <a:extLst>
              <a:ext uri="{FF2B5EF4-FFF2-40B4-BE49-F238E27FC236}">
                <a16:creationId xmlns:a16="http://schemas.microsoft.com/office/drawing/2014/main" id="{7B165E74-CAC7-550E-0572-2FD090186C1B}"/>
              </a:ext>
            </a:extLst>
          </p:cNvPr>
          <p:cNvSpPr txBox="1"/>
          <p:nvPr/>
        </p:nvSpPr>
        <p:spPr>
          <a:xfrm>
            <a:off x="3223443" y="2150213"/>
            <a:ext cx="2504563" cy="1175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</a:pPr>
            <a:r>
              <a:rPr lang="es-419" sz="120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- Ficha de inscripción (Anexo E1)</a:t>
            </a:r>
          </a:p>
          <a:p>
            <a:r>
              <a:rPr lang="es-419" sz="1200">
                <a:solidFill>
                  <a:srgbClr val="0C3D48"/>
                </a:solidFill>
                <a:latin typeface="+mj-lt"/>
                <a:ea typeface="Century Gothic"/>
              </a:rPr>
              <a:t>- </a:t>
            </a:r>
            <a:r>
              <a:rPr lang="es-419" sz="1200" err="1">
                <a:solidFill>
                  <a:srgbClr val="0C3D48"/>
                </a:solidFill>
                <a:latin typeface="+mj-lt"/>
                <a:ea typeface="Century Gothic"/>
              </a:rPr>
              <a:t>Copia </a:t>
            </a:r>
            <a:r>
              <a:rPr lang="es-419" sz="1200">
                <a:solidFill>
                  <a:srgbClr val="0C3D48"/>
                </a:solidFill>
                <a:latin typeface="+mj-lt"/>
                <a:ea typeface="Century Gothic"/>
              </a:rPr>
              <a:t>de DNI</a:t>
            </a:r>
            <a:endParaRPr lang="es-419">
              <a:latin typeface="+mj-lt"/>
              <a:ea typeface="Century Gothic"/>
            </a:endParaRPr>
          </a:p>
          <a:p>
            <a:r>
              <a:rPr lang="es-419" sz="1200">
                <a:solidFill>
                  <a:srgbClr val="0C3D48"/>
                </a:solidFill>
                <a:latin typeface="+mj-lt"/>
                <a:ea typeface="Century Gothic"/>
              </a:rPr>
              <a:t>-</a:t>
            </a: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sym typeface="Century Gothic"/>
              </a:rPr>
              <a:t> </a:t>
            </a:r>
            <a:r>
              <a:rPr lang="es-419" sz="1200">
                <a:solidFill>
                  <a:srgbClr val="0C3D48"/>
                </a:solidFill>
                <a:latin typeface="+mj-lt"/>
                <a:ea typeface="Century Gothic"/>
                <a:sym typeface="Century Gothic"/>
              </a:rPr>
              <a:t>Declaración Jurada (Anexo E14)</a:t>
            </a:r>
            <a:endParaRPr lang="es-419"/>
          </a:p>
          <a:p>
            <a:pPr>
              <a:buSzPts val="6200"/>
            </a:pPr>
            <a:r>
              <a:rPr lang="es-419" sz="120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- </a:t>
            </a: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Credencial I.E. (Anexo E13)</a:t>
            </a:r>
            <a:endParaRPr lang="es-419" sz="12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</a:endParaRPr>
          </a:p>
          <a:p>
            <a:pPr>
              <a:buSzPts val="6200"/>
            </a:pPr>
            <a:r>
              <a:rPr lang="es-419" sz="1200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- </a:t>
            </a:r>
            <a:r>
              <a:rPr lang="es-419" sz="120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Título pedagógico +</a:t>
            </a:r>
            <a:r>
              <a:rPr lang="es-419" sz="1200">
                <a:solidFill>
                  <a:srgbClr val="0C3D48"/>
                </a:solidFill>
                <a:latin typeface="+mj-lt"/>
                <a:ea typeface="Century Gothic"/>
                <a:sym typeface="Century Gothic"/>
              </a:rPr>
              <a:t> Copia del contrato laboral</a:t>
            </a:r>
            <a:endParaRPr lang="es-419" sz="1200">
              <a:latin typeface="+mj-lt"/>
              <a:ea typeface="Century Gothic"/>
              <a:sym typeface="Century Gothic"/>
            </a:endParaRPr>
          </a:p>
          <a:p>
            <a:pPr marR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00"/>
            </a:pPr>
            <a:endParaRPr lang="es-419" sz="1200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185666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s-PE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 de Gestión Pedagógica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0" y="0"/>
            <a:ext cx="898254" cy="383822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" name="TextBox 4">
            <a:extLst>
              <a:ext uri="{FF2B5EF4-FFF2-40B4-BE49-F238E27FC236}">
                <a16:creationId xmlns:a16="http://schemas.microsoft.com/office/drawing/2014/main" id="{ED2D7D5B-C24F-D8EE-AC46-BDF37897FD0F}"/>
              </a:ext>
            </a:extLst>
          </p:cNvPr>
          <p:cNvSpPr txBox="1"/>
          <p:nvPr/>
        </p:nvSpPr>
        <p:spPr>
          <a:xfrm>
            <a:off x="1046071" y="548554"/>
            <a:ext cx="7515135" cy="316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30"/>
              </a:lnSpc>
            </a:pPr>
            <a:r>
              <a:rPr lang="en-US" sz="1950" dirty="0">
                <a:solidFill>
                  <a:srgbClr val="FF0000"/>
                </a:solidFill>
                <a:latin typeface="MADE Tommy Soft"/>
                <a:ea typeface="MADE Tommy Soft"/>
                <a:cs typeface="MADE Tommy Soft"/>
                <a:sym typeface="MADE Tommy Soft"/>
              </a:rPr>
              <a:t>RUTA METODOLÓGICA DE ASISTENCIA TÉCNICA VIRTUAL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4953BD5-3878-BFF0-3E98-7D931588E9A4}"/>
              </a:ext>
            </a:extLst>
          </p:cNvPr>
          <p:cNvSpPr txBox="1"/>
          <p:nvPr/>
        </p:nvSpPr>
        <p:spPr>
          <a:xfrm>
            <a:off x="3747910" y="986159"/>
            <a:ext cx="49336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Informar la ruta metodológica de la asistencia:  Encuadre, propósito y producto.</a:t>
            </a:r>
            <a:endParaRPr lang="en-US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8A82C5D-2C49-E304-13AF-38421DCA5479}"/>
              </a:ext>
            </a:extLst>
          </p:cNvPr>
          <p:cNvSpPr txBox="1"/>
          <p:nvPr/>
        </p:nvSpPr>
        <p:spPr>
          <a:xfrm>
            <a:off x="3747909" y="1985182"/>
            <a:ext cx="53161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Desarrollo de la asistencia técnica virtual:  </a:t>
            </a:r>
            <a:r>
              <a:rPr lang="es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Orientaciones  para la ejecución de la feria, Pautas para la presentación del proyecto, informe y cuaderno de campo</a:t>
            </a:r>
            <a:r>
              <a:rPr lang="es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sz="1800" b="1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668D39C-6B6D-AAC5-EF4F-00245F01FF3D}"/>
              </a:ext>
            </a:extLst>
          </p:cNvPr>
          <p:cNvSpPr txBox="1"/>
          <p:nvPr/>
        </p:nvSpPr>
        <p:spPr>
          <a:xfrm>
            <a:off x="3747909" y="3587962"/>
            <a:ext cx="4826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Ronda de preguntas. Encuesta de satisfacción. Compromisos.</a:t>
            </a:r>
            <a:endParaRPr lang="en-US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07F17AFE-8BA4-0157-FA5D-28E33A1D3E9D}"/>
              </a:ext>
            </a:extLst>
          </p:cNvPr>
          <p:cNvSpPr txBox="1"/>
          <p:nvPr/>
        </p:nvSpPr>
        <p:spPr>
          <a:xfrm>
            <a:off x="6748417" y="1650574"/>
            <a:ext cx="19483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  <a:latin typeface="Arial Black" panose="020B0A04020102020204" pitchFamily="34" charset="0"/>
              </a:rPr>
              <a:t>5 minutos</a:t>
            </a:r>
            <a:endParaRPr lang="en-US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756D666A-DF92-6546-36DD-7D5C043BE1BB}"/>
              </a:ext>
            </a:extLst>
          </p:cNvPr>
          <p:cNvSpPr txBox="1"/>
          <p:nvPr/>
        </p:nvSpPr>
        <p:spPr>
          <a:xfrm>
            <a:off x="6395539" y="3098672"/>
            <a:ext cx="24891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  <a:latin typeface="Arial Black" panose="020B0A04020102020204" pitchFamily="34" charset="0"/>
              </a:rPr>
              <a:t> 45 minutos</a:t>
            </a:r>
            <a:endParaRPr lang="en-US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6B3F81F-8DC6-AAEC-169B-56CC06DF438A}"/>
              </a:ext>
            </a:extLst>
          </p:cNvPr>
          <p:cNvSpPr txBox="1"/>
          <p:nvPr/>
        </p:nvSpPr>
        <p:spPr>
          <a:xfrm>
            <a:off x="6515410" y="4232063"/>
            <a:ext cx="22494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solidFill>
                  <a:srgbClr val="FF0000"/>
                </a:solidFill>
                <a:latin typeface="Arial Black" panose="020B0A04020102020204" pitchFamily="34" charset="0"/>
              </a:rPr>
              <a:t>10 minutos</a:t>
            </a:r>
            <a:endParaRPr lang="en-US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23" name="Picture 2" descr="EUREKA impulsa la innovación internacional con dos nuevas convocatorias  estratégicas en 2026 | deducible.es">
            <a:extLst>
              <a:ext uri="{FF2B5EF4-FFF2-40B4-BE49-F238E27FC236}">
                <a16:creationId xmlns:a16="http://schemas.microsoft.com/office/drawing/2014/main" id="{C417AB95-AEFC-4707-F159-4CF6A92F5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223" y="1453287"/>
            <a:ext cx="3174609" cy="270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7629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BA926ED-233D-608C-3A46-606272781AA7}"/>
              </a:ext>
            </a:extLst>
          </p:cNvPr>
          <p:cNvSpPr txBox="1"/>
          <p:nvPr/>
        </p:nvSpPr>
        <p:spPr>
          <a:xfrm>
            <a:off x="1583872" y="1909856"/>
            <a:ext cx="6172199" cy="4924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1" vertOverflow="overflow" horzOverflow="overflow" vert="horz" wrap="square" lIns="91425" tIns="91425" rIns="91425" bIns="91425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/>
              <a:t>https://www.youtube.com/watch?v=JNj4xCzccEk</a:t>
            </a:r>
          </a:p>
        </p:txBody>
      </p:sp>
    </p:spTree>
    <p:extLst>
      <p:ext uri="{BB962C8B-B14F-4D97-AF65-F5344CB8AC3E}">
        <p14:creationId xmlns:p14="http://schemas.microsoft.com/office/powerpoint/2010/main" val="34846432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s-PE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 de Gestión Pedagógica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" name="Google Shape;58;p1">
            <a:extLst>
              <a:ext uri="{FF2B5EF4-FFF2-40B4-BE49-F238E27FC236}">
                <a16:creationId xmlns:a16="http://schemas.microsoft.com/office/drawing/2014/main" id="{5C7EF3E5-C2EF-2ECD-7929-DD0CE24F0C43}"/>
              </a:ext>
            </a:extLst>
          </p:cNvPr>
          <p:cNvSpPr txBox="1"/>
          <p:nvPr/>
        </p:nvSpPr>
        <p:spPr>
          <a:xfrm>
            <a:off x="-245659" y="111312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400" b="1" i="0" u="none" strike="noStrike" cap="none" dirty="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Recomendaciones importantes</a:t>
            </a:r>
            <a:endParaRPr sz="3600" b="1" i="0" u="none" strike="noStrike" cap="none" dirty="0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0A73313-A16F-568C-770E-B9D690888153}"/>
              </a:ext>
            </a:extLst>
          </p:cNvPr>
          <p:cNvSpPr txBox="1"/>
          <p:nvPr/>
        </p:nvSpPr>
        <p:spPr>
          <a:xfrm>
            <a:off x="1050081" y="726222"/>
            <a:ext cx="7563555" cy="40934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/>
              <a:t>Fecha del evento: 9 de setiembre de 2026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/>
              <a:t>Inicio: 8:00 a. 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/>
              <a:t>Instalación de proyectos a las 7:30 a. m.</a:t>
            </a:r>
          </a:p>
          <a:p>
            <a:endParaRPr lang="es-E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/>
              <a:t>Sede: I.E. “César Vallejo” – Ciudad de Dios.</a:t>
            </a:r>
          </a:p>
          <a:p>
            <a:r>
              <a:rPr lang="es-ES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/>
              <a:t>Distribución del tiempo de exposición: 10 minutos.</a:t>
            </a:r>
          </a:p>
          <a:p>
            <a:endParaRPr lang="es-E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/>
              <a:t>Revisión de formularios de evaluación.</a:t>
            </a:r>
          </a:p>
          <a:p>
            <a:endParaRPr lang="es-ES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b="1" dirty="0"/>
              <a:t>Demostrar una conducta correcta y ejemplificadora.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22357859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1143" cy="40640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151;p7">
            <a:extLst>
              <a:ext uri="{FF2B5EF4-FFF2-40B4-BE49-F238E27FC236}">
                <a16:creationId xmlns:a16="http://schemas.microsoft.com/office/drawing/2014/main" id="{E1BA5867-E8F1-1797-C004-7D78486A65A2}"/>
              </a:ext>
            </a:extLst>
          </p:cNvPr>
          <p:cNvSpPr txBox="1"/>
          <p:nvPr/>
        </p:nvSpPr>
        <p:spPr>
          <a:xfrm>
            <a:off x="993422" y="1106163"/>
            <a:ext cx="6570000" cy="9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6200" b="1" i="0" u="none" strike="noStrike" cap="none" dirty="0">
                <a:solidFill>
                  <a:srgbClr val="FF0000"/>
                </a:solidFill>
                <a:latin typeface="Aileron Bold" panose="00000800000000000000" pitchFamily="50" charset="0"/>
                <a:ea typeface="Century Gothic"/>
                <a:cs typeface="Century Gothic"/>
                <a:sym typeface="Century Gothic"/>
              </a:rPr>
              <a:t>GRACIAS</a:t>
            </a:r>
            <a:endParaRPr sz="6200" b="1" i="0" u="none" strike="noStrike" cap="none" dirty="0">
              <a:solidFill>
                <a:srgbClr val="FF0000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4" name="Google Shape;152;p7">
            <a:extLst>
              <a:ext uri="{FF2B5EF4-FFF2-40B4-BE49-F238E27FC236}">
                <a16:creationId xmlns:a16="http://schemas.microsoft.com/office/drawing/2014/main" id="{70AB2340-B95F-8D18-3DBE-59578B9C8E7A}"/>
              </a:ext>
            </a:extLst>
          </p:cNvPr>
          <p:cNvCxnSpPr/>
          <p:nvPr/>
        </p:nvCxnSpPr>
        <p:spPr>
          <a:xfrm>
            <a:off x="2844018" y="2167182"/>
            <a:ext cx="350520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Google Shape;79;p3">
            <a:extLst>
              <a:ext uri="{FF2B5EF4-FFF2-40B4-BE49-F238E27FC236}">
                <a16:creationId xmlns:a16="http://schemas.microsoft.com/office/drawing/2014/main" id="{15FD7E68-3766-01B0-C3DE-D036A47C03D5}"/>
              </a:ext>
            </a:extLst>
          </p:cNvPr>
          <p:cNvSpPr txBox="1"/>
          <p:nvPr/>
        </p:nvSpPr>
        <p:spPr>
          <a:xfrm>
            <a:off x="809625" y="2365021"/>
            <a:ext cx="8775700" cy="7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lang="es-419" sz="2000">
                <a:solidFill>
                  <a:srgbClr val="0C3D48"/>
                </a:solidFill>
                <a:latin typeface="Aileron Bold" panose="00000800000000000000" pitchFamily="50" charset="0"/>
                <a:ea typeface="Century Gothic"/>
                <a:cs typeface="Century Gothic"/>
                <a:sym typeface="Century Gothic"/>
              </a:rPr>
              <a:t>Feria Escolar Nacional de Ciencias y Tecnología EUREKA 2026</a:t>
            </a:r>
            <a:endParaRPr sz="2000" i="0" u="none" strike="noStrike" cap="none">
              <a:solidFill>
                <a:srgbClr val="0C3D48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45941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s-PE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 de Gestión Pedagógica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932121" cy="411517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8E3F9FD4-B6ED-3DF6-6DDA-5543F131AD2A}"/>
              </a:ext>
            </a:extLst>
          </p:cNvPr>
          <p:cNvSpPr txBox="1"/>
          <p:nvPr/>
        </p:nvSpPr>
        <p:spPr>
          <a:xfrm>
            <a:off x="-132293" y="661208"/>
            <a:ext cx="9144000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3600" b="1" i="0" u="none" strike="noStrike" cap="none">
                <a:solidFill>
                  <a:srgbClr val="0C3D48"/>
                </a:solidFill>
                <a:latin typeface="+mn-lt"/>
                <a:ea typeface="Century Gothic"/>
                <a:cs typeface="Century Gothic"/>
                <a:sym typeface="Century Gothic"/>
              </a:rPr>
              <a:t>Propósito Pedagógico de Eureka 2026</a:t>
            </a:r>
            <a:endParaRPr sz="4800" b="1" i="0" u="none" strike="noStrike" cap="none">
              <a:solidFill>
                <a:srgbClr val="0C3D48"/>
              </a:solidFill>
              <a:latin typeface="+mn-lt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7D16BC6-E738-BA84-2FE9-688AD4276A8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3694081" y="1518311"/>
            <a:ext cx="1306897" cy="1333686"/>
          </a:xfrm>
          <a:prstGeom prst="rect">
            <a:avLst/>
          </a:prstGeom>
        </p:spPr>
      </p:pic>
      <p:sp>
        <p:nvSpPr>
          <p:cNvPr id="6" name="Google Shape;58;p1">
            <a:extLst>
              <a:ext uri="{FF2B5EF4-FFF2-40B4-BE49-F238E27FC236}">
                <a16:creationId xmlns:a16="http://schemas.microsoft.com/office/drawing/2014/main" id="{BB79B774-1EC6-36DA-83BD-3E588591B29F}"/>
              </a:ext>
            </a:extLst>
          </p:cNvPr>
          <p:cNvSpPr txBox="1"/>
          <p:nvPr/>
        </p:nvSpPr>
        <p:spPr>
          <a:xfrm>
            <a:off x="229829" y="4066680"/>
            <a:ext cx="9144000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endParaRPr sz="2800" i="0" u="none" strike="noStrike" cap="none">
              <a:solidFill>
                <a:schemeClr val="tx1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020DE87-0C36-8FED-FF94-FAD65690C7BE}"/>
              </a:ext>
            </a:extLst>
          </p:cNvPr>
          <p:cNvSpPr/>
          <p:nvPr/>
        </p:nvSpPr>
        <p:spPr>
          <a:xfrm>
            <a:off x="519350" y="3156572"/>
            <a:ext cx="8429756" cy="148603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s-ES" sz="1800" b="1" i="0" u="none" strike="noStrike" cap="none" dirty="0">
              <a:solidFill>
                <a:srgbClr val="0C3D48"/>
              </a:solidFill>
              <a:ea typeface="Century Gothic"/>
              <a:cs typeface="Century Gothic"/>
              <a:sym typeface="Century Gothic"/>
            </a:endParaRPr>
          </a:p>
          <a:p>
            <a:pPr algn="ctr"/>
            <a:r>
              <a:rPr lang="es-ES" sz="1800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Promover el desarrollo de competencias del Currículo Nacional mediante </a:t>
            </a:r>
            <a:r>
              <a:rPr lang="es-ES" sz="1800" i="0" u="none" strike="noStrike" cap="none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la indagación, </a:t>
            </a:r>
            <a:r>
              <a:rPr lang="es-ES" sz="1800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el análisis </a:t>
            </a:r>
            <a:r>
              <a:rPr lang="es-ES" sz="1800" i="0" u="none" strike="noStrike" cap="none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de </a:t>
            </a:r>
            <a:r>
              <a:rPr lang="es-ES" sz="1800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evidencias </a:t>
            </a:r>
            <a:r>
              <a:rPr lang="es-ES" sz="1800" i="0" u="none" strike="noStrike" cap="none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y la </a:t>
            </a:r>
            <a:r>
              <a:rPr lang="es-ES" sz="1800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formulación de explicaciones y soluciones a problemas </a:t>
            </a:r>
            <a:r>
              <a:rPr lang="es-ES" sz="1800" i="0" u="none" strike="noStrike" cap="none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del </a:t>
            </a:r>
            <a:r>
              <a:rPr lang="es-ES" sz="1800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entorno, fortaleciendo el </a:t>
            </a:r>
            <a:r>
              <a:rPr lang="es-ES" sz="1800" i="0" u="none" strike="noStrike" cap="none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pensamiento </a:t>
            </a:r>
            <a:r>
              <a:rPr lang="es-ES" sz="1800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científico, </a:t>
            </a:r>
            <a:r>
              <a:rPr lang="es-ES" sz="1800" i="0" u="none" strike="noStrike" cap="none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crítico</a:t>
            </a:r>
            <a:r>
              <a:rPr lang="es-ES" sz="1800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 y creativo, así como el ejercicio de una ciudadanía responsable</a:t>
            </a:r>
            <a:r>
              <a:rPr lang="es-ES" sz="1800" i="0" u="none" strike="noStrike" cap="none" dirty="0">
                <a:solidFill>
                  <a:srgbClr val="0C3D48"/>
                </a:solidFill>
                <a:ea typeface="+mn-lt"/>
                <a:cs typeface="+mn-lt"/>
                <a:sym typeface="Century Gothic"/>
              </a:rPr>
              <a:t>.</a:t>
            </a:r>
            <a:endParaRPr lang="es-ES" dirty="0">
              <a:ea typeface="+mn-lt"/>
              <a:cs typeface="+mn-lt"/>
            </a:endParaRPr>
          </a:p>
          <a:p>
            <a:pPr algn="ctr"/>
            <a:endParaRPr lang="es-PE" sz="1800" dirty="0">
              <a:solidFill>
                <a:srgbClr val="0C3D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159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8869D-0B71-87C8-7AEE-8D1D6DB1C9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4BCFE61D-9C69-3612-C58C-E81E75765E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016853" cy="374769"/>
          </a:xfrm>
          <a:prstGeom prst="rect">
            <a:avLst/>
          </a:prstGeom>
        </p:spPr>
      </p:pic>
      <p:sp>
        <p:nvSpPr>
          <p:cNvPr id="3" name="Google Shape;67;p14">
            <a:extLst>
              <a:ext uri="{FF2B5EF4-FFF2-40B4-BE49-F238E27FC236}">
                <a16:creationId xmlns:a16="http://schemas.microsoft.com/office/drawing/2014/main" id="{7EDBC1F2-4ECC-56EC-B932-96A8D8759F6B}"/>
              </a:ext>
            </a:extLst>
          </p:cNvPr>
          <p:cNvSpPr/>
          <p:nvPr/>
        </p:nvSpPr>
        <p:spPr>
          <a:xfrm>
            <a:off x="787977" y="427898"/>
            <a:ext cx="4991933" cy="590550"/>
          </a:xfrm>
          <a:prstGeom prst="rect">
            <a:avLst/>
          </a:prstGeom>
          <a:solidFill>
            <a:srgbClr val="ED2E45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algn="ctr"/>
            <a:r>
              <a:rPr lang="es-PE" sz="3300" b="1" dirty="0">
                <a:solidFill>
                  <a:schemeClr val="bg1"/>
                </a:solidFill>
              </a:rPr>
              <a:t>Propósito de la ATV</a:t>
            </a:r>
            <a:endParaRPr sz="3300" b="1" dirty="0">
              <a:solidFill>
                <a:schemeClr val="bg1"/>
              </a:solidFill>
            </a:endParaRPr>
          </a:p>
        </p:txBody>
      </p:sp>
      <p:sp>
        <p:nvSpPr>
          <p:cNvPr id="5" name="Google Shape;67;p14">
            <a:extLst>
              <a:ext uri="{FF2B5EF4-FFF2-40B4-BE49-F238E27FC236}">
                <a16:creationId xmlns:a16="http://schemas.microsoft.com/office/drawing/2014/main" id="{42488EC4-F1AC-51C6-574A-6FFA2E1D73C5}"/>
              </a:ext>
            </a:extLst>
          </p:cNvPr>
          <p:cNvSpPr/>
          <p:nvPr/>
        </p:nvSpPr>
        <p:spPr>
          <a:xfrm>
            <a:off x="787977" y="2544959"/>
            <a:ext cx="2253916" cy="59055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45713" tIns="45713" rIns="45713" bIns="45713" anchor="ctr" anchorCtr="0">
            <a:noAutofit/>
          </a:bodyPr>
          <a:lstStyle/>
          <a:p>
            <a:pPr algn="ctr"/>
            <a:r>
              <a:rPr lang="es-PE" sz="3300" b="1" dirty="0">
                <a:solidFill>
                  <a:schemeClr val="bg1"/>
                </a:solidFill>
              </a:rPr>
              <a:t>Producto</a:t>
            </a:r>
            <a:endParaRPr sz="3300" b="1" dirty="0">
              <a:solidFill>
                <a:schemeClr val="bg1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AAB01E8-1CA5-4804-B3D1-F86638286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279" y="-11108"/>
            <a:ext cx="779721" cy="40005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5188FF0-7BC5-4689-B2F1-F3BC396B2B51}"/>
              </a:ext>
            </a:extLst>
          </p:cNvPr>
          <p:cNvSpPr txBox="1"/>
          <p:nvPr/>
        </p:nvSpPr>
        <p:spPr>
          <a:xfrm>
            <a:off x="1050082" y="1160265"/>
            <a:ext cx="7581900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32068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tabLst>
                <a:tab pos="405130" algn="l"/>
              </a:tabLst>
            </a:pPr>
            <a:r>
              <a:rPr lang="es-E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Brindar orientaciones técnicas y pedagógicas a los docentes asesores de proyectos participantes para garantizar la adecuada ejecución de la XXXVI Feria Nacional de Ciencia y Tecnología “EUREKA 2026” Etapa UGEL.</a:t>
            </a:r>
            <a:endParaRPr lang="es-PE" sz="1600" i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D5CAD27-C8FF-4141-A9A8-5C99DD95EE04}"/>
              </a:ext>
            </a:extLst>
          </p:cNvPr>
          <p:cNvSpPr txBox="1"/>
          <p:nvPr/>
        </p:nvSpPr>
        <p:spPr>
          <a:xfrm>
            <a:off x="1230488" y="3363776"/>
            <a:ext cx="74944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es-ES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Asesores informados y preparados con orientaciones claras para la ejecución y participación efectiva de los proyectos en la feria</a:t>
            </a:r>
            <a:r>
              <a:rPr lang="es-ES" sz="1800" i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s-PE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F0CB092-64AF-66E4-743C-0DAA5C1B9024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A5CE38CC-3375-B8C0-E7C8-56787344A8E1}"/>
              </a:ext>
            </a:extLst>
          </p:cNvPr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s-PE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 de Gestión Pedagógica</a:t>
            </a:r>
          </a:p>
        </p:txBody>
      </p:sp>
    </p:spTree>
    <p:extLst>
      <p:ext uri="{BB962C8B-B14F-4D97-AF65-F5344CB8AC3E}">
        <p14:creationId xmlns:p14="http://schemas.microsoft.com/office/powerpoint/2010/main" val="792099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988565" cy="411914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33A02C2D-C548-4926-0D37-2CE8CFC77053}"/>
              </a:ext>
            </a:extLst>
          </p:cNvPr>
          <p:cNvSpPr txBox="1"/>
          <p:nvPr/>
        </p:nvSpPr>
        <p:spPr>
          <a:xfrm>
            <a:off x="-122830" y="310074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8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Categorías de Participación por Grados</a:t>
            </a:r>
            <a:endParaRPr sz="4000" b="1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58;p1">
            <a:extLst>
              <a:ext uri="{FF2B5EF4-FFF2-40B4-BE49-F238E27FC236}">
                <a16:creationId xmlns:a16="http://schemas.microsoft.com/office/drawing/2014/main" id="{7179E29F-62A3-EB90-1534-1E241B7E6F19}"/>
              </a:ext>
            </a:extLst>
          </p:cNvPr>
          <p:cNvSpPr txBox="1"/>
          <p:nvPr/>
        </p:nvSpPr>
        <p:spPr>
          <a:xfrm>
            <a:off x="229829" y="3794533"/>
            <a:ext cx="9144000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endParaRPr sz="2800" i="0" u="none" strike="noStrike" cap="none">
              <a:solidFill>
                <a:schemeClr val="tx1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34137467-D22A-FB3E-C2A7-AF3CA950B4A8}"/>
              </a:ext>
            </a:extLst>
          </p:cNvPr>
          <p:cNvSpPr/>
          <p:nvPr/>
        </p:nvSpPr>
        <p:spPr>
          <a:xfrm>
            <a:off x="456725" y="908369"/>
            <a:ext cx="3674363" cy="637198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b="1">
                <a:solidFill>
                  <a:srgbClr val="0C3D48"/>
                </a:solidFill>
                <a:highlight>
                  <a:srgbClr val="FFFF00"/>
                </a:highlight>
              </a:rPr>
              <a:t>Educación Primaria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A024CEAD-7B8F-6251-29E0-75BBDAA914CD}"/>
              </a:ext>
            </a:extLst>
          </p:cNvPr>
          <p:cNvGrpSpPr/>
          <p:nvPr/>
        </p:nvGrpSpPr>
        <p:grpSpPr>
          <a:xfrm>
            <a:off x="456727" y="1700166"/>
            <a:ext cx="3763548" cy="959709"/>
            <a:chOff x="485861" y="1969289"/>
            <a:chExt cx="3788480" cy="3117893"/>
          </a:xfrm>
        </p:grpSpPr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AF3BE6B9-4ABC-1787-E25E-A607133B1368}"/>
                </a:ext>
              </a:extLst>
            </p:cNvPr>
            <p:cNvSpPr/>
            <p:nvPr/>
          </p:nvSpPr>
          <p:spPr>
            <a:xfrm>
              <a:off x="485861" y="1969289"/>
              <a:ext cx="3788480" cy="311789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1" name="Google Shape;58;p1">
              <a:extLst>
                <a:ext uri="{FF2B5EF4-FFF2-40B4-BE49-F238E27FC236}">
                  <a16:creationId xmlns:a16="http://schemas.microsoft.com/office/drawing/2014/main" id="{3A84A876-56C6-6A53-5154-95B77727A67E}"/>
                </a:ext>
              </a:extLst>
            </p:cNvPr>
            <p:cNvSpPr txBox="1"/>
            <p:nvPr/>
          </p:nvSpPr>
          <p:spPr>
            <a:xfrm>
              <a:off x="668542" y="2701940"/>
              <a:ext cx="3423117" cy="20838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  <a:buFont typeface="Arial"/>
                <a:buNone/>
              </a:pPr>
              <a:r>
                <a:rPr lang="es-419" sz="2000" b="1" dirty="0">
                  <a:solidFill>
                    <a:srgbClr val="0C3D48"/>
                  </a:solidFill>
                  <a:highlight>
                    <a:srgbClr val="00FFFF"/>
                  </a:highlight>
                  <a:latin typeface="+mj-lt"/>
                  <a:ea typeface="Century Gothic"/>
                  <a:cs typeface="Century Gothic"/>
                  <a:sym typeface="Century Gothic"/>
                </a:rPr>
                <a:t>Categoría A: 1° y 2° grado</a:t>
              </a:r>
              <a:endParaRPr sz="3200" b="1" i="0" u="none" strike="noStrike" cap="none" dirty="0">
                <a:solidFill>
                  <a:srgbClr val="0C3D48"/>
                </a:solidFill>
                <a:highlight>
                  <a:srgbClr val="00FFFF"/>
                </a:highlight>
                <a:latin typeface="+mj-lt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5212F9C6-B608-97EF-5741-9219A0592622}"/>
              </a:ext>
            </a:extLst>
          </p:cNvPr>
          <p:cNvGrpSpPr/>
          <p:nvPr/>
        </p:nvGrpSpPr>
        <p:grpSpPr>
          <a:xfrm>
            <a:off x="456726" y="2772195"/>
            <a:ext cx="3763548" cy="959709"/>
            <a:chOff x="485861" y="1969289"/>
            <a:chExt cx="3788480" cy="3117893"/>
          </a:xfrm>
        </p:grpSpPr>
        <p:sp>
          <p:nvSpPr>
            <p:cNvPr id="13" name="Rectángulo: esquinas redondeadas 12">
              <a:extLst>
                <a:ext uri="{FF2B5EF4-FFF2-40B4-BE49-F238E27FC236}">
                  <a16:creationId xmlns:a16="http://schemas.microsoft.com/office/drawing/2014/main" id="{3FCB0CBA-2B8D-7986-C0F2-271108BFF835}"/>
                </a:ext>
              </a:extLst>
            </p:cNvPr>
            <p:cNvSpPr/>
            <p:nvPr/>
          </p:nvSpPr>
          <p:spPr>
            <a:xfrm>
              <a:off x="485861" y="1969289"/>
              <a:ext cx="3788480" cy="311789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4" name="Google Shape;58;p1">
              <a:extLst>
                <a:ext uri="{FF2B5EF4-FFF2-40B4-BE49-F238E27FC236}">
                  <a16:creationId xmlns:a16="http://schemas.microsoft.com/office/drawing/2014/main" id="{F27BC881-4703-5E6A-0F64-BABF5F9E992D}"/>
                </a:ext>
              </a:extLst>
            </p:cNvPr>
            <p:cNvSpPr txBox="1"/>
            <p:nvPr/>
          </p:nvSpPr>
          <p:spPr>
            <a:xfrm>
              <a:off x="668542" y="2701940"/>
              <a:ext cx="3423117" cy="20838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  <a:buFont typeface="Arial"/>
                <a:buNone/>
              </a:pPr>
              <a:r>
                <a:rPr lang="es-419" sz="2000" b="1" dirty="0">
                  <a:solidFill>
                    <a:srgbClr val="0C3D48"/>
                  </a:solidFill>
                  <a:highlight>
                    <a:srgbClr val="00FFFF"/>
                  </a:highlight>
                  <a:latin typeface="+mj-lt"/>
                  <a:ea typeface="Century Gothic"/>
                  <a:cs typeface="Century Gothic"/>
                  <a:sym typeface="Century Gothic"/>
                </a:rPr>
                <a:t>Categoría B: 3° y 4° grado</a:t>
              </a:r>
              <a:endParaRPr sz="3200" b="1" i="0" u="none" strike="noStrike" cap="none" dirty="0">
                <a:solidFill>
                  <a:srgbClr val="0C3D48"/>
                </a:solidFill>
                <a:highlight>
                  <a:srgbClr val="00FFFF"/>
                </a:highlight>
                <a:latin typeface="+mj-lt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1C7A5BEF-C07A-53D1-F400-FE501E083D19}"/>
              </a:ext>
            </a:extLst>
          </p:cNvPr>
          <p:cNvGrpSpPr/>
          <p:nvPr/>
        </p:nvGrpSpPr>
        <p:grpSpPr>
          <a:xfrm>
            <a:off x="460169" y="3864648"/>
            <a:ext cx="3763548" cy="959709"/>
            <a:chOff x="485861" y="1969289"/>
            <a:chExt cx="3788480" cy="3117893"/>
          </a:xfrm>
        </p:grpSpPr>
        <p:sp>
          <p:nvSpPr>
            <p:cNvPr id="16" name="Rectángulo: esquinas redondeadas 15">
              <a:extLst>
                <a:ext uri="{FF2B5EF4-FFF2-40B4-BE49-F238E27FC236}">
                  <a16:creationId xmlns:a16="http://schemas.microsoft.com/office/drawing/2014/main" id="{0CD73124-C378-63BE-BE11-9D773037D43F}"/>
                </a:ext>
              </a:extLst>
            </p:cNvPr>
            <p:cNvSpPr/>
            <p:nvPr/>
          </p:nvSpPr>
          <p:spPr>
            <a:xfrm>
              <a:off x="485861" y="1969289"/>
              <a:ext cx="3788480" cy="311789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7" name="Google Shape;58;p1">
              <a:extLst>
                <a:ext uri="{FF2B5EF4-FFF2-40B4-BE49-F238E27FC236}">
                  <a16:creationId xmlns:a16="http://schemas.microsoft.com/office/drawing/2014/main" id="{01AAB8A6-B0B3-5B69-57B3-54746F1C6767}"/>
                </a:ext>
              </a:extLst>
            </p:cNvPr>
            <p:cNvSpPr txBox="1"/>
            <p:nvPr/>
          </p:nvSpPr>
          <p:spPr>
            <a:xfrm>
              <a:off x="668542" y="2701940"/>
              <a:ext cx="3423117" cy="20838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  <a:buFont typeface="Arial"/>
                <a:buNone/>
              </a:pPr>
              <a:r>
                <a:rPr lang="es-419" sz="2000" b="1" dirty="0">
                  <a:solidFill>
                    <a:srgbClr val="0C3D48"/>
                  </a:solidFill>
                  <a:highlight>
                    <a:srgbClr val="00FFFF"/>
                  </a:highlight>
                  <a:latin typeface="+mj-lt"/>
                  <a:ea typeface="Century Gothic"/>
                  <a:cs typeface="Century Gothic"/>
                  <a:sym typeface="Century Gothic"/>
                </a:rPr>
                <a:t>Categoría C: 5° y 6° grado</a:t>
              </a:r>
              <a:endParaRPr sz="3200" b="1" i="0" u="none" strike="noStrike" cap="none" dirty="0">
                <a:solidFill>
                  <a:srgbClr val="0C3D48"/>
                </a:solidFill>
                <a:highlight>
                  <a:srgbClr val="00FFFF"/>
                </a:highlight>
                <a:latin typeface="+mj-lt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2387FE51-55FB-B69B-2DD9-6BDBDD2B0D7E}"/>
              </a:ext>
            </a:extLst>
          </p:cNvPr>
          <p:cNvSpPr/>
          <p:nvPr/>
        </p:nvSpPr>
        <p:spPr>
          <a:xfrm>
            <a:off x="4770368" y="915531"/>
            <a:ext cx="3674363" cy="637198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b="1">
                <a:solidFill>
                  <a:srgbClr val="0C3D48"/>
                </a:solidFill>
              </a:rPr>
              <a:t>Educación Secundaria</a:t>
            </a: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id="{F4D58EFB-AC77-620F-86C5-8C64C271AC1B}"/>
              </a:ext>
            </a:extLst>
          </p:cNvPr>
          <p:cNvGrpSpPr/>
          <p:nvPr/>
        </p:nvGrpSpPr>
        <p:grpSpPr>
          <a:xfrm>
            <a:off x="4799832" y="1719769"/>
            <a:ext cx="3763548" cy="959709"/>
            <a:chOff x="4646360" y="1667896"/>
            <a:chExt cx="3788480" cy="3117893"/>
          </a:xfrm>
        </p:grpSpPr>
        <p:sp>
          <p:nvSpPr>
            <p:cNvPr id="20" name="Rectángulo: esquinas redondeadas 19">
              <a:extLst>
                <a:ext uri="{FF2B5EF4-FFF2-40B4-BE49-F238E27FC236}">
                  <a16:creationId xmlns:a16="http://schemas.microsoft.com/office/drawing/2014/main" id="{88722751-1F9C-E2E5-C5B2-A74B8455A54A}"/>
                </a:ext>
              </a:extLst>
            </p:cNvPr>
            <p:cNvSpPr/>
            <p:nvPr/>
          </p:nvSpPr>
          <p:spPr>
            <a:xfrm>
              <a:off x="4646360" y="1667896"/>
              <a:ext cx="3788480" cy="311789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1" name="Google Shape;58;p1">
              <a:extLst>
                <a:ext uri="{FF2B5EF4-FFF2-40B4-BE49-F238E27FC236}">
                  <a16:creationId xmlns:a16="http://schemas.microsoft.com/office/drawing/2014/main" id="{8254064B-7ACB-66D1-9BD7-A589697B6E22}"/>
                </a:ext>
              </a:extLst>
            </p:cNvPr>
            <p:cNvSpPr txBox="1"/>
            <p:nvPr/>
          </p:nvSpPr>
          <p:spPr>
            <a:xfrm>
              <a:off x="4829041" y="2311403"/>
              <a:ext cx="3423117" cy="20838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  <a:buFont typeface="Arial"/>
                <a:buNone/>
              </a:pPr>
              <a:r>
                <a:rPr lang="es-419" sz="2000" b="1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Categoría D: 1° y 2° grado</a:t>
              </a:r>
              <a:endParaRPr sz="3200" b="1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66EB0972-22F6-3280-6FAC-6CDC30D4C249}"/>
              </a:ext>
            </a:extLst>
          </p:cNvPr>
          <p:cNvGrpSpPr/>
          <p:nvPr/>
        </p:nvGrpSpPr>
        <p:grpSpPr>
          <a:xfrm>
            <a:off x="4714378" y="2769493"/>
            <a:ext cx="3934451" cy="959709"/>
            <a:chOff x="438131" y="1733014"/>
            <a:chExt cx="3960515" cy="3117893"/>
          </a:xfrm>
        </p:grpSpPr>
        <p:sp>
          <p:nvSpPr>
            <p:cNvPr id="23" name="Rectángulo: esquinas redondeadas 22">
              <a:extLst>
                <a:ext uri="{FF2B5EF4-FFF2-40B4-BE49-F238E27FC236}">
                  <a16:creationId xmlns:a16="http://schemas.microsoft.com/office/drawing/2014/main" id="{2725E360-2188-B1EF-B7AE-24E21B29F9B9}"/>
                </a:ext>
              </a:extLst>
            </p:cNvPr>
            <p:cNvSpPr/>
            <p:nvPr/>
          </p:nvSpPr>
          <p:spPr>
            <a:xfrm>
              <a:off x="524149" y="1733014"/>
              <a:ext cx="3788480" cy="3117893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24" name="Google Shape;58;p1">
              <a:extLst>
                <a:ext uri="{FF2B5EF4-FFF2-40B4-BE49-F238E27FC236}">
                  <a16:creationId xmlns:a16="http://schemas.microsoft.com/office/drawing/2014/main" id="{A01A7353-3115-524D-622A-B42DD104C558}"/>
                </a:ext>
              </a:extLst>
            </p:cNvPr>
            <p:cNvSpPr txBox="1"/>
            <p:nvPr/>
          </p:nvSpPr>
          <p:spPr>
            <a:xfrm>
              <a:off x="438131" y="2525933"/>
              <a:ext cx="3960515" cy="20838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200"/>
                <a:buFont typeface="Arial"/>
                <a:buNone/>
              </a:pPr>
              <a:r>
                <a:rPr lang="es-419" sz="2000" b="1">
                  <a:solidFill>
                    <a:srgbClr val="0C3D48"/>
                  </a:solidFill>
                  <a:latin typeface="+mj-lt"/>
                  <a:ea typeface="Century Gothic"/>
                  <a:cs typeface="Century Gothic"/>
                  <a:sym typeface="Century Gothic"/>
                </a:rPr>
                <a:t>Categoría E: 3°, 4° y 5°  grado</a:t>
              </a:r>
              <a:endParaRPr sz="3200" b="1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321A7672-1EFE-054D-2080-B5F953360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8406" y="3858432"/>
            <a:ext cx="1681724" cy="82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270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s-PE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 de Gestión Pedagógica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954699" cy="327215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" name="Google Shape;58;p1">
            <a:extLst>
              <a:ext uri="{FF2B5EF4-FFF2-40B4-BE49-F238E27FC236}">
                <a16:creationId xmlns:a16="http://schemas.microsoft.com/office/drawing/2014/main" id="{64D297CC-4732-D04C-6A1C-3A66FD2D3BAC}"/>
              </a:ext>
            </a:extLst>
          </p:cNvPr>
          <p:cNvSpPr txBox="1"/>
          <p:nvPr/>
        </p:nvSpPr>
        <p:spPr>
          <a:xfrm>
            <a:off x="229829" y="4066680"/>
            <a:ext cx="9144000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endParaRPr sz="2800" i="0" u="none" strike="noStrike" cap="none">
              <a:solidFill>
                <a:schemeClr val="tx1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6A4BC56F-EE34-2B8E-345C-3C238AB184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077384"/>
              </p:ext>
            </p:extLst>
          </p:nvPr>
        </p:nvGraphicFramePr>
        <p:xfrm>
          <a:off x="1212084" y="1471964"/>
          <a:ext cx="6703122" cy="3080618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278247">
                  <a:extLst>
                    <a:ext uri="{9D8B030D-6E8A-4147-A177-3AD203B41FA5}">
                      <a16:colId xmlns:a16="http://schemas.microsoft.com/office/drawing/2014/main" val="1861552775"/>
                    </a:ext>
                  </a:extLst>
                </a:gridCol>
                <a:gridCol w="2055434">
                  <a:extLst>
                    <a:ext uri="{9D8B030D-6E8A-4147-A177-3AD203B41FA5}">
                      <a16:colId xmlns:a16="http://schemas.microsoft.com/office/drawing/2014/main" val="2851536556"/>
                    </a:ext>
                  </a:extLst>
                </a:gridCol>
                <a:gridCol w="1123147">
                  <a:extLst>
                    <a:ext uri="{9D8B030D-6E8A-4147-A177-3AD203B41FA5}">
                      <a16:colId xmlns:a16="http://schemas.microsoft.com/office/drawing/2014/main" val="2548562036"/>
                    </a:ext>
                  </a:extLst>
                </a:gridCol>
                <a:gridCol w="1123147">
                  <a:extLst>
                    <a:ext uri="{9D8B030D-6E8A-4147-A177-3AD203B41FA5}">
                      <a16:colId xmlns:a16="http://schemas.microsoft.com/office/drawing/2014/main" val="753701394"/>
                    </a:ext>
                  </a:extLst>
                </a:gridCol>
                <a:gridCol w="1123147">
                  <a:extLst>
                    <a:ext uri="{9D8B030D-6E8A-4147-A177-3AD203B41FA5}">
                      <a16:colId xmlns:a16="http://schemas.microsoft.com/office/drawing/2014/main" val="965280163"/>
                    </a:ext>
                  </a:extLst>
                </a:gridCol>
              </a:tblGrid>
              <a:tr h="619402">
                <a:tc>
                  <a:txBody>
                    <a:bodyPr/>
                    <a:lstStyle/>
                    <a:p>
                      <a:pPr algn="ctr">
                        <a:spcBef>
                          <a:spcPts val="675"/>
                        </a:spcBef>
                      </a:pPr>
                      <a:r>
                        <a:rPr lang="es-PE" sz="1100" b="1">
                          <a:solidFill>
                            <a:schemeClr val="bg1"/>
                          </a:solidFill>
                          <a:effectLst/>
                        </a:rPr>
                        <a:t>Área </a:t>
                      </a:r>
                    </a:p>
                    <a:p>
                      <a:pPr algn="ctr">
                        <a:spcBef>
                          <a:spcPts val="675"/>
                        </a:spcBef>
                      </a:pPr>
                      <a:r>
                        <a:rPr lang="es-PE" sz="1100" b="1">
                          <a:solidFill>
                            <a:schemeClr val="bg1"/>
                          </a:solidFill>
                          <a:effectLst/>
                        </a:rPr>
                        <a:t>curricular</a:t>
                      </a:r>
                      <a:endParaRPr lang="es-PE" sz="1100" b="1">
                        <a:solidFill>
                          <a:schemeClr val="bg1"/>
                        </a:solidFill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rgbClr val="B8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75"/>
                        </a:spcBef>
                      </a:pPr>
                      <a:r>
                        <a:rPr lang="es-PE" sz="1100" b="1">
                          <a:solidFill>
                            <a:schemeClr val="bg1"/>
                          </a:solidFill>
                          <a:effectLst/>
                        </a:rPr>
                        <a:t>Competencias</a:t>
                      </a:r>
                      <a:endParaRPr lang="es-PE" sz="1100" b="1">
                        <a:solidFill>
                          <a:schemeClr val="bg1"/>
                        </a:solidFill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rgbClr val="B8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75"/>
                        </a:spcBef>
                      </a:pPr>
                      <a:r>
                        <a:rPr lang="es-PE" sz="1100" b="1" dirty="0">
                          <a:solidFill>
                            <a:schemeClr val="bg1"/>
                          </a:solidFill>
                          <a:effectLst/>
                        </a:rPr>
                        <a:t>Áreas de participación</a:t>
                      </a:r>
                      <a:endParaRPr lang="es-PE" sz="1100" b="1" dirty="0">
                        <a:solidFill>
                          <a:schemeClr val="bg1"/>
                        </a:solidFill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rgbClr val="B8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75"/>
                        </a:spcBef>
                      </a:pPr>
                      <a:r>
                        <a:rPr lang="es-PE" sz="1100" b="1" err="1">
                          <a:solidFill>
                            <a:schemeClr val="bg1"/>
                          </a:solidFill>
                          <a:effectLst/>
                          <a:latin typeface="Arial MT"/>
                          <a:ea typeface="Arial MT"/>
                          <a:cs typeface="Arial MT"/>
                        </a:rPr>
                        <a:t>N.°</a:t>
                      </a:r>
                      <a:r>
                        <a:rPr lang="es-PE" sz="1100" b="1">
                          <a:solidFill>
                            <a:schemeClr val="bg1"/>
                          </a:solidFill>
                          <a:effectLst/>
                          <a:latin typeface="Arial MT"/>
                          <a:ea typeface="Arial MT"/>
                          <a:cs typeface="Arial MT"/>
                        </a:rPr>
                        <a:t> de </a:t>
                      </a:r>
                    </a:p>
                    <a:p>
                      <a:pPr algn="ctr">
                        <a:spcBef>
                          <a:spcPts val="675"/>
                        </a:spcBef>
                      </a:pPr>
                      <a:r>
                        <a:rPr lang="es-PE" sz="1100" b="1">
                          <a:solidFill>
                            <a:schemeClr val="bg1"/>
                          </a:solidFill>
                          <a:effectLst/>
                          <a:latin typeface="Arial MT"/>
                          <a:ea typeface="Arial MT"/>
                          <a:cs typeface="Arial MT"/>
                        </a:rPr>
                        <a:t>estudiantes </a:t>
                      </a:r>
                    </a:p>
                    <a:p>
                      <a:pPr algn="ctr">
                        <a:spcBef>
                          <a:spcPts val="675"/>
                        </a:spcBef>
                      </a:pPr>
                      <a:r>
                        <a:rPr lang="es-PE" sz="1100" b="1">
                          <a:solidFill>
                            <a:schemeClr val="bg1"/>
                          </a:solidFill>
                          <a:effectLst/>
                          <a:latin typeface="Arial MT"/>
                          <a:ea typeface="Arial MT"/>
                          <a:cs typeface="Arial MT"/>
                        </a:rPr>
                        <a:t>participantes </a:t>
                      </a:r>
                    </a:p>
                  </a:txBody>
                  <a:tcPr marL="68580" marR="68580" marT="0" marB="0" anchor="ctr">
                    <a:solidFill>
                      <a:srgbClr val="B8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75"/>
                        </a:spcBef>
                      </a:pPr>
                      <a:r>
                        <a:rPr lang="es-PE" sz="1100" b="1">
                          <a:solidFill>
                            <a:schemeClr val="bg1"/>
                          </a:solidFill>
                          <a:effectLst/>
                          <a:latin typeface="Arial MT"/>
                          <a:ea typeface="Arial MT"/>
                          <a:cs typeface="Arial MT"/>
                        </a:rPr>
                        <a:t>Docente </a:t>
                      </a:r>
                    </a:p>
                    <a:p>
                      <a:pPr algn="ctr">
                        <a:spcBef>
                          <a:spcPts val="675"/>
                        </a:spcBef>
                      </a:pPr>
                      <a:r>
                        <a:rPr lang="es-PE" sz="1100" b="1">
                          <a:solidFill>
                            <a:schemeClr val="bg1"/>
                          </a:solidFill>
                          <a:effectLst/>
                          <a:latin typeface="Arial MT"/>
                          <a:ea typeface="Arial MT"/>
                          <a:cs typeface="Arial MT"/>
                        </a:rPr>
                        <a:t>asesor</a:t>
                      </a:r>
                    </a:p>
                  </a:txBody>
                  <a:tcPr marL="68580" marR="68580" marT="0" marB="0" anchor="ctr">
                    <a:solidFill>
                      <a:srgbClr val="B8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875151"/>
                  </a:ext>
                </a:extLst>
              </a:tr>
              <a:tr h="774252">
                <a:tc rowSpan="2">
                  <a:txBody>
                    <a:bodyPr/>
                    <a:lstStyle/>
                    <a:p>
                      <a:pPr marL="213995" marR="86360">
                        <a:spcAft>
                          <a:spcPts val="0"/>
                        </a:spcAft>
                      </a:pPr>
                      <a:r>
                        <a:rPr lang="es-PE" sz="1100" b="1">
                          <a:effectLst/>
                        </a:rPr>
                        <a:t>Ciencia y Tecnología</a:t>
                      </a:r>
                      <a:endParaRPr lang="es-PE" sz="1100" b="1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86360" lvl="0" indent="0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s-PE" sz="1100" dirty="0">
                          <a:effectLst/>
                        </a:rPr>
                        <a:t>Indagación científica (indagación de tipo descriptiva y experimental)</a:t>
                      </a:r>
                      <a:endParaRPr lang="es-PE" sz="1100" dirty="0">
                        <a:effectLst/>
                        <a:latin typeface="Noto Sans Symbols"/>
                        <a:ea typeface="Noto Sans Symbols"/>
                        <a:cs typeface="Noto Sans Symbols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PE" sz="1100">
                          <a:effectLst/>
                        </a:rPr>
                        <a:t>Indagación en ciencia y tecnología</a:t>
                      </a:r>
                      <a:endParaRPr lang="es-PE" sz="11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PE" sz="1100">
                          <a:effectLst/>
                          <a:latin typeface="Arial MT"/>
                          <a:ea typeface="Arial MT"/>
                          <a:cs typeface="Arial MT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PE" sz="1100">
                          <a:effectLst/>
                          <a:latin typeface="Arial MT"/>
                          <a:ea typeface="Arial MT"/>
                          <a:cs typeface="Arial MT"/>
                        </a:rPr>
                        <a:t>1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020808"/>
                  </a:ext>
                </a:extLst>
              </a:tr>
              <a:tr h="50312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86360" lvl="0" indent="0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s-PE" sz="1100">
                          <a:effectLst/>
                        </a:rPr>
                        <a:t>Alternativa de solución tecnológica</a:t>
                      </a:r>
                      <a:endParaRPr lang="es-PE" sz="1100">
                        <a:effectLst/>
                        <a:latin typeface="Noto Sans Symbols"/>
                        <a:ea typeface="Noto Sans Symbols"/>
                        <a:cs typeface="Noto Sans Symbols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8722077"/>
                  </a:ext>
                </a:extLst>
              </a:tr>
              <a:tr h="503122">
                <a:tc rowSpan="2">
                  <a:txBody>
                    <a:bodyPr/>
                    <a:lstStyle/>
                    <a:p>
                      <a:pPr marL="213995" marR="86360">
                        <a:spcAft>
                          <a:spcPts val="0"/>
                        </a:spcAft>
                      </a:pPr>
                      <a:r>
                        <a:rPr lang="es-PE" sz="1100" b="1">
                          <a:effectLst/>
                        </a:rPr>
                        <a:t>Personal social</a:t>
                      </a:r>
                      <a:endParaRPr lang="es-PE" sz="1100" b="1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86360" lvl="0" indent="0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s-PE" sz="1100">
                          <a:effectLst/>
                        </a:rPr>
                        <a:t>Construye interpretaciones   históricas</a:t>
                      </a:r>
                      <a:endParaRPr lang="es-PE" sz="1100">
                        <a:effectLst/>
                        <a:latin typeface="Noto Sans Symbols"/>
                        <a:ea typeface="Noto Sans Symbols"/>
                        <a:cs typeface="Noto Sans Symbols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PE" sz="1100">
                          <a:effectLst/>
                        </a:rPr>
                        <a:t>Indagación social</a:t>
                      </a:r>
                      <a:endParaRPr lang="es-PE" sz="11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PE" sz="1100">
                          <a:effectLst/>
                          <a:latin typeface="Arial MT"/>
                          <a:ea typeface="Arial MT"/>
                          <a:cs typeface="Arial MT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PE" sz="1100">
                          <a:effectLst/>
                          <a:latin typeface="Arial MT"/>
                          <a:ea typeface="Arial MT"/>
                          <a:cs typeface="Arial MT"/>
                        </a:rPr>
                        <a:t>1</a:t>
                      </a:r>
                    </a:p>
                  </a:txBody>
                  <a:tcPr marL="68580" marR="6858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647729"/>
                  </a:ext>
                </a:extLst>
              </a:tr>
              <a:tr h="619402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86360" lvl="0" indent="0"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s-PE" sz="1100" dirty="0">
                          <a:effectLst/>
                        </a:rPr>
                        <a:t>Gestiona responsablemente el espacio y el ambiente</a:t>
                      </a:r>
                      <a:endParaRPr lang="es-PE" sz="1100" dirty="0">
                        <a:effectLst/>
                        <a:latin typeface="Noto Sans Symbols"/>
                        <a:ea typeface="Noto Sans Symbols"/>
                        <a:cs typeface="Noto Sans Symbols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4916034"/>
                  </a:ext>
                </a:extLst>
              </a:tr>
            </a:tbl>
          </a:graphicData>
        </a:graphic>
      </p:graphicFrame>
      <p:sp>
        <p:nvSpPr>
          <p:cNvPr id="11" name="CuadroTexto 8">
            <a:extLst>
              <a:ext uri="{FF2B5EF4-FFF2-40B4-BE49-F238E27FC236}">
                <a16:creationId xmlns:a16="http://schemas.microsoft.com/office/drawing/2014/main" id="{724F14F5-414A-0425-CC6A-EF29F2577CF2}"/>
              </a:ext>
            </a:extLst>
          </p:cNvPr>
          <p:cNvSpPr txBox="1"/>
          <p:nvPr/>
        </p:nvSpPr>
        <p:spPr>
          <a:xfrm>
            <a:off x="2831092" y="742181"/>
            <a:ext cx="3481816" cy="622502"/>
          </a:xfrm>
          <a:prstGeom prst="rect">
            <a:avLst/>
          </a:prstGeom>
          <a:noFill/>
          <a:ln w="9525" cap="flat" cmpd="sng" algn="ctr">
            <a:solidFill>
              <a:srgbClr val="B8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P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Categoría</a:t>
            </a:r>
            <a:r>
              <a:rPr lang="es-PE" sz="1400" b="1" kern="1200" dirty="0">
                <a:solidFill>
                  <a:prstClr val="black"/>
                </a:solidFill>
                <a:latin typeface="Calibri"/>
              </a:rPr>
              <a:t> A: </a:t>
            </a:r>
            <a:r>
              <a:rPr lang="es-PE" sz="1400" kern="1200" dirty="0">
                <a:solidFill>
                  <a:prstClr val="black"/>
                </a:solidFill>
                <a:latin typeface="Calibri"/>
              </a:rPr>
              <a:t>1° Y 2° grado de primaria</a:t>
            </a:r>
            <a:r>
              <a:rPr kumimoji="0" lang="es-PE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es-PE" sz="1400" kern="1200" dirty="0">
              <a:solidFill>
                <a:prstClr val="black"/>
              </a:solidFill>
              <a:latin typeface="Calibri"/>
            </a:endParaRPr>
          </a:p>
          <a:p>
            <a:pPr marL="342900" indent="-342900" algn="ctr">
              <a:buClrTx/>
              <a:buFont typeface="Arial" panose="020B0604020202020204" pitchFamily="34" charset="0"/>
              <a:buChar char="•"/>
              <a:defRPr/>
            </a:pPr>
            <a:r>
              <a:rPr kumimoji="0" lang="es-P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Categoría</a:t>
            </a:r>
            <a:r>
              <a:rPr lang="es-PE" sz="1400" b="1" kern="1200" dirty="0">
                <a:solidFill>
                  <a:prstClr val="black"/>
                </a:solidFill>
                <a:latin typeface="Calibri"/>
              </a:rPr>
              <a:t> B: </a:t>
            </a:r>
            <a:r>
              <a:rPr lang="es-PE" sz="1400" kern="1200" dirty="0">
                <a:solidFill>
                  <a:prstClr val="black"/>
                </a:solidFill>
                <a:latin typeface="Calibri"/>
              </a:rPr>
              <a:t>3° Y 4° grado de primaria</a:t>
            </a:r>
            <a:r>
              <a:rPr kumimoji="0" lang="es-PE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342900" indent="-342900" algn="ctr">
              <a:buClrTx/>
              <a:buFont typeface="Arial" panose="020B0604020202020204" pitchFamily="34" charset="0"/>
              <a:buChar char="•"/>
              <a:defRPr/>
            </a:pPr>
            <a:r>
              <a:rPr kumimoji="0" lang="es-PE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Categoría</a:t>
            </a:r>
            <a:r>
              <a:rPr lang="es-PE" sz="1400" b="1" kern="1200" dirty="0">
                <a:solidFill>
                  <a:prstClr val="black"/>
                </a:solidFill>
                <a:latin typeface="Calibri"/>
              </a:rPr>
              <a:t> C: </a:t>
            </a:r>
            <a:r>
              <a:rPr lang="es-PE" sz="1400" kern="1200" dirty="0">
                <a:solidFill>
                  <a:prstClr val="black"/>
                </a:solidFill>
                <a:latin typeface="Calibri"/>
              </a:rPr>
              <a:t>5° Y 6° grado de primaria</a:t>
            </a:r>
            <a:r>
              <a:rPr kumimoji="0" lang="es-PE" sz="1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12" name="Google Shape;58;p1">
            <a:extLst>
              <a:ext uri="{FF2B5EF4-FFF2-40B4-BE49-F238E27FC236}">
                <a16:creationId xmlns:a16="http://schemas.microsoft.com/office/drawing/2014/main" id="{E30432B9-60F9-E44F-B2F2-6CD43EB97AD2}"/>
              </a:ext>
            </a:extLst>
          </p:cNvPr>
          <p:cNvSpPr txBox="1"/>
          <p:nvPr/>
        </p:nvSpPr>
        <p:spPr>
          <a:xfrm>
            <a:off x="-245659" y="195326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800" b="1" dirty="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Áreas Curriculares y Competencias Evaluadas</a:t>
            </a:r>
            <a:endParaRPr sz="4000" b="1" i="0" u="none" strike="noStrike" cap="none" dirty="0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98994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0" y="0"/>
            <a:ext cx="1143086" cy="409523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103AC99A-BFC5-ACB0-7B82-27F1EFB8BF92}"/>
              </a:ext>
            </a:extLst>
          </p:cNvPr>
          <p:cNvSpPr txBox="1"/>
          <p:nvPr/>
        </p:nvSpPr>
        <p:spPr>
          <a:xfrm>
            <a:off x="-131185" y="328696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800" b="1" i="0" u="none" strike="noStrike" cap="none" dirty="0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Fases de Ejecución</a:t>
            </a:r>
            <a:endParaRPr sz="4000" b="1" i="0" u="none" strike="noStrike" cap="none" dirty="0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7C1DD9E0-DA93-8F0D-0C16-89EA1FBFC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285810"/>
              </p:ext>
            </p:extLst>
          </p:nvPr>
        </p:nvGraphicFramePr>
        <p:xfrm>
          <a:off x="1050081" y="1010323"/>
          <a:ext cx="7231008" cy="3505955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410336">
                  <a:extLst>
                    <a:ext uri="{9D8B030D-6E8A-4147-A177-3AD203B41FA5}">
                      <a16:colId xmlns:a16="http://schemas.microsoft.com/office/drawing/2014/main" val="2863890302"/>
                    </a:ext>
                  </a:extLst>
                </a:gridCol>
                <a:gridCol w="2410336">
                  <a:extLst>
                    <a:ext uri="{9D8B030D-6E8A-4147-A177-3AD203B41FA5}">
                      <a16:colId xmlns:a16="http://schemas.microsoft.com/office/drawing/2014/main" val="2820298458"/>
                    </a:ext>
                  </a:extLst>
                </a:gridCol>
                <a:gridCol w="2410336">
                  <a:extLst>
                    <a:ext uri="{9D8B030D-6E8A-4147-A177-3AD203B41FA5}">
                      <a16:colId xmlns:a16="http://schemas.microsoft.com/office/drawing/2014/main" val="2199703442"/>
                    </a:ext>
                  </a:extLst>
                </a:gridCol>
              </a:tblGrid>
              <a:tr h="223875">
                <a:tc>
                  <a:txBody>
                    <a:bodyPr/>
                    <a:lstStyle/>
                    <a:p>
                      <a:pPr algn="ctr"/>
                      <a:r>
                        <a:rPr lang="es-PE" sz="900" b="1">
                          <a:solidFill>
                            <a:schemeClr val="bg1"/>
                          </a:solidFill>
                        </a:rPr>
                        <a:t>Etapa</a:t>
                      </a:r>
                      <a:endParaRPr lang="es-PE" sz="900">
                        <a:solidFill>
                          <a:schemeClr val="bg1"/>
                        </a:solidFill>
                      </a:endParaRPr>
                    </a:p>
                  </a:txBody>
                  <a:tcPr marL="39571" marR="39571" marT="19786" marB="19786" anchor="ctr">
                    <a:solidFill>
                      <a:srgbClr val="B8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900" b="1">
                          <a:solidFill>
                            <a:schemeClr val="bg1"/>
                          </a:solidFill>
                        </a:rPr>
                        <a:t>Categorías</a:t>
                      </a:r>
                      <a:endParaRPr lang="es-PE" sz="900">
                        <a:solidFill>
                          <a:schemeClr val="bg1"/>
                        </a:solidFill>
                      </a:endParaRPr>
                    </a:p>
                  </a:txBody>
                  <a:tcPr marL="39571" marR="39571" marT="19786" marB="19786" anchor="ctr">
                    <a:solidFill>
                      <a:srgbClr val="B8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900" b="1">
                          <a:solidFill>
                            <a:schemeClr val="bg1"/>
                          </a:solidFill>
                        </a:rPr>
                        <a:t>Clasificación a la siguiente etapa / Resultado</a:t>
                      </a:r>
                      <a:endParaRPr lang="es-ES" sz="900">
                        <a:solidFill>
                          <a:schemeClr val="bg1"/>
                        </a:solidFill>
                      </a:endParaRPr>
                    </a:p>
                  </a:txBody>
                  <a:tcPr marL="39571" marR="39571" marT="19786" marB="19786" anchor="ctr">
                    <a:solidFill>
                      <a:srgbClr val="B8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590687"/>
                  </a:ext>
                </a:extLst>
              </a:tr>
              <a:tr h="316568">
                <a:tc rowSpan="2">
                  <a:txBody>
                    <a:bodyPr/>
                    <a:lstStyle/>
                    <a:p>
                      <a:pPr algn="ctr"/>
                      <a:r>
                        <a:rPr lang="es-PE" sz="1100" b="1" dirty="0">
                          <a:highlight>
                            <a:srgbClr val="00FFFF"/>
                          </a:highlight>
                        </a:rPr>
                        <a:t>I.E.</a:t>
                      </a:r>
                      <a:endParaRPr lang="es-PE" sz="1100" dirty="0">
                        <a:highlight>
                          <a:srgbClr val="00FFFF"/>
                        </a:highlight>
                      </a:endParaRPr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050" b="1">
                          <a:highlight>
                            <a:srgbClr val="00FFFF"/>
                          </a:highlight>
                        </a:rPr>
                        <a:t>A, B y C</a:t>
                      </a:r>
                      <a:endParaRPr lang="es-PE" sz="1050">
                        <a:highlight>
                          <a:srgbClr val="00FFFF"/>
                        </a:highlight>
                      </a:endParaRPr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>
                          <a:highlight>
                            <a:srgbClr val="00FFFF"/>
                          </a:highlight>
                        </a:rPr>
                        <a:t>Clasifica </a:t>
                      </a:r>
                      <a:r>
                        <a:rPr lang="es-ES" sz="800" b="1" dirty="0">
                          <a:highlight>
                            <a:srgbClr val="00FFFF"/>
                          </a:highlight>
                        </a:rPr>
                        <a:t>1 proyecto con mayor puntaje</a:t>
                      </a:r>
                      <a:r>
                        <a:rPr lang="es-ES" sz="800" dirty="0">
                          <a:highlight>
                            <a:srgbClr val="00FFFF"/>
                          </a:highlight>
                        </a:rPr>
                        <a:t> por categoría y área de participación a la etapa UGEL.</a:t>
                      </a:r>
                    </a:p>
                  </a:txBody>
                  <a:tcPr marL="39571" marR="39571" marT="19786" marB="19786" anchor="ctr"/>
                </a:tc>
                <a:extLst>
                  <a:ext uri="{0D108BD9-81ED-4DB2-BD59-A6C34878D82A}">
                    <a16:rowId xmlns:a16="http://schemas.microsoft.com/office/drawing/2014/main" val="1551625716"/>
                  </a:ext>
                </a:extLst>
              </a:tr>
              <a:tr h="316568">
                <a:tc vMerge="1">
                  <a:txBody>
                    <a:bodyPr/>
                    <a:lstStyle/>
                    <a:p>
                      <a:pPr algn="ctr"/>
                      <a:endParaRPr lang="es-PE" sz="800"/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050" b="1" dirty="0"/>
                        <a:t>D y E</a:t>
                      </a:r>
                      <a:endParaRPr lang="es-PE" sz="1050" dirty="0"/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Clasifica </a:t>
                      </a:r>
                      <a:r>
                        <a:rPr lang="es-ES" sz="800" b="1" dirty="0"/>
                        <a:t>1 proyecto con mayor puntaje</a:t>
                      </a:r>
                      <a:r>
                        <a:rPr lang="es-ES" sz="800" dirty="0"/>
                        <a:t> por categoría y área de participación a la etapa UGEL.</a:t>
                      </a:r>
                    </a:p>
                  </a:txBody>
                  <a:tcPr marL="39571" marR="39571" marT="19786" marB="19786" anchor="ctr"/>
                </a:tc>
                <a:extLst>
                  <a:ext uri="{0D108BD9-81ED-4DB2-BD59-A6C34878D82A}">
                    <a16:rowId xmlns:a16="http://schemas.microsoft.com/office/drawing/2014/main" val="1951012117"/>
                  </a:ext>
                </a:extLst>
              </a:tr>
              <a:tr h="316568">
                <a:tc rowSpan="2">
                  <a:txBody>
                    <a:bodyPr/>
                    <a:lstStyle/>
                    <a:p>
                      <a:pPr algn="ctr"/>
                      <a:r>
                        <a:rPr lang="es-PE" sz="1100" b="1" dirty="0">
                          <a:highlight>
                            <a:srgbClr val="00FFFF"/>
                          </a:highlight>
                        </a:rPr>
                        <a:t>UGEL</a:t>
                      </a:r>
                      <a:endParaRPr lang="es-PE" sz="1100" dirty="0">
                        <a:highlight>
                          <a:srgbClr val="00FFFF"/>
                        </a:highlight>
                      </a:endParaRPr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050" b="1" dirty="0">
                          <a:highlight>
                            <a:srgbClr val="00FFFF"/>
                          </a:highlight>
                        </a:rPr>
                        <a:t>A, B y C</a:t>
                      </a:r>
                      <a:endParaRPr lang="es-PE" sz="1050" dirty="0">
                        <a:highlight>
                          <a:srgbClr val="00FFFF"/>
                        </a:highlight>
                      </a:endParaRPr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b="1" dirty="0">
                          <a:highlight>
                            <a:srgbClr val="00FFFF"/>
                          </a:highlight>
                        </a:rPr>
                        <a:t>Finaliza el concurso.</a:t>
                      </a:r>
                      <a:r>
                        <a:rPr lang="es-ES" sz="800" dirty="0">
                          <a:highlight>
                            <a:srgbClr val="00FFFF"/>
                          </a:highlight>
                        </a:rPr>
                        <a:t> Se reconocen los </a:t>
                      </a:r>
                      <a:r>
                        <a:rPr lang="es-ES" sz="800" b="1" dirty="0">
                          <a:highlight>
                            <a:srgbClr val="00FFFF"/>
                          </a:highlight>
                        </a:rPr>
                        <a:t>3 primeros puestos</a:t>
                      </a:r>
                      <a:r>
                        <a:rPr lang="es-ES" sz="800" dirty="0">
                          <a:highlight>
                            <a:srgbClr val="00FFFF"/>
                          </a:highlight>
                        </a:rPr>
                        <a:t> por categoría y área.</a:t>
                      </a:r>
                    </a:p>
                  </a:txBody>
                  <a:tcPr marL="39571" marR="39571" marT="19786" marB="19786" anchor="ctr"/>
                </a:tc>
                <a:extLst>
                  <a:ext uri="{0D108BD9-81ED-4DB2-BD59-A6C34878D82A}">
                    <a16:rowId xmlns:a16="http://schemas.microsoft.com/office/drawing/2014/main" val="712258279"/>
                  </a:ext>
                </a:extLst>
              </a:tr>
              <a:tr h="685898">
                <a:tc vMerge="1">
                  <a:txBody>
                    <a:bodyPr/>
                    <a:lstStyle/>
                    <a:p>
                      <a:pPr algn="ctr"/>
                      <a:endParaRPr lang="es-PE" sz="800"/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050" b="1" dirty="0"/>
                        <a:t>D y E</a:t>
                      </a:r>
                      <a:endParaRPr lang="es-PE" sz="1050" dirty="0"/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Clasifica </a:t>
                      </a:r>
                      <a:r>
                        <a:rPr lang="es-ES" sz="800" b="1" dirty="0"/>
                        <a:t>1 proyecto ganador</a:t>
                      </a:r>
                      <a:r>
                        <a:rPr lang="es-ES" sz="800" dirty="0"/>
                        <a:t> por categoría y área a la etapa DRE. </a:t>
                      </a:r>
                      <a:r>
                        <a:rPr lang="es-ES" sz="800" b="1" dirty="0"/>
                        <a:t>Excepción:</a:t>
                      </a:r>
                      <a:r>
                        <a:rPr lang="es-ES" sz="800" dirty="0"/>
                        <a:t> Callao, Lambayeque, Madre de Dios, Moquegua, Pasco y Tumbes clasifican </a:t>
                      </a:r>
                      <a:r>
                        <a:rPr lang="es-ES" sz="800" b="1" dirty="0"/>
                        <a:t>2 proyectos</a:t>
                      </a:r>
                      <a:r>
                        <a:rPr lang="es-ES" sz="800" dirty="0"/>
                        <a:t> por categoría y área.</a:t>
                      </a:r>
                    </a:p>
                  </a:txBody>
                  <a:tcPr marL="39571" marR="39571" marT="19786" marB="19786" anchor="ctr"/>
                </a:tc>
                <a:extLst>
                  <a:ext uri="{0D108BD9-81ED-4DB2-BD59-A6C34878D82A}">
                    <a16:rowId xmlns:a16="http://schemas.microsoft.com/office/drawing/2014/main" val="3049673240"/>
                  </a:ext>
                </a:extLst>
              </a:tr>
              <a:tr h="685898">
                <a:tc>
                  <a:txBody>
                    <a:bodyPr/>
                    <a:lstStyle/>
                    <a:p>
                      <a:pPr algn="ctr"/>
                      <a:r>
                        <a:rPr lang="es-PE" sz="1100" b="1"/>
                        <a:t>DRE</a:t>
                      </a:r>
                      <a:endParaRPr lang="es-PE" sz="1100"/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050" b="1"/>
                        <a:t>D y E</a:t>
                      </a:r>
                      <a:endParaRPr lang="es-PE" sz="1050"/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/>
                        <a:t>Clasifica </a:t>
                      </a:r>
                      <a:r>
                        <a:rPr lang="es-ES" sz="800" b="1"/>
                        <a:t>1 proyecto ganador</a:t>
                      </a:r>
                      <a:r>
                        <a:rPr lang="es-ES" sz="800"/>
                        <a:t> por categoría y área a la etapa Nacional. </a:t>
                      </a:r>
                      <a:r>
                        <a:rPr lang="es-ES" sz="800" b="1"/>
                        <a:t>Categoría D:</a:t>
                      </a:r>
                      <a:r>
                        <a:rPr lang="es-ES" sz="800"/>
                        <a:t> participación virtual sincrónica. </a:t>
                      </a:r>
                      <a:r>
                        <a:rPr lang="es-ES" sz="800" b="1"/>
                        <a:t>Categoría E:</a:t>
                      </a:r>
                      <a:r>
                        <a:rPr lang="es-ES" sz="800"/>
                        <a:t> participación presencial en la sede definida por CONCYTEC.</a:t>
                      </a:r>
                    </a:p>
                  </a:txBody>
                  <a:tcPr marL="39571" marR="39571" marT="19786" marB="19786" anchor="ctr"/>
                </a:tc>
                <a:extLst>
                  <a:ext uri="{0D108BD9-81ED-4DB2-BD59-A6C34878D82A}">
                    <a16:rowId xmlns:a16="http://schemas.microsoft.com/office/drawing/2014/main" val="1348832742"/>
                  </a:ext>
                </a:extLst>
              </a:tr>
              <a:tr h="870563">
                <a:tc>
                  <a:txBody>
                    <a:bodyPr/>
                    <a:lstStyle/>
                    <a:p>
                      <a:pPr algn="ctr"/>
                      <a:r>
                        <a:rPr lang="es-PE" sz="1100" b="1"/>
                        <a:t>Nacional</a:t>
                      </a:r>
                      <a:endParaRPr lang="es-PE" sz="1100"/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050" b="1"/>
                        <a:t>D y E</a:t>
                      </a:r>
                      <a:endParaRPr lang="es-PE" sz="1050"/>
                    </a:p>
                  </a:txBody>
                  <a:tcPr marL="39571" marR="39571" marT="19786" marB="1978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800" dirty="0"/>
                        <a:t>Se premian los </a:t>
                      </a:r>
                      <a:r>
                        <a:rPr lang="es-ES" sz="800" b="1" dirty="0"/>
                        <a:t>3 mejores proyectos</a:t>
                      </a:r>
                      <a:r>
                        <a:rPr lang="es-ES" sz="800" dirty="0"/>
                        <a:t> por área de participación. En la </a:t>
                      </a:r>
                      <a:r>
                        <a:rPr lang="es-ES" sz="800" b="1" dirty="0"/>
                        <a:t>categoría D</a:t>
                      </a:r>
                      <a:r>
                        <a:rPr lang="es-ES" sz="800" dirty="0"/>
                        <a:t>, el </a:t>
                      </a:r>
                      <a:r>
                        <a:rPr lang="es-ES" sz="800" b="1" dirty="0"/>
                        <a:t>1.er lugar</a:t>
                      </a:r>
                      <a:r>
                        <a:rPr lang="es-ES" sz="800" dirty="0"/>
                        <a:t> viaja para la ceremonia de reconocimiento junto con su docente asesor. En la </a:t>
                      </a:r>
                      <a:r>
                        <a:rPr lang="es-ES" sz="800" b="1" dirty="0"/>
                        <a:t>categoría E</a:t>
                      </a:r>
                      <a:r>
                        <a:rPr lang="es-ES" sz="800" dirty="0"/>
                        <a:t>, se reconocen los </a:t>
                      </a:r>
                      <a:r>
                        <a:rPr lang="es-ES" sz="800" b="1" dirty="0"/>
                        <a:t>3 primeros lugares</a:t>
                      </a:r>
                      <a:r>
                        <a:rPr lang="es-ES" sz="800" dirty="0"/>
                        <a:t> en la feria nacional presencial.</a:t>
                      </a:r>
                    </a:p>
                  </a:txBody>
                  <a:tcPr marL="39571" marR="39571" marT="19786" marB="19786" anchor="ctr"/>
                </a:tc>
                <a:extLst>
                  <a:ext uri="{0D108BD9-81ED-4DB2-BD59-A6C34878D82A}">
                    <a16:rowId xmlns:a16="http://schemas.microsoft.com/office/drawing/2014/main" val="9618125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8001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4037356-D77B-F729-10C8-D81C6AF5C40E}"/>
              </a:ext>
            </a:extLst>
          </p:cNvPr>
          <p:cNvSpPr txBox="1"/>
          <p:nvPr/>
        </p:nvSpPr>
        <p:spPr>
          <a:xfrm>
            <a:off x="-1" y="4828924"/>
            <a:ext cx="9127293" cy="314894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s-P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-35769" y="4819650"/>
            <a:ext cx="2171700" cy="231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Área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Gestión</a:t>
            </a:r>
            <a:r>
              <a:rPr lang="en-US" sz="1000" b="1" dirty="0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Pedagógica</a:t>
            </a:r>
            <a:endParaRPr lang="en-US" sz="1000" b="1" dirty="0">
              <a:solidFill>
                <a:schemeClr val="bg1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717FD9-C4CB-4DB5-9B8E-3574E7558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21" y="0"/>
            <a:ext cx="1541721" cy="590550"/>
          </a:xfrm>
          <a:prstGeom prst="rect">
            <a:avLst/>
          </a:prstGeom>
        </p:spPr>
      </p:pic>
      <p:cxnSp>
        <p:nvCxnSpPr>
          <p:cNvPr id="5" name="Google Shape;60;p1">
            <a:extLst>
              <a:ext uri="{FF2B5EF4-FFF2-40B4-BE49-F238E27FC236}">
                <a16:creationId xmlns:a16="http://schemas.microsoft.com/office/drawing/2014/main" id="{14BD2942-5251-7E9B-68E2-1E34D478335D}"/>
              </a:ext>
            </a:extLst>
          </p:cNvPr>
          <p:cNvCxnSpPr>
            <a:cxnSpLocks/>
          </p:cNvCxnSpPr>
          <p:nvPr/>
        </p:nvCxnSpPr>
        <p:spPr>
          <a:xfrm>
            <a:off x="1581574" y="4370458"/>
            <a:ext cx="6030087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58;p1">
            <a:extLst>
              <a:ext uri="{FF2B5EF4-FFF2-40B4-BE49-F238E27FC236}">
                <a16:creationId xmlns:a16="http://schemas.microsoft.com/office/drawing/2014/main" id="{319CDD8E-1E71-F336-71A3-EF0282EA93A1}"/>
              </a:ext>
            </a:extLst>
          </p:cNvPr>
          <p:cNvSpPr txBox="1"/>
          <p:nvPr/>
        </p:nvSpPr>
        <p:spPr>
          <a:xfrm>
            <a:off x="235928" y="3775614"/>
            <a:ext cx="9144000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endParaRPr sz="2800" i="0" u="none" strike="noStrike" cap="none">
              <a:solidFill>
                <a:schemeClr val="tx1"/>
              </a:solidFill>
              <a:latin typeface="Aileron Bold" panose="00000800000000000000" pitchFamily="50" charset="0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" name="Google Shape;58;p1">
            <a:extLst>
              <a:ext uri="{FF2B5EF4-FFF2-40B4-BE49-F238E27FC236}">
                <a16:creationId xmlns:a16="http://schemas.microsoft.com/office/drawing/2014/main" id="{11A9FAA4-65C8-38BE-CD4E-5040481B49C1}"/>
              </a:ext>
            </a:extLst>
          </p:cNvPr>
          <p:cNvSpPr txBox="1"/>
          <p:nvPr/>
        </p:nvSpPr>
        <p:spPr>
          <a:xfrm>
            <a:off x="-122830" y="359317"/>
            <a:ext cx="9389659" cy="8274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Arial"/>
              <a:buNone/>
            </a:pPr>
            <a:r>
              <a:rPr lang="es-419" sz="2800" b="1" i="0" u="none" strike="noStrike" cap="none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Comisió</a:t>
            </a:r>
            <a:r>
              <a:rPr lang="es-419" sz="2800" b="1">
                <a:solidFill>
                  <a:srgbClr val="0C3D48"/>
                </a:solidFill>
                <a:latin typeface="+mj-lt"/>
                <a:ea typeface="Century Gothic"/>
                <a:cs typeface="Century Gothic"/>
                <a:sym typeface="Century Gothic"/>
              </a:rPr>
              <a:t>n Organizadora</a:t>
            </a:r>
            <a:endParaRPr sz="4000" b="1" i="0" u="none" strike="noStrike" cap="none">
              <a:solidFill>
                <a:srgbClr val="0C3D48"/>
              </a:solidFill>
              <a:latin typeface="+mj-lt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72BD3F4-0B2B-18FC-BEF3-8D478D0AC8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350055"/>
              </p:ext>
            </p:extLst>
          </p:nvPr>
        </p:nvGraphicFramePr>
        <p:xfrm>
          <a:off x="1407492" y="1062462"/>
          <a:ext cx="6329014" cy="3501820"/>
        </p:xfrm>
        <a:graphic>
          <a:graphicData uri="http://schemas.openxmlformats.org/drawingml/2006/table">
            <a:tbl>
              <a:tblPr/>
              <a:tblGrid>
                <a:gridCol w="3164507">
                  <a:extLst>
                    <a:ext uri="{9D8B030D-6E8A-4147-A177-3AD203B41FA5}">
                      <a16:colId xmlns:a16="http://schemas.microsoft.com/office/drawing/2014/main" val="28626206"/>
                    </a:ext>
                  </a:extLst>
                </a:gridCol>
                <a:gridCol w="3164507">
                  <a:extLst>
                    <a:ext uri="{9D8B030D-6E8A-4147-A177-3AD203B41FA5}">
                      <a16:colId xmlns:a16="http://schemas.microsoft.com/office/drawing/2014/main" val="3349867566"/>
                    </a:ext>
                  </a:extLst>
                </a:gridCol>
              </a:tblGrid>
              <a:tr h="224639">
                <a:tc>
                  <a:txBody>
                    <a:bodyPr/>
                    <a:lstStyle/>
                    <a:p>
                      <a:pPr algn="ctr"/>
                      <a:r>
                        <a:rPr lang="es-PE" sz="1100" b="1">
                          <a:solidFill>
                            <a:schemeClr val="bg1"/>
                          </a:solidFill>
                        </a:rPr>
                        <a:t>Etapa</a:t>
                      </a:r>
                      <a:endParaRPr lang="es-PE" sz="1100">
                        <a:solidFill>
                          <a:schemeClr val="bg1"/>
                        </a:solidFill>
                      </a:endParaRPr>
                    </a:p>
                  </a:txBody>
                  <a:tcPr marL="69249" marR="69249" marT="34625" marB="34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E" sz="1100" b="1">
                          <a:solidFill>
                            <a:schemeClr val="bg1"/>
                          </a:solidFill>
                        </a:rPr>
                        <a:t>Comisión Organizadora</a:t>
                      </a:r>
                      <a:endParaRPr lang="es-PE" sz="1100">
                        <a:solidFill>
                          <a:schemeClr val="bg1"/>
                        </a:solidFill>
                      </a:endParaRPr>
                    </a:p>
                  </a:txBody>
                  <a:tcPr marL="69249" marR="69249" marT="34625" marB="34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8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082586"/>
                  </a:ext>
                </a:extLst>
              </a:tr>
              <a:tr h="542580">
                <a:tc>
                  <a:txBody>
                    <a:bodyPr/>
                    <a:lstStyle/>
                    <a:p>
                      <a:pPr algn="ctr"/>
                      <a:r>
                        <a:rPr lang="es-PE" sz="1100" b="1"/>
                        <a:t>I.E.</a:t>
                      </a:r>
                      <a:endParaRPr lang="es-PE" sz="1100"/>
                    </a:p>
                  </a:txBody>
                  <a:tcPr marL="69249" marR="69249" marT="34625" marB="34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 dirty="0"/>
                        <a:t>• Comité de Gestión Pedagógica (R.M. </a:t>
                      </a:r>
                      <a:r>
                        <a:rPr lang="es-ES" sz="1100" dirty="0" err="1"/>
                        <a:t>N.°</a:t>
                      </a:r>
                      <a:r>
                        <a:rPr lang="es-ES" sz="1100" dirty="0"/>
                        <a:t> 189-2021-MINEDU).</a:t>
                      </a:r>
                    </a:p>
                  </a:txBody>
                  <a:tcPr marL="69249" marR="69249" marT="34625" marB="34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845702"/>
                  </a:ext>
                </a:extLst>
              </a:tr>
              <a:tr h="860521">
                <a:tc>
                  <a:txBody>
                    <a:bodyPr/>
                    <a:lstStyle/>
                    <a:p>
                      <a:pPr algn="ctr"/>
                      <a:r>
                        <a:rPr lang="es-PE" sz="1100" b="1"/>
                        <a:t>UGEL</a:t>
                      </a:r>
                      <a:endParaRPr lang="es-PE" sz="1100"/>
                    </a:p>
                  </a:txBody>
                  <a:tcPr marL="69249" marR="69249" marT="34625" marB="34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 b="0" dirty="0"/>
                        <a:t>• Director de la UGEL (o su representante), quien preside.</a:t>
                      </a:r>
                      <a:br>
                        <a:rPr lang="es-ES" sz="1100" b="0" dirty="0"/>
                      </a:br>
                      <a:r>
                        <a:rPr lang="es-ES" sz="1100" b="0" dirty="0"/>
                        <a:t>• Especialista responsable del concurso.</a:t>
                      </a:r>
                      <a:br>
                        <a:rPr lang="es-ES" sz="1100" b="0" dirty="0"/>
                      </a:br>
                      <a:r>
                        <a:rPr lang="es-ES" sz="1100" b="0" dirty="0"/>
                        <a:t>• Dos especialistas: Ciencia y Tecnología y Ciencias Sociales.</a:t>
                      </a:r>
                    </a:p>
                  </a:txBody>
                  <a:tcPr marL="69249" marR="69249" marT="34625" marB="34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6144099"/>
                  </a:ext>
                </a:extLst>
              </a:tr>
              <a:tr h="860521">
                <a:tc>
                  <a:txBody>
                    <a:bodyPr/>
                    <a:lstStyle/>
                    <a:p>
                      <a:pPr algn="ctr"/>
                      <a:r>
                        <a:rPr lang="es-PE" sz="1100" b="1"/>
                        <a:t>DRE/GRE</a:t>
                      </a:r>
                      <a:endParaRPr lang="es-PE" sz="1100"/>
                    </a:p>
                  </a:txBody>
                  <a:tcPr marL="69249" marR="69249" marT="34625" marB="34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 b="0" dirty="0"/>
                        <a:t>• Director de la DRE/GRE (o su representante), quien preside.</a:t>
                      </a:r>
                      <a:br>
                        <a:rPr lang="es-ES" sz="1100" b="0" dirty="0"/>
                      </a:br>
                      <a:r>
                        <a:rPr lang="es-ES" sz="1100" b="0" dirty="0"/>
                        <a:t>• Especialista responsable del concurso.</a:t>
                      </a:r>
                      <a:br>
                        <a:rPr lang="es-ES" sz="1100" b="0" dirty="0"/>
                      </a:br>
                      <a:r>
                        <a:rPr lang="es-ES" sz="1100" b="0" dirty="0"/>
                        <a:t>• Dos especialistas: Ciencia y Tecnología y Ciencias Sociales.</a:t>
                      </a:r>
                    </a:p>
                  </a:txBody>
                  <a:tcPr marL="69249" marR="69249" marT="34625" marB="34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269304"/>
                  </a:ext>
                </a:extLst>
              </a:tr>
              <a:tr h="860521">
                <a:tc>
                  <a:txBody>
                    <a:bodyPr/>
                    <a:lstStyle/>
                    <a:p>
                      <a:pPr algn="ctr"/>
                      <a:r>
                        <a:rPr lang="es-PE" sz="1100" b="1"/>
                        <a:t>Nacional</a:t>
                      </a:r>
                      <a:endParaRPr lang="es-PE" sz="1100"/>
                    </a:p>
                  </a:txBody>
                  <a:tcPr marL="69249" marR="69249" marT="34625" marB="34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100" b="0" dirty="0"/>
                        <a:t>• Representante del CONCYTEC, quien preside.</a:t>
                      </a:r>
                      <a:br>
                        <a:rPr lang="es-ES" sz="1100" b="0" dirty="0"/>
                      </a:br>
                      <a:r>
                        <a:rPr lang="es-ES" sz="1100" b="0" dirty="0"/>
                        <a:t>• Especialista de Ciencia y Tecnología (DES-MINEDU).</a:t>
                      </a:r>
                      <a:br>
                        <a:rPr lang="es-ES" sz="1100" b="0" dirty="0"/>
                      </a:br>
                      <a:r>
                        <a:rPr lang="es-ES" sz="1100" b="0" dirty="0"/>
                        <a:t>• Especialista de Ciencias Sociales (DES-MINEDU).</a:t>
                      </a:r>
                    </a:p>
                  </a:txBody>
                  <a:tcPr marL="69249" marR="69249" marT="34625" marB="346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7662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677246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noFill/>
        </a:ln>
      </a:spPr>
      <a:bodyPr spcFirstLastPara="1" wrap="square" lIns="91425" tIns="91425" rIns="91425" bIns="91425" anchor="t" anchorCtr="0">
        <a:noAutofit/>
      </a:bodyPr>
      <a:lstStyle>
        <a:defPPr marL="0" marR="0" indent="0" algn="ctr" rtl="0">
          <a:lnSpc>
            <a:spcPct val="100000"/>
          </a:lnSpc>
          <a:spcBef>
            <a:spcPts val="0"/>
          </a:spcBef>
          <a:spcAft>
            <a:spcPts val="0"/>
          </a:spcAft>
          <a:buClr>
            <a:srgbClr val="000000"/>
          </a:buClr>
          <a:buSzPts val="6200"/>
          <a:buFont typeface="Arial"/>
          <a:buNone/>
          <a:defRPr sz="2400" b="1" dirty="0" smtClean="0">
            <a:solidFill>
              <a:srgbClr val="0C3D48"/>
            </a:solidFill>
            <a:latin typeface="+mj-lt"/>
            <a:ea typeface="Century Gothic"/>
            <a:cs typeface="Century Gothic"/>
            <a:sym typeface="Century Gothic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1950</Words>
  <Application>Microsoft Office PowerPoint</Application>
  <PresentationFormat>Presentación en pantalla (16:9)</PresentationFormat>
  <Paragraphs>285</Paragraphs>
  <Slides>32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6" baseType="lpstr">
      <vt:lpstr>Arial Black</vt:lpstr>
      <vt:lpstr>Open Sans Bold</vt:lpstr>
      <vt:lpstr>Poppins</vt:lpstr>
      <vt:lpstr>Arial</vt:lpstr>
      <vt:lpstr>Century Gothic</vt:lpstr>
      <vt:lpstr>Aileron Bold</vt:lpstr>
      <vt:lpstr>Aileron</vt:lpstr>
      <vt:lpstr>Roboto</vt:lpstr>
      <vt:lpstr>Noto Sans Symbols</vt:lpstr>
      <vt:lpstr>Calibri</vt:lpstr>
      <vt:lpstr>Arial,Sans-Serif</vt:lpstr>
      <vt:lpstr>MADE Tommy Soft</vt:lpstr>
      <vt:lpstr>Arial MT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OGC_DISENO 3</dc:creator>
  <cp:keywords/>
  <dc:description/>
  <cp:lastModifiedBy>HP</cp:lastModifiedBy>
  <cp:revision>70</cp:revision>
  <dcterms:modified xsi:type="dcterms:W3CDTF">2026-08-26T23:33:17Z</dcterms:modified>
  <cp:category/>
</cp:coreProperties>
</file>