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33"/>
  </p:notesMasterIdLst>
  <p:sldIdLst>
    <p:sldId id="740" r:id="rId2"/>
    <p:sldId id="741" r:id="rId3"/>
    <p:sldId id="782" r:id="rId4"/>
    <p:sldId id="712" r:id="rId5"/>
    <p:sldId id="4788" r:id="rId6"/>
    <p:sldId id="743" r:id="rId7"/>
    <p:sldId id="744" r:id="rId8"/>
    <p:sldId id="745" r:id="rId9"/>
    <p:sldId id="746" r:id="rId10"/>
    <p:sldId id="747" r:id="rId11"/>
    <p:sldId id="748" r:id="rId12"/>
    <p:sldId id="749" r:id="rId13"/>
    <p:sldId id="763" r:id="rId14"/>
    <p:sldId id="764" r:id="rId15"/>
    <p:sldId id="765" r:id="rId16"/>
    <p:sldId id="769" r:id="rId17"/>
    <p:sldId id="770" r:id="rId18"/>
    <p:sldId id="771" r:id="rId19"/>
    <p:sldId id="772" r:id="rId20"/>
    <p:sldId id="773" r:id="rId21"/>
    <p:sldId id="774" r:id="rId22"/>
    <p:sldId id="767" r:id="rId23"/>
    <p:sldId id="732" r:id="rId24"/>
    <p:sldId id="733" r:id="rId25"/>
    <p:sldId id="734" r:id="rId26"/>
    <p:sldId id="735" r:id="rId27"/>
    <p:sldId id="736" r:id="rId28"/>
    <p:sldId id="737" r:id="rId29"/>
    <p:sldId id="780" r:id="rId30"/>
    <p:sldId id="781" r:id="rId31"/>
    <p:sldId id="738" r:id="rId32"/>
  </p:sldIdLst>
  <p:sldSz cx="9144000" cy="5143500" type="screen16x9"/>
  <p:notesSz cx="6858000" cy="9144000"/>
  <p:embeddedFontLst>
    <p:embeddedFont>
      <p:font typeface="Aileron" panose="020B0604020202020204" charset="0"/>
      <p:regular r:id="rId34"/>
      <p:italic r:id="rId35"/>
    </p:embeddedFont>
    <p:embeddedFont>
      <p:font typeface="Aileron Bold" panose="020B0604020202020204" charset="0"/>
      <p:bold r:id="rId36"/>
      <p:italic r:id="rId37"/>
      <p:boldItalic r:id="rId38"/>
    </p:embeddedFont>
    <p:embeddedFont>
      <p:font typeface="Arial Black" panose="020B0A04020102020204" pitchFamily="34" charset="0"/>
      <p:bold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Open Sans Bold" panose="020B060402020202020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40">
          <p15:clr>
            <a:srgbClr val="747775"/>
          </p15:clr>
        </p15:guide>
        <p15:guide id="2" pos="5424">
          <p15:clr>
            <a:srgbClr val="747775"/>
          </p15:clr>
        </p15:guide>
        <p15:guide id="3" orient="horz" pos="162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4" roundtripDataSignature="AMtx7mjzyb7mciZ2D0rcyugtBDfP0OIs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FF"/>
    <a:srgbClr val="FFFFFF"/>
    <a:srgbClr val="B80000"/>
    <a:srgbClr val="0C3D48"/>
    <a:srgbClr val="C40000"/>
    <a:srgbClr val="003366"/>
    <a:srgbClr val="DA2644"/>
    <a:srgbClr val="F18C65"/>
    <a:srgbClr val="44B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pos="340"/>
        <p:guide pos="5424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84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8" Type="http://schemas.openxmlformats.org/officeDocument/2006/relationships/slide" Target="slides/slide7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09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BCACB432-EE89-9DBD-C54E-690F303B32CD}"/>
              </a:ext>
            </a:extLst>
          </p:cNvPr>
          <p:cNvSpPr txBox="1"/>
          <p:nvPr/>
        </p:nvSpPr>
        <p:spPr>
          <a:xfrm>
            <a:off x="-132293" y="946452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8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Orientaciones Pedagógicas y Registro SICE</a:t>
            </a:r>
            <a:r>
              <a:rPr lang="es-419" sz="62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  </a:t>
            </a:r>
            <a:endParaRPr sz="62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9C77E421-8084-4A88-4B9C-4B41D4E1195A}"/>
              </a:ext>
            </a:extLst>
          </p:cNvPr>
          <p:cNvSpPr txBox="1"/>
          <p:nvPr/>
        </p:nvSpPr>
        <p:spPr>
          <a:xfrm>
            <a:off x="120829" y="2917581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84643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15;p6">
            <a:extLst>
              <a:ext uri="{FF2B5EF4-FFF2-40B4-BE49-F238E27FC236}">
                <a16:creationId xmlns:a16="http://schemas.microsoft.com/office/drawing/2014/main" id="{137D99D1-0F3D-06AB-63B3-F789F5994E60}"/>
              </a:ext>
            </a:extLst>
          </p:cNvPr>
          <p:cNvSpPr txBox="1"/>
          <p:nvPr/>
        </p:nvSpPr>
        <p:spPr>
          <a:xfrm>
            <a:off x="141866" y="3073841"/>
            <a:ext cx="2284042" cy="1532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 y 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 Inicia según el numeral 5.6 de la Resolución Viceministerial N.° 083 2026 MINEDU</a:t>
            </a: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hasta el 21 de agosto.</a:t>
            </a: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7909D114-4267-6F2B-EFCE-23A18B189E25}"/>
              </a:ext>
            </a:extLst>
          </p:cNvPr>
          <p:cNvSpPr txBox="1"/>
          <p:nvPr/>
        </p:nvSpPr>
        <p:spPr>
          <a:xfrm>
            <a:off x="-369837" y="227937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Cronograma General de Etapas EUREKA 2026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664AD0-5DE7-BFEC-C61D-3892AA47D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02" y="910845"/>
            <a:ext cx="8546591" cy="2105319"/>
          </a:xfrm>
          <a:prstGeom prst="rect">
            <a:avLst/>
          </a:prstGeom>
        </p:spPr>
      </p:pic>
      <p:sp>
        <p:nvSpPr>
          <p:cNvPr id="8" name="Google Shape;115;p6">
            <a:extLst>
              <a:ext uri="{FF2B5EF4-FFF2-40B4-BE49-F238E27FC236}">
                <a16:creationId xmlns:a16="http://schemas.microsoft.com/office/drawing/2014/main" id="{264B561E-5092-8BA8-8311-A77E2862D171}"/>
              </a:ext>
            </a:extLst>
          </p:cNvPr>
          <p:cNvSpPr txBox="1"/>
          <p:nvPr/>
        </p:nvSpPr>
        <p:spPr>
          <a:xfrm>
            <a:off x="2303988" y="3073841"/>
            <a:ext cx="2284042" cy="1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24 de agosto al 04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07 al 11 de setiembre.</a:t>
            </a: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Google Shape;115;p6">
            <a:extLst>
              <a:ext uri="{FF2B5EF4-FFF2-40B4-BE49-F238E27FC236}">
                <a16:creationId xmlns:a16="http://schemas.microsoft.com/office/drawing/2014/main" id="{76E4DD70-4FB0-EB91-102F-4FBD1626EB08}"/>
              </a:ext>
            </a:extLst>
          </p:cNvPr>
          <p:cNvSpPr txBox="1"/>
          <p:nvPr/>
        </p:nvSpPr>
        <p:spPr>
          <a:xfrm>
            <a:off x="4527070" y="3087500"/>
            <a:ext cx="2284042" cy="1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14 al 18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21 al 25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Solo Categorías D y E</a:t>
            </a:r>
            <a:endParaRPr b="1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Google Shape;115;p6">
            <a:extLst>
              <a:ext uri="{FF2B5EF4-FFF2-40B4-BE49-F238E27FC236}">
                <a16:creationId xmlns:a16="http://schemas.microsoft.com/office/drawing/2014/main" id="{C5632321-7ACC-E5BC-ACE2-2D7D90B97E76}"/>
              </a:ext>
            </a:extLst>
          </p:cNvPr>
          <p:cNvSpPr txBox="1"/>
          <p:nvPr/>
        </p:nvSpPr>
        <p:spPr>
          <a:xfrm>
            <a:off x="6689192" y="3057318"/>
            <a:ext cx="2320775" cy="1549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28 de setiembre al 07 de octubre.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05 al 08 de noviembre.</a:t>
            </a:r>
          </a:p>
          <a:p>
            <a:pPr algn="ctr">
              <a:lnSpc>
                <a:spcPct val="115000"/>
              </a:lnSpc>
              <a:buSzPts val="1200"/>
            </a:pPr>
            <a:r>
              <a:rPr lang="es-ES" b="1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Solo Categorías D y E</a:t>
            </a:r>
            <a:endParaRPr lang="es-ES" b="1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59395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6B13634A-0BF9-3842-22CB-A82E8D8A5A54}"/>
              </a:ext>
            </a:extLst>
          </p:cNvPr>
          <p:cNvSpPr txBox="1"/>
          <p:nvPr/>
        </p:nvSpPr>
        <p:spPr>
          <a:xfrm>
            <a:off x="-245659" y="274895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6200"/>
            </a:pPr>
            <a:r>
              <a:rPr lang="es-419" sz="24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Estructura de Informes: Indagación Científica</a:t>
            </a:r>
            <a:r>
              <a:rPr lang="es-419" sz="2400" b="1" dirty="0">
                <a:solidFill>
                  <a:srgbClr val="0C3D48"/>
                </a:solidFill>
                <a:latin typeface="+mj-lt"/>
                <a:sym typeface="Century Gothic"/>
              </a:rPr>
              <a:t> (experimental / descriptiva) </a:t>
            </a:r>
            <a:endParaRPr sz="2400" b="1" dirty="0">
              <a:solidFill>
                <a:srgbClr val="0C3D48"/>
              </a:solidFill>
              <a:latin typeface="+mj-lt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D73F3010-217A-D976-7E56-1D2C7B18A62B}"/>
              </a:ext>
            </a:extLst>
          </p:cNvPr>
          <p:cNvSpPr txBox="1"/>
          <p:nvPr/>
        </p:nvSpPr>
        <p:spPr>
          <a:xfrm>
            <a:off x="107000" y="3624274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1AA1B8D1-C8C9-01F6-0464-74EB5C6A205E}"/>
              </a:ext>
            </a:extLst>
          </p:cNvPr>
          <p:cNvSpPr/>
          <p:nvPr/>
        </p:nvSpPr>
        <p:spPr>
          <a:xfrm>
            <a:off x="2165360" y="2653106"/>
            <a:ext cx="3174699" cy="220038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71E12EF-2CB4-E377-C17A-D2E8B2102B70}"/>
              </a:ext>
            </a:extLst>
          </p:cNvPr>
          <p:cNvSpPr/>
          <p:nvPr/>
        </p:nvSpPr>
        <p:spPr>
          <a:xfrm>
            <a:off x="3113494" y="1231048"/>
            <a:ext cx="5774998" cy="749066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Google Shape;58;p1">
            <a:extLst>
              <a:ext uri="{FF2B5EF4-FFF2-40B4-BE49-F238E27FC236}">
                <a16:creationId xmlns:a16="http://schemas.microsoft.com/office/drawing/2014/main" id="{2C81CBE9-4FC1-A650-1F22-BE497D9F8E5D}"/>
              </a:ext>
            </a:extLst>
          </p:cNvPr>
          <p:cNvSpPr txBox="1"/>
          <p:nvPr/>
        </p:nvSpPr>
        <p:spPr>
          <a:xfrm>
            <a:off x="3067774" y="1254819"/>
            <a:ext cx="5862238" cy="732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6200"/>
            </a:pPr>
            <a:r>
              <a:rPr lang="es-ES" sz="16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Producto: </a:t>
            </a:r>
            <a:r>
              <a:rPr lang="es-ES" sz="16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Informe por proyecto (máx. 25 páginas) + cuaderno de campo. (Páginas 182 al 184 de las bases específicas)</a:t>
            </a:r>
            <a:endParaRPr lang="es-ES" sz="16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C8935A4-06BE-D3F1-A6C5-F78FEE225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69" y="2883616"/>
            <a:ext cx="1656594" cy="1221339"/>
          </a:xfrm>
          <a:prstGeom prst="rect">
            <a:avLst/>
          </a:prstGeom>
        </p:spPr>
      </p:pic>
      <p:sp>
        <p:nvSpPr>
          <p:cNvPr id="12" name="CuadroTexto 8">
            <a:extLst>
              <a:ext uri="{FF2B5EF4-FFF2-40B4-BE49-F238E27FC236}">
                <a16:creationId xmlns:a16="http://schemas.microsoft.com/office/drawing/2014/main" id="{086B664A-5484-9631-B14C-90A1A1F18491}"/>
              </a:ext>
            </a:extLst>
          </p:cNvPr>
          <p:cNvSpPr txBox="1"/>
          <p:nvPr/>
        </p:nvSpPr>
        <p:spPr>
          <a:xfrm>
            <a:off x="-27803" y="1229583"/>
            <a:ext cx="3062011" cy="68175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D: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1° Y 2° grado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E: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3°, 4° y 5° grado</a:t>
            </a:r>
            <a:r>
              <a:rPr kumimoji="0" lang="es-PE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61FCD954-2D98-6B67-92AF-EFA5BF33FEC2}"/>
              </a:ext>
            </a:extLst>
          </p:cNvPr>
          <p:cNvSpPr txBox="1"/>
          <p:nvPr/>
        </p:nvSpPr>
        <p:spPr>
          <a:xfrm>
            <a:off x="2167024" y="2651632"/>
            <a:ext cx="3340553" cy="2400627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C3D48"/>
                </a:solidFill>
                <a:latin typeface="+mj-lt"/>
              </a:rPr>
              <a:t>- </a:t>
            </a:r>
            <a:r>
              <a:rPr lang="es-PE" sz="1200" dirty="0">
                <a:solidFill>
                  <a:srgbClr val="0C3D48"/>
                </a:solidFill>
                <a:latin typeface="+mj-lt"/>
              </a:rPr>
              <a:t>Carátula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Índice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Resumen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Introducción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 Problematización</a:t>
            </a:r>
            <a:endParaRPr lang="es-PE" sz="1200" dirty="0">
              <a:solidFill>
                <a:srgbClr val="0C3D48"/>
              </a:solidFill>
            </a:endParaRPr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Diseño </a:t>
            </a:r>
            <a:endParaRPr lang="es-PE" sz="1200" dirty="0">
              <a:solidFill>
                <a:srgbClr val="0C3D48"/>
              </a:solidFill>
            </a:endParaRPr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Datos e información obtenida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Análisis de datos e información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Evaluación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Referencias APA 7</a:t>
            </a:r>
            <a:endParaRPr lang="es-PE" sz="1200" dirty="0"/>
          </a:p>
          <a:p>
            <a:r>
              <a:rPr lang="es-PE" sz="1200" dirty="0">
                <a:solidFill>
                  <a:srgbClr val="0C3D48"/>
                </a:solidFill>
                <a:latin typeface="+mj-lt"/>
              </a:rPr>
              <a:t>- Anexos</a:t>
            </a:r>
          </a:p>
          <a:p>
            <a:endParaRPr lang="en-US" sz="1200" dirty="0">
              <a:solidFill>
                <a:srgbClr val="0C3D48"/>
              </a:solidFill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99CDB8D7-9F89-7030-FF43-2DE87112708C}"/>
              </a:ext>
            </a:extLst>
          </p:cNvPr>
          <p:cNvSpPr txBox="1"/>
          <p:nvPr/>
        </p:nvSpPr>
        <p:spPr>
          <a:xfrm>
            <a:off x="2818808" y="2183320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Informe del Proyecto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D7965F4E-661D-EEED-3AAD-F17ACCB2550E}"/>
              </a:ext>
            </a:extLst>
          </p:cNvPr>
          <p:cNvSpPr txBox="1"/>
          <p:nvPr/>
        </p:nvSpPr>
        <p:spPr>
          <a:xfrm>
            <a:off x="6514508" y="2183320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Cuaderno de campo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ángulo: esquinas redondeadas 6">
            <a:extLst>
              <a:ext uri="{FF2B5EF4-FFF2-40B4-BE49-F238E27FC236}">
                <a16:creationId xmlns:a16="http://schemas.microsoft.com/office/drawing/2014/main" id="{A4DE5759-8092-F676-9800-A39BD590686D}"/>
              </a:ext>
            </a:extLst>
          </p:cNvPr>
          <p:cNvSpPr/>
          <p:nvPr/>
        </p:nvSpPr>
        <p:spPr>
          <a:xfrm>
            <a:off x="5708659" y="2653106"/>
            <a:ext cx="3174699" cy="220038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948896-066F-978C-3F97-5D1418E1D2AB}"/>
              </a:ext>
            </a:extLst>
          </p:cNvPr>
          <p:cNvSpPr txBox="1"/>
          <p:nvPr/>
        </p:nvSpPr>
        <p:spPr>
          <a:xfrm>
            <a:off x="5707150" y="2650951"/>
            <a:ext cx="3086779" cy="2400627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Char char="•"/>
            </a:pPr>
            <a:r>
              <a:rPr lang="en-US" sz="1200" dirty="0">
                <a:solidFill>
                  <a:srgbClr val="0C3D48"/>
                </a:solidFill>
                <a:latin typeface="+mj-lt"/>
              </a:rPr>
              <a:t>📅 </a:t>
            </a:r>
            <a:r>
              <a:rPr lang="es-PE" sz="1200" dirty="0">
                <a:solidFill>
                  <a:srgbClr val="0C3D48"/>
                </a:solidFill>
                <a:latin typeface="+mj-lt"/>
              </a:rPr>
              <a:t>Fechas y lugar de la investigación. </a:t>
            </a:r>
            <a:endParaRPr lang="es-PE" sz="900" dirty="0"/>
          </a:p>
          <a:p>
            <a:pPr marL="285750" indent="-285750">
              <a:buChar char="•"/>
            </a:pPr>
            <a:r>
              <a:rPr lang="es-PE" sz="1200" dirty="0">
                <a:solidFill>
                  <a:srgbClr val="0C3D48"/>
                </a:solidFill>
                <a:latin typeface="+mj-lt"/>
              </a:rPr>
              <a:t>🔍 Observaciones y evidencias (dibujos, fotos, videos, entrevistas, encuestas, etc.). </a:t>
            </a:r>
            <a:endParaRPr lang="es-PE" sz="900" dirty="0"/>
          </a:p>
          <a:p>
            <a:pPr marL="285750" indent="-285750">
              <a:buChar char="•"/>
            </a:pPr>
            <a:r>
              <a:rPr lang="es-PE" sz="1200" dirty="0">
                <a:solidFill>
                  <a:srgbClr val="0C3D48"/>
                </a:solidFill>
                <a:latin typeface="+mj-lt"/>
              </a:rPr>
              <a:t>📝 Comentarios y apreciaciones. </a:t>
            </a:r>
            <a:endParaRPr lang="es-PE" sz="900" dirty="0"/>
          </a:p>
          <a:p>
            <a:pPr marL="285750" indent="-285750">
              <a:buChar char="•"/>
            </a:pPr>
            <a:r>
              <a:rPr lang="es-PE" sz="1200" dirty="0">
                <a:solidFill>
                  <a:srgbClr val="0C3D48"/>
                </a:solidFill>
                <a:latin typeface="+mj-lt"/>
              </a:rPr>
              <a:t>📊 Resultados de ensayos, mediciones y cálculos. </a:t>
            </a:r>
            <a:endParaRPr lang="es-PE" sz="900" dirty="0"/>
          </a:p>
          <a:p>
            <a:pPr marL="285750" indent="-285750">
              <a:buChar char="•"/>
            </a:pPr>
            <a:r>
              <a:rPr lang="es-PE" sz="1200" dirty="0">
                <a:solidFill>
                  <a:srgbClr val="0C3D48"/>
                </a:solidFill>
                <a:latin typeface="+mj-lt"/>
              </a:rPr>
              <a:t>📈 Análisis de datos, patrones e inferencias. </a:t>
            </a:r>
            <a:endParaRPr lang="es-PE" sz="900" dirty="0"/>
          </a:p>
          <a:p>
            <a:pPr marL="285750" indent="-285750">
              <a:buChar char="•"/>
            </a:pPr>
            <a:r>
              <a:rPr lang="es-PE" sz="1200" dirty="0">
                <a:solidFill>
                  <a:srgbClr val="0C3D48"/>
                </a:solidFill>
                <a:latin typeface="+mj-lt"/>
              </a:rPr>
              <a:t>🔄 Ajustes realizados y resultados obtenidos.</a:t>
            </a:r>
            <a:endParaRPr lang="es-PE" sz="900" dirty="0"/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Font typeface="Arial"/>
              <a:buNone/>
            </a:pPr>
            <a:endParaRPr lang="en-US" sz="1200" b="1" dirty="0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792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57664B94-F4DE-BFC2-DFBB-DFB4433A71A8}"/>
              </a:ext>
            </a:extLst>
          </p:cNvPr>
          <p:cNvSpPr txBox="1"/>
          <p:nvPr/>
        </p:nvSpPr>
        <p:spPr>
          <a:xfrm>
            <a:off x="-122830" y="406400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Estructura de Informes: Soluciones Tecnológicas</a:t>
            </a:r>
            <a:endParaRPr sz="36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E33FFB44-C21F-A897-D9E7-7BEC28CC61E1}"/>
              </a:ext>
            </a:extLst>
          </p:cNvPr>
          <p:cNvSpPr txBox="1"/>
          <p:nvPr/>
        </p:nvSpPr>
        <p:spPr>
          <a:xfrm>
            <a:off x="229829" y="3755779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708C2E9-3451-DDA5-C6A7-B2C938BA2FD8}"/>
              </a:ext>
            </a:extLst>
          </p:cNvPr>
          <p:cNvGrpSpPr/>
          <p:nvPr/>
        </p:nvGrpSpPr>
        <p:grpSpPr>
          <a:xfrm>
            <a:off x="2288190" y="2822711"/>
            <a:ext cx="3656140" cy="2129632"/>
            <a:chOff x="455692" y="3160274"/>
            <a:chExt cx="3748890" cy="3440417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AC8FC5F9-A57F-2AC5-6B59-A036224B5447}"/>
                </a:ext>
              </a:extLst>
            </p:cNvPr>
            <p:cNvSpPr/>
            <p:nvPr/>
          </p:nvSpPr>
          <p:spPr>
            <a:xfrm>
              <a:off x="455692" y="3248204"/>
              <a:ext cx="3205230" cy="3352487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Google Shape;58;p1">
              <a:extLst>
                <a:ext uri="{FF2B5EF4-FFF2-40B4-BE49-F238E27FC236}">
                  <a16:creationId xmlns:a16="http://schemas.microsoft.com/office/drawing/2014/main" id="{C4F2D061-BA98-1758-98E4-6ABF04BB76AA}"/>
                </a:ext>
              </a:extLst>
            </p:cNvPr>
            <p:cNvSpPr txBox="1"/>
            <p:nvPr/>
          </p:nvSpPr>
          <p:spPr>
            <a:xfrm>
              <a:off x="652421" y="3160274"/>
              <a:ext cx="3552161" cy="3352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Carátula</a:t>
              </a:r>
              <a:endParaRPr lang="es-PE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Índice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Resumen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Introducción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Determinación de la alternativa de solución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</a:t>
              </a: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Diseño de la solución tecnológica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Implementación</a:t>
              </a:r>
              <a:endParaRPr lang="es-PE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Validación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Evaluación</a:t>
              </a:r>
              <a:endParaRPr lang="es-PE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Referencias APA 7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sz="1200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Anexos</a:t>
              </a:r>
              <a:endParaRPr lang="es-PE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3719A28C-83AE-DDBD-E43F-111F29779787}"/>
              </a:ext>
            </a:extLst>
          </p:cNvPr>
          <p:cNvSpPr/>
          <p:nvPr/>
        </p:nvSpPr>
        <p:spPr>
          <a:xfrm>
            <a:off x="3301637" y="1270024"/>
            <a:ext cx="5774998" cy="749066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4AF3CF2D-8174-2231-B0A5-527CAA37A01A}"/>
              </a:ext>
            </a:extLst>
          </p:cNvPr>
          <p:cNvSpPr txBox="1"/>
          <p:nvPr/>
        </p:nvSpPr>
        <p:spPr>
          <a:xfrm>
            <a:off x="3495403" y="1304680"/>
            <a:ext cx="5388710" cy="50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6200"/>
            </a:pPr>
            <a:r>
              <a:rPr lang="es-ES" sz="16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Producto: </a:t>
            </a:r>
            <a:r>
              <a:rPr lang="es-ES" sz="16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Informe (máx. 25 páginas) + cuaderno de campo. </a:t>
            </a:r>
            <a:r>
              <a:rPr lang="es-ES" sz="160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(Páginas 184 a la 186 de las bases específicas)</a:t>
            </a:r>
            <a:endParaRPr lang="es-ES" sz="1600">
              <a:latin typeface="+mj-lt"/>
              <a:ea typeface="Century Gothic"/>
            </a:endParaRPr>
          </a:p>
          <a:p>
            <a:pPr algn="ctr">
              <a:buSzPts val="6200"/>
            </a:pPr>
            <a:endParaRPr lang="es-ES"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BD5DAA4-5E85-3299-A9B1-001AA5330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84" y="3298150"/>
            <a:ext cx="1591279" cy="1177796"/>
          </a:xfrm>
          <a:prstGeom prst="rect">
            <a:avLst/>
          </a:prstGeom>
        </p:spPr>
      </p:pic>
      <p:sp>
        <p:nvSpPr>
          <p:cNvPr id="14" name="CuadroTexto 8">
            <a:extLst>
              <a:ext uri="{FF2B5EF4-FFF2-40B4-BE49-F238E27FC236}">
                <a16:creationId xmlns:a16="http://schemas.microsoft.com/office/drawing/2014/main" id="{02F07027-75EE-F2A8-3EE7-BC3A7B17704A}"/>
              </a:ext>
            </a:extLst>
          </p:cNvPr>
          <p:cNvSpPr txBox="1"/>
          <p:nvPr/>
        </p:nvSpPr>
        <p:spPr>
          <a:xfrm>
            <a:off x="46040" y="1306659"/>
            <a:ext cx="3062011" cy="68175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D: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1° Y 2° grado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E: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3°, 4° y 5° grado</a:t>
            </a:r>
            <a:r>
              <a:rPr kumimoji="0" lang="es-PE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905EF9C7-1B31-1C7A-93E6-F74FF0A912EF}"/>
              </a:ext>
            </a:extLst>
          </p:cNvPr>
          <p:cNvSpPr txBox="1"/>
          <p:nvPr/>
        </p:nvSpPr>
        <p:spPr>
          <a:xfrm>
            <a:off x="3083152" y="2380139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Informe del Proyecto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3678C0FC-D20C-89D6-495E-C78B8CD4A191}"/>
              </a:ext>
            </a:extLst>
          </p:cNvPr>
          <p:cNvSpPr txBox="1"/>
          <p:nvPr/>
        </p:nvSpPr>
        <p:spPr>
          <a:xfrm>
            <a:off x="6544809" y="2380139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Cuaderno de campo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" name="Grupo 25">
            <a:extLst>
              <a:ext uri="{FF2B5EF4-FFF2-40B4-BE49-F238E27FC236}">
                <a16:creationId xmlns:a16="http://schemas.microsoft.com/office/drawing/2014/main" id="{DA6612F8-B510-260E-BF93-326F4F008F5A}"/>
              </a:ext>
            </a:extLst>
          </p:cNvPr>
          <p:cNvGrpSpPr/>
          <p:nvPr/>
        </p:nvGrpSpPr>
        <p:grpSpPr>
          <a:xfrm>
            <a:off x="5811082" y="2958783"/>
            <a:ext cx="3186692" cy="2178617"/>
            <a:chOff x="423604" y="3248204"/>
            <a:chExt cx="3267534" cy="3519552"/>
          </a:xfrm>
        </p:grpSpPr>
        <p:sp>
          <p:nvSpPr>
            <p:cNvPr id="18" name="Rectángulo: esquinas redondeadas 6">
              <a:extLst>
                <a:ext uri="{FF2B5EF4-FFF2-40B4-BE49-F238E27FC236}">
                  <a16:creationId xmlns:a16="http://schemas.microsoft.com/office/drawing/2014/main" id="{9C911C0F-F29B-9A5B-D729-BA1DEEA41D6C}"/>
                </a:ext>
              </a:extLst>
            </p:cNvPr>
            <p:cNvSpPr/>
            <p:nvPr/>
          </p:nvSpPr>
          <p:spPr>
            <a:xfrm>
              <a:off x="455692" y="3248204"/>
              <a:ext cx="3205230" cy="3352487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9" name="Google Shape;58;p1">
              <a:extLst>
                <a:ext uri="{FF2B5EF4-FFF2-40B4-BE49-F238E27FC236}">
                  <a16:creationId xmlns:a16="http://schemas.microsoft.com/office/drawing/2014/main" id="{03207D04-F9EB-F0BD-D76F-5CC6CEA09170}"/>
                </a:ext>
              </a:extLst>
            </p:cNvPr>
            <p:cNvSpPr txBox="1"/>
            <p:nvPr/>
          </p:nvSpPr>
          <p:spPr>
            <a:xfrm>
              <a:off x="423604" y="3468026"/>
              <a:ext cx="3267534" cy="3299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📅 Fechas y lugar </a:t>
              </a:r>
              <a:r>
                <a:rPr lang="es-PE" sz="11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de </a:t>
              </a:r>
              <a:r>
                <a:rPr lang="es-PE" sz="1100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desarrollo. </a:t>
              </a:r>
              <a:endParaRPr lang="en-US" sz="1200"/>
            </a:p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💡 Requerimientos y cambios realizados a </a:t>
              </a:r>
              <a:r>
                <a:rPr lang="es-PE" sz="11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la solución</a:t>
              </a:r>
              <a:r>
                <a:rPr lang="es-PE" sz="1100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.</a:t>
              </a:r>
              <a:r>
                <a:rPr lang="es-PE" sz="1100" i="0" u="none" strike="noStrike" cap="none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sym typeface="Century Gothic"/>
                </a:rPr>
                <a:t>✏️ Dibujos, esquemas o planos (a escala, vistas y perspectivas).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sym typeface="Century Gothic"/>
                </a:rPr>
                <a:t>🧪 Registro de pruebas y funcionamiento (fotos, videos, observaciones, etc.).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sym typeface="Century Gothic"/>
                </a:rPr>
                <a:t>📝 Comentarios sobre los impactos en el ambiente y la sociedad.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  <a:sym typeface="Century Gothic"/>
                </a:rPr>
                <a:t>🔄 Ajustes y mejoras implementadas.</a:t>
              </a:r>
              <a:endParaRPr lang="es-PE" sz="1200"/>
            </a:p>
            <a:p>
              <a:pPr marR="0" lv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6200"/>
              </a:pPr>
              <a:endParaRPr lang="es-PE" sz="105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0043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81DEFB4-4698-2721-4FE2-FF228901A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22" y="638845"/>
            <a:ext cx="3521919" cy="407543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1BFEADE-4F9E-843A-9DCB-2E4A4F138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556" y="549657"/>
            <a:ext cx="3759200" cy="437045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E289F1C-AAF1-E5D0-2720-C553D005B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0462" y="100734"/>
            <a:ext cx="4296375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6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123C6B52-D3AC-5D8A-C3EC-4AF97A16F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81" y="553156"/>
            <a:ext cx="3874128" cy="43039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C7F02E-7068-EE2A-501F-1035BB386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686" y="463162"/>
            <a:ext cx="3874128" cy="421717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7C197CB-38AF-2AFA-9005-8E17DFF0A4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2878" y="128811"/>
            <a:ext cx="3067478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75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0DC5178D-0A40-330D-BB77-6E07428A26B4}"/>
              </a:ext>
            </a:extLst>
          </p:cNvPr>
          <p:cNvSpPr txBox="1"/>
          <p:nvPr/>
        </p:nvSpPr>
        <p:spPr>
          <a:xfrm>
            <a:off x="-245659" y="176217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Estructura de Informes: Ciencias Sociales</a:t>
            </a:r>
            <a:endParaRPr sz="36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F44781E2-1C0F-6BE6-58E1-E4337E834F31}"/>
              </a:ext>
            </a:extLst>
          </p:cNvPr>
          <p:cNvSpPr txBox="1"/>
          <p:nvPr/>
        </p:nvSpPr>
        <p:spPr>
          <a:xfrm>
            <a:off x="107000" y="3525596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6688CB1-BDFF-7A16-41F3-FD5EEDAEDDEC}"/>
              </a:ext>
            </a:extLst>
          </p:cNvPr>
          <p:cNvGrpSpPr/>
          <p:nvPr/>
        </p:nvGrpSpPr>
        <p:grpSpPr>
          <a:xfrm>
            <a:off x="1446904" y="2015587"/>
            <a:ext cx="3661751" cy="2342899"/>
            <a:chOff x="455692" y="3248204"/>
            <a:chExt cx="3205230" cy="3352487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F4A9CDD8-97A2-B344-8F0F-140E1E90BEBE}"/>
                </a:ext>
              </a:extLst>
            </p:cNvPr>
            <p:cNvSpPr/>
            <p:nvPr/>
          </p:nvSpPr>
          <p:spPr>
            <a:xfrm>
              <a:off x="455692" y="3248204"/>
              <a:ext cx="3205230" cy="3352487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Google Shape;58;p1">
              <a:extLst>
                <a:ext uri="{FF2B5EF4-FFF2-40B4-BE49-F238E27FC236}">
                  <a16:creationId xmlns:a16="http://schemas.microsoft.com/office/drawing/2014/main" id="{F58C991C-6D36-938D-01F9-563884DF3612}"/>
                </a:ext>
              </a:extLst>
            </p:cNvPr>
            <p:cNvSpPr txBox="1"/>
            <p:nvPr/>
          </p:nvSpPr>
          <p:spPr>
            <a:xfrm>
              <a:off x="495903" y="3544991"/>
              <a:ext cx="3122379" cy="2806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Carátula</a:t>
              </a:r>
              <a:endParaRPr lang="es-P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Índice</a:t>
              </a:r>
            </a:p>
            <a:p>
              <a:pPr>
                <a:buSzPts val="6200"/>
              </a:pPr>
              <a:r>
                <a:rPr lang="es-PE" i="0" u="none" strike="noStrike" cap="none" dirty="0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</a:t>
              </a:r>
              <a:r>
                <a:rPr lang="es-PE" dirty="0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Introducción (contexto, problema histórico ambiental/territorial o </a:t>
              </a:r>
              <a:r>
                <a:rPr lang="es-P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económico, justificación. objetivo y revisión de fuentes)</a:t>
              </a:r>
              <a:endParaRPr lang="es-PE" dirty="0" err="1">
                <a:solidFill>
                  <a:srgbClr val="0C3D48"/>
                </a:solidFill>
                <a:latin typeface="+mj-lt"/>
                <a:ea typeface="Century Gothic"/>
                <a:cs typeface="Century Gothic"/>
              </a:endParaRPr>
            </a:p>
            <a:p>
              <a:pPr marR="0" lv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6200"/>
              </a:pPr>
              <a:r>
                <a:rPr lang="es-P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</a:t>
              </a: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 Análisis e interpretación de información</a:t>
              </a:r>
              <a:endParaRPr lang="es-PE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Conclusiones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Referencias APA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Anexos </a:t>
              </a:r>
              <a:endParaRPr lang="es-P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35CA654-A868-0804-646E-AD9619301199}"/>
              </a:ext>
            </a:extLst>
          </p:cNvPr>
          <p:cNvSpPr/>
          <p:nvPr/>
        </p:nvSpPr>
        <p:spPr>
          <a:xfrm>
            <a:off x="3108052" y="849342"/>
            <a:ext cx="5834869" cy="874252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305DE8FD-1F89-A6AA-27D9-222E3AC0F080}"/>
              </a:ext>
            </a:extLst>
          </p:cNvPr>
          <p:cNvSpPr txBox="1"/>
          <p:nvPr/>
        </p:nvSpPr>
        <p:spPr>
          <a:xfrm>
            <a:off x="3448774" y="949313"/>
            <a:ext cx="5492124" cy="683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6200"/>
            </a:pPr>
            <a:r>
              <a:rPr lang="es-ES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Producto: </a:t>
            </a:r>
            <a:r>
              <a:rPr lang="es-ES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Informe de proyecto de indagación </a:t>
            </a:r>
            <a:r>
              <a:rPr lang="es-ES" dirty="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sobre un problema histórico o un problema ambiental/territorial o un problema económico.(Páginas 186 al 188 de las bases específicas)</a:t>
            </a:r>
            <a:endParaRPr lang="es-ES" dirty="0">
              <a:latin typeface="+mj-lt"/>
              <a:ea typeface="Century Gothic"/>
              <a:sym typeface="Century Gothic"/>
            </a:endParaRPr>
          </a:p>
          <a:p>
            <a:pPr algn="ctr">
              <a:buSzPts val="6200"/>
            </a:pPr>
            <a:endParaRPr lang="es-ES" i="0" u="none" strike="noStrike" cap="none" dirty="0">
              <a:solidFill>
                <a:srgbClr val="0C3D48"/>
              </a:solidFill>
              <a:latin typeface="+mj-lt"/>
              <a:ea typeface="Century Gothic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CD3993C-60B5-F83A-C3E1-1F82DF002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8" y="2523680"/>
            <a:ext cx="1460651" cy="1003625"/>
          </a:xfrm>
          <a:prstGeom prst="rect">
            <a:avLst/>
          </a:prstGeom>
        </p:spPr>
      </p:pic>
      <p:sp>
        <p:nvSpPr>
          <p:cNvPr id="14" name="CuadroTexto 8">
            <a:extLst>
              <a:ext uri="{FF2B5EF4-FFF2-40B4-BE49-F238E27FC236}">
                <a16:creationId xmlns:a16="http://schemas.microsoft.com/office/drawing/2014/main" id="{BA246720-1A57-1E79-D897-29916F74DC66}"/>
              </a:ext>
            </a:extLst>
          </p:cNvPr>
          <p:cNvSpPr txBox="1"/>
          <p:nvPr/>
        </p:nvSpPr>
        <p:spPr>
          <a:xfrm>
            <a:off x="21183" y="973063"/>
            <a:ext cx="3062011" cy="68175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D: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1° Y 2° grado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E: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3°, 4° y 5° grado</a:t>
            </a:r>
            <a:r>
              <a:rPr kumimoji="0" lang="es-PE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5" name="Rectángulo: esquinas redondeadas 6">
            <a:extLst>
              <a:ext uri="{FF2B5EF4-FFF2-40B4-BE49-F238E27FC236}">
                <a16:creationId xmlns:a16="http://schemas.microsoft.com/office/drawing/2014/main" id="{554AC636-9A97-8B6E-5438-A4DC692E4611}"/>
              </a:ext>
            </a:extLst>
          </p:cNvPr>
          <p:cNvSpPr/>
          <p:nvPr/>
        </p:nvSpPr>
        <p:spPr>
          <a:xfrm>
            <a:off x="5229689" y="2048246"/>
            <a:ext cx="3509106" cy="232112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C7734E82-9A16-73ED-AA38-BA259851524C}"/>
              </a:ext>
            </a:extLst>
          </p:cNvPr>
          <p:cNvSpPr txBox="1"/>
          <p:nvPr/>
        </p:nvSpPr>
        <p:spPr>
          <a:xfrm>
            <a:off x="5219126" y="2070649"/>
            <a:ext cx="3521527" cy="2339072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C3D48"/>
                </a:solidFill>
                <a:latin typeface="+mj-lt"/>
              </a:rPr>
              <a:t>Debe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tener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una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extensión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máxima</a:t>
            </a:r>
            <a:r>
              <a:rPr lang="en-US">
                <a:solidFill>
                  <a:srgbClr val="0C3D48"/>
                </a:solidFill>
                <a:latin typeface="+mj-lt"/>
              </a:rPr>
              <a:t> de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veinticinco</a:t>
            </a:r>
            <a:r>
              <a:rPr lang="en-US">
                <a:solidFill>
                  <a:srgbClr val="0C3D48"/>
                </a:solidFill>
                <a:latin typeface="+mj-lt"/>
              </a:rPr>
              <a:t> (25)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páginas</a:t>
            </a:r>
            <a:r>
              <a:rPr lang="en-US">
                <a:solidFill>
                  <a:srgbClr val="0C3D48"/>
                </a:solidFill>
                <a:latin typeface="+mj-lt"/>
              </a:rPr>
              <a:t> (</a:t>
            </a:r>
            <a:r>
              <a:rPr lang="en-US" err="1">
                <a:solidFill>
                  <a:srgbClr val="0C3D48"/>
                </a:solidFill>
                <a:latin typeface="+mj-lt"/>
              </a:rPr>
              <a:t>incluyendo</a:t>
            </a:r>
            <a:r>
              <a:rPr lang="en-US">
                <a:solidFill>
                  <a:srgbClr val="0C3D48"/>
                </a:solidFill>
                <a:latin typeface="+mj-lt"/>
              </a:rPr>
              <a:t> las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ilustraciones</a:t>
            </a:r>
            <a:r>
              <a:rPr lang="en-US">
                <a:solidFill>
                  <a:srgbClr val="0C3D48"/>
                </a:solidFill>
                <a:latin typeface="+mj-lt"/>
              </a:rPr>
              <a:t>,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mapas</a:t>
            </a:r>
            <a:r>
              <a:rPr lang="en-US">
                <a:solidFill>
                  <a:srgbClr val="0C3D48"/>
                </a:solidFill>
                <a:latin typeface="+mj-lt"/>
              </a:rPr>
              <a:t>,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cuadros</a:t>
            </a:r>
            <a:r>
              <a:rPr lang="en-US">
                <a:solidFill>
                  <a:srgbClr val="0C3D48"/>
                </a:solidFill>
                <a:latin typeface="+mj-lt"/>
              </a:rPr>
              <a:t> o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diagramas</a:t>
            </a:r>
            <a:r>
              <a:rPr lang="en-US">
                <a:solidFill>
                  <a:srgbClr val="0C3D48"/>
                </a:solidFill>
                <a:latin typeface="+mj-lt"/>
              </a:rPr>
              <a:t>). </a:t>
            </a:r>
            <a:endParaRPr lang="en-US" sz="1000">
              <a:latin typeface="+mj-lt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C3D48"/>
                </a:solidFill>
                <a:latin typeface="+mj-lt"/>
              </a:rPr>
              <a:t>Debe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redactarse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en</a:t>
            </a:r>
            <a:r>
              <a:rPr lang="en-US">
                <a:solidFill>
                  <a:srgbClr val="0C3D48"/>
                </a:solidFill>
                <a:latin typeface="+mj-lt"/>
              </a:rPr>
              <a:t> un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procesador</a:t>
            </a:r>
            <a:r>
              <a:rPr lang="en-US">
                <a:solidFill>
                  <a:srgbClr val="0C3D48"/>
                </a:solidFill>
                <a:latin typeface="+mj-lt"/>
              </a:rPr>
              <a:t> de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textos</a:t>
            </a:r>
            <a:r>
              <a:rPr lang="en-US">
                <a:solidFill>
                  <a:srgbClr val="0C3D48"/>
                </a:solidFill>
                <a:latin typeface="+mj-lt"/>
              </a:rPr>
              <a:t> y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presentarse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en</a:t>
            </a:r>
            <a:r>
              <a:rPr lang="en-US">
                <a:solidFill>
                  <a:srgbClr val="0C3D48"/>
                </a:solidFill>
                <a:latin typeface="+mj-lt"/>
              </a:rPr>
              <a:t> hoja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tamaño</a:t>
            </a:r>
            <a:r>
              <a:rPr lang="en-US">
                <a:solidFill>
                  <a:srgbClr val="0C3D48"/>
                </a:solidFill>
                <a:latin typeface="+mj-lt"/>
              </a:rPr>
              <a:t> A4 con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letra</a:t>
            </a:r>
            <a:r>
              <a:rPr lang="en-US">
                <a:solidFill>
                  <a:srgbClr val="0C3D48"/>
                </a:solidFill>
                <a:latin typeface="+mj-lt"/>
              </a:rPr>
              <a:t>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tipo</a:t>
            </a:r>
            <a:r>
              <a:rPr lang="en-US">
                <a:solidFill>
                  <a:srgbClr val="0C3D48"/>
                </a:solidFill>
                <a:latin typeface="+mj-lt"/>
              </a:rPr>
              <a:t> Times New Roman,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tamaño</a:t>
            </a:r>
            <a:r>
              <a:rPr lang="en-US">
                <a:solidFill>
                  <a:srgbClr val="0C3D48"/>
                </a:solidFill>
                <a:latin typeface="+mj-lt"/>
              </a:rPr>
              <a:t> de 12.</a:t>
            </a:r>
            <a:endParaRPr lang="en-US" sz="1000">
              <a:latin typeface="+mj-lt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C3D48"/>
                </a:solidFill>
                <a:latin typeface="+mj-lt"/>
              </a:rPr>
              <a:t>Debe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tener</a:t>
            </a:r>
            <a:r>
              <a:rPr lang="en-US">
                <a:solidFill>
                  <a:srgbClr val="0C3D48"/>
                </a:solidFill>
                <a:latin typeface="+mj-lt"/>
              </a:rPr>
              <a:t> las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páginas</a:t>
            </a:r>
            <a:r>
              <a:rPr lang="en-US">
                <a:solidFill>
                  <a:srgbClr val="0C3D48"/>
                </a:solidFill>
                <a:latin typeface="+mj-lt"/>
              </a:rPr>
              <a:t> 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numeradas</a:t>
            </a:r>
            <a:r>
              <a:rPr lang="en-US">
                <a:solidFill>
                  <a:srgbClr val="0C3D48"/>
                </a:solidFill>
                <a:latin typeface="+mj-lt"/>
              </a:rPr>
              <a:t> (inferior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derecha</a:t>
            </a:r>
            <a:r>
              <a:rPr lang="en-US">
                <a:solidFill>
                  <a:srgbClr val="0C3D48"/>
                </a:solidFill>
                <a:latin typeface="+mj-lt"/>
              </a:rPr>
              <a:t> de la </a:t>
            </a:r>
            <a:r>
              <a:rPr lang="en-US" err="1">
                <a:solidFill>
                  <a:srgbClr val="0C3D48"/>
                </a:solidFill>
                <a:latin typeface="+mj-lt"/>
              </a:rPr>
              <a:t>página</a:t>
            </a:r>
            <a:r>
              <a:rPr lang="en-US">
                <a:solidFill>
                  <a:srgbClr val="0C3D48"/>
                </a:solidFill>
                <a:latin typeface="+mj-lt"/>
              </a:rPr>
              <a:t>). 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381532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A450F54-480E-5123-0222-4701AD78E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02" y="742950"/>
            <a:ext cx="815619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42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F3B5E33-01AB-E29A-AB5F-27ED52B0C4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2" y="515588"/>
            <a:ext cx="8791576" cy="456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26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14FDD56-276D-DE8B-8F43-5E181C944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01" y="710050"/>
            <a:ext cx="8220075" cy="44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71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B64ECDBA-8AC2-168A-70D9-896DDA083A6F}"/>
              </a:ext>
            </a:extLst>
          </p:cNvPr>
          <p:cNvGrpSpPr/>
          <p:nvPr/>
        </p:nvGrpSpPr>
        <p:grpSpPr>
          <a:xfrm>
            <a:off x="404812" y="307510"/>
            <a:ext cx="8334375" cy="4419126"/>
            <a:chOff x="404812" y="617514"/>
            <a:chExt cx="8334375" cy="441912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EF6CE95-4DC4-6776-82FA-B4FD6E25FD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/>
          </p:blipFill>
          <p:spPr>
            <a:xfrm>
              <a:off x="404812" y="617514"/>
              <a:ext cx="8334375" cy="4419126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F63F64B-331B-A45E-D299-FC6C9FADC63D}"/>
                </a:ext>
              </a:extLst>
            </p:cNvPr>
            <p:cNvSpPr txBox="1"/>
            <p:nvPr/>
          </p:nvSpPr>
          <p:spPr>
            <a:xfrm>
              <a:off x="1610751" y="2783877"/>
              <a:ext cx="6337495" cy="330591"/>
            </a:xfrm>
            <a:prstGeom prst="rect">
              <a:avLst/>
            </a:prstGeom>
            <a:solidFill>
              <a:srgbClr val="E7E7FF"/>
            </a:solidFill>
            <a:ln>
              <a:noFill/>
            </a:ln>
          </p:spPr>
          <p:txBody>
            <a:bodyPr spcFirstLastPara="1" wrap="square" lIns="91425" tIns="91425" rIns="91425" bIns="91425" rtlCol="0" anchor="t" anchorCtr="0">
              <a:noAutofit/>
            </a:bodyPr>
            <a:lstStyle/>
            <a:p>
              <a:pPr marL="0" marR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PE" b="1" dirty="0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Ejemplos de preguntas que plantean un problema o desafío económico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382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D1FC76BA-CE95-7030-5BB1-97262091C6E3}"/>
              </a:ext>
            </a:extLst>
          </p:cNvPr>
          <p:cNvSpPr txBox="1"/>
          <p:nvPr/>
        </p:nvSpPr>
        <p:spPr>
          <a:xfrm>
            <a:off x="-132293" y="946452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8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1. ETAPA UGEL</a:t>
            </a:r>
            <a:endParaRPr sz="62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9C13FF61-0465-44A1-D1E3-2C3E627B006D}"/>
              </a:ext>
            </a:extLst>
          </p:cNvPr>
          <p:cNvSpPr txBox="1"/>
          <p:nvPr/>
        </p:nvSpPr>
        <p:spPr>
          <a:xfrm>
            <a:off x="115382" y="2251454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19436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CDACF44-3720-044F-3240-79FAA01C4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812" y="171532"/>
            <a:ext cx="7836376" cy="419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9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9DD8BAA-2E11-409B-2424-104DCEA0C8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685001"/>
            <a:ext cx="8115300" cy="386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14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E2111B7-B1ED-92C5-0E93-B652CFE36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261" y="2385986"/>
            <a:ext cx="3067478" cy="37152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6A3A56D-2AD6-CBAA-EF3A-53F84F4A84B5}"/>
              </a:ext>
            </a:extLst>
          </p:cNvPr>
          <p:cNvSpPr txBox="1"/>
          <p:nvPr/>
        </p:nvSpPr>
        <p:spPr>
          <a:xfrm rot="20856831">
            <a:off x="1045702" y="2487965"/>
            <a:ext cx="3103469" cy="8242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PE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3. En Secundaria ¿es frecuente el desarrollo de la indagación en Ciencias Sociales?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DF767B3-0D0A-C68C-D3F1-E0FDD7D9AEC0}"/>
              </a:ext>
            </a:extLst>
          </p:cNvPr>
          <p:cNvSpPr txBox="1"/>
          <p:nvPr/>
        </p:nvSpPr>
        <p:spPr>
          <a:xfrm rot="679687">
            <a:off x="4424960" y="2095179"/>
            <a:ext cx="3266111" cy="7660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algn="ctr">
              <a:lnSpc>
                <a:spcPct val="150000"/>
              </a:lnSpc>
              <a:buSzPts val="6200"/>
            </a:pPr>
            <a:r>
              <a:rPr lang="es-PE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2. ¿Influye la formación en investigación que tiene el docente?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8EE4C4C-77DB-2412-5F87-8C77F81519F2}"/>
              </a:ext>
            </a:extLst>
          </p:cNvPr>
          <p:cNvSpPr txBox="1"/>
          <p:nvPr/>
        </p:nvSpPr>
        <p:spPr>
          <a:xfrm>
            <a:off x="3412701" y="3318324"/>
            <a:ext cx="3268811" cy="8479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PE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4. ¿Se están desarrollando las competencias de los estudiantes, según el CNEB?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CD7D947-C342-BB50-B374-DBE02DA0C4AC}"/>
              </a:ext>
            </a:extLst>
          </p:cNvPr>
          <p:cNvSpPr txBox="1"/>
          <p:nvPr/>
        </p:nvSpPr>
        <p:spPr>
          <a:xfrm>
            <a:off x="2290170" y="773041"/>
            <a:ext cx="4391342" cy="7787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0" marR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PE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1. ¿Has leído las orientaciones pedagógicas a los docentes a partir de las bases del Concurso?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D655665-5109-2357-9A8A-DA11DA8A371E}"/>
              </a:ext>
            </a:extLst>
          </p:cNvPr>
          <p:cNvSpPr txBox="1">
            <a:spLocks/>
          </p:cNvSpPr>
          <p:nvPr/>
        </p:nvSpPr>
        <p:spPr>
          <a:xfrm>
            <a:off x="542491" y="75494"/>
            <a:ext cx="7886700" cy="99417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200" b="1" dirty="0">
                <a:solidFill>
                  <a:srgbClr val="0C3D48"/>
                </a:solidFill>
                <a:latin typeface="+mj-lt"/>
              </a:rPr>
              <a:t>¿Por qué ocurren  errores?</a:t>
            </a:r>
          </a:p>
        </p:txBody>
      </p:sp>
    </p:spTree>
    <p:extLst>
      <p:ext uri="{BB962C8B-B14F-4D97-AF65-F5344CB8AC3E}">
        <p14:creationId xmlns:p14="http://schemas.microsoft.com/office/powerpoint/2010/main" val="3490498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24B55E1A-B67E-9EDC-17C1-62AED23A59CD}"/>
              </a:ext>
            </a:extLst>
          </p:cNvPr>
          <p:cNvSpPr txBox="1"/>
          <p:nvPr/>
        </p:nvSpPr>
        <p:spPr>
          <a:xfrm>
            <a:off x="-49237" y="1139717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400" i="0" u="none" strike="noStrike" cap="none" dirty="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2. REGISTRO DE PARTICIPANTES</a:t>
            </a:r>
            <a:endParaRPr sz="6000" i="0" u="none" strike="noStrike" cap="none" dirty="0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" name="Google Shape;60;p1">
            <a:extLst>
              <a:ext uri="{FF2B5EF4-FFF2-40B4-BE49-F238E27FC236}">
                <a16:creationId xmlns:a16="http://schemas.microsoft.com/office/drawing/2014/main" id="{D9E93F7E-ED5F-B893-57B6-79FB462F6B84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AF4F5C4F-0DA6-BEE7-6882-D1694238AC48}"/>
              </a:ext>
            </a:extLst>
          </p:cNvPr>
          <p:cNvSpPr txBox="1"/>
          <p:nvPr/>
        </p:nvSpPr>
        <p:spPr>
          <a:xfrm>
            <a:off x="115382" y="2251454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49912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E4D68191-2CEB-11BC-26D4-A8057B125D81}"/>
              </a:ext>
            </a:extLst>
          </p:cNvPr>
          <p:cNvSpPr txBox="1"/>
          <p:nvPr/>
        </p:nvSpPr>
        <p:spPr>
          <a:xfrm>
            <a:off x="-122830" y="582221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Plataforma Administrativa: El Sistema SICE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361F9E9-8080-A5B9-A776-81E9607DD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4" y="1302559"/>
            <a:ext cx="617023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>
                <a:latin typeface="Arial" panose="020B0604020202020204" pitchFamily="34" charset="0"/>
                <a:ea typeface="Arial MT"/>
                <a:cs typeface="Arial MT"/>
              </a:rPr>
              <a:t>El SICE del Ministerio de Educación es el Sistema de Información de Concursos Educativos, que permite inscribir a los estudiantes participantes de los concursos: Juegos Florales Escolares Nacionales, Olimpiada Nacional Escolar de Matemática, Premio Nacional de Narrativa y Ensayo "José María Arguedas", Crea y Emprende, </a:t>
            </a:r>
            <a:r>
              <a:rPr lang="es-ES" sz="1600" b="1" spc="5">
                <a:latin typeface="Arial" panose="020B0604020202020204" pitchFamily="34" charset="0"/>
                <a:ea typeface="Arial MT"/>
                <a:cs typeface="Arial MT"/>
              </a:rPr>
              <a:t>Feria Escolar Nacional de Ciencia y Tecnología "Eureka"</a:t>
            </a:r>
            <a:r>
              <a:rPr lang="es-ES" sz="1600" spc="5">
                <a:latin typeface="Arial" panose="020B0604020202020204" pitchFamily="34" charset="0"/>
                <a:ea typeface="Arial MT"/>
                <a:cs typeface="Arial MT"/>
              </a:rPr>
              <a:t>  y el Concurso Nacional de Comprensión Lectora “El Perú Lee.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s-ES" sz="1600" spc="5">
              <a:latin typeface="Arial" panose="020B0604020202020204" pitchFamily="34" charset="0"/>
              <a:ea typeface="Arial MT"/>
              <a:cs typeface="Arial MT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>
                <a:latin typeface="Arial" panose="020B0604020202020204" pitchFamily="34" charset="0"/>
                <a:ea typeface="Arial MT"/>
                <a:cs typeface="Arial MT"/>
              </a:rPr>
              <a:t>Permite la inscripción y la subida de documentos de cada concurso en función a los estudiantes matriculados en las Instituciones Educativas (IIEE), Centros de Educación Básica Especial (CEBE) y Centros de Educación Básica Alternativa (CEBA).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8EBA30-A043-919A-092E-470DBA830C4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0" r="13924"/>
          <a:stretch/>
        </p:blipFill>
        <p:spPr bwMode="auto">
          <a:xfrm>
            <a:off x="6638422" y="2111336"/>
            <a:ext cx="2150454" cy="1921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5939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A657CD66-8C18-3543-D578-D2AF10D3F7BD}"/>
              </a:ext>
            </a:extLst>
          </p:cNvPr>
          <p:cNvSpPr txBox="1"/>
          <p:nvPr/>
        </p:nvSpPr>
        <p:spPr>
          <a:xfrm>
            <a:off x="-35769" y="205148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Plataforma Administrativa: El Sistema SICE</a:t>
            </a:r>
            <a:endParaRPr sz="40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BA50F890-F0A0-3D59-0B3D-E4E8CF29B260}"/>
              </a:ext>
            </a:extLst>
          </p:cNvPr>
          <p:cNvSpPr/>
          <p:nvPr/>
        </p:nvSpPr>
        <p:spPr>
          <a:xfrm>
            <a:off x="2305511" y="3755541"/>
            <a:ext cx="5068830" cy="841495"/>
          </a:xfrm>
          <a:prstGeom prst="roundRect">
            <a:avLst/>
          </a:prstGeom>
          <a:solidFill>
            <a:srgbClr val="B80000"/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BF49743A-F80B-0F7D-8251-1BA85B7FD4AD}"/>
              </a:ext>
            </a:extLst>
          </p:cNvPr>
          <p:cNvSpPr txBox="1"/>
          <p:nvPr/>
        </p:nvSpPr>
        <p:spPr>
          <a:xfrm>
            <a:off x="2171699" y="3822096"/>
            <a:ext cx="5266332" cy="10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b="1" dirty="0">
                <a:solidFill>
                  <a:schemeClr val="bg1"/>
                </a:solidFill>
                <a:latin typeface="+mj-lt"/>
                <a:ea typeface="Century Gothic"/>
                <a:cs typeface="Century Gothic"/>
                <a:sym typeface="Century Gothic"/>
              </a:rPr>
              <a:t>El Director de la I.E. es responsable del registro y accede al sistema utilizando su mismo usuario y contraseña del SIAGIE.</a:t>
            </a:r>
            <a:endParaRPr sz="2000" b="1" i="0" u="none" strike="noStrike" cap="none" dirty="0">
              <a:solidFill>
                <a:schemeClr val="bg1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A07BD31-2D6D-A95D-7C60-1807B921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093" y="728174"/>
            <a:ext cx="5987933" cy="299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43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Elipse 1">
            <a:extLst>
              <a:ext uri="{FF2B5EF4-FFF2-40B4-BE49-F238E27FC236}">
                <a16:creationId xmlns:a16="http://schemas.microsoft.com/office/drawing/2014/main" id="{38DB792E-41F2-7DFD-8D12-31612B6544D0}"/>
              </a:ext>
            </a:extLst>
          </p:cNvPr>
          <p:cNvSpPr/>
          <p:nvPr/>
        </p:nvSpPr>
        <p:spPr>
          <a:xfrm>
            <a:off x="0" y="478507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1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D89BB553-9692-F1CE-9638-B7DAE5DA77BD}"/>
              </a:ext>
            </a:extLst>
          </p:cNvPr>
          <p:cNvCxnSpPr>
            <a:cxnSpLocks/>
          </p:cNvCxnSpPr>
          <p:nvPr/>
        </p:nvCxnSpPr>
        <p:spPr>
          <a:xfrm>
            <a:off x="941144" y="879792"/>
            <a:ext cx="959872" cy="926730"/>
          </a:xfrm>
          <a:prstGeom prst="bentConnector3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176F0F98-06B7-83FD-7BE1-4309AA8BFFAD}"/>
              </a:ext>
            </a:extLst>
          </p:cNvPr>
          <p:cNvSpPr/>
          <p:nvPr/>
        </p:nvSpPr>
        <p:spPr>
          <a:xfrm>
            <a:off x="1901016" y="1548772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2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5C3B00E-6B01-A454-AC77-018B2714D2CE}"/>
              </a:ext>
            </a:extLst>
          </p:cNvPr>
          <p:cNvSpPr/>
          <p:nvPr/>
        </p:nvSpPr>
        <p:spPr>
          <a:xfrm>
            <a:off x="3550741" y="2996565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3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56BF3205-80EE-6298-B42E-8CC33AAFFC6E}"/>
              </a:ext>
            </a:extLst>
          </p:cNvPr>
          <p:cNvCxnSpPr>
            <a:cxnSpLocks/>
            <a:stCxn id="6" idx="4"/>
          </p:cNvCxnSpPr>
          <p:nvPr/>
        </p:nvCxnSpPr>
        <p:spPr>
          <a:xfrm rot="16200000" flipH="1">
            <a:off x="2447406" y="2408119"/>
            <a:ext cx="993208" cy="1092856"/>
          </a:xfrm>
          <a:prstGeom prst="bentConnector2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EFF01E6-921E-314D-94FC-600B9E3C1FF4}"/>
              </a:ext>
            </a:extLst>
          </p:cNvPr>
          <p:cNvSpPr/>
          <p:nvPr/>
        </p:nvSpPr>
        <p:spPr>
          <a:xfrm>
            <a:off x="1934276" y="478507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C2E72B7C-3B8A-CE3F-D099-B9A653C080B2}"/>
              </a:ext>
            </a:extLst>
          </p:cNvPr>
          <p:cNvSpPr txBox="1"/>
          <p:nvPr/>
        </p:nvSpPr>
        <p:spPr>
          <a:xfrm>
            <a:off x="2210850" y="481227"/>
            <a:ext cx="2987566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1: Acceso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Ingreso al portal oficial SICE con las credenciales SIAGIE institucionales (Usuario y Contraseña).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C737130-8FEE-EB6A-EEC4-DBC5F31BC6F7}"/>
              </a:ext>
            </a:extLst>
          </p:cNvPr>
          <p:cNvSpPr/>
          <p:nvPr/>
        </p:nvSpPr>
        <p:spPr>
          <a:xfrm>
            <a:off x="2970427" y="1580994"/>
            <a:ext cx="2980338" cy="12222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4D6FF2D1-45DF-CF3E-5778-1B6D0E631F42}"/>
              </a:ext>
            </a:extLst>
          </p:cNvPr>
          <p:cNvSpPr/>
          <p:nvPr/>
        </p:nvSpPr>
        <p:spPr>
          <a:xfrm>
            <a:off x="4604175" y="2980274"/>
            <a:ext cx="2257528" cy="15092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Google Shape;58;p1">
            <a:extLst>
              <a:ext uri="{FF2B5EF4-FFF2-40B4-BE49-F238E27FC236}">
                <a16:creationId xmlns:a16="http://schemas.microsoft.com/office/drawing/2014/main" id="{3BF35D4F-B8BC-34E2-3772-B8D722D3F8F3}"/>
              </a:ext>
            </a:extLst>
          </p:cNvPr>
          <p:cNvSpPr txBox="1"/>
          <p:nvPr/>
        </p:nvSpPr>
        <p:spPr>
          <a:xfrm>
            <a:off x="3110404" y="1657496"/>
            <a:ext cx="2829477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2: Actualización de Datos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En el menú izquierdo “Director”, es obligatorio actualizar el correo electrónico y número de celular del directivo para continuar.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58;p1">
            <a:extLst>
              <a:ext uri="{FF2B5EF4-FFF2-40B4-BE49-F238E27FC236}">
                <a16:creationId xmlns:a16="http://schemas.microsoft.com/office/drawing/2014/main" id="{E7AD1884-C3D5-7A7C-72AD-77EB03DB5A4E}"/>
              </a:ext>
            </a:extLst>
          </p:cNvPr>
          <p:cNvSpPr txBox="1"/>
          <p:nvPr/>
        </p:nvSpPr>
        <p:spPr>
          <a:xfrm>
            <a:off x="4640763" y="2920735"/>
            <a:ext cx="2281242" cy="77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3: Ficha Resumen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Seleccionar la pestaña “Ficha Resumen”, declarar obligatoriamente la cantidad total de estudiantes de toda la I.E. que participaron en la feria interna y guardar para generar el PDF inicial.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48D3C82-F6E9-12E5-7CA7-70B02B75A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416" y="415674"/>
            <a:ext cx="1165274" cy="101217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936CF8-91D7-B089-B1F8-CE32DA16D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765" y="1538202"/>
            <a:ext cx="2619265" cy="113673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1C7D6C8-EE1D-84B5-44B4-B97CA3D80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619" y="2980026"/>
            <a:ext cx="2096341" cy="150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03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Elipse 1">
            <a:extLst>
              <a:ext uri="{FF2B5EF4-FFF2-40B4-BE49-F238E27FC236}">
                <a16:creationId xmlns:a16="http://schemas.microsoft.com/office/drawing/2014/main" id="{FC735958-DB57-8CE6-3028-9E51EBF195C2}"/>
              </a:ext>
            </a:extLst>
          </p:cNvPr>
          <p:cNvSpPr/>
          <p:nvPr/>
        </p:nvSpPr>
        <p:spPr>
          <a:xfrm>
            <a:off x="0" y="498966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4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E03AD93E-8864-B839-687E-A6834DABE645}"/>
              </a:ext>
            </a:extLst>
          </p:cNvPr>
          <p:cNvCxnSpPr>
            <a:cxnSpLocks/>
          </p:cNvCxnSpPr>
          <p:nvPr/>
        </p:nvCxnSpPr>
        <p:spPr>
          <a:xfrm>
            <a:off x="941144" y="900251"/>
            <a:ext cx="959872" cy="926730"/>
          </a:xfrm>
          <a:prstGeom prst="bentConnector3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42660426-E6A4-957E-6E52-F06B7B47634A}"/>
              </a:ext>
            </a:extLst>
          </p:cNvPr>
          <p:cNvSpPr/>
          <p:nvPr/>
        </p:nvSpPr>
        <p:spPr>
          <a:xfrm>
            <a:off x="1901016" y="1569231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5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78A93C6B-62E9-FAFF-75A5-EC038C383A98}"/>
              </a:ext>
            </a:extLst>
          </p:cNvPr>
          <p:cNvSpPr/>
          <p:nvPr/>
        </p:nvSpPr>
        <p:spPr>
          <a:xfrm>
            <a:off x="1934276" y="498966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Google Shape;58;p1">
            <a:extLst>
              <a:ext uri="{FF2B5EF4-FFF2-40B4-BE49-F238E27FC236}">
                <a16:creationId xmlns:a16="http://schemas.microsoft.com/office/drawing/2014/main" id="{01978D7D-CEF2-C684-7FE0-5D99AA89E162}"/>
              </a:ext>
            </a:extLst>
          </p:cNvPr>
          <p:cNvSpPr txBox="1"/>
          <p:nvPr/>
        </p:nvSpPr>
        <p:spPr>
          <a:xfrm>
            <a:off x="1902155" y="406400"/>
            <a:ext cx="3297400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4: Agregar Ganadores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Navegar a la sección “Registro” &gt; “Ganadores”. Hacer clic en el botón verde + “Agregar” para habilitar y abrir el formulario de inscripción por proyecto.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389D524-E44A-F787-F4CC-E9A19DC9E281}"/>
              </a:ext>
            </a:extLst>
          </p:cNvPr>
          <p:cNvSpPr/>
          <p:nvPr/>
        </p:nvSpPr>
        <p:spPr>
          <a:xfrm>
            <a:off x="2986249" y="1842770"/>
            <a:ext cx="5748795" cy="93638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7772E132-38DB-F5B6-3040-F0D177F914BC}"/>
              </a:ext>
            </a:extLst>
          </p:cNvPr>
          <p:cNvSpPr txBox="1"/>
          <p:nvPr/>
        </p:nvSpPr>
        <p:spPr>
          <a:xfrm>
            <a:off x="3080343" y="1984952"/>
            <a:ext cx="5725596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5: Completar Información Detallada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Se deben ingresar rigurosamente los datos completos de todos los miembros del equipo. El sistema requiere validación de identidad.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89F76F8-DA23-61AD-D0C9-07DA7E47E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779" y="484188"/>
            <a:ext cx="3230880" cy="10407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6C8686C-BB19-2CEA-C693-380A2B0F4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801" y="3128345"/>
            <a:ext cx="2024675" cy="13580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F07B3B2-3AFF-5323-EB73-81245AAE9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18" y="3128344"/>
            <a:ext cx="2087813" cy="1391875"/>
          </a:xfrm>
          <a:prstGeom prst="rect">
            <a:avLst/>
          </a:prstGeom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9BC5180-3FD8-E163-EAE6-7C2795B65DF8}"/>
              </a:ext>
            </a:extLst>
          </p:cNvPr>
          <p:cNvSpPr/>
          <p:nvPr/>
        </p:nvSpPr>
        <p:spPr>
          <a:xfrm>
            <a:off x="7220115" y="3225884"/>
            <a:ext cx="1641064" cy="111916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Google Shape;58;p1">
            <a:extLst>
              <a:ext uri="{FF2B5EF4-FFF2-40B4-BE49-F238E27FC236}">
                <a16:creationId xmlns:a16="http://schemas.microsoft.com/office/drawing/2014/main" id="{015D8BD8-F2CB-148D-D153-FF3769EB3A54}"/>
              </a:ext>
            </a:extLst>
          </p:cNvPr>
          <p:cNvSpPr txBox="1"/>
          <p:nvPr/>
        </p:nvSpPr>
        <p:spPr>
          <a:xfrm>
            <a:off x="7401018" y="3433778"/>
            <a:ext cx="1460161" cy="703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Apoderado: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Datos completos del padre o tutor.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71290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35768" y="4806159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4796885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099525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8D81FF6B-3AB7-0D4B-9FC8-D8A578B08526}"/>
              </a:ext>
            </a:extLst>
          </p:cNvPr>
          <p:cNvSpPr txBox="1"/>
          <p:nvPr/>
        </p:nvSpPr>
        <p:spPr>
          <a:xfrm>
            <a:off x="-122830" y="299058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 i="0" u="none" strike="noStrike" cap="none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Ruta de Registr</a:t>
            </a:r>
            <a:r>
              <a:rPr lang="es-419" sz="24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o SICE: Documentación y Reporte Final</a:t>
            </a:r>
            <a:endParaRPr sz="36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B81DFAA-2FC5-0296-481E-DEFB133D62F4}"/>
              </a:ext>
            </a:extLst>
          </p:cNvPr>
          <p:cNvSpPr/>
          <p:nvPr/>
        </p:nvSpPr>
        <p:spPr>
          <a:xfrm>
            <a:off x="318100" y="941231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6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C5B387B-5DE8-A70B-456F-4C91D45ED801}"/>
              </a:ext>
            </a:extLst>
          </p:cNvPr>
          <p:cNvSpPr/>
          <p:nvPr/>
        </p:nvSpPr>
        <p:spPr>
          <a:xfrm>
            <a:off x="2000796" y="972802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1556D888-C944-38A3-1EA0-9E599437EB81}"/>
              </a:ext>
            </a:extLst>
          </p:cNvPr>
          <p:cNvSpPr txBox="1"/>
          <p:nvPr/>
        </p:nvSpPr>
        <p:spPr>
          <a:xfrm>
            <a:off x="2005636" y="942501"/>
            <a:ext cx="3297400" cy="94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6: Subir Documentación del Docente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En el ícono correspondiente, cargar los archivos del docente en formato PDF, escaneados correctamente por ambos lados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791110E-4BC1-C497-6E90-304EACEAB99F}"/>
              </a:ext>
            </a:extLst>
          </p:cNvPr>
          <p:cNvSpPr/>
          <p:nvPr/>
        </p:nvSpPr>
        <p:spPr>
          <a:xfrm>
            <a:off x="2916829" y="3750730"/>
            <a:ext cx="3297401" cy="112183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Google Shape;58;p1">
            <a:extLst>
              <a:ext uri="{FF2B5EF4-FFF2-40B4-BE49-F238E27FC236}">
                <a16:creationId xmlns:a16="http://schemas.microsoft.com/office/drawing/2014/main" id="{5445B2B7-CBE5-88D9-14CA-7B3AF2C70072}"/>
              </a:ext>
            </a:extLst>
          </p:cNvPr>
          <p:cNvSpPr txBox="1"/>
          <p:nvPr/>
        </p:nvSpPr>
        <p:spPr>
          <a:xfrm>
            <a:off x="3196228" y="3793629"/>
            <a:ext cx="3297400" cy="742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7: Generar Reporte Final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Ir a la pestaña “Reportes” &gt; “Generales”.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Generar, descargar y revisar en PDF el reporte de inscritos para verificar que el registro fue un éxito.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C892CCBD-6840-4213-10AD-F7D62EA58DCB}"/>
              </a:ext>
            </a:extLst>
          </p:cNvPr>
          <p:cNvCxnSpPr>
            <a:cxnSpLocks/>
          </p:cNvCxnSpPr>
          <p:nvPr/>
        </p:nvCxnSpPr>
        <p:spPr>
          <a:xfrm>
            <a:off x="1313652" y="1413389"/>
            <a:ext cx="562821" cy="0"/>
          </a:xfrm>
          <a:prstGeom prst="straightConnector1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257661E-3948-024F-9AF2-7D8E00243F9B}"/>
              </a:ext>
            </a:extLst>
          </p:cNvPr>
          <p:cNvCxnSpPr>
            <a:cxnSpLocks/>
          </p:cNvCxnSpPr>
          <p:nvPr/>
        </p:nvCxnSpPr>
        <p:spPr>
          <a:xfrm>
            <a:off x="750831" y="1704675"/>
            <a:ext cx="0" cy="2784915"/>
          </a:xfrm>
          <a:prstGeom prst="line">
            <a:avLst/>
          </a:prstGeom>
          <a:ln w="76200">
            <a:solidFill>
              <a:srgbClr val="B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DFC55DE2-31B8-4153-110A-2761DEDF91BC}"/>
              </a:ext>
            </a:extLst>
          </p:cNvPr>
          <p:cNvSpPr/>
          <p:nvPr/>
        </p:nvSpPr>
        <p:spPr>
          <a:xfrm>
            <a:off x="1876473" y="3890430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7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D071954-1C0F-8988-CAF4-212F48A5D3FB}"/>
              </a:ext>
            </a:extLst>
          </p:cNvPr>
          <p:cNvCxnSpPr>
            <a:cxnSpLocks/>
          </p:cNvCxnSpPr>
          <p:nvPr/>
        </p:nvCxnSpPr>
        <p:spPr>
          <a:xfrm>
            <a:off x="786600" y="4699516"/>
            <a:ext cx="1125642" cy="0"/>
          </a:xfrm>
          <a:prstGeom prst="straightConnector1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53B5A96-1FF8-FF62-FC93-051CE869EE63}"/>
              </a:ext>
            </a:extLst>
          </p:cNvPr>
          <p:cNvSpPr/>
          <p:nvPr/>
        </p:nvSpPr>
        <p:spPr>
          <a:xfrm>
            <a:off x="2514553" y="2146621"/>
            <a:ext cx="3319172" cy="118170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8BC42961-9F7A-07C5-91F3-F76ECBB39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110" y="2267650"/>
            <a:ext cx="714961" cy="94177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311F40F-5B4B-286D-1AD8-3E2233A12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269" y="843603"/>
            <a:ext cx="2962688" cy="207674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0F6F4C3-8966-5E5B-B705-EED201061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82" y="3061093"/>
            <a:ext cx="2540701" cy="1672297"/>
          </a:xfrm>
          <a:prstGeom prst="rect">
            <a:avLst/>
          </a:prstGeom>
        </p:spPr>
      </p:pic>
      <p:sp>
        <p:nvSpPr>
          <p:cNvPr id="20" name="Google Shape;58;p1">
            <a:extLst>
              <a:ext uri="{FF2B5EF4-FFF2-40B4-BE49-F238E27FC236}">
                <a16:creationId xmlns:a16="http://schemas.microsoft.com/office/drawing/2014/main" id="{7B165E74-CAC7-550E-0572-2FD090186C1B}"/>
              </a:ext>
            </a:extLst>
          </p:cNvPr>
          <p:cNvSpPr txBox="1"/>
          <p:nvPr/>
        </p:nvSpPr>
        <p:spPr>
          <a:xfrm>
            <a:off x="3223443" y="2150213"/>
            <a:ext cx="2504563" cy="117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Ficha de inscripción (Anexo E1)</a:t>
            </a:r>
          </a:p>
          <a:p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- </a:t>
            </a:r>
            <a:r>
              <a:rPr lang="es-419" sz="1200" err="1">
                <a:solidFill>
                  <a:srgbClr val="0C3D48"/>
                </a:solidFill>
                <a:latin typeface="+mj-lt"/>
                <a:ea typeface="Century Gothic"/>
              </a:rPr>
              <a:t>Copia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de DNI</a:t>
            </a:r>
            <a:endParaRPr lang="es-419">
              <a:latin typeface="+mj-lt"/>
              <a:ea typeface="Century Gothic"/>
            </a:endParaRPr>
          </a:p>
          <a:p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-</a:t>
            </a: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Declaración Jurada (Anexo E14)</a:t>
            </a:r>
            <a:endParaRPr lang="es-419"/>
          </a:p>
          <a:p>
            <a:pPr>
              <a:buSzPts val="6200"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</a:t>
            </a: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Credencial I.E. (Anexo E13)</a:t>
            </a:r>
            <a:endParaRPr lang="es-419" sz="12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  <a:p>
            <a:pPr>
              <a:buSzPts val="6200"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Título pedagógico +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 Copia del contrato laboral</a:t>
            </a:r>
            <a:endParaRPr lang="es-419" sz="1200">
              <a:latin typeface="+mj-lt"/>
              <a:ea typeface="Century Gothic"/>
              <a:sym typeface="Century Gothic"/>
            </a:endParaRPr>
          </a:p>
          <a:p>
            <a: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</a:pPr>
            <a:endParaRPr lang="es-419" sz="12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5666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BA926ED-233D-608C-3A46-606272781AA7}"/>
              </a:ext>
            </a:extLst>
          </p:cNvPr>
          <p:cNvSpPr txBox="1"/>
          <p:nvPr/>
        </p:nvSpPr>
        <p:spPr>
          <a:xfrm>
            <a:off x="1583872" y="1909856"/>
            <a:ext cx="6172199" cy="492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https://www.youtube.com/watch?v=JNj4xCzccEk</a:t>
            </a:r>
          </a:p>
        </p:txBody>
      </p:sp>
    </p:spTree>
    <p:extLst>
      <p:ext uri="{BB962C8B-B14F-4D97-AF65-F5344CB8AC3E}">
        <p14:creationId xmlns:p14="http://schemas.microsoft.com/office/powerpoint/2010/main" val="340712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0" y="0"/>
            <a:ext cx="898254" cy="383822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TextBox 4">
            <a:extLst>
              <a:ext uri="{FF2B5EF4-FFF2-40B4-BE49-F238E27FC236}">
                <a16:creationId xmlns:a16="http://schemas.microsoft.com/office/drawing/2014/main" id="{ED2D7D5B-C24F-D8EE-AC46-BDF37897FD0F}"/>
              </a:ext>
            </a:extLst>
          </p:cNvPr>
          <p:cNvSpPr txBox="1"/>
          <p:nvPr/>
        </p:nvSpPr>
        <p:spPr>
          <a:xfrm>
            <a:off x="1046071" y="548554"/>
            <a:ext cx="7515135" cy="31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</a:pPr>
            <a:r>
              <a:rPr lang="en-US" sz="1950" dirty="0">
                <a:solidFill>
                  <a:srgbClr val="FF0000"/>
                </a:solidFill>
                <a:latin typeface="MADE Tommy Soft"/>
                <a:ea typeface="MADE Tommy Soft"/>
                <a:cs typeface="MADE Tommy Soft"/>
                <a:sym typeface="MADE Tommy Soft"/>
              </a:rPr>
              <a:t>RUTA METODOLÓGICA DE ASISTENCIA TÉCNICA VIRTUAL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4953BD5-3878-BFF0-3E98-7D931588E9A4}"/>
              </a:ext>
            </a:extLst>
          </p:cNvPr>
          <p:cNvSpPr txBox="1"/>
          <p:nvPr/>
        </p:nvSpPr>
        <p:spPr>
          <a:xfrm>
            <a:off x="3747910" y="986159"/>
            <a:ext cx="4933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Informar la ruta metodológica de la asistencia:  Encuadre, propósito y producto.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8A82C5D-2C49-E304-13AF-38421DCA5479}"/>
              </a:ext>
            </a:extLst>
          </p:cNvPr>
          <p:cNvSpPr txBox="1"/>
          <p:nvPr/>
        </p:nvSpPr>
        <p:spPr>
          <a:xfrm>
            <a:off x="3747909" y="1985182"/>
            <a:ext cx="5316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la asistencia técnica virtual: 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Orientaciones  para la ejecución de la feria, Pautas para la presentación del proyecto, informe y cuaderno de campo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668D39C-6B6D-AAC5-EF4F-00245F01FF3D}"/>
              </a:ext>
            </a:extLst>
          </p:cNvPr>
          <p:cNvSpPr txBox="1"/>
          <p:nvPr/>
        </p:nvSpPr>
        <p:spPr>
          <a:xfrm>
            <a:off x="3747909" y="3587962"/>
            <a:ext cx="4826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Ronda de preguntas. Encuesta de satisfacción. Compromisos.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7F17AFE-8BA4-0157-FA5D-28E33A1D3E9D}"/>
              </a:ext>
            </a:extLst>
          </p:cNvPr>
          <p:cNvSpPr txBox="1"/>
          <p:nvPr/>
        </p:nvSpPr>
        <p:spPr>
          <a:xfrm>
            <a:off x="6748417" y="1650574"/>
            <a:ext cx="1948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5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56D666A-DF92-6546-36DD-7D5C043BE1BB}"/>
              </a:ext>
            </a:extLst>
          </p:cNvPr>
          <p:cNvSpPr txBox="1"/>
          <p:nvPr/>
        </p:nvSpPr>
        <p:spPr>
          <a:xfrm>
            <a:off x="6395539" y="3098672"/>
            <a:ext cx="2489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 45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6B3F81F-8DC6-AAEC-169B-56CC06DF438A}"/>
              </a:ext>
            </a:extLst>
          </p:cNvPr>
          <p:cNvSpPr txBox="1"/>
          <p:nvPr/>
        </p:nvSpPr>
        <p:spPr>
          <a:xfrm>
            <a:off x="6515410" y="4232063"/>
            <a:ext cx="2249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10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3" name="Picture 2" descr="EUREKA impulsa la innovación internacional con dos nuevas convocatorias  estratégicas en 2026 | deducible.es">
            <a:extLst>
              <a:ext uri="{FF2B5EF4-FFF2-40B4-BE49-F238E27FC236}">
                <a16:creationId xmlns:a16="http://schemas.microsoft.com/office/drawing/2014/main" id="{C417AB95-AEFC-4707-F159-4CF6A92F5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3" y="1453287"/>
            <a:ext cx="3174609" cy="270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762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5C7EF3E5-C2EF-2ECD-7929-DD0CE24F0C43}"/>
              </a:ext>
            </a:extLst>
          </p:cNvPr>
          <p:cNvSpPr txBox="1"/>
          <p:nvPr/>
        </p:nvSpPr>
        <p:spPr>
          <a:xfrm>
            <a:off x="-245659" y="0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 i="0" u="none" strike="noStrike" cap="none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Recomendaciones importantes</a:t>
            </a:r>
            <a:endParaRPr sz="36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A73313-A16F-568C-770E-B9D690888153}"/>
              </a:ext>
            </a:extLst>
          </p:cNvPr>
          <p:cNvSpPr txBox="1"/>
          <p:nvPr/>
        </p:nvSpPr>
        <p:spPr>
          <a:xfrm>
            <a:off x="993422" y="506264"/>
            <a:ext cx="7721814" cy="40934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Fecha del evento: 10 de setiembre de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Inicio: 8:00 a. m.: Instalación de proyectos a las 7:30 a. m.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Sede: IE “Consuelo Solano de Villón” – Pacasmayo</a:t>
            </a:r>
          </a:p>
          <a:p>
            <a:endParaRPr lang="es-E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Distribución del tiempo de exposición: 8 minutos.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Revisión de formularios de evaluación.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Demostrar una conducta correcta y ejemplificadora.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Prever mobiliario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45339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51;p7">
            <a:extLst>
              <a:ext uri="{FF2B5EF4-FFF2-40B4-BE49-F238E27FC236}">
                <a16:creationId xmlns:a16="http://schemas.microsoft.com/office/drawing/2014/main" id="{E1BA5867-E8F1-1797-C004-7D78486A65A2}"/>
              </a:ext>
            </a:extLst>
          </p:cNvPr>
          <p:cNvSpPr txBox="1"/>
          <p:nvPr/>
        </p:nvSpPr>
        <p:spPr>
          <a:xfrm>
            <a:off x="993422" y="1106163"/>
            <a:ext cx="6570000" cy="9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6200" b="1" i="0" u="none" strike="noStrike" cap="none" dirty="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GRACIAS</a:t>
            </a:r>
            <a:endParaRPr sz="6200" b="1" i="0" u="none" strike="noStrike" cap="none" dirty="0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" name="Google Shape;152;p7">
            <a:extLst>
              <a:ext uri="{FF2B5EF4-FFF2-40B4-BE49-F238E27FC236}">
                <a16:creationId xmlns:a16="http://schemas.microsoft.com/office/drawing/2014/main" id="{70AB2340-B95F-8D18-3DBE-59578B9C8E7A}"/>
              </a:ext>
            </a:extLst>
          </p:cNvPr>
          <p:cNvCxnSpPr/>
          <p:nvPr/>
        </p:nvCxnSpPr>
        <p:spPr>
          <a:xfrm>
            <a:off x="2844018" y="2167182"/>
            <a:ext cx="35052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79;p3">
            <a:extLst>
              <a:ext uri="{FF2B5EF4-FFF2-40B4-BE49-F238E27FC236}">
                <a16:creationId xmlns:a16="http://schemas.microsoft.com/office/drawing/2014/main" id="{15FD7E68-3766-01B0-C3DE-D036A47C03D5}"/>
              </a:ext>
            </a:extLst>
          </p:cNvPr>
          <p:cNvSpPr txBox="1"/>
          <p:nvPr/>
        </p:nvSpPr>
        <p:spPr>
          <a:xfrm>
            <a:off x="809625" y="2365021"/>
            <a:ext cx="87757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s-419" sz="2000">
                <a:solidFill>
                  <a:srgbClr val="0C3D48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Ciencias y Tecnología EUREKA 2026</a:t>
            </a:r>
            <a:endParaRPr sz="2000" i="0" u="none" strike="noStrike" cap="none">
              <a:solidFill>
                <a:srgbClr val="0C3D48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4594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932121" cy="411517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8E3F9FD4-B6ED-3DF6-6DDA-5543F131AD2A}"/>
              </a:ext>
            </a:extLst>
          </p:cNvPr>
          <p:cNvSpPr txBox="1"/>
          <p:nvPr/>
        </p:nvSpPr>
        <p:spPr>
          <a:xfrm>
            <a:off x="-132293" y="661208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600" b="1" i="0" u="none" strike="noStrike" cap="none">
                <a:solidFill>
                  <a:srgbClr val="0C3D48"/>
                </a:solidFill>
                <a:latin typeface="+mn-lt"/>
                <a:ea typeface="Century Gothic"/>
                <a:cs typeface="Century Gothic"/>
                <a:sym typeface="Century Gothic"/>
              </a:rPr>
              <a:t>Propósito Pedagógico de Eureka 2026</a:t>
            </a:r>
            <a:endParaRPr sz="4800" b="1" i="0" u="none" strike="noStrike" cap="none">
              <a:solidFill>
                <a:srgbClr val="0C3D48"/>
              </a:solidFill>
              <a:latin typeface="+mn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D16BC6-E738-BA84-2FE9-688AD4276A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694081" y="1518311"/>
            <a:ext cx="1306897" cy="1333686"/>
          </a:xfrm>
          <a:prstGeom prst="rect">
            <a:avLst/>
          </a:prstGeom>
        </p:spPr>
      </p:pic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BB79B774-1EC6-36DA-83BD-3E588591B29F}"/>
              </a:ext>
            </a:extLst>
          </p:cNvPr>
          <p:cNvSpPr txBox="1"/>
          <p:nvPr/>
        </p:nvSpPr>
        <p:spPr>
          <a:xfrm>
            <a:off x="229829" y="40666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20DE87-0C36-8FED-FF94-FAD65690C7BE}"/>
              </a:ext>
            </a:extLst>
          </p:cNvPr>
          <p:cNvSpPr/>
          <p:nvPr/>
        </p:nvSpPr>
        <p:spPr>
          <a:xfrm>
            <a:off x="519350" y="3156572"/>
            <a:ext cx="8429756" cy="148603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1800" b="1" i="0" u="none" strike="noStrike" cap="none" dirty="0">
              <a:solidFill>
                <a:srgbClr val="0C3D48"/>
              </a:solidFill>
              <a:ea typeface="Century Gothic"/>
              <a:cs typeface="Century Gothic"/>
              <a:sym typeface="Century Gothic"/>
            </a:endParaRPr>
          </a:p>
          <a:p>
            <a:pPr algn="ctr"/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Promover el desarrollo de competencias del Currículo Nacional mediante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la indagación,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el análisis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de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evidencias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y la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formulación de explicaciones y soluciones a problemas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del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entorno, fortaleciendo el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pensamiento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científico,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crítico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 y creativo, así como el ejercicio de una ciudadanía responsable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.</a:t>
            </a:r>
            <a:endParaRPr lang="es-ES" dirty="0">
              <a:ea typeface="+mn-lt"/>
              <a:cs typeface="+mn-lt"/>
            </a:endParaRPr>
          </a:p>
          <a:p>
            <a:pPr algn="ctr"/>
            <a:endParaRPr lang="es-PE" sz="1800" dirty="0">
              <a:solidFill>
                <a:srgbClr val="0C3D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5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8869D-0B71-87C8-7AEE-8D1D6DB1C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BCFE61D-9C69-3612-C58C-E81E75765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6853" cy="374769"/>
          </a:xfrm>
          <a:prstGeom prst="rect">
            <a:avLst/>
          </a:prstGeom>
        </p:spPr>
      </p:pic>
      <p:sp>
        <p:nvSpPr>
          <p:cNvPr id="3" name="Google Shape;67;p14">
            <a:extLst>
              <a:ext uri="{FF2B5EF4-FFF2-40B4-BE49-F238E27FC236}">
                <a16:creationId xmlns:a16="http://schemas.microsoft.com/office/drawing/2014/main" id="{7EDBC1F2-4ECC-56EC-B932-96A8D8759F6B}"/>
              </a:ext>
            </a:extLst>
          </p:cNvPr>
          <p:cNvSpPr/>
          <p:nvPr/>
        </p:nvSpPr>
        <p:spPr>
          <a:xfrm>
            <a:off x="787977" y="427898"/>
            <a:ext cx="4991933" cy="590550"/>
          </a:xfrm>
          <a:prstGeom prst="rect">
            <a:avLst/>
          </a:prstGeom>
          <a:solidFill>
            <a:srgbClr val="ED2E45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s-PE" sz="3300" b="1" dirty="0">
                <a:solidFill>
                  <a:schemeClr val="bg1"/>
                </a:solidFill>
              </a:rPr>
              <a:t>Propósito de la ATV</a:t>
            </a:r>
            <a:endParaRPr sz="3300" b="1" dirty="0">
              <a:solidFill>
                <a:schemeClr val="bg1"/>
              </a:solidFill>
            </a:endParaRPr>
          </a:p>
        </p:txBody>
      </p:sp>
      <p:sp>
        <p:nvSpPr>
          <p:cNvPr id="5" name="Google Shape;67;p14">
            <a:extLst>
              <a:ext uri="{FF2B5EF4-FFF2-40B4-BE49-F238E27FC236}">
                <a16:creationId xmlns:a16="http://schemas.microsoft.com/office/drawing/2014/main" id="{42488EC4-F1AC-51C6-574A-6FFA2E1D73C5}"/>
              </a:ext>
            </a:extLst>
          </p:cNvPr>
          <p:cNvSpPr/>
          <p:nvPr/>
        </p:nvSpPr>
        <p:spPr>
          <a:xfrm>
            <a:off x="787977" y="2544959"/>
            <a:ext cx="2253916" cy="5905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s-PE" sz="3300" b="1" dirty="0">
                <a:solidFill>
                  <a:schemeClr val="bg1"/>
                </a:solidFill>
              </a:rPr>
              <a:t>Producto</a:t>
            </a:r>
            <a:endParaRPr sz="3300" b="1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AAB01E8-1CA5-4804-B3D1-F8663828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79" y="-11108"/>
            <a:ext cx="779721" cy="4000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5188FF0-7BC5-4689-B2F1-F3BC396B2B51}"/>
              </a:ext>
            </a:extLst>
          </p:cNvPr>
          <p:cNvSpPr txBox="1"/>
          <p:nvPr/>
        </p:nvSpPr>
        <p:spPr>
          <a:xfrm>
            <a:off x="1050082" y="1160265"/>
            <a:ext cx="758190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32068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tabLst>
                <a:tab pos="405130" algn="l"/>
              </a:tabLst>
            </a:pPr>
            <a:r>
              <a:rPr lang="es-E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Brindar orientaciones técnicas y pedagógicas a los docentes asesores de proyectos participantes para garantizar la adecuada ejecución de la XXXVI Feria Nacional de Ciencia y Tecnología “EUREKA 2026” Etapa UGEL.</a:t>
            </a:r>
            <a:endParaRPr lang="es-P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D5CAD27-C8FF-4141-A9A8-5C99DD95EE04}"/>
              </a:ext>
            </a:extLst>
          </p:cNvPr>
          <p:cNvSpPr txBox="1"/>
          <p:nvPr/>
        </p:nvSpPr>
        <p:spPr>
          <a:xfrm>
            <a:off x="1230488" y="3363776"/>
            <a:ext cx="74944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E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Asesores informados y preparados con orientaciones claras para la ejecución y participación efectiva de los proyectos en la feria</a:t>
            </a:r>
            <a:r>
              <a:rPr lang="es-ES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PE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F0CB092-64AF-66E4-743C-0DAA5C1B9024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5CE38CC-3375-B8C0-E7C8-56787344A8E1}"/>
              </a:ext>
            </a:extLst>
          </p:cNvPr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</p:spTree>
    <p:extLst>
      <p:ext uri="{BB962C8B-B14F-4D97-AF65-F5344CB8AC3E}">
        <p14:creationId xmlns:p14="http://schemas.microsoft.com/office/powerpoint/2010/main" val="79209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B365D9C8-C62D-E716-309E-FB8563C4EF50}"/>
              </a:ext>
            </a:extLst>
          </p:cNvPr>
          <p:cNvSpPr txBox="1"/>
          <p:nvPr/>
        </p:nvSpPr>
        <p:spPr>
          <a:xfrm>
            <a:off x="-122830" y="223963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Categorías de Participación por Grados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C1A1567A-063D-2B30-B188-7E0416AB6D7C}"/>
              </a:ext>
            </a:extLst>
          </p:cNvPr>
          <p:cNvSpPr txBox="1"/>
          <p:nvPr/>
        </p:nvSpPr>
        <p:spPr>
          <a:xfrm>
            <a:off x="229829" y="3708422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179C8BB-3398-6A78-04C2-4B7CFC16D5C1}"/>
              </a:ext>
            </a:extLst>
          </p:cNvPr>
          <p:cNvSpPr/>
          <p:nvPr/>
        </p:nvSpPr>
        <p:spPr>
          <a:xfrm>
            <a:off x="456725" y="822258"/>
            <a:ext cx="3674363" cy="63719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>
                <a:solidFill>
                  <a:srgbClr val="0C3D48"/>
                </a:solidFill>
              </a:rPr>
              <a:t>Educación Primaria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5DCD2715-D816-CCAB-F39D-5D5A945597F2}"/>
              </a:ext>
            </a:extLst>
          </p:cNvPr>
          <p:cNvGrpSpPr/>
          <p:nvPr/>
        </p:nvGrpSpPr>
        <p:grpSpPr>
          <a:xfrm>
            <a:off x="456727" y="1614055"/>
            <a:ext cx="3763548" cy="959709"/>
            <a:chOff x="485861" y="1969289"/>
            <a:chExt cx="3788480" cy="3117893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61D0BEA8-8466-B82C-033D-0D8AC6F8EA46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" name="Google Shape;58;p1">
              <a:extLst>
                <a:ext uri="{FF2B5EF4-FFF2-40B4-BE49-F238E27FC236}">
                  <a16:creationId xmlns:a16="http://schemas.microsoft.com/office/drawing/2014/main" id="{3D0A83CA-2379-DC64-23FB-F89BC644028E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Categoría A: 1° y 2° grado</a:t>
              </a:r>
              <a:endParaRPr sz="32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6FC5B7F7-B35A-F74A-3A56-955762D57165}"/>
              </a:ext>
            </a:extLst>
          </p:cNvPr>
          <p:cNvGrpSpPr/>
          <p:nvPr/>
        </p:nvGrpSpPr>
        <p:grpSpPr>
          <a:xfrm>
            <a:off x="456726" y="2686084"/>
            <a:ext cx="3763548" cy="959709"/>
            <a:chOff x="485861" y="1969289"/>
            <a:chExt cx="3788480" cy="3117893"/>
          </a:xfrm>
        </p:grpSpPr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0D32CE5F-61A9-C4BE-B25A-36A07D27E806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" name="Google Shape;58;p1">
              <a:extLst>
                <a:ext uri="{FF2B5EF4-FFF2-40B4-BE49-F238E27FC236}">
                  <a16:creationId xmlns:a16="http://schemas.microsoft.com/office/drawing/2014/main" id="{8F14C4F9-1D37-7DF2-F59D-2B5F370FD7B2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Categoría B: 3° y 4° grado</a:t>
              </a:r>
              <a:endParaRPr sz="32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E3D2E85-4800-C141-EFA0-8E448A922412}"/>
              </a:ext>
            </a:extLst>
          </p:cNvPr>
          <p:cNvGrpSpPr/>
          <p:nvPr/>
        </p:nvGrpSpPr>
        <p:grpSpPr>
          <a:xfrm>
            <a:off x="460169" y="3778537"/>
            <a:ext cx="3763548" cy="959709"/>
            <a:chOff x="485861" y="1969289"/>
            <a:chExt cx="3788480" cy="3117893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20D7891D-434B-9A25-87F3-3F4BFD3E7882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7" name="Google Shape;58;p1">
              <a:extLst>
                <a:ext uri="{FF2B5EF4-FFF2-40B4-BE49-F238E27FC236}">
                  <a16:creationId xmlns:a16="http://schemas.microsoft.com/office/drawing/2014/main" id="{7F4E1D88-45E1-A1E8-2D7F-7E076B478751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Categoría C: 5° y 6° grado</a:t>
              </a:r>
              <a:endParaRPr sz="32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E71047F4-791B-97A2-D4AB-EFD1586E9069}"/>
              </a:ext>
            </a:extLst>
          </p:cNvPr>
          <p:cNvSpPr/>
          <p:nvPr/>
        </p:nvSpPr>
        <p:spPr>
          <a:xfrm>
            <a:off x="4770368" y="829420"/>
            <a:ext cx="3674363" cy="63719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rgbClr val="0C3D48"/>
                </a:solidFill>
                <a:highlight>
                  <a:srgbClr val="00FFFF"/>
                </a:highlight>
              </a:rPr>
              <a:t>Educación Secundaria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213A320-D4FA-590E-87A2-C4D031E133C5}"/>
              </a:ext>
            </a:extLst>
          </p:cNvPr>
          <p:cNvGrpSpPr/>
          <p:nvPr/>
        </p:nvGrpSpPr>
        <p:grpSpPr>
          <a:xfrm>
            <a:off x="4799832" y="1633658"/>
            <a:ext cx="3763548" cy="959709"/>
            <a:chOff x="4646360" y="1667896"/>
            <a:chExt cx="3788480" cy="3117893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E864D25E-BA82-FC70-623F-F5365F0EFFA1}"/>
                </a:ext>
              </a:extLst>
            </p:cNvPr>
            <p:cNvSpPr/>
            <p:nvPr/>
          </p:nvSpPr>
          <p:spPr>
            <a:xfrm>
              <a:off x="4646360" y="1667896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>
                <a:highlight>
                  <a:srgbClr val="00FFFF"/>
                </a:highlight>
              </a:endParaRPr>
            </a:p>
          </p:txBody>
        </p:sp>
        <p:sp>
          <p:nvSpPr>
            <p:cNvPr id="21" name="Google Shape;58;p1">
              <a:extLst>
                <a:ext uri="{FF2B5EF4-FFF2-40B4-BE49-F238E27FC236}">
                  <a16:creationId xmlns:a16="http://schemas.microsoft.com/office/drawing/2014/main" id="{C603D9F0-AA55-9B3E-701E-5774886680DC}"/>
                </a:ext>
              </a:extLst>
            </p:cNvPr>
            <p:cNvSpPr txBox="1"/>
            <p:nvPr/>
          </p:nvSpPr>
          <p:spPr>
            <a:xfrm>
              <a:off x="4829041" y="2311403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 dirty="0">
                  <a:solidFill>
                    <a:srgbClr val="0C3D48"/>
                  </a:solidFill>
                  <a:highlight>
                    <a:srgbClr val="00FFFF"/>
                  </a:highlight>
                  <a:latin typeface="+mj-lt"/>
                  <a:ea typeface="Century Gothic"/>
                  <a:cs typeface="Century Gothic"/>
                  <a:sym typeface="Century Gothic"/>
                </a:rPr>
                <a:t>Categoría D: 1° y 2° grado</a:t>
              </a:r>
              <a:endParaRPr sz="3200" b="1" i="0" u="none" strike="noStrike" cap="none" dirty="0">
                <a:solidFill>
                  <a:srgbClr val="0C3D48"/>
                </a:solidFill>
                <a:highlight>
                  <a:srgbClr val="00FFFF"/>
                </a:highlight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3DEAB2B8-D13D-5203-9E75-4100AA537294}"/>
              </a:ext>
            </a:extLst>
          </p:cNvPr>
          <p:cNvGrpSpPr/>
          <p:nvPr/>
        </p:nvGrpSpPr>
        <p:grpSpPr>
          <a:xfrm>
            <a:off x="4714378" y="2683382"/>
            <a:ext cx="3934451" cy="959709"/>
            <a:chOff x="438131" y="1733014"/>
            <a:chExt cx="3960515" cy="3117893"/>
          </a:xfrm>
        </p:grpSpPr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E0E50774-6DD0-6ACB-3119-9AFEEF645E30}"/>
                </a:ext>
              </a:extLst>
            </p:cNvPr>
            <p:cNvSpPr/>
            <p:nvPr/>
          </p:nvSpPr>
          <p:spPr>
            <a:xfrm>
              <a:off x="524149" y="1733014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4" name="Google Shape;58;p1">
              <a:extLst>
                <a:ext uri="{FF2B5EF4-FFF2-40B4-BE49-F238E27FC236}">
                  <a16:creationId xmlns:a16="http://schemas.microsoft.com/office/drawing/2014/main" id="{8870D0AC-B1BA-87E7-DEEB-D06A479910AC}"/>
                </a:ext>
              </a:extLst>
            </p:cNvPr>
            <p:cNvSpPr txBox="1"/>
            <p:nvPr/>
          </p:nvSpPr>
          <p:spPr>
            <a:xfrm>
              <a:off x="438131" y="2525933"/>
              <a:ext cx="3960515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 dirty="0">
                  <a:solidFill>
                    <a:srgbClr val="0C3D48"/>
                  </a:solidFill>
                  <a:highlight>
                    <a:srgbClr val="00FFFF"/>
                  </a:highlight>
                  <a:latin typeface="+mj-lt"/>
                  <a:ea typeface="Century Gothic"/>
                  <a:cs typeface="Century Gothic"/>
                  <a:sym typeface="Century Gothic"/>
                </a:rPr>
                <a:t>Categoría E: 3°, 4° y 5°  grado</a:t>
              </a:r>
              <a:endParaRPr sz="3200" b="1" i="0" u="none" strike="noStrike" cap="none" dirty="0">
                <a:solidFill>
                  <a:srgbClr val="0C3D48"/>
                </a:solidFill>
                <a:highlight>
                  <a:srgbClr val="00FFFF"/>
                </a:highlight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16A35B58-8DF3-87F1-D910-0ECDE20B6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273" y="3759288"/>
            <a:ext cx="1681724" cy="124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9BA8B222-1225-B7FA-0E8C-088375B834DF}"/>
              </a:ext>
            </a:extLst>
          </p:cNvPr>
          <p:cNvSpPr txBox="1"/>
          <p:nvPr/>
        </p:nvSpPr>
        <p:spPr>
          <a:xfrm>
            <a:off x="354007" y="3643788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BFB0F4E-9D36-AC59-39AD-0C2386FE9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635112"/>
              </p:ext>
            </p:extLst>
          </p:nvPr>
        </p:nvGraphicFramePr>
        <p:xfrm>
          <a:off x="1054046" y="1570105"/>
          <a:ext cx="7109506" cy="300338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081812">
                  <a:extLst>
                    <a:ext uri="{9D8B030D-6E8A-4147-A177-3AD203B41FA5}">
                      <a16:colId xmlns:a16="http://schemas.microsoft.com/office/drawing/2014/main" val="450446516"/>
                    </a:ext>
                  </a:extLst>
                </a:gridCol>
                <a:gridCol w="2419753">
                  <a:extLst>
                    <a:ext uri="{9D8B030D-6E8A-4147-A177-3AD203B41FA5}">
                      <a16:colId xmlns:a16="http://schemas.microsoft.com/office/drawing/2014/main" val="2018345239"/>
                    </a:ext>
                  </a:extLst>
                </a:gridCol>
                <a:gridCol w="1500674">
                  <a:extLst>
                    <a:ext uri="{9D8B030D-6E8A-4147-A177-3AD203B41FA5}">
                      <a16:colId xmlns:a16="http://schemas.microsoft.com/office/drawing/2014/main" val="3078190635"/>
                    </a:ext>
                  </a:extLst>
                </a:gridCol>
                <a:gridCol w="1179320">
                  <a:extLst>
                    <a:ext uri="{9D8B030D-6E8A-4147-A177-3AD203B41FA5}">
                      <a16:colId xmlns:a16="http://schemas.microsoft.com/office/drawing/2014/main" val="3756652304"/>
                    </a:ext>
                  </a:extLst>
                </a:gridCol>
                <a:gridCol w="927947">
                  <a:extLst>
                    <a:ext uri="{9D8B030D-6E8A-4147-A177-3AD203B41FA5}">
                      <a16:colId xmlns:a16="http://schemas.microsoft.com/office/drawing/2014/main" val="2361833712"/>
                    </a:ext>
                  </a:extLst>
                </a:gridCol>
              </a:tblGrid>
              <a:tr h="578253">
                <a:tc>
                  <a:txBody>
                    <a:bodyPr/>
                    <a:lstStyle/>
                    <a:p>
                      <a:pPr marL="83185" marR="75565" algn="ctr">
                        <a:lnSpc>
                          <a:spcPct val="107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Áreas</a:t>
                      </a:r>
                      <a:endParaRPr lang="es-PE" sz="1100" b="1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marL="36576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Competencias</a:t>
                      </a:r>
                      <a:endParaRPr lang="es-PE" sz="1100" b="1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Áreas de participación</a:t>
                      </a:r>
                      <a:endParaRPr lang="es-PE" sz="1100" b="1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E" sz="1100" b="1" err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N.°</a:t>
                      </a: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 de </a:t>
                      </a:r>
                    </a:p>
                    <a:p>
                      <a:pPr marR="939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estudiantes </a:t>
                      </a:r>
                    </a:p>
                    <a:p>
                      <a:pPr marR="939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participantes </a:t>
                      </a: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Docente asesor</a:t>
                      </a: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27521"/>
                  </a:ext>
                </a:extLst>
              </a:tr>
              <a:tr h="707241">
                <a:tc rowSpan="2">
                  <a:txBody>
                    <a:bodyPr/>
                    <a:lstStyle/>
                    <a:p>
                      <a:pPr marL="0" marR="86360" lv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 b="1" u="none" strike="noStrike" cap="none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Ciencia y Tecnología</a:t>
                      </a:r>
                      <a:endParaRPr lang="es-PE" sz="1100" b="1" i="0" u="none" strike="noStrike" cap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636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s-PE" sz="1100">
                          <a:effectLst/>
                        </a:rPr>
                        <a:t>Indaga mediante métodos científicos para construir conocimientos 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</a:rPr>
                        <a:t>Indagación científica (indagación de tipo descriptiva y experimental)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o 2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309252"/>
                  </a:ext>
                </a:extLst>
              </a:tr>
              <a:tr h="6127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8636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100">
                          <a:effectLst/>
                        </a:rPr>
                        <a:t>Diseña y construye soluciones tecnológicas para resolver problemas de su entorno 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</a:rPr>
                        <a:t>Soluciones tecnológicas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o 2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87199"/>
                  </a:ext>
                </a:extLst>
              </a:tr>
              <a:tr h="923843">
                <a:tc>
                  <a:txBody>
                    <a:bodyPr/>
                    <a:lstStyle/>
                    <a:p>
                      <a:pPr marL="0" marR="86360" lv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 b="1" u="none" strike="noStrike" cap="none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Ciencias Sociales</a:t>
                      </a:r>
                      <a:endParaRPr lang="es-PE" sz="1100" b="1" i="0" u="none" strike="noStrike" cap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8636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100">
                          <a:effectLst/>
                        </a:rPr>
                        <a:t>Construye interpretaciones históricas</a:t>
                      </a:r>
                    </a:p>
                    <a:p>
                      <a:pPr marL="285750" marR="8636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100">
                          <a:effectLst/>
                        </a:rPr>
                        <a:t>Gestiona responsablemente los recursos económicos</a:t>
                      </a:r>
                    </a:p>
                    <a:p>
                      <a:pPr marL="285750" marR="86360" lvl="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100">
                          <a:effectLst/>
                        </a:rPr>
                        <a:t>Gestiona responsablemente el espacio y el ambiente</a:t>
                      </a:r>
                      <a:endParaRPr lang="es-PE" sz="1100"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</a:rPr>
                        <a:t>Ciencias Sociales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o 2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/>
                        <a:t>1 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902371"/>
                  </a:ext>
                </a:extLst>
              </a:tr>
            </a:tbl>
          </a:graphicData>
        </a:graphic>
      </p:graphicFrame>
      <p:sp>
        <p:nvSpPr>
          <p:cNvPr id="6" name="CuadroTexto 8">
            <a:extLst>
              <a:ext uri="{FF2B5EF4-FFF2-40B4-BE49-F238E27FC236}">
                <a16:creationId xmlns:a16="http://schemas.microsoft.com/office/drawing/2014/main" id="{5B3E5B75-E5E5-43D4-1518-4A48F9149065}"/>
              </a:ext>
            </a:extLst>
          </p:cNvPr>
          <p:cNvSpPr txBox="1"/>
          <p:nvPr/>
        </p:nvSpPr>
        <p:spPr>
          <a:xfrm>
            <a:off x="2574277" y="700328"/>
            <a:ext cx="4231604" cy="68175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D: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1° Y 2° grado de secundaria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600" b="1" kern="1200">
                <a:solidFill>
                  <a:prstClr val="black"/>
                </a:solidFill>
                <a:latin typeface="Calibri"/>
              </a:rPr>
              <a:t> E: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3°, 4° y 5° grado</a:t>
            </a:r>
            <a:r>
              <a:rPr kumimoji="0" lang="es-PE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s-PE" sz="1600" kern="1200">
                <a:solidFill>
                  <a:prstClr val="black"/>
                </a:solidFill>
                <a:latin typeface="Calibri"/>
              </a:rPr>
              <a:t>de secundaria</a:t>
            </a:r>
            <a:endParaRPr kumimoji="0" lang="es-PE" sz="1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A718183B-3941-0351-232A-891B31A5C79B}"/>
              </a:ext>
            </a:extLst>
          </p:cNvPr>
          <p:cNvSpPr txBox="1"/>
          <p:nvPr/>
        </p:nvSpPr>
        <p:spPr>
          <a:xfrm>
            <a:off x="124178" y="92696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Áreas Curriculares y Competencias Evaluadas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9129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458CCDC5-F998-066F-2A62-E4E43F50B33A}"/>
              </a:ext>
            </a:extLst>
          </p:cNvPr>
          <p:cNvSpPr txBox="1"/>
          <p:nvPr/>
        </p:nvSpPr>
        <p:spPr>
          <a:xfrm>
            <a:off x="113099" y="35341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9BE75C52-173D-C639-0886-DF382FF8B45C}"/>
              </a:ext>
            </a:extLst>
          </p:cNvPr>
          <p:cNvSpPr txBox="1"/>
          <p:nvPr/>
        </p:nvSpPr>
        <p:spPr>
          <a:xfrm>
            <a:off x="-245659" y="117883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Fases de Ejecución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B14161B-F8C4-1DF7-B31D-684DA2F23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420780"/>
              </p:ext>
            </p:extLst>
          </p:nvPr>
        </p:nvGraphicFramePr>
        <p:xfrm>
          <a:off x="1008635" y="864503"/>
          <a:ext cx="7231008" cy="350595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10336">
                  <a:extLst>
                    <a:ext uri="{9D8B030D-6E8A-4147-A177-3AD203B41FA5}">
                      <a16:colId xmlns:a16="http://schemas.microsoft.com/office/drawing/2014/main" val="2863890302"/>
                    </a:ext>
                  </a:extLst>
                </a:gridCol>
                <a:gridCol w="2410336">
                  <a:extLst>
                    <a:ext uri="{9D8B030D-6E8A-4147-A177-3AD203B41FA5}">
                      <a16:colId xmlns:a16="http://schemas.microsoft.com/office/drawing/2014/main" val="2820298458"/>
                    </a:ext>
                  </a:extLst>
                </a:gridCol>
                <a:gridCol w="2410336">
                  <a:extLst>
                    <a:ext uri="{9D8B030D-6E8A-4147-A177-3AD203B41FA5}">
                      <a16:colId xmlns:a16="http://schemas.microsoft.com/office/drawing/2014/main" val="2199703442"/>
                    </a:ext>
                  </a:extLst>
                </a:gridCol>
              </a:tblGrid>
              <a:tr h="223875">
                <a:tc>
                  <a:txBody>
                    <a:bodyPr/>
                    <a:lstStyle/>
                    <a:p>
                      <a:pPr algn="ctr"/>
                      <a:r>
                        <a:rPr lang="es-PE" sz="900" b="1">
                          <a:solidFill>
                            <a:schemeClr val="bg1"/>
                          </a:solidFill>
                        </a:rPr>
                        <a:t>Etapa</a:t>
                      </a:r>
                      <a:endParaRPr lang="es-PE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900" b="1">
                          <a:solidFill>
                            <a:schemeClr val="bg1"/>
                          </a:solidFill>
                        </a:rPr>
                        <a:t>Categorías</a:t>
                      </a:r>
                      <a:endParaRPr lang="es-PE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>
                          <a:solidFill>
                            <a:schemeClr val="bg1"/>
                          </a:solidFill>
                        </a:rPr>
                        <a:t>Clasificación a la siguiente etapa / Resultado</a:t>
                      </a:r>
                      <a:endParaRPr lang="es-ES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590687"/>
                  </a:ext>
                </a:extLst>
              </a:tr>
              <a:tr h="316568"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I.E.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A, B y C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Clasifica </a:t>
                      </a:r>
                      <a:r>
                        <a:rPr lang="es-ES" sz="800" b="1"/>
                        <a:t>1 proyecto con mayor puntaje</a:t>
                      </a:r>
                      <a:r>
                        <a:rPr lang="es-ES" sz="800"/>
                        <a:t> por categoría y área de participación a la etapa UGEL.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551625716"/>
                  </a:ext>
                </a:extLst>
              </a:tr>
              <a:tr h="316568">
                <a:tc vMerge="1">
                  <a:txBody>
                    <a:bodyPr/>
                    <a:lstStyle/>
                    <a:p>
                      <a:pPr algn="ctr"/>
                      <a:endParaRPr lang="es-PE" sz="8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Clasifica </a:t>
                      </a:r>
                      <a:r>
                        <a:rPr lang="es-ES" sz="800" b="1"/>
                        <a:t>1 proyecto con mayor puntaje</a:t>
                      </a:r>
                      <a:r>
                        <a:rPr lang="es-ES" sz="800"/>
                        <a:t> por categoría y área de participación a la etapa UGEL.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951012117"/>
                  </a:ext>
                </a:extLst>
              </a:tr>
              <a:tr h="316568"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UGEL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A, B y C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/>
                        <a:t>Finaliza el concurso.</a:t>
                      </a:r>
                      <a:r>
                        <a:rPr lang="es-ES" sz="800"/>
                        <a:t> Se reconocen los </a:t>
                      </a:r>
                      <a:r>
                        <a:rPr lang="es-ES" sz="800" b="1"/>
                        <a:t>3 primeros puestos</a:t>
                      </a:r>
                      <a:r>
                        <a:rPr lang="es-ES" sz="800"/>
                        <a:t> por categoría y área.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712258279"/>
                  </a:ext>
                </a:extLst>
              </a:tr>
              <a:tr h="685898">
                <a:tc vMerge="1">
                  <a:txBody>
                    <a:bodyPr/>
                    <a:lstStyle/>
                    <a:p>
                      <a:pPr algn="ctr"/>
                      <a:endParaRPr lang="es-PE" sz="8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Clasifica </a:t>
                      </a:r>
                      <a:r>
                        <a:rPr lang="es-ES" sz="800" b="1"/>
                        <a:t>1 proyecto ganador</a:t>
                      </a:r>
                      <a:r>
                        <a:rPr lang="es-ES" sz="800"/>
                        <a:t> por categoría y área a la etapa DRE. </a:t>
                      </a:r>
                      <a:r>
                        <a:rPr lang="es-ES" sz="800" b="1"/>
                        <a:t>Excepción:</a:t>
                      </a:r>
                      <a:r>
                        <a:rPr lang="es-ES" sz="800"/>
                        <a:t> Callao, Lambayeque, Madre de Dios, Moquegua, Pasco y Tumbes clasifican </a:t>
                      </a:r>
                      <a:r>
                        <a:rPr lang="es-ES" sz="800" b="1"/>
                        <a:t>2 proyectos</a:t>
                      </a:r>
                      <a:r>
                        <a:rPr lang="es-ES" sz="800"/>
                        <a:t> por categoría y área.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3049673240"/>
                  </a:ext>
                </a:extLst>
              </a:tr>
              <a:tr h="685898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DRE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Clasifica </a:t>
                      </a:r>
                      <a:r>
                        <a:rPr lang="es-ES" sz="800" b="1"/>
                        <a:t>1 proyecto ganador</a:t>
                      </a:r>
                      <a:r>
                        <a:rPr lang="es-ES" sz="800"/>
                        <a:t> por categoría y área a la etapa Nacional. </a:t>
                      </a:r>
                      <a:r>
                        <a:rPr lang="es-ES" sz="800" b="1"/>
                        <a:t>Categoría D:</a:t>
                      </a:r>
                      <a:r>
                        <a:rPr lang="es-ES" sz="800"/>
                        <a:t> participación virtual sincrónica. </a:t>
                      </a:r>
                      <a:r>
                        <a:rPr lang="es-ES" sz="800" b="1"/>
                        <a:t>Categoría E:</a:t>
                      </a:r>
                      <a:r>
                        <a:rPr lang="es-ES" sz="800"/>
                        <a:t> participación presencial en la sede definida por CONCYTEC.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348832742"/>
                  </a:ext>
                </a:extLst>
              </a:tr>
              <a:tr h="870563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Nacional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Se premian los </a:t>
                      </a:r>
                      <a:r>
                        <a:rPr lang="es-ES" sz="800" b="1"/>
                        <a:t>3 mejores proyectos</a:t>
                      </a:r>
                      <a:r>
                        <a:rPr lang="es-ES" sz="800"/>
                        <a:t> por área de participación. En la </a:t>
                      </a:r>
                      <a:r>
                        <a:rPr lang="es-ES" sz="800" b="1"/>
                        <a:t>categoría D</a:t>
                      </a:r>
                      <a:r>
                        <a:rPr lang="es-ES" sz="800"/>
                        <a:t>, el </a:t>
                      </a:r>
                      <a:r>
                        <a:rPr lang="es-ES" sz="800" b="1"/>
                        <a:t>1.er lugar</a:t>
                      </a:r>
                      <a:r>
                        <a:rPr lang="es-ES" sz="800"/>
                        <a:t> viaja para la ceremonia de reconocimiento junto con su docente asesor. En la </a:t>
                      </a:r>
                      <a:r>
                        <a:rPr lang="es-ES" sz="800" b="1"/>
                        <a:t>categoría E</a:t>
                      </a:r>
                      <a:r>
                        <a:rPr lang="es-ES" sz="800"/>
                        <a:t>, se reconocen los </a:t>
                      </a:r>
                      <a:r>
                        <a:rPr lang="es-ES" sz="800" b="1"/>
                        <a:t>3 primeros lugares</a:t>
                      </a:r>
                      <a:r>
                        <a:rPr lang="es-ES" sz="800"/>
                        <a:t> en la feria nacional presencial.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961812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228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34789C7A-78A6-EC68-3541-B4A1F077414C}"/>
              </a:ext>
            </a:extLst>
          </p:cNvPr>
          <p:cNvSpPr txBox="1"/>
          <p:nvPr/>
        </p:nvSpPr>
        <p:spPr>
          <a:xfrm>
            <a:off x="-262367" y="165493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Comisió</a:t>
            </a: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n Organizadora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4717529-7DFB-C917-F9DF-4D3CA967D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005949"/>
              </p:ext>
            </p:extLst>
          </p:nvPr>
        </p:nvGraphicFramePr>
        <p:xfrm>
          <a:off x="1267955" y="868638"/>
          <a:ext cx="6329014" cy="3501820"/>
        </p:xfrm>
        <a:graphic>
          <a:graphicData uri="http://schemas.openxmlformats.org/drawingml/2006/table">
            <a:tbl>
              <a:tblPr/>
              <a:tblGrid>
                <a:gridCol w="3164507">
                  <a:extLst>
                    <a:ext uri="{9D8B030D-6E8A-4147-A177-3AD203B41FA5}">
                      <a16:colId xmlns:a16="http://schemas.microsoft.com/office/drawing/2014/main" val="28626206"/>
                    </a:ext>
                  </a:extLst>
                </a:gridCol>
                <a:gridCol w="3164507">
                  <a:extLst>
                    <a:ext uri="{9D8B030D-6E8A-4147-A177-3AD203B41FA5}">
                      <a16:colId xmlns:a16="http://schemas.microsoft.com/office/drawing/2014/main" val="3349867566"/>
                    </a:ext>
                  </a:extLst>
                </a:gridCol>
              </a:tblGrid>
              <a:tr h="224639">
                <a:tc>
                  <a:txBody>
                    <a:bodyPr/>
                    <a:lstStyle/>
                    <a:p>
                      <a:pPr algn="ctr"/>
                      <a:r>
                        <a:rPr lang="es-PE" sz="1100" b="1">
                          <a:solidFill>
                            <a:schemeClr val="bg1"/>
                          </a:solidFill>
                        </a:rPr>
                        <a:t>Etapa</a:t>
                      </a:r>
                      <a:endParaRPr lang="es-PE" sz="1100">
                        <a:solidFill>
                          <a:schemeClr val="bg1"/>
                        </a:solidFill>
                      </a:endParaRP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 b="1">
                          <a:solidFill>
                            <a:schemeClr val="bg1"/>
                          </a:solidFill>
                        </a:rPr>
                        <a:t>Comisión Organizadora</a:t>
                      </a:r>
                      <a:endParaRPr lang="es-PE" sz="1100">
                        <a:solidFill>
                          <a:schemeClr val="bg1"/>
                        </a:solidFill>
                      </a:endParaRP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82586"/>
                  </a:ext>
                </a:extLst>
              </a:tr>
              <a:tr h="542580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I.E.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/>
                        <a:t>• Comité de Gestión Pedagógica (R.M. </a:t>
                      </a:r>
                      <a:r>
                        <a:rPr lang="es-ES" sz="1100" dirty="0" err="1"/>
                        <a:t>N.°</a:t>
                      </a:r>
                      <a:r>
                        <a:rPr lang="es-ES" sz="1100" dirty="0"/>
                        <a:t> 189-2021-MINEDU).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5702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UGEL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/>
                        <a:t>• Director de la UGEL (o su representante), quien preside.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Especialista responsable del concurso.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Dos especialistas: </a:t>
                      </a:r>
                      <a:r>
                        <a:rPr lang="es-ES" sz="1100" b="1" dirty="0"/>
                        <a:t>Ciencia y Tecnología</a:t>
                      </a:r>
                      <a:r>
                        <a:rPr lang="es-ES" sz="1100" dirty="0"/>
                        <a:t> y </a:t>
                      </a:r>
                      <a:r>
                        <a:rPr lang="es-ES" sz="1100" b="1" dirty="0"/>
                        <a:t>Ciencias Sociales</a:t>
                      </a:r>
                      <a:r>
                        <a:rPr lang="es-ES" sz="1100" dirty="0"/>
                        <a:t>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144099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DRE/GRE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/>
                        <a:t>• Director de la DRE/GRE (o su representante), quien preside.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Especialista responsable del concurso.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Dos especialistas: </a:t>
                      </a:r>
                      <a:r>
                        <a:rPr lang="es-ES" sz="1100" b="1" dirty="0"/>
                        <a:t>Ciencia y Tecnología</a:t>
                      </a:r>
                      <a:r>
                        <a:rPr lang="es-ES" sz="1100" dirty="0"/>
                        <a:t> y </a:t>
                      </a:r>
                      <a:r>
                        <a:rPr lang="es-ES" sz="1100" b="1" dirty="0"/>
                        <a:t>Ciencias Sociales</a:t>
                      </a:r>
                      <a:r>
                        <a:rPr lang="es-ES" sz="1100" dirty="0"/>
                        <a:t>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269304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Nacional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/>
                        <a:t>• Representante del </a:t>
                      </a:r>
                      <a:r>
                        <a:rPr lang="es-ES" sz="1100" b="1" dirty="0"/>
                        <a:t>CONCYTEC</a:t>
                      </a:r>
                      <a:r>
                        <a:rPr lang="es-ES" sz="1100" dirty="0"/>
                        <a:t>, quien preside.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Especialista de </a:t>
                      </a:r>
                      <a:r>
                        <a:rPr lang="es-ES" sz="1100" b="1" dirty="0"/>
                        <a:t>Ciencia y Tecnología</a:t>
                      </a:r>
                      <a:r>
                        <a:rPr lang="es-ES" sz="1100" dirty="0"/>
                        <a:t> (DES-MINEDU).</a:t>
                      </a:r>
                      <a:br>
                        <a:rPr lang="es-ES" sz="1100" dirty="0"/>
                      </a:br>
                      <a:r>
                        <a:rPr lang="es-ES" sz="1100" dirty="0"/>
                        <a:t>• Especialista de </a:t>
                      </a:r>
                      <a:r>
                        <a:rPr lang="es-ES" sz="1100" b="1" dirty="0"/>
                        <a:t>Ciencias Sociales</a:t>
                      </a:r>
                      <a:r>
                        <a:rPr lang="es-ES" sz="1100" dirty="0"/>
                        <a:t> (DES-MINEDU).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662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2821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91425" tIns="91425" rIns="91425" bIns="91425" anchor="t" anchorCtr="0">
        <a:noAutofit/>
      </a:bodyPr>
      <a:lstStyle>
        <a:defPPr marL="0" marR="0" indent="0" algn="ctr" rtl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Pts val="6200"/>
          <a:buFont typeface="Arial"/>
          <a:buNone/>
          <a:defRPr sz="2400" b="1" dirty="0" smtClean="0">
            <a:solidFill>
              <a:srgbClr val="0C3D48"/>
            </a:solidFill>
            <a:latin typeface="+mj-lt"/>
            <a:ea typeface="Century Gothic"/>
            <a:cs typeface="Century Gothic"/>
            <a:sym typeface="Century Gothic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1977</Words>
  <Application>Microsoft Office PowerPoint</Application>
  <PresentationFormat>Presentación en pantalla (16:9)</PresentationFormat>
  <Paragraphs>252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3" baseType="lpstr">
      <vt:lpstr>Symbol</vt:lpstr>
      <vt:lpstr>Aileron Bold</vt:lpstr>
      <vt:lpstr>Arial</vt:lpstr>
      <vt:lpstr>Arial MT</vt:lpstr>
      <vt:lpstr>Arial Black</vt:lpstr>
      <vt:lpstr>Calibri</vt:lpstr>
      <vt:lpstr>Open Sans Bold</vt:lpstr>
      <vt:lpstr>MADE Tommy Soft</vt:lpstr>
      <vt:lpstr>Century Gothic</vt:lpstr>
      <vt:lpstr>Noto Sans Symbols</vt:lpstr>
      <vt:lpstr>Aileron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OGC_DISENO 3</dc:creator>
  <cp:keywords/>
  <dc:description/>
  <cp:lastModifiedBy>HP</cp:lastModifiedBy>
  <cp:revision>67</cp:revision>
  <dcterms:modified xsi:type="dcterms:W3CDTF">2026-08-27T22:58:20Z</dcterms:modified>
  <cp:category/>
</cp:coreProperties>
</file>