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66" r:id="rId1"/>
  </p:sldMasterIdLst>
  <p:notesMasterIdLst>
    <p:notesMasterId r:id="rId20"/>
  </p:notesMasterIdLst>
  <p:sldIdLst>
    <p:sldId id="4815" r:id="rId2"/>
    <p:sldId id="4785" r:id="rId3"/>
    <p:sldId id="4816" r:id="rId4"/>
    <p:sldId id="4819" r:id="rId5"/>
    <p:sldId id="4820" r:id="rId6"/>
    <p:sldId id="4821" r:id="rId7"/>
    <p:sldId id="4822" r:id="rId8"/>
    <p:sldId id="4823" r:id="rId9"/>
    <p:sldId id="4834" r:id="rId10"/>
    <p:sldId id="4825" r:id="rId11"/>
    <p:sldId id="4817" r:id="rId12"/>
    <p:sldId id="4826" r:id="rId13"/>
    <p:sldId id="4827" r:id="rId14"/>
    <p:sldId id="4828" r:id="rId15"/>
    <p:sldId id="4829" r:id="rId16"/>
    <p:sldId id="4830" r:id="rId17"/>
    <p:sldId id="4832" r:id="rId18"/>
    <p:sldId id="4833" r:id="rId19"/>
  </p:sldIdLst>
  <p:sldSz cx="18288000" cy="10287000"/>
  <p:notesSz cx="6858000" cy="9144000"/>
  <p:embeddedFontLst>
    <p:embeddedFont>
      <p:font typeface="Comic Sans MS" panose="030F0702030302020204" pitchFamily="66" charset="0"/>
      <p:regular r:id="rId21"/>
      <p:bold r:id="rId22"/>
      <p:italic r:id="rId23"/>
      <p:boldItalic r:id="rId24"/>
    </p:embeddedFont>
    <p:embeddedFont>
      <p:font typeface="Tw Cen MT" panose="020B0602020104020603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6D722E1B-149B-4EA5-B7BB-C1372A544B0B}">
          <p14:sldIdLst>
            <p14:sldId id="4815"/>
            <p14:sldId id="4785"/>
            <p14:sldId id="4816"/>
            <p14:sldId id="4819"/>
            <p14:sldId id="4820"/>
            <p14:sldId id="4821"/>
            <p14:sldId id="4822"/>
            <p14:sldId id="4823"/>
            <p14:sldId id="4834"/>
            <p14:sldId id="4825"/>
            <p14:sldId id="4817"/>
            <p14:sldId id="4826"/>
            <p14:sldId id="4827"/>
            <p14:sldId id="4828"/>
            <p14:sldId id="4829"/>
            <p14:sldId id="4830"/>
            <p14:sldId id="4832"/>
            <p14:sldId id="4833"/>
          </p14:sldIdLst>
        </p14:section>
        <p14:section name="Sección sin título" id="{54E59A4D-15AA-471B-BF8C-B99B0A3255D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99FFCC"/>
    <a:srgbClr val="FFFFFF"/>
    <a:srgbClr val="A20000"/>
    <a:srgbClr val="080808"/>
    <a:srgbClr val="006666"/>
    <a:srgbClr val="99FF99"/>
    <a:srgbClr val="FF5050"/>
    <a:srgbClr val="9CD9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22" autoAdjust="0"/>
  </p:normalViewPr>
  <p:slideViewPr>
    <p:cSldViewPr>
      <p:cViewPr varScale="1">
        <p:scale>
          <a:sx n="54" d="100"/>
          <a:sy n="54" d="100"/>
        </p:scale>
        <p:origin x="76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Días lectivos</c:v>
                </c:pt>
              </c:strCache>
            </c:strRef>
          </c:tx>
          <c:spPr>
            <a:solidFill>
              <a:srgbClr val="0B3C5D"/>
            </a:solidFill>
            <a:effectLst/>
          </c:spPr>
          <c:invertIfNegative val="0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Comic Sans MS"/>
                  </a:defRPr>
                </a:pPr>
                <a:endParaRPr lang="es-P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Mar</c:v>
                </c:pt>
                <c:pt idx="1">
                  <c:v>Abr</c:v>
                </c:pt>
                <c:pt idx="2">
                  <c:v>May</c:v>
                </c:pt>
                <c:pt idx="3">
                  <c:v>Jun</c:v>
                </c:pt>
                <c:pt idx="4">
                  <c:v>Jul</c:v>
                </c:pt>
                <c:pt idx="5">
                  <c:v>Ago</c:v>
                </c:pt>
                <c:pt idx="6">
                  <c:v>Set</c:v>
                </c:pt>
                <c:pt idx="7">
                  <c:v>Oct</c:v>
                </c:pt>
                <c:pt idx="8">
                  <c:v>Nov</c:v>
                </c:pt>
                <c:pt idx="9">
                  <c:v>Dic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12</c:v>
                </c:pt>
                <c:pt idx="1">
                  <c:v>20</c:v>
                </c:pt>
                <c:pt idx="2">
                  <c:v>15</c:v>
                </c:pt>
                <c:pt idx="3">
                  <c:v>21</c:v>
                </c:pt>
                <c:pt idx="4">
                  <c:v>16</c:v>
                </c:pt>
                <c:pt idx="5">
                  <c:v>16</c:v>
                </c:pt>
                <c:pt idx="6">
                  <c:v>22</c:v>
                </c:pt>
                <c:pt idx="7">
                  <c:v>22</c:v>
                </c:pt>
                <c:pt idx="8">
                  <c:v>21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7F-4BD9-9577-96EC004380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Días de gestión</c:v>
                </c:pt>
              </c:strCache>
            </c:strRef>
          </c:tx>
          <c:spPr>
            <a:solidFill>
              <a:srgbClr val="2A9D8F"/>
            </a:solidFill>
            <a:effectLst/>
          </c:spPr>
          <c:invertIfNegative val="0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FFFFFF"/>
                    </a:solidFill>
                    <a:latin typeface="Comic Sans MS"/>
                  </a:defRPr>
                </a:pPr>
                <a:endParaRPr lang="es-P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Mar</c:v>
                </c:pt>
                <c:pt idx="1">
                  <c:v>Abr</c:v>
                </c:pt>
                <c:pt idx="2">
                  <c:v>May</c:v>
                </c:pt>
                <c:pt idx="3">
                  <c:v>Jun</c:v>
                </c:pt>
                <c:pt idx="4">
                  <c:v>Jul</c:v>
                </c:pt>
                <c:pt idx="5">
                  <c:v>Ago</c:v>
                </c:pt>
                <c:pt idx="6">
                  <c:v>Set</c:v>
                </c:pt>
                <c:pt idx="7">
                  <c:v>Oct</c:v>
                </c:pt>
                <c:pt idx="8">
                  <c:v>Nov</c:v>
                </c:pt>
                <c:pt idx="9">
                  <c:v>Dic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10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3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7F-4BD9-9577-96EC004380F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A5A64"/>
                </a:solidFill>
                <a:latin typeface="+mn-lt"/>
              </a:defRPr>
            </a:pPr>
            <a:endParaRPr lang="es-PE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A64"/>
                </a:solidFill>
                <a:latin typeface="+mn-lt"/>
              </a:defRPr>
            </a:pPr>
            <a:endParaRPr lang="es-PE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4A5A64"/>
              </a:solidFill>
              <a:latin typeface="+mn-lt"/>
              <a:cs typeface="+mn-lt"/>
            </a:defRPr>
          </a:pPr>
          <a:endParaRPr lang="es-PE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BEDEB-56A2-4603-BB8B-005D3DE4B93B}" type="datetimeFigureOut">
              <a:rPr lang="es-PE" smtClean="0"/>
              <a:t>5/10/2026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3773D-0ABB-4FE2-9308-662E4F806964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06330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6518" y="1951178"/>
            <a:ext cx="13034964" cy="3763820"/>
          </a:xfrm>
        </p:spPr>
        <p:txBody>
          <a:bodyPr anchor="b">
            <a:normAutofit/>
          </a:bodyPr>
          <a:lstStyle>
            <a:lvl1pPr algn="ctr"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6518" y="5829301"/>
            <a:ext cx="13034964" cy="2057399"/>
          </a:xfrm>
        </p:spPr>
        <p:txBody>
          <a:bodyPr>
            <a:normAutofit/>
          </a:bodyPr>
          <a:lstStyle>
            <a:lvl1pPr marL="0" indent="0" algn="ctr">
              <a:buNone/>
              <a:defRPr sz="33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4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370661" y="3550639"/>
            <a:ext cx="15545739" cy="513616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1" y="1242845"/>
            <a:ext cx="15527628" cy="4105229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661" y="5486186"/>
            <a:ext cx="15527628" cy="2052275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370663" y="927776"/>
            <a:ext cx="15546677" cy="23942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370661" y="3550639"/>
            <a:ext cx="7659039" cy="513616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9258300" y="3550639"/>
            <a:ext cx="7658100" cy="513616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0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370663" y="927776"/>
            <a:ext cx="15546677" cy="23942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492" y="3556527"/>
            <a:ext cx="7310211" cy="1019991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9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370662" y="4576519"/>
            <a:ext cx="7659041" cy="41102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594635" y="3556527"/>
            <a:ext cx="7322706" cy="1019991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9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9258301" y="4576519"/>
            <a:ext cx="7658102" cy="41102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31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4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64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3" y="914400"/>
            <a:ext cx="5903532" cy="3034878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7617094" y="914401"/>
            <a:ext cx="9300245" cy="77723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2" y="3949278"/>
            <a:ext cx="5903534" cy="4737522"/>
          </a:xfrm>
        </p:spPr>
        <p:txBody>
          <a:bodyPr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4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2" y="914400"/>
            <a:ext cx="8902454" cy="3034881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137205" y="914402"/>
            <a:ext cx="4883037" cy="77724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92" y="3949278"/>
            <a:ext cx="8902424" cy="4737521"/>
          </a:xfrm>
        </p:spPr>
        <p:txBody>
          <a:bodyPr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0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91" y="6434061"/>
            <a:ext cx="15546648" cy="1217415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77116" y="1047392"/>
            <a:ext cx="14733798" cy="4821204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1" y="7663092"/>
            <a:ext cx="15546678" cy="1023708"/>
          </a:xfrm>
        </p:spPr>
        <p:txBody>
          <a:bodyPr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0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1" y="914399"/>
            <a:ext cx="15546678" cy="5140868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3" y="6307232"/>
            <a:ext cx="15546678" cy="2379570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409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18" y="914400"/>
            <a:ext cx="13954128" cy="4489356"/>
          </a:xfrm>
        </p:spPr>
        <p:txBody>
          <a:bodyPr anchor="ctr"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580967" y="5415048"/>
            <a:ext cx="13128449" cy="892182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1" y="6559195"/>
            <a:ext cx="15546678" cy="21315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502232" y="1131249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36337" y="44903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6672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3" y="3208082"/>
            <a:ext cx="15546678" cy="376775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3" y="6993503"/>
            <a:ext cx="15546678" cy="1710966"/>
          </a:xfrm>
        </p:spPr>
        <p:txBody>
          <a:bodyPr anchor="t"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175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370661" y="914400"/>
            <a:ext cx="15546678" cy="240764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70661" y="3550640"/>
            <a:ext cx="4948464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70661" y="4415033"/>
            <a:ext cx="4948464" cy="4271768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78584" y="3550640"/>
            <a:ext cx="493728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6662023" y="4415033"/>
            <a:ext cx="4955027" cy="4271768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959947" y="3550640"/>
            <a:ext cx="49573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1959947" y="4415033"/>
            <a:ext cx="4957392" cy="4271768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943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370661" y="916158"/>
            <a:ext cx="15546678" cy="240588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70662" y="6307230"/>
            <a:ext cx="4944614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3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70662" y="3550640"/>
            <a:ext cx="4944614" cy="2286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70662" y="7171623"/>
            <a:ext cx="4944614" cy="1515177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4139" y="6307230"/>
            <a:ext cx="495274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3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6662022" y="3550640"/>
            <a:ext cx="4955028" cy="2286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6662022" y="7171621"/>
            <a:ext cx="4955028" cy="1515179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959948" y="6307230"/>
            <a:ext cx="495102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3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1959947" y="3550640"/>
            <a:ext cx="4957392" cy="2286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1959760" y="7171618"/>
            <a:ext cx="4957580" cy="151518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2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370663" y="3550640"/>
            <a:ext cx="15546678" cy="513616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57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914402"/>
            <a:ext cx="3829989" cy="77723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370663" y="914402"/>
            <a:ext cx="11488086" cy="77723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31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8288005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0663" y="927776"/>
            <a:ext cx="15546677" cy="2394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663" y="3550640"/>
            <a:ext cx="15546678" cy="5136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518106" y="8824913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0662" y="8824913"/>
            <a:ext cx="1000933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71017" y="8824913"/>
            <a:ext cx="1146323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0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</p:sldLayoutIdLst>
  <p:txStyles>
    <p:titleStyle>
      <a:lvl1pPr algn="ctr" defTabSz="13716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Clr>
          <a:schemeClr val="tx1"/>
        </a:buClr>
        <a:buFont typeface="Arial" panose="020B0604020202020204" pitchFamily="34" charset="0"/>
        <a:buChar char="•"/>
        <a:defRPr sz="3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7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o 14">
            <a:extLst>
              <a:ext uri="{FF2B5EF4-FFF2-40B4-BE49-F238E27FC236}">
                <a16:creationId xmlns:a16="http://schemas.microsoft.com/office/drawing/2014/main" id="{11F4C0ED-828E-4E61-B630-68761BE75575}"/>
              </a:ext>
            </a:extLst>
          </p:cNvPr>
          <p:cNvGrpSpPr/>
          <p:nvPr/>
        </p:nvGrpSpPr>
        <p:grpSpPr>
          <a:xfrm>
            <a:off x="-2" y="9693309"/>
            <a:ext cx="18516602" cy="555684"/>
            <a:chOff x="-2" y="9693309"/>
            <a:chExt cx="18516602" cy="555684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4037356-D77B-F729-10C8-D81C6AF5C40E}"/>
                </a:ext>
              </a:extLst>
            </p:cNvPr>
            <p:cNvSpPr txBox="1"/>
            <p:nvPr/>
          </p:nvSpPr>
          <p:spPr>
            <a:xfrm>
              <a:off x="-2" y="9704933"/>
              <a:ext cx="18254586" cy="544060"/>
            </a:xfrm>
            <a:prstGeom prst="rect">
              <a:avLst/>
            </a:prstGeom>
            <a:solidFill>
              <a:srgbClr val="0033CC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endParaRPr lang="es-PE" sz="2200" b="1" dirty="0">
                <a:solidFill>
                  <a:srgbClr val="0000FF"/>
                </a:solidFill>
                <a:latin typeface="Comic Sans MS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173200" y="9693309"/>
              <a:ext cx="4343400" cy="47019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2000" b="1" dirty="0">
                  <a:solidFill>
                    <a:schemeClr val="bg1"/>
                  </a:solidFill>
                  <a:latin typeface="Comic Sans MS"/>
                  <a:ea typeface="Open Sans Bold"/>
                  <a:cs typeface="Open Sans Bold"/>
                  <a:sym typeface="Open Sans Bold"/>
                </a:rPr>
                <a:t>Área de Gestión Pedagógica</a:t>
              </a:r>
            </a:p>
          </p:txBody>
        </p:sp>
      </p:grpSp>
      <p:sp>
        <p:nvSpPr>
          <p:cNvPr id="5" name="Text 2">
            <a:extLst>
              <a:ext uri="{FF2B5EF4-FFF2-40B4-BE49-F238E27FC236}">
                <a16:creationId xmlns:a16="http://schemas.microsoft.com/office/drawing/2014/main" id="{0DA9204A-C6F5-D6C9-50F5-7D832876C507}"/>
              </a:ext>
            </a:extLst>
          </p:cNvPr>
          <p:cNvSpPr txBox="1"/>
          <p:nvPr/>
        </p:nvSpPr>
        <p:spPr>
          <a:xfrm>
            <a:off x="457199" y="8532747"/>
            <a:ext cx="11338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omic Sans MS" panose="030F0702030302020204" pitchFamily="66" charset="0"/>
              </a:rPr>
              <a:t>Oficio Múltiple N° 000032-2026-GRLL-GGR-GRE-UGELPA  · </a:t>
            </a:r>
          </a:p>
          <a:p>
            <a:r>
              <a:rPr lang="en-US" sz="2000" b="1" dirty="0">
                <a:latin typeface="Comic Sans MS" panose="030F0702030302020204" pitchFamily="66" charset="0"/>
              </a:rPr>
              <a:t>R.G.R. N° 4487-2026  ·  San Pedro de Lloc, octubre de 2026</a:t>
            </a: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FD26038B-5FB8-05EC-0703-928BFF878A42}"/>
              </a:ext>
            </a:extLst>
          </p:cNvPr>
          <p:cNvSpPr txBox="1"/>
          <p:nvPr/>
        </p:nvSpPr>
        <p:spPr>
          <a:xfrm>
            <a:off x="12664440" y="64541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2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Membrete UGEL Pacasmayo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38007"/>
            <a:ext cx="17797385" cy="105062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414026A-ACF5-42C8-ADA9-323EA2EC10F5}"/>
              </a:ext>
            </a:extLst>
          </p:cNvPr>
          <p:cNvSpPr txBox="1"/>
          <p:nvPr/>
        </p:nvSpPr>
        <p:spPr>
          <a:xfrm>
            <a:off x="2764591" y="2475334"/>
            <a:ext cx="127254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Recalendarización excepcional del Año Escolar 2026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DF5049F-21A8-48B5-A902-287DD4D592D0}"/>
              </a:ext>
            </a:extLst>
          </p:cNvPr>
          <p:cNvSpPr txBox="1"/>
          <p:nvPr/>
        </p:nvSpPr>
        <p:spPr>
          <a:xfrm>
            <a:off x="2514600" y="4879122"/>
            <a:ext cx="1392320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PE" sz="4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“Medidas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PE" sz="4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pedagógicas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preventivas frente al riesgo del Fenómeno El Niño en la Region La Libertad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EBR, EBA y EBE”</a:t>
            </a:r>
          </a:p>
        </p:txBody>
      </p:sp>
    </p:spTree>
    <p:extLst>
      <p:ext uri="{BB962C8B-B14F-4D97-AF65-F5344CB8AC3E}">
        <p14:creationId xmlns:p14="http://schemas.microsoft.com/office/powerpoint/2010/main" val="2068511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">
            <a:extLst>
              <a:ext uri="{FF2B5EF4-FFF2-40B4-BE49-F238E27FC236}">
                <a16:creationId xmlns:a16="http://schemas.microsoft.com/office/drawing/2014/main" id="{A44FE621-2EB3-926F-731E-B88BCACA1D13}"/>
              </a:ext>
            </a:extLst>
          </p:cNvPr>
          <p:cNvSpPr/>
          <p:nvPr/>
        </p:nvSpPr>
        <p:spPr>
          <a:xfrm>
            <a:off x="914400" y="2468880"/>
            <a:ext cx="3840480" cy="457200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192855C6-90BE-316A-E967-05FE3E71027A}"/>
              </a:ext>
            </a:extLst>
          </p:cNvPr>
          <p:cNvSpPr txBox="1"/>
          <p:nvPr/>
        </p:nvSpPr>
        <p:spPr>
          <a:xfrm>
            <a:off x="1275397" y="2731580"/>
            <a:ext cx="3474720" cy="14630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r>
              <a:rPr lang="en-US" sz="7600" b="1" dirty="0">
                <a:solidFill>
                  <a:schemeClr val="accent2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63</a:t>
            </a:r>
            <a:endParaRPr lang="en-US" sz="7600" dirty="0">
              <a:latin typeface="Comic Sans MS" panose="030F0702030302020204" pitchFamily="66" charset="0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B62A4A3E-18FF-1555-A18D-252E12BA811D}"/>
              </a:ext>
            </a:extLst>
          </p:cNvPr>
          <p:cNvSpPr txBox="1"/>
          <p:nvPr/>
        </p:nvSpPr>
        <p:spPr>
          <a:xfrm>
            <a:off x="1275397" y="4114800"/>
            <a:ext cx="3474720" cy="1828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r>
              <a:rPr lang="en-US" sz="2400" b="1" dirty="0">
                <a:latin typeface="Comic Sans MS" panose="030F0702030302020204" pitchFamily="66" charset="0"/>
              </a:rPr>
              <a:t>distritos de 11 de las 12 provincias de La Libertad en Estado de Emergencia</a:t>
            </a: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3B0EABCD-D7E9-E026-91F2-AFBCD6162614}"/>
              </a:ext>
            </a:extLst>
          </p:cNvPr>
          <p:cNvSpPr txBox="1"/>
          <p:nvPr/>
        </p:nvSpPr>
        <p:spPr>
          <a:xfrm>
            <a:off x="1275397" y="5943600"/>
            <a:ext cx="3474720" cy="914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r>
              <a:rPr lang="en-US" sz="2000" i="1" dirty="0">
                <a:solidFill>
                  <a:srgbClr val="6B7F8C"/>
                </a:solidFill>
                <a:latin typeface="Comic Sans MS" panose="030F0702030302020204" pitchFamily="66" charset="0"/>
              </a:rPr>
              <a:t>DS N° 124-2026-PCM · 60 días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445B8A86-605B-FCF6-1422-A3C1D72CE4A3}"/>
              </a:ext>
            </a:extLst>
          </p:cNvPr>
          <p:cNvSpPr/>
          <p:nvPr/>
        </p:nvSpPr>
        <p:spPr>
          <a:xfrm>
            <a:off x="5120640" y="2468880"/>
            <a:ext cx="3840480" cy="457200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3A5B0C17-00AF-2555-28AC-63AF9637E25F}"/>
              </a:ext>
            </a:extLst>
          </p:cNvPr>
          <p:cNvSpPr txBox="1"/>
          <p:nvPr/>
        </p:nvSpPr>
        <p:spPr>
          <a:xfrm>
            <a:off x="5481637" y="2731580"/>
            <a:ext cx="3474720" cy="14630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r>
              <a:rPr lang="en-US" sz="7600" b="1" dirty="0">
                <a:solidFill>
                  <a:schemeClr val="accent2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93 %</a:t>
            </a:r>
            <a:endParaRPr lang="en-US" sz="7600" dirty="0">
              <a:latin typeface="Comic Sans MS" panose="030F0702030302020204" pitchFamily="66" charset="0"/>
            </a:endParaRPr>
          </a:p>
        </p:txBody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739317DD-4B7E-E52A-A7A8-AD0AEA2ECDEC}"/>
              </a:ext>
            </a:extLst>
          </p:cNvPr>
          <p:cNvSpPr txBox="1"/>
          <p:nvPr/>
        </p:nvSpPr>
        <p:spPr>
          <a:xfrm>
            <a:off x="5575459" y="4194620"/>
            <a:ext cx="3474720" cy="1828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r>
              <a:rPr lang="en-US" sz="2400" b="1" dirty="0">
                <a:latin typeface="Comic Sans MS" panose="030F0702030302020204" pitchFamily="66" charset="0"/>
              </a:rPr>
              <a:t>de probabilidad de un evento fuerte o superior en el verano dic 2026 – mar 2027</a:t>
            </a:r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83225147-BAEC-C29E-D526-6992BFC35BE0}"/>
              </a:ext>
            </a:extLst>
          </p:cNvPr>
          <p:cNvSpPr txBox="1"/>
          <p:nvPr/>
        </p:nvSpPr>
        <p:spPr>
          <a:xfrm>
            <a:off x="5481637" y="5943600"/>
            <a:ext cx="3474720" cy="914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r>
              <a:rPr lang="en-US" sz="2000" i="1" dirty="0">
                <a:solidFill>
                  <a:srgbClr val="6B7F8C"/>
                </a:solidFill>
                <a:latin typeface="Comic Sans MS" panose="030F0702030302020204" pitchFamily="66" charset="0"/>
              </a:rPr>
              <a:t>ENFEN, Comunicado N° 16-2026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92DE5041-3BAA-CED5-2A6E-627954A046AF}"/>
              </a:ext>
            </a:extLst>
          </p:cNvPr>
          <p:cNvSpPr/>
          <p:nvPr/>
        </p:nvSpPr>
        <p:spPr>
          <a:xfrm>
            <a:off x="9326880" y="2468880"/>
            <a:ext cx="3840480" cy="457200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43190349-3CB5-C782-BC1D-27033104CCFF}"/>
              </a:ext>
            </a:extLst>
          </p:cNvPr>
          <p:cNvSpPr txBox="1"/>
          <p:nvPr/>
        </p:nvSpPr>
        <p:spPr>
          <a:xfrm>
            <a:off x="9687877" y="2731580"/>
            <a:ext cx="3474720" cy="14630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r>
              <a:rPr lang="en-US" sz="7600" b="1" dirty="0">
                <a:solidFill>
                  <a:srgbClr val="FF0000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110</a:t>
            </a:r>
            <a:endParaRPr lang="en-US" sz="7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107AF735-514B-38BC-76C7-9CC54528E282}"/>
              </a:ext>
            </a:extLst>
          </p:cNvPr>
          <p:cNvSpPr txBox="1"/>
          <p:nvPr/>
        </p:nvSpPr>
        <p:spPr>
          <a:xfrm>
            <a:off x="9687877" y="4166045"/>
            <a:ext cx="3474720" cy="1828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r>
              <a:rPr lang="en-US" sz="2400" b="1" dirty="0">
                <a:latin typeface="Comic Sans MS"/>
              </a:rPr>
              <a:t>instituciones y programas educativos en riesgo Alto y Muy Alto</a:t>
            </a:r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5550CDF5-4040-2A07-4E08-EBA3F734E47D}"/>
              </a:ext>
            </a:extLst>
          </p:cNvPr>
          <p:cNvSpPr txBox="1"/>
          <p:nvPr/>
        </p:nvSpPr>
        <p:spPr>
          <a:xfrm>
            <a:off x="9509760" y="5943600"/>
            <a:ext cx="3474720" cy="914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r>
              <a:rPr lang="en-US" sz="2000" i="1" dirty="0">
                <a:solidFill>
                  <a:srgbClr val="6B7F8C"/>
                </a:solidFill>
                <a:latin typeface="Comic Sans MS" panose="030F0702030302020204" pitchFamily="66" charset="0"/>
              </a:rPr>
              <a:t>Consolidado regional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sp>
        <p:nvSpPr>
          <p:cNvPr id="29" name="Shape 13">
            <a:extLst>
              <a:ext uri="{FF2B5EF4-FFF2-40B4-BE49-F238E27FC236}">
                <a16:creationId xmlns:a16="http://schemas.microsoft.com/office/drawing/2014/main" id="{15A4813C-532A-FDA2-1EE4-05E4182879DA}"/>
              </a:ext>
            </a:extLst>
          </p:cNvPr>
          <p:cNvSpPr/>
          <p:nvPr/>
        </p:nvSpPr>
        <p:spPr>
          <a:xfrm>
            <a:off x="13533120" y="2468880"/>
            <a:ext cx="3840480" cy="457200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8DD80C7D-EA07-A067-A5C1-76397B4F297B}"/>
              </a:ext>
            </a:extLst>
          </p:cNvPr>
          <p:cNvSpPr txBox="1"/>
          <p:nvPr/>
        </p:nvSpPr>
        <p:spPr>
          <a:xfrm>
            <a:off x="13894117" y="2731580"/>
            <a:ext cx="3474720" cy="14630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r>
              <a:rPr lang="en-US" sz="6400" b="1" dirty="0">
                <a:solidFill>
                  <a:srgbClr val="FF0000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23 066</a:t>
            </a:r>
            <a:endParaRPr lang="en-US" sz="6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 15">
            <a:extLst>
              <a:ext uri="{FF2B5EF4-FFF2-40B4-BE49-F238E27FC236}">
                <a16:creationId xmlns:a16="http://schemas.microsoft.com/office/drawing/2014/main" id="{94875734-ECDE-06DD-236F-0C891C1D30A4}"/>
              </a:ext>
            </a:extLst>
          </p:cNvPr>
          <p:cNvSpPr txBox="1"/>
          <p:nvPr/>
        </p:nvSpPr>
        <p:spPr>
          <a:xfrm>
            <a:off x="13894117" y="4166045"/>
            <a:ext cx="3474720" cy="18288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r>
              <a:rPr lang="en-US" sz="2400" b="1" dirty="0">
                <a:latin typeface="Comic Sans MS" panose="030F0702030302020204" pitchFamily="66" charset="0"/>
              </a:rPr>
              <a:t>estudiantes en esas instituciones</a:t>
            </a:r>
          </a:p>
        </p:txBody>
      </p:sp>
      <p:sp>
        <p:nvSpPr>
          <p:cNvPr id="32" name="Text 16">
            <a:extLst>
              <a:ext uri="{FF2B5EF4-FFF2-40B4-BE49-F238E27FC236}">
                <a16:creationId xmlns:a16="http://schemas.microsoft.com/office/drawing/2014/main" id="{60E8147B-4115-D4AE-D36F-E462D5D61219}"/>
              </a:ext>
            </a:extLst>
          </p:cNvPr>
          <p:cNvSpPr txBox="1"/>
          <p:nvPr/>
        </p:nvSpPr>
        <p:spPr>
          <a:xfrm>
            <a:off x="13716000" y="5943600"/>
            <a:ext cx="3474720" cy="91440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r>
              <a:rPr lang="en-US" sz="2000" i="1" dirty="0">
                <a:solidFill>
                  <a:srgbClr val="6B7F8C"/>
                </a:solidFill>
                <a:latin typeface="Comic Sans MS" panose="030F0702030302020204" pitchFamily="66" charset="0"/>
              </a:rPr>
              <a:t>45 en riesgo Muy Alto, todas en la costa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sp>
        <p:nvSpPr>
          <p:cNvPr id="34" name="Shape 18">
            <a:extLst>
              <a:ext uri="{FF2B5EF4-FFF2-40B4-BE49-F238E27FC236}">
                <a16:creationId xmlns:a16="http://schemas.microsoft.com/office/drawing/2014/main" id="{A62D2A53-0235-3D8F-0DD1-34B892F36F55}"/>
              </a:ext>
            </a:extLst>
          </p:cNvPr>
          <p:cNvSpPr/>
          <p:nvPr/>
        </p:nvSpPr>
        <p:spPr>
          <a:xfrm>
            <a:off x="734155" y="7818120"/>
            <a:ext cx="914400" cy="9144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35" name="Image 0" descr="preencoded.png">
            <a:extLst>
              <a:ext uri="{FF2B5EF4-FFF2-40B4-BE49-F238E27FC236}">
                <a16:creationId xmlns:a16="http://schemas.microsoft.com/office/drawing/2014/main" id="{E30EB8F4-2807-862F-7C0C-FEF4ACE05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41" y="8048530"/>
            <a:ext cx="438912" cy="438912"/>
          </a:xfrm>
          <a:prstGeom prst="rect">
            <a:avLst/>
          </a:prstGeom>
        </p:spPr>
      </p:pic>
      <p:sp>
        <p:nvSpPr>
          <p:cNvPr id="36" name="Text 19">
            <a:extLst>
              <a:ext uri="{FF2B5EF4-FFF2-40B4-BE49-F238E27FC236}">
                <a16:creationId xmlns:a16="http://schemas.microsoft.com/office/drawing/2014/main" id="{C4DCB014-5FAB-2230-D180-5250ABCAC478}"/>
              </a:ext>
            </a:extLst>
          </p:cNvPr>
          <p:cNvSpPr txBox="1"/>
          <p:nvPr/>
        </p:nvSpPr>
        <p:spPr>
          <a:xfrm>
            <a:off x="2194560" y="7556182"/>
            <a:ext cx="14996160" cy="1645920"/>
          </a:xfrm>
          <a:prstGeom prst="rect">
            <a:avLst/>
          </a:prstGeom>
          <a:solidFill>
            <a:srgbClr val="0000FF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omic Sans MS" panose="030F0702030302020204" pitchFamily="66" charset="0"/>
              </a:rPr>
              <a:t>Ámbito costero (incluye UGEL Pacasmayo): predominan inundación, aniego urbano, colapso de coberturas y desborde de drenaje pluvial. Las lluvias de moderada a fuerte intensidad se prevén desde noviembre, en las semanas finales del calendario escolar.</a:t>
            </a:r>
            <a:endParaRPr lang="en-US" sz="2500" b="1" dirty="0">
              <a:latin typeface="Comic Sans MS" panose="030F0702030302020204" pitchFamily="66" charset="0"/>
            </a:endParaRPr>
          </a:p>
        </p:txBody>
      </p:sp>
      <p:sp>
        <p:nvSpPr>
          <p:cNvPr id="37" name="Slide Number Placeholder 0">
            <a:extLst>
              <a:ext uri="{FF2B5EF4-FFF2-40B4-BE49-F238E27FC236}">
                <a16:creationId xmlns:a16="http://schemas.microsoft.com/office/drawing/2014/main" id="{3D7DF7F9-3CA0-4B38-D230-6037C920EB95}"/>
              </a:ext>
            </a:extLst>
          </p:cNvPr>
          <p:cNvSpPr txBox="1">
            <a:spLocks/>
          </p:cNvSpPr>
          <p:nvPr/>
        </p:nvSpPr>
        <p:spPr>
          <a:xfrm>
            <a:off x="16459200" y="9546336"/>
            <a:ext cx="914400" cy="457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vert="horz" lIns="91440" tIns="45720" rIns="91440" bIns="45720" rtlCol="0" anchor="ctr"/>
          <a:lstStyle>
            <a:defPPr>
              <a:defRPr lang="es-PE">
                <a:latin typeface="Comic Sans MS"/>
              </a:defRPr>
            </a:defPPr>
            <a:lvl1pPr marL="0" algn="r" defTabSz="914400" rtl="0" eaLnBrk="1" latinLnBrk="0" hangingPunct="1">
              <a:defRPr sz="1800" kern="1200">
                <a:solidFill>
                  <a:srgbClr val="6B7F8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omic Sans MS"/>
              </a:rPr>
              <a:pPr/>
              <a:t>2</a:t>
            </a:fld>
            <a:endParaRPr lang="en-US">
              <a:latin typeface="Comic Sans MS"/>
            </a:endParaRPr>
          </a:p>
        </p:txBody>
      </p:sp>
      <p:sp>
        <p:nvSpPr>
          <p:cNvPr id="57" name="Text 2">
            <a:extLst>
              <a:ext uri="{FF2B5EF4-FFF2-40B4-BE49-F238E27FC236}">
                <a16:creationId xmlns:a16="http://schemas.microsoft.com/office/drawing/2014/main" id="{4CB9AFEA-5814-4A3B-B185-D0A667A0B7F2}"/>
              </a:ext>
            </a:extLst>
          </p:cNvPr>
          <p:cNvSpPr txBox="1"/>
          <p:nvPr/>
        </p:nvSpPr>
        <p:spPr>
          <a:xfrm>
            <a:off x="1329689" y="2767774"/>
            <a:ext cx="3474720" cy="137998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r>
              <a:rPr lang="en-US" sz="7600" b="1" dirty="0">
                <a:solidFill>
                  <a:srgbClr val="FF0000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63</a:t>
            </a:r>
            <a:endParaRPr lang="en-US" sz="7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8" name="Text 6">
            <a:extLst>
              <a:ext uri="{FF2B5EF4-FFF2-40B4-BE49-F238E27FC236}">
                <a16:creationId xmlns:a16="http://schemas.microsoft.com/office/drawing/2014/main" id="{F6E88853-9EF3-4FF3-ADC9-DB3A2EEECB8B}"/>
              </a:ext>
            </a:extLst>
          </p:cNvPr>
          <p:cNvSpPr txBox="1"/>
          <p:nvPr/>
        </p:nvSpPr>
        <p:spPr>
          <a:xfrm>
            <a:off x="5535929" y="2731580"/>
            <a:ext cx="3474720" cy="14630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r>
              <a:rPr lang="en-US" sz="7600" b="1" dirty="0">
                <a:solidFill>
                  <a:srgbClr val="FF0000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93 %</a:t>
            </a:r>
            <a:endParaRPr lang="en-US" sz="7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9" name="Membrete UGEL Pacasmayo" descr="membrete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00000"/>
            <a:ext cx="10560771" cy="882600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F6E1A9A5-E589-4DD8-8FF3-A8E6ECECC1D5}"/>
              </a:ext>
            </a:extLst>
          </p:cNvPr>
          <p:cNvSpPr txBox="1"/>
          <p:nvPr/>
        </p:nvSpPr>
        <p:spPr>
          <a:xfrm>
            <a:off x="910954" y="1498629"/>
            <a:ext cx="175538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latin typeface="Comic Sans MS" panose="030F0702030302020204" pitchFamily="66" charset="0"/>
              </a:rPr>
              <a:t>¿POR QUÉ SE RECALENDARIZA EL AÑO ESCOLAR?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9102BC36-A834-475E-8E79-960702AB7074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7">
            <a:extLst>
              <a:ext uri="{FF2B5EF4-FFF2-40B4-BE49-F238E27FC236}">
                <a16:creationId xmlns:a16="http://schemas.microsoft.com/office/drawing/2014/main" id="{311BCCF0-87C0-492A-B2DB-07F124C546B8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>
            <a:extLst>
              <a:ext uri="{FF2B5EF4-FFF2-40B4-BE49-F238E27FC236}">
                <a16:creationId xmlns:a16="http://schemas.microsoft.com/office/drawing/2014/main" id="{FE6F0BD8-27DF-84E8-15B5-8BC61E069B64}"/>
              </a:ext>
            </a:extLst>
          </p:cNvPr>
          <p:cNvSpPr/>
          <p:nvPr/>
        </p:nvSpPr>
        <p:spPr>
          <a:xfrm>
            <a:off x="1955552" y="2748824"/>
            <a:ext cx="14630400" cy="0"/>
          </a:xfrm>
          <a:prstGeom prst="line">
            <a:avLst/>
          </a:prstGeom>
          <a:noFill/>
          <a:ln w="31750">
            <a:solidFill>
              <a:srgbClr val="D0DCE2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3B9E881-72A6-C25B-DB21-1416729C606C}"/>
              </a:ext>
            </a:extLst>
          </p:cNvPr>
          <p:cNvSpPr txBox="1"/>
          <p:nvPr/>
        </p:nvSpPr>
        <p:spPr>
          <a:xfrm>
            <a:off x="218192" y="1468664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033CC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16 mar</a:t>
            </a:r>
            <a:endParaRPr lang="en-US" sz="4000" dirty="0">
              <a:solidFill>
                <a:srgbClr val="00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2F1C49E-63FD-3011-F758-2A02F24C5AB7}"/>
              </a:ext>
            </a:extLst>
          </p:cNvPr>
          <p:cNvSpPr/>
          <p:nvPr/>
        </p:nvSpPr>
        <p:spPr>
          <a:xfrm>
            <a:off x="1699520" y="2492792"/>
            <a:ext cx="512064" cy="512064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DEF6388-EC5A-EB84-5A10-9ECC6739F697}"/>
              </a:ext>
            </a:extLst>
          </p:cNvPr>
          <p:cNvSpPr txBox="1"/>
          <p:nvPr/>
        </p:nvSpPr>
        <p:spPr>
          <a:xfrm>
            <a:off x="309632" y="331470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300" b="1" dirty="0">
                <a:latin typeface="Comic Sans MS" panose="030F0702030302020204" pitchFamily="66" charset="0"/>
              </a:rPr>
              <a:t>Inicio de clases (se mantiene)</a:t>
            </a: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BDDEC630-D75B-542C-68C7-299AFE601F1F}"/>
              </a:ext>
            </a:extLst>
          </p:cNvPr>
          <p:cNvSpPr txBox="1"/>
          <p:nvPr/>
        </p:nvSpPr>
        <p:spPr>
          <a:xfrm>
            <a:off x="3875792" y="1468664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033CC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5 oct</a:t>
            </a:r>
            <a:endParaRPr lang="en-US" sz="4000" dirty="0">
              <a:solidFill>
                <a:srgbClr val="00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C26D8100-07BF-619D-0D6A-8D688A2DFD06}"/>
              </a:ext>
            </a:extLst>
          </p:cNvPr>
          <p:cNvSpPr/>
          <p:nvPr/>
        </p:nvSpPr>
        <p:spPr>
          <a:xfrm>
            <a:off x="5357120" y="2492792"/>
            <a:ext cx="512064" cy="512064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B27C7D65-1CFF-F737-E424-55F1455760B3}"/>
              </a:ext>
            </a:extLst>
          </p:cNvPr>
          <p:cNvSpPr txBox="1"/>
          <p:nvPr/>
        </p:nvSpPr>
        <p:spPr>
          <a:xfrm>
            <a:off x="3967232" y="331470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300" b="1" dirty="0">
                <a:latin typeface="Comic Sans MS" panose="030F0702030302020204" pitchFamily="66" charset="0"/>
              </a:rPr>
              <a:t>Inicia el IV bimestre; incorpora como lectiva la semana del 12 al 16 de octubre</a:t>
            </a: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0D245352-B47E-B8B4-C5B5-2BB1084F43C7}"/>
              </a:ext>
            </a:extLst>
          </p:cNvPr>
          <p:cNvSpPr txBox="1"/>
          <p:nvPr/>
        </p:nvSpPr>
        <p:spPr>
          <a:xfrm>
            <a:off x="7533392" y="1468664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2 dic</a:t>
            </a:r>
            <a:endParaRPr lang="en-US" sz="4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206D8A13-F163-468F-EEA2-FA60661C4DC1}"/>
              </a:ext>
            </a:extLst>
          </p:cNvPr>
          <p:cNvSpPr/>
          <p:nvPr/>
        </p:nvSpPr>
        <p:spPr>
          <a:xfrm>
            <a:off x="9014720" y="2492792"/>
            <a:ext cx="512064" cy="512064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61FF7900-3078-F959-1F34-1C64F36CDE79}"/>
              </a:ext>
            </a:extLst>
          </p:cNvPr>
          <p:cNvSpPr txBox="1"/>
          <p:nvPr/>
        </p:nvSpPr>
        <p:spPr>
          <a:xfrm>
            <a:off x="7624832" y="331470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300" b="1" dirty="0">
                <a:latin typeface="Comic Sans MS" panose="030F0702030302020204" pitchFamily="66" charset="0"/>
              </a:rPr>
              <a:t>Culminan las actividades lectivas con estudiantes (antes: 18 dic)</a:t>
            </a: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890E0796-5033-37AA-7774-9043418C7271}"/>
              </a:ext>
            </a:extLst>
          </p:cNvPr>
          <p:cNvSpPr txBox="1"/>
          <p:nvPr/>
        </p:nvSpPr>
        <p:spPr>
          <a:xfrm>
            <a:off x="11190992" y="1468664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033CC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3–31 dic</a:t>
            </a:r>
            <a:endParaRPr lang="en-US" sz="4000" dirty="0">
              <a:solidFill>
                <a:srgbClr val="00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6BA7A070-F93E-F114-76DD-27E8E04EA115}"/>
              </a:ext>
            </a:extLst>
          </p:cNvPr>
          <p:cNvSpPr/>
          <p:nvPr/>
        </p:nvSpPr>
        <p:spPr>
          <a:xfrm>
            <a:off x="12672320" y="2492792"/>
            <a:ext cx="512064" cy="512064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64EFD535-78B2-1BE4-C327-E321BC3734AF}"/>
              </a:ext>
            </a:extLst>
          </p:cNvPr>
          <p:cNvSpPr txBox="1"/>
          <p:nvPr/>
        </p:nvSpPr>
        <p:spPr>
          <a:xfrm>
            <a:off x="11282432" y="331470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300" b="1" dirty="0">
                <a:latin typeface="Comic Sans MS" panose="030F0702030302020204" pitchFamily="66" charset="0"/>
              </a:rPr>
              <a:t>Semanas de gestión, sin estudiantes</a:t>
            </a:r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0301C566-86A9-1A05-2C79-6F779073D75F}"/>
              </a:ext>
            </a:extLst>
          </p:cNvPr>
          <p:cNvSpPr txBox="1"/>
          <p:nvPr/>
        </p:nvSpPr>
        <p:spPr>
          <a:xfrm>
            <a:off x="14848592" y="1468664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0033CC"/>
                </a:solidFill>
                <a:latin typeface="Comic Sans MS" panose="030F0702030302020204" pitchFamily="66" charset="0"/>
                <a:ea typeface="Cambria" pitchFamily="34" charset="-122"/>
                <a:cs typeface="Cambria" pitchFamily="34" charset="-120"/>
              </a:rPr>
              <a:t>30–31 dic</a:t>
            </a:r>
            <a:endParaRPr lang="en-US" sz="4000" dirty="0">
              <a:solidFill>
                <a:srgbClr val="00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141C09B2-3661-ED4B-4ECC-3844A22AD7DE}"/>
              </a:ext>
            </a:extLst>
          </p:cNvPr>
          <p:cNvSpPr/>
          <p:nvPr/>
        </p:nvSpPr>
        <p:spPr>
          <a:xfrm>
            <a:off x="16329920" y="2492792"/>
            <a:ext cx="512064" cy="512064"/>
          </a:xfrm>
          <a:prstGeom prst="ellipse">
            <a:avLst/>
          </a:prstGeom>
          <a:solidFill>
            <a:srgbClr val="FF00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6154F099-2B06-0DE5-2365-13405954C78E}"/>
              </a:ext>
            </a:extLst>
          </p:cNvPr>
          <p:cNvSpPr txBox="1"/>
          <p:nvPr/>
        </p:nvSpPr>
        <p:spPr>
          <a:xfrm>
            <a:off x="14940032" y="331470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300" dirty="0">
                <a:latin typeface="Comic Sans MS" panose="030F0702030302020204" pitchFamily="66" charset="0"/>
              </a:rPr>
              <a:t>Clausura del año escolar, con estudiantes y </a:t>
            </a:r>
            <a:r>
              <a:rPr lang="en-US" sz="2300" b="1" dirty="0">
                <a:latin typeface="Comic Sans MS" panose="030F0702030302020204" pitchFamily="66" charset="0"/>
              </a:rPr>
              <a:t>familias</a:t>
            </a:r>
            <a:r>
              <a:rPr lang="en-US" sz="2300" dirty="0">
                <a:latin typeface="Comic Sans MS" panose="030F0702030302020204" pitchFamily="66" charset="0"/>
              </a:rPr>
              <a:t> en modalidad virtual</a:t>
            </a:r>
          </a:p>
        </p:txBody>
      </p:sp>
      <p:sp>
        <p:nvSpPr>
          <p:cNvPr id="21" name="Shape 17">
            <a:extLst>
              <a:ext uri="{FF2B5EF4-FFF2-40B4-BE49-F238E27FC236}">
                <a16:creationId xmlns:a16="http://schemas.microsoft.com/office/drawing/2014/main" id="{E16F6896-2032-CE5C-872B-DAA60B38FACD}"/>
              </a:ext>
            </a:extLst>
          </p:cNvPr>
          <p:cNvSpPr/>
          <p:nvPr/>
        </p:nvSpPr>
        <p:spPr>
          <a:xfrm>
            <a:off x="1041152" y="5400584"/>
            <a:ext cx="5120640" cy="283464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B96C1C65-FD56-79BF-C49A-CEBB359767BD}"/>
              </a:ext>
            </a:extLst>
          </p:cNvPr>
          <p:cNvSpPr txBox="1"/>
          <p:nvPr/>
        </p:nvSpPr>
        <p:spPr>
          <a:xfrm>
            <a:off x="1315472" y="5583464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600" b="1" dirty="0">
                <a:solidFill>
                  <a:srgbClr val="FF0000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167</a:t>
            </a:r>
            <a:endParaRPr lang="en-US" sz="7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513F9601-4329-BFC6-2057-A64929715F55}"/>
              </a:ext>
            </a:extLst>
          </p:cNvPr>
          <p:cNvSpPr txBox="1"/>
          <p:nvPr/>
        </p:nvSpPr>
        <p:spPr>
          <a:xfrm>
            <a:off x="3692912" y="5583464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000FF"/>
                </a:solidFill>
                <a:latin typeface="Comic Sans MS"/>
              </a:rPr>
              <a:t>días lectivos</a:t>
            </a:r>
            <a:endParaRPr lang="en-US" sz="2400" dirty="0">
              <a:solidFill>
                <a:srgbClr val="0000FF"/>
              </a:solidFill>
              <a:latin typeface="Comic Sans MS"/>
            </a:endParaRPr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id="{1BB6F6DF-1C82-2E11-D438-1FE512AE82F1}"/>
              </a:ext>
            </a:extLst>
          </p:cNvPr>
          <p:cNvSpPr txBox="1"/>
          <p:nvPr/>
        </p:nvSpPr>
        <p:spPr>
          <a:xfrm>
            <a:off x="1315472" y="7137944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i="1" dirty="0">
                <a:solidFill>
                  <a:srgbClr val="6B7F8C"/>
                </a:solidFill>
                <a:latin typeface="Comic Sans MS"/>
              </a:rPr>
              <a:t>mínimo en emergencia: 160</a:t>
            </a:r>
            <a:endParaRPr lang="en-US" sz="2200" dirty="0">
              <a:latin typeface="Comic Sans MS"/>
            </a:endParaRPr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1B41C2A3-7075-9BBB-49E1-266D6CAD8727}"/>
              </a:ext>
            </a:extLst>
          </p:cNvPr>
          <p:cNvSpPr/>
          <p:nvPr/>
        </p:nvSpPr>
        <p:spPr>
          <a:xfrm>
            <a:off x="6710432" y="5400584"/>
            <a:ext cx="5120640" cy="283464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1EB9A40A-B113-3EC9-9B03-633B3C0A465E}"/>
              </a:ext>
            </a:extLst>
          </p:cNvPr>
          <p:cNvSpPr txBox="1"/>
          <p:nvPr/>
        </p:nvSpPr>
        <p:spPr>
          <a:xfrm>
            <a:off x="6984752" y="5583464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600" b="1" dirty="0">
                <a:solidFill>
                  <a:srgbClr val="FF0000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40</a:t>
            </a:r>
            <a:endParaRPr lang="en-US" sz="7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4E8EF427-3AE0-231C-D05C-7AA552091C26}"/>
              </a:ext>
            </a:extLst>
          </p:cNvPr>
          <p:cNvSpPr txBox="1"/>
          <p:nvPr/>
        </p:nvSpPr>
        <p:spPr>
          <a:xfrm>
            <a:off x="9362192" y="5583464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000FF"/>
                </a:solidFill>
                <a:latin typeface="Comic Sans MS"/>
              </a:rPr>
              <a:t>días de gestión</a:t>
            </a:r>
            <a:endParaRPr lang="en-US" sz="2400" dirty="0">
              <a:solidFill>
                <a:srgbClr val="0000FF"/>
              </a:solidFill>
              <a:latin typeface="Comic Sans MS"/>
            </a:endParaRPr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id="{43A0F013-4244-96D4-9FAD-CCDFFF389CCB}"/>
              </a:ext>
            </a:extLst>
          </p:cNvPr>
          <p:cNvSpPr txBox="1"/>
          <p:nvPr/>
        </p:nvSpPr>
        <p:spPr>
          <a:xfrm>
            <a:off x="6984752" y="7137944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i="1" dirty="0">
                <a:solidFill>
                  <a:srgbClr val="6B7F8C"/>
                </a:solidFill>
                <a:latin typeface="Comic Sans MS"/>
              </a:rPr>
              <a:t>mínimo en emergencia: 30</a:t>
            </a:r>
            <a:endParaRPr lang="en-US" sz="2200" dirty="0">
              <a:latin typeface="Comic Sans MS"/>
            </a:endParaRPr>
          </a:p>
        </p:txBody>
      </p:sp>
      <p:sp>
        <p:nvSpPr>
          <p:cNvPr id="29" name="Shape 25">
            <a:extLst>
              <a:ext uri="{FF2B5EF4-FFF2-40B4-BE49-F238E27FC236}">
                <a16:creationId xmlns:a16="http://schemas.microsoft.com/office/drawing/2014/main" id="{75D428E5-37E1-51EE-456A-1A02DDD138B2}"/>
              </a:ext>
            </a:extLst>
          </p:cNvPr>
          <p:cNvSpPr/>
          <p:nvPr/>
        </p:nvSpPr>
        <p:spPr>
          <a:xfrm>
            <a:off x="12379712" y="5400584"/>
            <a:ext cx="5120640" cy="283464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</p:sp>
      <p:sp>
        <p:nvSpPr>
          <p:cNvPr id="30" name="Text 26">
            <a:extLst>
              <a:ext uri="{FF2B5EF4-FFF2-40B4-BE49-F238E27FC236}">
                <a16:creationId xmlns:a16="http://schemas.microsoft.com/office/drawing/2014/main" id="{FCFBFD7C-85E3-2C1C-E7D0-C6CF8F63E501}"/>
              </a:ext>
            </a:extLst>
          </p:cNvPr>
          <p:cNvSpPr txBox="1"/>
          <p:nvPr/>
        </p:nvSpPr>
        <p:spPr>
          <a:xfrm>
            <a:off x="12654032" y="5583464"/>
            <a:ext cx="2377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6000" b="1" dirty="0">
                <a:solidFill>
                  <a:srgbClr val="FF0000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4 dic</a:t>
            </a:r>
            <a:endParaRPr lang="en-US" sz="60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31" name="Text 27">
            <a:extLst>
              <a:ext uri="{FF2B5EF4-FFF2-40B4-BE49-F238E27FC236}">
                <a16:creationId xmlns:a16="http://schemas.microsoft.com/office/drawing/2014/main" id="{1CF681B5-F318-8EEB-1215-C6B22EBAEC52}"/>
              </a:ext>
            </a:extLst>
          </p:cNvPr>
          <p:cNvSpPr txBox="1"/>
          <p:nvPr/>
        </p:nvSpPr>
        <p:spPr>
          <a:xfrm>
            <a:off x="15031472" y="5583464"/>
            <a:ext cx="2286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000FF"/>
                </a:solidFill>
                <a:latin typeface="Comic Sans MS"/>
              </a:rPr>
              <a:t>culminación en Educación Superior no universitaria</a:t>
            </a:r>
            <a:endParaRPr lang="en-US" sz="2400" dirty="0">
              <a:solidFill>
                <a:srgbClr val="0000FF"/>
              </a:solidFill>
              <a:latin typeface="Comic Sans MS"/>
            </a:endParaRPr>
          </a:p>
        </p:txBody>
      </p:sp>
      <p:sp>
        <p:nvSpPr>
          <p:cNvPr id="32" name="Text 28">
            <a:extLst>
              <a:ext uri="{FF2B5EF4-FFF2-40B4-BE49-F238E27FC236}">
                <a16:creationId xmlns:a16="http://schemas.microsoft.com/office/drawing/2014/main" id="{23379711-7E6C-0F9F-6419-4417986C4CDA}"/>
              </a:ext>
            </a:extLst>
          </p:cNvPr>
          <p:cNvSpPr txBox="1"/>
          <p:nvPr/>
        </p:nvSpPr>
        <p:spPr>
          <a:xfrm>
            <a:off x="12654032" y="7137944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i="1" dirty="0">
                <a:solidFill>
                  <a:srgbClr val="6B7F8C"/>
                </a:solidFill>
                <a:latin typeface="Comic Sans MS"/>
              </a:rPr>
              <a:t>18 semanas lectivas completas</a:t>
            </a:r>
            <a:endParaRPr lang="en-US" sz="2200" dirty="0">
              <a:latin typeface="Comic Sans MS"/>
            </a:endParaRPr>
          </a:p>
        </p:txBody>
      </p:sp>
      <p:pic>
        <p:nvPicPr>
          <p:cNvPr id="33" name="Membrete UGEL Pacasmayo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9000000" cy="752161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4EEA9E9F-031A-40E2-BF2A-A87D2EBEA168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35C1B824-F399-476F-9A2E-76F92575B2A6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</p:spTree>
    <p:extLst>
      <p:ext uri="{BB962C8B-B14F-4D97-AF65-F5344CB8AC3E}">
        <p14:creationId xmlns:p14="http://schemas.microsoft.com/office/powerpoint/2010/main" val="1024351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0">
            <a:extLst>
              <a:ext uri="{FF2B5EF4-FFF2-40B4-BE49-F238E27FC236}">
                <a16:creationId xmlns:a16="http://schemas.microsoft.com/office/drawing/2014/main" id="{EAE0FC93-2086-368B-11FD-DCA9AEFCB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378877"/>
              </p:ext>
            </p:extLst>
          </p:nvPr>
        </p:nvGraphicFramePr>
        <p:xfrm>
          <a:off x="914400" y="2377440"/>
          <a:ext cx="16459200" cy="6573700"/>
        </p:xfrm>
        <a:graphic>
          <a:graphicData uri="http://schemas.openxmlformats.org/drawingml/2006/table">
            <a:tbl>
              <a:tblPr/>
              <a:tblGrid>
                <a:gridCol w="4663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75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01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Bloque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Inicio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Término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Tipo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Observación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65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Primer bloque de semanas de gestión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02/03/2026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13/03/2026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Gestión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Planificación del año escolar. Ejecutado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565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I bimestre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16/03/2026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15/05/2026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Lectivo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9 semanas. Ejecutado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65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Segundo bloque de gestión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18/05/2026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22/05/2026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Gestión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Trabajo colegiado y evaluación. Ejecutado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565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II bimestre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25/05/2026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24/07/2026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Lectivo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9 semanas. Ejecutado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565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Gestión y vacaciones estudiantiles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27/07/2026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07/08/2026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Gestión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Sin estudiantes. Ejecutado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565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III bimestre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10/08/2026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02/10/2026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Lectivo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8 semanas, sin semana de gestión intermedia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565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IV bimestre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05/10/2026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0252F"/>
                          </a:solidFill>
                          <a:latin typeface="Comic Sans MS"/>
                        </a:rPr>
                        <a:t>02/12/2026</a:t>
                      </a:r>
                      <a:endParaRPr lang="en-US" sz="20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Lectivo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Incorpora la semana del 12 al 16 de octubre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F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565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Bloque final de semanas de gestión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03/12/2026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31/12/2026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Gestión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10252F"/>
                          </a:solidFill>
                          <a:latin typeface="Comic Sans MS"/>
                        </a:rPr>
                        <a:t>Cierre pedagógico, administrativo y planificación 2027</a:t>
                      </a:r>
                      <a:endParaRPr lang="en-US" sz="21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C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Shape 1">
            <a:extLst>
              <a:ext uri="{FF2B5EF4-FFF2-40B4-BE49-F238E27FC236}">
                <a16:creationId xmlns:a16="http://schemas.microsoft.com/office/drawing/2014/main" id="{DE661D5F-4613-7937-7DC3-362679CB0D25}"/>
              </a:ext>
            </a:extLst>
          </p:cNvPr>
          <p:cNvSpPr/>
          <p:nvPr/>
        </p:nvSpPr>
        <p:spPr>
          <a:xfrm>
            <a:off x="914400" y="8138160"/>
            <a:ext cx="16459200" cy="1188720"/>
          </a:xfrm>
          <a:prstGeom prst="roundRect">
            <a:avLst>
              <a:gd name="adj" fmla="val 12308"/>
            </a:avLst>
          </a:prstGeom>
          <a:solidFill>
            <a:schemeClr val="bg2"/>
          </a:solidFill>
          <a:ln/>
        </p:spPr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EC7BF696-7395-3667-A9C0-CF88957D0EB5}"/>
              </a:ext>
            </a:extLst>
          </p:cNvPr>
          <p:cNvSpPr/>
          <p:nvPr/>
        </p:nvSpPr>
        <p:spPr>
          <a:xfrm>
            <a:off x="1133856" y="8266176"/>
            <a:ext cx="914400" cy="9144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4A989EC0-DB23-1288-6EC8-4B1CDE5FF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8503920"/>
            <a:ext cx="438912" cy="438912"/>
          </a:xfrm>
          <a:prstGeom prst="rect">
            <a:avLst/>
          </a:prstGeom>
        </p:spPr>
      </p:pic>
      <p:sp>
        <p:nvSpPr>
          <p:cNvPr id="10" name="Text 3">
            <a:extLst>
              <a:ext uri="{FF2B5EF4-FFF2-40B4-BE49-F238E27FC236}">
                <a16:creationId xmlns:a16="http://schemas.microsoft.com/office/drawing/2014/main" id="{386FD455-5B41-3E96-8BDB-93D6750CEB8C}"/>
              </a:ext>
            </a:extLst>
          </p:cNvPr>
          <p:cNvSpPr txBox="1"/>
          <p:nvPr/>
        </p:nvSpPr>
        <p:spPr>
          <a:xfrm>
            <a:off x="2377440" y="8174736"/>
            <a:ext cx="1481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0000FF"/>
                </a:solidFill>
                <a:latin typeface="Comic Sans MS"/>
              </a:rPr>
              <a:t>El 8 de octubre se trabaja como día lectivo y se compensa en diciembre. Esta calendarización es una programación regional de referencia: cada IE la registra en su Plan Anual de Trabajo.</a:t>
            </a:r>
          </a:p>
        </p:txBody>
      </p:sp>
      <p:sp>
        <p:nvSpPr>
          <p:cNvPr id="11" name="Slide Number Placeholder 0">
            <a:extLst>
              <a:ext uri="{FF2B5EF4-FFF2-40B4-BE49-F238E27FC236}">
                <a16:creationId xmlns:a16="http://schemas.microsoft.com/office/drawing/2014/main" id="{962BE1D3-A677-D5BD-1E88-74641ECA71EF}"/>
              </a:ext>
            </a:extLst>
          </p:cNvPr>
          <p:cNvSpPr txBox="1">
            <a:spLocks/>
          </p:cNvSpPr>
          <p:nvPr/>
        </p:nvSpPr>
        <p:spPr>
          <a:xfrm>
            <a:off x="16459200" y="9546336"/>
            <a:ext cx="914400" cy="457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vert="horz" lIns="91440" tIns="45720" rIns="91440" bIns="45720" rtlCol="0" anchor="ctr"/>
          <a:lstStyle>
            <a:defPPr>
              <a:defRPr lang="es-PE">
                <a:latin typeface="Comic Sans MS"/>
              </a:defRPr>
            </a:defPPr>
            <a:lvl1pPr marL="0" algn="r" defTabSz="914400" rtl="0" eaLnBrk="1" latinLnBrk="0" hangingPunct="1">
              <a:defRPr sz="1800" kern="1200">
                <a:solidFill>
                  <a:srgbClr val="6B7F8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omic Sans MS"/>
              </a:rPr>
              <a:pPr/>
              <a:t>4</a:t>
            </a:fld>
            <a:endParaRPr lang="en-US">
              <a:latin typeface="Comic Sans MS"/>
            </a:endParaRPr>
          </a:p>
        </p:txBody>
      </p:sp>
      <p:pic>
        <p:nvPicPr>
          <p:cNvPr id="12" name="Membrete UGEL Pacasmayo" descr="membrete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9004"/>
            <a:ext cx="10948262" cy="91498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FAB8954-0F1E-4A69-974F-2FC3193128EB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560E2FA2-C7D7-45FB-A588-B3B3A0D67E7B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F3EF282-7FE9-457F-BDB4-7CD5BBDF9253}"/>
              </a:ext>
            </a:extLst>
          </p:cNvPr>
          <p:cNvSpPr txBox="1"/>
          <p:nvPr/>
        </p:nvSpPr>
        <p:spPr>
          <a:xfrm>
            <a:off x="3858562" y="1383838"/>
            <a:ext cx="118510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Comic Sans MS"/>
              </a:rPr>
              <a:t>BLOQUES LECTIVOS Y DE GESTIÓN</a:t>
            </a:r>
          </a:p>
        </p:txBody>
      </p:sp>
    </p:spTree>
    <p:extLst>
      <p:ext uri="{BB962C8B-B14F-4D97-AF65-F5344CB8AC3E}">
        <p14:creationId xmlns:p14="http://schemas.microsoft.com/office/powerpoint/2010/main" val="3181484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0">
            <a:extLst>
              <a:ext uri="{FF2B5EF4-FFF2-40B4-BE49-F238E27FC236}">
                <a16:creationId xmlns:a16="http://schemas.microsoft.com/office/drawing/2014/main" id="{84CC369E-2B01-72F6-1690-53663D773D51}"/>
              </a:ext>
            </a:extLst>
          </p:cNvPr>
          <p:cNvGraphicFramePr/>
          <p:nvPr/>
        </p:nvGraphicFramePr>
        <p:xfrm>
          <a:off x="731520" y="2286000"/>
          <a:ext cx="1152144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hape 1">
            <a:extLst>
              <a:ext uri="{FF2B5EF4-FFF2-40B4-BE49-F238E27FC236}">
                <a16:creationId xmlns:a16="http://schemas.microsoft.com/office/drawing/2014/main" id="{50009182-FE96-33BE-7412-87BF7CD653D1}"/>
              </a:ext>
            </a:extLst>
          </p:cNvPr>
          <p:cNvSpPr/>
          <p:nvPr/>
        </p:nvSpPr>
        <p:spPr>
          <a:xfrm>
            <a:off x="12710160" y="2468880"/>
            <a:ext cx="4663440" cy="6583680"/>
          </a:xfrm>
          <a:prstGeom prst="roundRect">
            <a:avLst>
              <a:gd name="adj" fmla="val 3137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CB64F088-FDB9-6082-F64B-57CEBC1F2F88}"/>
              </a:ext>
            </a:extLst>
          </p:cNvPr>
          <p:cNvSpPr txBox="1"/>
          <p:nvPr/>
        </p:nvSpPr>
        <p:spPr>
          <a:xfrm>
            <a:off x="12984480" y="2651760"/>
            <a:ext cx="4206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600" b="1" dirty="0">
                <a:solidFill>
                  <a:srgbClr val="FF0000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207</a:t>
            </a:r>
            <a:endParaRPr lang="en-US" sz="9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616CC760-2FE5-ABD5-105B-D9B2480D135F}"/>
              </a:ext>
            </a:extLst>
          </p:cNvPr>
          <p:cNvSpPr txBox="1"/>
          <p:nvPr/>
        </p:nvSpPr>
        <p:spPr>
          <a:xfrm>
            <a:off x="12984480" y="4297680"/>
            <a:ext cx="4206240" cy="998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 wrap="square" lIns="0" tIns="0" rIns="0" bIns="0" rtlCol="0" anchor="t"/>
          <a:lstStyle/>
          <a:p>
            <a:r>
              <a:rPr lang="en-US" sz="2500" b="1" dirty="0">
                <a:solidFill>
                  <a:srgbClr val="0033CC"/>
                </a:solidFill>
                <a:latin typeface="Comic Sans MS"/>
              </a:rPr>
              <a:t>días en total: 167 lectivos + 40 de gestión</a:t>
            </a:r>
            <a:endParaRPr lang="en-US" sz="2500" dirty="0">
              <a:solidFill>
                <a:srgbClr val="0033CC"/>
              </a:solidFill>
              <a:latin typeface="Comic Sans MS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48EE13E8-1B1D-5566-F6E1-16FB57723A91}"/>
              </a:ext>
            </a:extLst>
          </p:cNvPr>
          <p:cNvSpPr txBox="1"/>
          <p:nvPr/>
        </p:nvSpPr>
        <p:spPr>
          <a:xfrm>
            <a:off x="12984480" y="5760720"/>
            <a:ext cx="4206240" cy="31089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txBody>
          <a:bodyPr wrap="square" lIns="0" tIns="0" rIns="0" bIns="0" rtlCol="0" anchor="t"/>
          <a:lstStyle/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300" b="1" dirty="0">
                <a:solidFill>
                  <a:srgbClr val="0033CC"/>
                </a:solidFill>
                <a:latin typeface="Comic Sans MS"/>
              </a:rPr>
              <a:t>Octubre y noviembre concentran 43 días lectivos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300" b="1" dirty="0">
                <a:solidFill>
                  <a:srgbClr val="0033CC"/>
                </a:solidFill>
                <a:latin typeface="Comic Sans MS"/>
              </a:rPr>
              <a:t>Diciembre: 2 lectivos (1 y 2 dic) y 18 de gestión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300" b="1" dirty="0">
                <a:solidFill>
                  <a:srgbClr val="0033CC"/>
                </a:solidFill>
                <a:latin typeface="Comic Sans MS"/>
              </a:rPr>
              <a:t>Supera los mínimos de 160 y 30 días</a:t>
            </a:r>
          </a:p>
        </p:txBody>
      </p:sp>
      <p:pic>
        <p:nvPicPr>
          <p:cNvPr id="11" name="Membrete UGEL Pacasmayo" descr="membrete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0000"/>
            <a:ext cx="10291786" cy="86012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8B2F58E-3FDE-4277-B1D9-5692CE1BF4C4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954D08A1-3145-4143-BFC5-CE53DDA4D80B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8320842-42B5-4DBB-A066-508A15054C70}"/>
              </a:ext>
            </a:extLst>
          </p:cNvPr>
          <p:cNvSpPr txBox="1"/>
          <p:nvPr/>
        </p:nvSpPr>
        <p:spPr>
          <a:xfrm>
            <a:off x="2819400" y="1434808"/>
            <a:ext cx="11521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Comic Sans MS"/>
              </a:rPr>
              <a:t>DÍAS LECTIVOS Y DE GESTIÓN POR MES</a:t>
            </a:r>
          </a:p>
        </p:txBody>
      </p:sp>
    </p:spTree>
    <p:extLst>
      <p:ext uri="{BB962C8B-B14F-4D97-AF65-F5344CB8AC3E}">
        <p14:creationId xmlns:p14="http://schemas.microsoft.com/office/powerpoint/2010/main" val="4198391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0">
            <a:extLst>
              <a:ext uri="{FF2B5EF4-FFF2-40B4-BE49-F238E27FC236}">
                <a16:creationId xmlns:a16="http://schemas.microsoft.com/office/drawing/2014/main" id="{5EEA1179-9FA8-56F5-E7AB-B04E67AE42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330902"/>
              </p:ext>
            </p:extLst>
          </p:nvPr>
        </p:nvGraphicFramePr>
        <p:xfrm>
          <a:off x="914400" y="1181100"/>
          <a:ext cx="16459200" cy="4693920"/>
        </p:xfrm>
        <a:graphic>
          <a:graphicData uri="http://schemas.openxmlformats.org/drawingml/2006/table">
            <a:tbl>
              <a:tblPr/>
              <a:tblGrid>
                <a:gridCol w="34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80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6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Bimestre</a:t>
                      </a:r>
                      <a:endParaRPr lang="en-US" sz="36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3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Inicio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3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Término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6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Trimestre</a:t>
                      </a:r>
                      <a:endParaRPr lang="en-US" sz="36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3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Inicio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3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Término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I bimestre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16/03/2026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15/05/2026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I trimestre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16/03/2026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19/06/2026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II bimestre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25/05/2026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24/07/2026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II trimestre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22/06/2026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18/09/2026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Vacaciones estudiantiles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27/07/2026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07/08/2026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Vacaciones estudiantiles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27/07/2026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07/08/2026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III bimestre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10/08/2026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02/10/2026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III trimester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21/09/2026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02/12/2026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IV bimestre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05/10/2026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02/12/2026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Clausura del año escolar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30/12/2026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31/12/2026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hape 1">
            <a:extLst>
              <a:ext uri="{FF2B5EF4-FFF2-40B4-BE49-F238E27FC236}">
                <a16:creationId xmlns:a16="http://schemas.microsoft.com/office/drawing/2014/main" id="{62B89363-9AFF-F7FF-17BD-97D29AC88FEC}"/>
              </a:ext>
            </a:extLst>
          </p:cNvPr>
          <p:cNvSpPr/>
          <p:nvPr/>
        </p:nvSpPr>
        <p:spPr>
          <a:xfrm>
            <a:off x="914400" y="6210300"/>
            <a:ext cx="5120640" cy="173736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0135074C-16D0-423E-512D-9C98F3586927}"/>
              </a:ext>
            </a:extLst>
          </p:cNvPr>
          <p:cNvSpPr/>
          <p:nvPr/>
        </p:nvSpPr>
        <p:spPr>
          <a:xfrm>
            <a:off x="1097280" y="639318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3094D23C-1378-67CF-13FD-6BE2FD0F9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50" y="6607150"/>
            <a:ext cx="395020" cy="39502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7A47C438-30A5-F77D-4EE3-7BFCFCDB7364}"/>
              </a:ext>
            </a:extLst>
          </p:cNvPr>
          <p:cNvSpPr txBox="1"/>
          <p:nvPr/>
        </p:nvSpPr>
        <p:spPr>
          <a:xfrm>
            <a:off x="2103120" y="6265164"/>
            <a:ext cx="3840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omic Sans MS"/>
              </a:rPr>
              <a:t>Cada IE registra su calendarización adecuada en el Plan Anual de Trabajo y la remite a su UGEL para validación.</a:t>
            </a:r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16BD7661-638E-DF41-4AFC-DFDA714440E0}"/>
              </a:ext>
            </a:extLst>
          </p:cNvPr>
          <p:cNvSpPr/>
          <p:nvPr/>
        </p:nvSpPr>
        <p:spPr>
          <a:xfrm>
            <a:off x="6583680" y="6210300"/>
            <a:ext cx="5120640" cy="173736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468D3D46-F988-D414-80AA-4C1D0DCFF2EB}"/>
              </a:ext>
            </a:extLst>
          </p:cNvPr>
          <p:cNvSpPr/>
          <p:nvPr/>
        </p:nvSpPr>
        <p:spPr>
          <a:xfrm>
            <a:off x="6766560" y="639318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CF484B19-AA41-8F3C-9FA4-AB8B15A15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530" y="6607150"/>
            <a:ext cx="395020" cy="395020"/>
          </a:xfrm>
          <a:prstGeom prst="rect">
            <a:avLst/>
          </a:prstGeom>
        </p:spPr>
      </p:pic>
      <p:sp>
        <p:nvSpPr>
          <p:cNvPr id="13" name="Text 6">
            <a:extLst>
              <a:ext uri="{FF2B5EF4-FFF2-40B4-BE49-F238E27FC236}">
                <a16:creationId xmlns:a16="http://schemas.microsoft.com/office/drawing/2014/main" id="{50FCA78A-BA3A-6790-9977-3B58A8341DFA}"/>
              </a:ext>
            </a:extLst>
          </p:cNvPr>
          <p:cNvSpPr txBox="1"/>
          <p:nvPr/>
        </p:nvSpPr>
        <p:spPr>
          <a:xfrm>
            <a:off x="7772400" y="6265164"/>
            <a:ext cx="3840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omic Sans MS"/>
              </a:rPr>
              <a:t>Verifica el cumplimiento efectivo de días y horas lectivas, considerando las suspensiones ocurridas en su localidad.</a:t>
            </a:r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58F845FC-C59E-EB0F-6CA2-5B1FA31D4F05}"/>
              </a:ext>
            </a:extLst>
          </p:cNvPr>
          <p:cNvSpPr/>
          <p:nvPr/>
        </p:nvSpPr>
        <p:spPr>
          <a:xfrm>
            <a:off x="12252960" y="6210300"/>
            <a:ext cx="5120640" cy="173736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12F58A47-06DA-A2F3-37E0-F0A8BE60C529}"/>
              </a:ext>
            </a:extLst>
          </p:cNvPr>
          <p:cNvSpPr/>
          <p:nvPr/>
        </p:nvSpPr>
        <p:spPr>
          <a:xfrm>
            <a:off x="12435840" y="639318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
            <a:extLst>
              <a:ext uri="{FF2B5EF4-FFF2-40B4-BE49-F238E27FC236}">
                <a16:creationId xmlns:a16="http://schemas.microsoft.com/office/drawing/2014/main" id="{60CAEA63-05E2-87D4-3A42-CE88E17C3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9810" y="6607150"/>
            <a:ext cx="395020" cy="395020"/>
          </a:xfrm>
          <a:prstGeom prst="rect">
            <a:avLst/>
          </a:prstGeom>
        </p:spPr>
      </p:pic>
      <p:sp>
        <p:nvSpPr>
          <p:cNvPr id="17" name="Text 9">
            <a:extLst>
              <a:ext uri="{FF2B5EF4-FFF2-40B4-BE49-F238E27FC236}">
                <a16:creationId xmlns:a16="http://schemas.microsoft.com/office/drawing/2014/main" id="{DA2C6475-8351-4D4D-1A1B-FD19BCD4CC9F}"/>
              </a:ext>
            </a:extLst>
          </p:cNvPr>
          <p:cNvSpPr txBox="1"/>
          <p:nvPr/>
        </p:nvSpPr>
        <p:spPr>
          <a:xfrm>
            <a:off x="13441680" y="6265164"/>
            <a:ext cx="3840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 dirty="0">
                <a:latin typeface="Comic Sans MS"/>
              </a:rPr>
              <a:t>No se programan clases con estudiantes después del 2 de diciembre (excepto lo previsto para instituciones privadas).</a:t>
            </a:r>
          </a:p>
        </p:txBody>
      </p:sp>
      <p:pic>
        <p:nvPicPr>
          <p:cNvPr id="18" name="Membrete UGEL Pacasmayo" descr="membrete_cle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00000"/>
            <a:ext cx="9000000" cy="752161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A8B359E0-A11B-43EC-8A5B-97C0688BD9E3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A6B33761-D7B9-4183-8900-C4E7DAA31696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</p:spTree>
    <p:extLst>
      <p:ext uri="{BB962C8B-B14F-4D97-AF65-F5344CB8AC3E}">
        <p14:creationId xmlns:p14="http://schemas.microsoft.com/office/powerpoint/2010/main" val="249674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>
            <a:extLst>
              <a:ext uri="{FF2B5EF4-FFF2-40B4-BE49-F238E27FC236}">
                <a16:creationId xmlns:a16="http://schemas.microsoft.com/office/drawing/2014/main" id="{68C61117-90A4-54AF-8091-EE93168BB0C9}"/>
              </a:ext>
            </a:extLst>
          </p:cNvPr>
          <p:cNvSpPr/>
          <p:nvPr/>
        </p:nvSpPr>
        <p:spPr>
          <a:xfrm>
            <a:off x="914400" y="2468880"/>
            <a:ext cx="5120640" cy="67665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0EE709DF-CBDB-13DC-9E75-A96C310A3149}"/>
              </a:ext>
            </a:extLst>
          </p:cNvPr>
          <p:cNvSpPr/>
          <p:nvPr/>
        </p:nvSpPr>
        <p:spPr>
          <a:xfrm>
            <a:off x="1280160" y="2743200"/>
            <a:ext cx="1097280" cy="10972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AB1FF5C9-7EB6-889B-6011-2DB1FF195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453" y="3028493"/>
            <a:ext cx="526694" cy="526694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0840163A-14B0-52B5-5F2B-705B3535D4B2}"/>
              </a:ext>
            </a:extLst>
          </p:cNvPr>
          <p:cNvSpPr txBox="1"/>
          <p:nvPr/>
        </p:nvSpPr>
        <p:spPr>
          <a:xfrm>
            <a:off x="2651760" y="27432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FF0000"/>
                </a:solidFill>
                <a:latin typeface="Comic Sans MS"/>
              </a:rPr>
              <a:t>ETAPA 1</a:t>
            </a:r>
            <a:endParaRPr lang="en-US" sz="2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DEA6AD08-F3A6-E3C5-F02D-71FA9C89C2D0}"/>
              </a:ext>
            </a:extLst>
          </p:cNvPr>
          <p:cNvSpPr txBox="1"/>
          <p:nvPr/>
        </p:nvSpPr>
        <p:spPr>
          <a:xfrm>
            <a:off x="1299210" y="4023360"/>
            <a:ext cx="4389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900" b="1" dirty="0">
                <a:solidFill>
                  <a:srgbClr val="0000FF"/>
                </a:solidFill>
                <a:latin typeface="Comic Sans MS"/>
              </a:rPr>
              <a:t>Preparación de la comunidad educativa</a:t>
            </a:r>
            <a:endParaRPr lang="en-US" sz="2900" dirty="0">
              <a:solidFill>
                <a:srgbClr val="0000FF"/>
              </a:solidFill>
              <a:latin typeface="Comic Sans MS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5F6E5921-5D0C-2A5B-CCDE-BCF70D5B2F2F}"/>
              </a:ext>
            </a:extLst>
          </p:cNvPr>
          <p:cNvSpPr txBox="1"/>
          <p:nvPr/>
        </p:nvSpPr>
        <p:spPr>
          <a:xfrm>
            <a:off x="1280160" y="5212080"/>
            <a:ext cx="43891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FF0000"/>
                </a:solidFill>
                <a:latin typeface="Comic Sans MS"/>
              </a:rPr>
              <a:t>Cuándo</a:t>
            </a:r>
          </a:p>
          <a:p>
            <a:pPr algn="just"/>
            <a:r>
              <a:rPr lang="en-US" sz="2300" b="1" dirty="0">
                <a:latin typeface="Comic Sans MS"/>
              </a:rPr>
              <a:t>De manera permanente durante el III y IV bimestre (setiembre a diciembre 2026)</a:t>
            </a:r>
            <a:endParaRPr lang="en-US" sz="2200" b="1" dirty="0">
              <a:latin typeface="Comic Sans MS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Comic Sans MS"/>
              </a:rPr>
              <a:t> </a:t>
            </a:r>
            <a:endParaRPr lang="en-US" sz="2200" b="1" dirty="0">
              <a:latin typeface="Comic Sans MS"/>
            </a:endParaRPr>
          </a:p>
          <a:p>
            <a:r>
              <a:rPr lang="en-US" sz="2200" b="1" dirty="0">
                <a:solidFill>
                  <a:srgbClr val="FF0000"/>
                </a:solidFill>
                <a:latin typeface="Comic Sans MS"/>
              </a:rPr>
              <a:t>Foco pedagógico</a:t>
            </a:r>
          </a:p>
          <a:p>
            <a:pPr algn="just"/>
            <a:r>
              <a:rPr lang="en-US" sz="2300" b="1" dirty="0">
                <a:latin typeface="Comic Sans MS"/>
              </a:rPr>
              <a:t>Priorización curricular, evaluación formativa, refuerzo, tutoría, inclusión, GRD transversal y kits de contingencia</a:t>
            </a:r>
            <a:endParaRPr lang="en-US" sz="2200" b="1" dirty="0">
              <a:latin typeface="Comic Sans MS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C0CCC2DD-EB7C-344C-E8D1-B0826A133C1F}"/>
              </a:ext>
            </a:extLst>
          </p:cNvPr>
          <p:cNvSpPr/>
          <p:nvPr/>
        </p:nvSpPr>
        <p:spPr>
          <a:xfrm>
            <a:off x="6583680" y="2567940"/>
            <a:ext cx="5120640" cy="67665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DBF6D4EA-F408-61A2-C125-E669EA3287CE}"/>
              </a:ext>
            </a:extLst>
          </p:cNvPr>
          <p:cNvSpPr/>
          <p:nvPr/>
        </p:nvSpPr>
        <p:spPr>
          <a:xfrm>
            <a:off x="6949440" y="2743200"/>
            <a:ext cx="1097280" cy="10972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D725228C-6F1D-A2CD-5381-BF1BF2EAF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733" y="3028493"/>
            <a:ext cx="526694" cy="526694"/>
          </a:xfrm>
          <a:prstGeom prst="rect">
            <a:avLst/>
          </a:prstGeom>
        </p:spPr>
      </p:pic>
      <p:sp>
        <p:nvSpPr>
          <p:cNvPr id="16" name="Text 9">
            <a:extLst>
              <a:ext uri="{FF2B5EF4-FFF2-40B4-BE49-F238E27FC236}">
                <a16:creationId xmlns:a16="http://schemas.microsoft.com/office/drawing/2014/main" id="{EBCC68E7-8226-616F-2D82-F0FDB8AE1680}"/>
              </a:ext>
            </a:extLst>
          </p:cNvPr>
          <p:cNvSpPr txBox="1"/>
          <p:nvPr/>
        </p:nvSpPr>
        <p:spPr>
          <a:xfrm>
            <a:off x="8321040" y="27432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FF0000"/>
                </a:solidFill>
                <a:latin typeface="Comic Sans MS"/>
              </a:rPr>
              <a:t>ETAPA 2</a:t>
            </a:r>
            <a:endParaRPr lang="en-US" sz="2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0CDF2EB8-0F60-CA32-8A77-3CF0627B28CC}"/>
              </a:ext>
            </a:extLst>
          </p:cNvPr>
          <p:cNvSpPr txBox="1"/>
          <p:nvPr/>
        </p:nvSpPr>
        <p:spPr>
          <a:xfrm>
            <a:off x="6968490" y="4023360"/>
            <a:ext cx="4389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900" b="1" dirty="0">
                <a:solidFill>
                  <a:srgbClr val="0000FF"/>
                </a:solidFill>
                <a:latin typeface="Comic Sans MS"/>
              </a:rPr>
              <a:t>Respuesta inmediata</a:t>
            </a:r>
            <a:endParaRPr lang="en-US" sz="2900" dirty="0">
              <a:solidFill>
                <a:srgbClr val="0000FF"/>
              </a:solidFill>
              <a:latin typeface="Comic Sans MS"/>
            </a:endParaRPr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283AC347-34C3-8BD0-8C55-29EDD6F1B618}"/>
              </a:ext>
            </a:extLst>
          </p:cNvPr>
          <p:cNvSpPr txBox="1"/>
          <p:nvPr/>
        </p:nvSpPr>
        <p:spPr>
          <a:xfrm>
            <a:off x="6949440" y="5212080"/>
            <a:ext cx="43891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FF0000"/>
                </a:solidFill>
                <a:latin typeface="Comic Sans MS"/>
              </a:rPr>
              <a:t>Cuándo</a:t>
            </a:r>
          </a:p>
          <a:p>
            <a:r>
              <a:rPr lang="en-US" sz="2300" b="1" dirty="0">
                <a:latin typeface="Comic Sans MS"/>
              </a:rPr>
              <a:t>Inmediatamente después de ocurrido un evento adverso</a:t>
            </a:r>
            <a:endParaRPr lang="en-US" sz="2200" b="1" dirty="0">
              <a:latin typeface="Comic Sans MS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Comic Sans MS"/>
              </a:rPr>
              <a:t> </a:t>
            </a:r>
            <a:endParaRPr lang="en-US" sz="2200" b="1" dirty="0">
              <a:latin typeface="Comic Sans MS"/>
            </a:endParaRPr>
          </a:p>
          <a:p>
            <a:r>
              <a:rPr lang="en-US" sz="2200" b="1" dirty="0">
                <a:solidFill>
                  <a:srgbClr val="FF0000"/>
                </a:solidFill>
                <a:latin typeface="Comic Sans MS"/>
              </a:rPr>
              <a:t>Foco pedagógico</a:t>
            </a:r>
          </a:p>
          <a:p>
            <a:pPr algn="just"/>
            <a:r>
              <a:rPr lang="en-US" sz="2300" b="1" dirty="0">
                <a:latin typeface="Comic Sans MS"/>
              </a:rPr>
              <a:t>Soporte socioemocional, activación de protocolos y redes de apoyo, atención de necesidades básicas</a:t>
            </a:r>
            <a:endParaRPr lang="en-US" sz="2200" b="1" dirty="0">
              <a:latin typeface="Comic Sans MS"/>
            </a:endParaRPr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9BF6658C-B8E7-C91B-4512-919C4A42ADE8}"/>
              </a:ext>
            </a:extLst>
          </p:cNvPr>
          <p:cNvSpPr txBox="1"/>
          <p:nvPr/>
        </p:nvSpPr>
        <p:spPr>
          <a:xfrm>
            <a:off x="6925627" y="8469127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i="1" dirty="0">
                <a:solidFill>
                  <a:srgbClr val="6B7F8C"/>
                </a:solidFill>
                <a:latin typeface="Comic Sans MS"/>
              </a:rPr>
              <a:t>Numeral 6.3</a:t>
            </a:r>
            <a:endParaRPr lang="en-US" sz="2100" dirty="0">
              <a:latin typeface="Comic Sans MS"/>
            </a:endParaRPr>
          </a:p>
        </p:txBody>
      </p:sp>
      <p:sp>
        <p:nvSpPr>
          <p:cNvPr id="20" name="Shape 13">
            <a:extLst>
              <a:ext uri="{FF2B5EF4-FFF2-40B4-BE49-F238E27FC236}">
                <a16:creationId xmlns:a16="http://schemas.microsoft.com/office/drawing/2014/main" id="{43312621-C462-C40C-F2CA-6D7B31BC753B}"/>
              </a:ext>
            </a:extLst>
          </p:cNvPr>
          <p:cNvSpPr/>
          <p:nvPr/>
        </p:nvSpPr>
        <p:spPr>
          <a:xfrm>
            <a:off x="12252960" y="2468880"/>
            <a:ext cx="5120640" cy="67665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21" name="Shape 14">
            <a:extLst>
              <a:ext uri="{FF2B5EF4-FFF2-40B4-BE49-F238E27FC236}">
                <a16:creationId xmlns:a16="http://schemas.microsoft.com/office/drawing/2014/main" id="{5A29FC89-1C0D-A154-F32B-01A7FE51F9CD}"/>
              </a:ext>
            </a:extLst>
          </p:cNvPr>
          <p:cNvSpPr/>
          <p:nvPr/>
        </p:nvSpPr>
        <p:spPr>
          <a:xfrm>
            <a:off x="12618720" y="2743200"/>
            <a:ext cx="1097280" cy="10972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
            <a:extLst>
              <a:ext uri="{FF2B5EF4-FFF2-40B4-BE49-F238E27FC236}">
                <a16:creationId xmlns:a16="http://schemas.microsoft.com/office/drawing/2014/main" id="{42C5FC84-81E7-ABEC-D88A-D9A0F4952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4013" y="3028493"/>
            <a:ext cx="526694" cy="526694"/>
          </a:xfrm>
          <a:prstGeom prst="rect">
            <a:avLst/>
          </a:prstGeom>
        </p:spPr>
      </p:pic>
      <p:sp>
        <p:nvSpPr>
          <p:cNvPr id="23" name="Text 15">
            <a:extLst>
              <a:ext uri="{FF2B5EF4-FFF2-40B4-BE49-F238E27FC236}">
                <a16:creationId xmlns:a16="http://schemas.microsoft.com/office/drawing/2014/main" id="{40520FBA-6CAB-0F97-6405-A3B96BCE4562}"/>
              </a:ext>
            </a:extLst>
          </p:cNvPr>
          <p:cNvSpPr txBox="1"/>
          <p:nvPr/>
        </p:nvSpPr>
        <p:spPr>
          <a:xfrm>
            <a:off x="13990320" y="27432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FF0000"/>
                </a:solidFill>
                <a:latin typeface="Comic Sans MS"/>
              </a:rPr>
              <a:t>ETAPA 3</a:t>
            </a:r>
            <a:endParaRPr lang="en-US" sz="2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4" name="Text 16">
            <a:extLst>
              <a:ext uri="{FF2B5EF4-FFF2-40B4-BE49-F238E27FC236}">
                <a16:creationId xmlns:a16="http://schemas.microsoft.com/office/drawing/2014/main" id="{29FE135B-79FF-0209-EC47-011F041C4506}"/>
              </a:ext>
            </a:extLst>
          </p:cNvPr>
          <p:cNvSpPr txBox="1"/>
          <p:nvPr/>
        </p:nvSpPr>
        <p:spPr>
          <a:xfrm>
            <a:off x="12637770" y="4023360"/>
            <a:ext cx="4389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900" b="1" dirty="0">
                <a:solidFill>
                  <a:srgbClr val="0000FF"/>
                </a:solidFill>
                <a:latin typeface="Comic Sans MS"/>
              </a:rPr>
              <a:t>Rehabilitación del servicio educativo</a:t>
            </a:r>
            <a:endParaRPr lang="en-US" sz="2900" dirty="0">
              <a:solidFill>
                <a:srgbClr val="0000FF"/>
              </a:solidFill>
              <a:latin typeface="Comic Sans MS"/>
            </a:endParaRPr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7D51D2AF-B130-D040-326C-A8FBA261BE66}"/>
              </a:ext>
            </a:extLst>
          </p:cNvPr>
          <p:cNvSpPr txBox="1"/>
          <p:nvPr/>
        </p:nvSpPr>
        <p:spPr>
          <a:xfrm>
            <a:off x="12618720" y="5212080"/>
            <a:ext cx="43891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FF0000"/>
                </a:solidFill>
                <a:latin typeface="Comic Sans MS"/>
              </a:rPr>
              <a:t>Cuándo</a:t>
            </a:r>
          </a:p>
          <a:p>
            <a:pPr algn="just"/>
            <a:r>
              <a:rPr lang="en-US" sz="2300" b="1" dirty="0">
                <a:latin typeface="Comic Sans MS"/>
              </a:rPr>
              <a:t>Una vez superada la fase crítica del evento</a:t>
            </a:r>
            <a:endParaRPr lang="en-US" sz="2200" b="1" dirty="0">
              <a:latin typeface="Comic Sans MS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Comic Sans MS"/>
              </a:rPr>
              <a:t> </a:t>
            </a:r>
            <a:endParaRPr lang="en-US" sz="2200" b="1" dirty="0">
              <a:latin typeface="Comic Sans MS"/>
            </a:endParaRPr>
          </a:p>
          <a:p>
            <a:r>
              <a:rPr lang="en-US" sz="2200" b="1" dirty="0">
                <a:solidFill>
                  <a:srgbClr val="FF0000"/>
                </a:solidFill>
                <a:latin typeface="Comic Sans MS"/>
              </a:rPr>
              <a:t>Foco pedagógico</a:t>
            </a:r>
          </a:p>
          <a:p>
            <a:pPr algn="just"/>
            <a:r>
              <a:rPr lang="en-US" sz="2300" b="1" dirty="0">
                <a:latin typeface="Comic Sans MS"/>
              </a:rPr>
              <a:t>Decisión sobre la forma de prestación del servicio, reajuste de la planificación y estrategia de cierre del año escolar</a:t>
            </a:r>
            <a:endParaRPr lang="en-US" sz="2200" b="1" dirty="0">
              <a:latin typeface="Comic Sans MS"/>
            </a:endParaRPr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DD6E8375-DED7-CE6D-5D47-87E19F19E836}"/>
              </a:ext>
            </a:extLst>
          </p:cNvPr>
          <p:cNvSpPr txBox="1"/>
          <p:nvPr/>
        </p:nvSpPr>
        <p:spPr>
          <a:xfrm>
            <a:off x="12618720" y="850392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00" i="1" dirty="0">
                <a:solidFill>
                  <a:srgbClr val="6B7F8C"/>
                </a:solidFill>
                <a:latin typeface="Comic Sans MS"/>
              </a:rPr>
              <a:t>Numeral 6.4</a:t>
            </a:r>
            <a:endParaRPr lang="en-US" sz="2100" dirty="0">
              <a:latin typeface="Comic Sans MS"/>
            </a:endParaRPr>
          </a:p>
        </p:txBody>
      </p:sp>
      <p:pic>
        <p:nvPicPr>
          <p:cNvPr id="27" name="Membrete UGEL Pacasmayo" descr="membrete_cle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100000"/>
            <a:ext cx="11385913" cy="951560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3F52B58C-6010-4C89-B6F7-924749940661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135EBF4A-1722-4D56-8BDF-305784617F4E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E3AF46D-68C1-4E6E-8D1D-B92E0868E917}"/>
              </a:ext>
            </a:extLst>
          </p:cNvPr>
          <p:cNvSpPr txBox="1"/>
          <p:nvPr/>
        </p:nvSpPr>
        <p:spPr>
          <a:xfrm>
            <a:off x="2633286" y="1504760"/>
            <a:ext cx="1386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Comic Sans MS"/>
              </a:rPr>
              <a:t>CURRÍCULO EN SITUACIONES DE EMERGENCIA</a:t>
            </a:r>
          </a:p>
        </p:txBody>
      </p:sp>
    </p:spTree>
    <p:extLst>
      <p:ext uri="{BB962C8B-B14F-4D97-AF65-F5344CB8AC3E}">
        <p14:creationId xmlns:p14="http://schemas.microsoft.com/office/powerpoint/2010/main" val="2544295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>
            <a:extLst>
              <a:ext uri="{FF2B5EF4-FFF2-40B4-BE49-F238E27FC236}">
                <a16:creationId xmlns:a16="http://schemas.microsoft.com/office/drawing/2014/main" id="{8EEC9635-A1A0-7ABE-F7CD-AF7EF27E9B0E}"/>
              </a:ext>
            </a:extLst>
          </p:cNvPr>
          <p:cNvSpPr/>
          <p:nvPr/>
        </p:nvSpPr>
        <p:spPr>
          <a:xfrm>
            <a:off x="914400" y="2377440"/>
            <a:ext cx="5120640" cy="32004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9381E5E1-EBDD-FB20-8F3D-3DED967D457E}"/>
              </a:ext>
            </a:extLst>
          </p:cNvPr>
          <p:cNvSpPr/>
          <p:nvPr/>
        </p:nvSpPr>
        <p:spPr>
          <a:xfrm>
            <a:off x="1188720" y="2651760"/>
            <a:ext cx="768096" cy="76809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E96CDEE7-C506-5784-CC2A-D6F3CAEA1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425" y="2851465"/>
            <a:ext cx="368686" cy="368686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D1D93D97-2AB5-3BC0-D5CC-0E4A81138849}"/>
              </a:ext>
            </a:extLst>
          </p:cNvPr>
          <p:cNvSpPr txBox="1"/>
          <p:nvPr/>
        </p:nvSpPr>
        <p:spPr>
          <a:xfrm>
            <a:off x="2157984" y="2596896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0033CC"/>
                </a:solidFill>
                <a:latin typeface="Comic Sans MS"/>
              </a:rPr>
              <a:t>Reajuste curricular</a:t>
            </a:r>
            <a:endParaRPr lang="en-US" sz="2500" dirty="0">
              <a:solidFill>
                <a:srgbClr val="0033CC"/>
              </a:solidFill>
              <a:latin typeface="Comic Sans MS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78C66A8F-D640-EC84-EF37-C396DA07FD25}"/>
              </a:ext>
            </a:extLst>
          </p:cNvPr>
          <p:cNvSpPr txBox="1"/>
          <p:nvPr/>
        </p:nvSpPr>
        <p:spPr>
          <a:xfrm>
            <a:off x="1222057" y="3624323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200" b="1" dirty="0">
                <a:latin typeface="Comic Sans MS"/>
              </a:rPr>
              <a:t>Reajustar unidades y experiencias del III y IV bimestre, integrando competencias y previendo la continuidad en 2027.</a:t>
            </a:r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5DC04E9D-D6AE-BD3B-2D27-B8B8B2390B20}"/>
              </a:ext>
            </a:extLst>
          </p:cNvPr>
          <p:cNvSpPr/>
          <p:nvPr/>
        </p:nvSpPr>
        <p:spPr>
          <a:xfrm>
            <a:off x="6583680" y="2377440"/>
            <a:ext cx="5120640" cy="32004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9570ED19-33EE-8D4B-5589-47FDF688B863}"/>
              </a:ext>
            </a:extLst>
          </p:cNvPr>
          <p:cNvSpPr/>
          <p:nvPr/>
        </p:nvSpPr>
        <p:spPr>
          <a:xfrm>
            <a:off x="6858000" y="2651760"/>
            <a:ext cx="768096" cy="76809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666E8135-17BC-61D8-388A-C4109DF03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705" y="2851465"/>
            <a:ext cx="368686" cy="368686"/>
          </a:xfrm>
          <a:prstGeom prst="rect">
            <a:avLst/>
          </a:prstGeom>
        </p:spPr>
      </p:pic>
      <p:sp>
        <p:nvSpPr>
          <p:cNvPr id="14" name="Text 7">
            <a:extLst>
              <a:ext uri="{FF2B5EF4-FFF2-40B4-BE49-F238E27FC236}">
                <a16:creationId xmlns:a16="http://schemas.microsoft.com/office/drawing/2014/main" id="{CF80FCBA-47C0-65F8-6B0A-310736AB1B98}"/>
              </a:ext>
            </a:extLst>
          </p:cNvPr>
          <p:cNvSpPr txBox="1"/>
          <p:nvPr/>
        </p:nvSpPr>
        <p:spPr>
          <a:xfrm>
            <a:off x="7827264" y="2596896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0033CC"/>
                </a:solidFill>
                <a:latin typeface="Comic Sans MS"/>
              </a:rPr>
              <a:t>Priorizar Matemática y Comunicación</a:t>
            </a:r>
            <a:endParaRPr lang="en-US" sz="2500" dirty="0">
              <a:solidFill>
                <a:srgbClr val="0033CC"/>
              </a:solidFill>
              <a:latin typeface="Comic Sans MS"/>
            </a:endParaRPr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06D1C186-26D4-E92A-334E-A3518C5B8D68}"/>
              </a:ext>
            </a:extLst>
          </p:cNvPr>
          <p:cNvSpPr txBox="1"/>
          <p:nvPr/>
        </p:nvSpPr>
        <p:spPr>
          <a:xfrm>
            <a:off x="6891337" y="3624323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200" b="1" dirty="0">
                <a:latin typeface="Comic Sans MS"/>
              </a:rPr>
              <a:t>Sus horas se desarrollan íntegras, sin ser sustituidas por actividades cívicas o extracurriculares.</a:t>
            </a: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150BC3D6-8CE6-F5B3-736D-714FED706780}"/>
              </a:ext>
            </a:extLst>
          </p:cNvPr>
          <p:cNvSpPr/>
          <p:nvPr/>
        </p:nvSpPr>
        <p:spPr>
          <a:xfrm>
            <a:off x="12252960" y="2377440"/>
            <a:ext cx="5120640" cy="32004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F13F2218-2704-C7EC-706F-D5D2D0C590ED}"/>
              </a:ext>
            </a:extLst>
          </p:cNvPr>
          <p:cNvSpPr/>
          <p:nvPr/>
        </p:nvSpPr>
        <p:spPr>
          <a:xfrm>
            <a:off x="12527280" y="2651760"/>
            <a:ext cx="768096" cy="76809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B8776D16-E2C3-726B-164B-D366C9F0A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6985" y="2851465"/>
            <a:ext cx="368686" cy="368686"/>
          </a:xfrm>
          <a:prstGeom prst="rect">
            <a:avLst/>
          </a:prstGeom>
        </p:spPr>
      </p:pic>
      <p:sp>
        <p:nvSpPr>
          <p:cNvPr id="19" name="Text 11">
            <a:extLst>
              <a:ext uri="{FF2B5EF4-FFF2-40B4-BE49-F238E27FC236}">
                <a16:creationId xmlns:a16="http://schemas.microsoft.com/office/drawing/2014/main" id="{3E07EFB8-1ACB-62CC-E32D-662703485153}"/>
              </a:ext>
            </a:extLst>
          </p:cNvPr>
          <p:cNvSpPr txBox="1"/>
          <p:nvPr/>
        </p:nvSpPr>
        <p:spPr>
          <a:xfrm>
            <a:off x="13496544" y="2596896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0033CC"/>
                </a:solidFill>
                <a:latin typeface="Comic Sans MS"/>
              </a:rPr>
              <a:t>Refuerzo y permanencia</a:t>
            </a:r>
            <a:endParaRPr lang="en-US" sz="2500" dirty="0">
              <a:solidFill>
                <a:srgbClr val="0033CC"/>
              </a:solidFill>
              <a:latin typeface="Comic Sans MS"/>
            </a:endParaRPr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7ABFB971-5A77-5C30-7DD6-D69D99BA977C}"/>
              </a:ext>
            </a:extLst>
          </p:cNvPr>
          <p:cNvSpPr txBox="1"/>
          <p:nvPr/>
        </p:nvSpPr>
        <p:spPr>
          <a:xfrm>
            <a:off x="12527280" y="3624323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200" b="1" dirty="0">
                <a:latin typeface="Comic Sans MS"/>
              </a:rPr>
              <a:t>Identificar estudiantes con mayores necesidades o riesgo de interrupción; refuerzo dentro de la jornada y búsqueda activa.</a:t>
            </a:r>
          </a:p>
          <a:p>
            <a:pPr algn="just"/>
            <a:r>
              <a:rPr lang="en-US" sz="2200" b="1" dirty="0">
                <a:latin typeface="Comic Sans MS"/>
              </a:rPr>
              <a:t>PP.FF.</a:t>
            </a:r>
          </a:p>
        </p:txBody>
      </p:sp>
      <p:sp>
        <p:nvSpPr>
          <p:cNvPr id="21" name="Shape 13">
            <a:extLst>
              <a:ext uri="{FF2B5EF4-FFF2-40B4-BE49-F238E27FC236}">
                <a16:creationId xmlns:a16="http://schemas.microsoft.com/office/drawing/2014/main" id="{235898AA-AC6E-9675-1B79-9A84B6DA1E97}"/>
              </a:ext>
            </a:extLst>
          </p:cNvPr>
          <p:cNvSpPr/>
          <p:nvPr/>
        </p:nvSpPr>
        <p:spPr>
          <a:xfrm>
            <a:off x="914400" y="5852160"/>
            <a:ext cx="5120640" cy="32004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22" name="Shape 14">
            <a:extLst>
              <a:ext uri="{FF2B5EF4-FFF2-40B4-BE49-F238E27FC236}">
                <a16:creationId xmlns:a16="http://schemas.microsoft.com/office/drawing/2014/main" id="{A833568C-0D6D-BFF1-9FAD-C96F9712599A}"/>
              </a:ext>
            </a:extLst>
          </p:cNvPr>
          <p:cNvSpPr/>
          <p:nvPr/>
        </p:nvSpPr>
        <p:spPr>
          <a:xfrm>
            <a:off x="1188720" y="6126480"/>
            <a:ext cx="768096" cy="76809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
            <a:extLst>
              <a:ext uri="{FF2B5EF4-FFF2-40B4-BE49-F238E27FC236}">
                <a16:creationId xmlns:a16="http://schemas.microsoft.com/office/drawing/2014/main" id="{99C54657-2FF2-2029-5032-2D3550D37C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425" y="6326185"/>
            <a:ext cx="368686" cy="368686"/>
          </a:xfrm>
          <a:prstGeom prst="rect">
            <a:avLst/>
          </a:prstGeom>
        </p:spPr>
      </p:pic>
      <p:sp>
        <p:nvSpPr>
          <p:cNvPr id="24" name="Text 15">
            <a:extLst>
              <a:ext uri="{FF2B5EF4-FFF2-40B4-BE49-F238E27FC236}">
                <a16:creationId xmlns:a16="http://schemas.microsoft.com/office/drawing/2014/main" id="{07334C02-B166-49AA-28FA-543A178056C2}"/>
              </a:ext>
            </a:extLst>
          </p:cNvPr>
          <p:cNvSpPr txBox="1"/>
          <p:nvPr/>
        </p:nvSpPr>
        <p:spPr>
          <a:xfrm>
            <a:off x="2157984" y="6071616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0033CC"/>
                </a:solidFill>
                <a:latin typeface="Comic Sans MS"/>
              </a:rPr>
              <a:t>Tutoría, bienestar y familias</a:t>
            </a:r>
            <a:endParaRPr lang="en-US" sz="2500" dirty="0">
              <a:solidFill>
                <a:srgbClr val="0033CC"/>
              </a:solidFill>
              <a:latin typeface="Comic Sans MS"/>
            </a:endParaRPr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6BAAA128-154E-FF7D-B66F-7C7B90F513A4}"/>
              </a:ext>
            </a:extLst>
          </p:cNvPr>
          <p:cNvSpPr txBox="1"/>
          <p:nvPr/>
        </p:nvSpPr>
        <p:spPr>
          <a:xfrm>
            <a:off x="1188720" y="7099043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200" b="1" dirty="0">
                <a:latin typeface="Comic Sans MS"/>
              </a:rPr>
              <a:t>AUTORREGULACIÓN emocional, convivencia y decisiones seguras; fortalecer a las familias y redes de apoyo.</a:t>
            </a:r>
          </a:p>
        </p:txBody>
      </p:sp>
      <p:sp>
        <p:nvSpPr>
          <p:cNvPr id="26" name="Shape 17">
            <a:extLst>
              <a:ext uri="{FF2B5EF4-FFF2-40B4-BE49-F238E27FC236}">
                <a16:creationId xmlns:a16="http://schemas.microsoft.com/office/drawing/2014/main" id="{D2446FED-CD95-37FF-5221-6E3BC7B0B92F}"/>
              </a:ext>
            </a:extLst>
          </p:cNvPr>
          <p:cNvSpPr/>
          <p:nvPr/>
        </p:nvSpPr>
        <p:spPr>
          <a:xfrm>
            <a:off x="6583680" y="5852160"/>
            <a:ext cx="5120640" cy="32004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27" name="Shape 18">
            <a:extLst>
              <a:ext uri="{FF2B5EF4-FFF2-40B4-BE49-F238E27FC236}">
                <a16:creationId xmlns:a16="http://schemas.microsoft.com/office/drawing/2014/main" id="{4F072478-C4F5-972A-3E58-AA735E168239}"/>
              </a:ext>
            </a:extLst>
          </p:cNvPr>
          <p:cNvSpPr/>
          <p:nvPr/>
        </p:nvSpPr>
        <p:spPr>
          <a:xfrm>
            <a:off x="6858000" y="6126480"/>
            <a:ext cx="768096" cy="76809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8" name="Image 4" descr="preencoded.png">
            <a:extLst>
              <a:ext uri="{FF2B5EF4-FFF2-40B4-BE49-F238E27FC236}">
                <a16:creationId xmlns:a16="http://schemas.microsoft.com/office/drawing/2014/main" id="{0025B301-C2DF-3FF2-D312-BB6BE61F09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7705" y="6326185"/>
            <a:ext cx="368686" cy="368686"/>
          </a:xfrm>
          <a:prstGeom prst="rect">
            <a:avLst/>
          </a:prstGeom>
        </p:spPr>
      </p:pic>
      <p:sp>
        <p:nvSpPr>
          <p:cNvPr id="29" name="Text 19">
            <a:extLst>
              <a:ext uri="{FF2B5EF4-FFF2-40B4-BE49-F238E27FC236}">
                <a16:creationId xmlns:a16="http://schemas.microsoft.com/office/drawing/2014/main" id="{02282C77-EF2E-165D-1860-E3F3747C0A9C}"/>
              </a:ext>
            </a:extLst>
          </p:cNvPr>
          <p:cNvSpPr txBox="1"/>
          <p:nvPr/>
        </p:nvSpPr>
        <p:spPr>
          <a:xfrm>
            <a:off x="7827264" y="6071616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0033CC"/>
                </a:solidFill>
                <a:latin typeface="Comic Sans MS"/>
              </a:rPr>
              <a:t>GRD en el currículo</a:t>
            </a:r>
            <a:endParaRPr lang="en-US" sz="2500" dirty="0">
              <a:solidFill>
                <a:srgbClr val="0033CC"/>
              </a:solidFill>
              <a:latin typeface="Comic Sans MS"/>
            </a:endParaRPr>
          </a:p>
        </p:txBody>
      </p:sp>
      <p:sp>
        <p:nvSpPr>
          <p:cNvPr id="30" name="Text 20">
            <a:extLst>
              <a:ext uri="{FF2B5EF4-FFF2-40B4-BE49-F238E27FC236}">
                <a16:creationId xmlns:a16="http://schemas.microsoft.com/office/drawing/2014/main" id="{B98AC622-6B7B-9403-9217-ECB5E2A2D016}"/>
              </a:ext>
            </a:extLst>
          </p:cNvPr>
          <p:cNvSpPr txBox="1"/>
          <p:nvPr/>
        </p:nvSpPr>
        <p:spPr>
          <a:xfrm>
            <a:off x="6858000" y="7099043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200" b="1" dirty="0">
                <a:latin typeface="Comic Sans MS"/>
              </a:rPr>
              <a:t>Cada grado o ciclo desarrolla al menos una experiencia de aprendizaje sobre lluvias intensas y F. El Niño.</a:t>
            </a:r>
          </a:p>
        </p:txBody>
      </p:sp>
      <p:sp>
        <p:nvSpPr>
          <p:cNvPr id="31" name="Shape 21">
            <a:extLst>
              <a:ext uri="{FF2B5EF4-FFF2-40B4-BE49-F238E27FC236}">
                <a16:creationId xmlns:a16="http://schemas.microsoft.com/office/drawing/2014/main" id="{10A3C1E9-C756-70B2-7BC9-C3ACD1267566}"/>
              </a:ext>
            </a:extLst>
          </p:cNvPr>
          <p:cNvSpPr/>
          <p:nvPr/>
        </p:nvSpPr>
        <p:spPr>
          <a:xfrm>
            <a:off x="12252960" y="5852160"/>
            <a:ext cx="5120640" cy="32004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32" name="Shape 22">
            <a:extLst>
              <a:ext uri="{FF2B5EF4-FFF2-40B4-BE49-F238E27FC236}">
                <a16:creationId xmlns:a16="http://schemas.microsoft.com/office/drawing/2014/main" id="{12D56281-EE77-0533-A58C-5538BDF98ED9}"/>
              </a:ext>
            </a:extLst>
          </p:cNvPr>
          <p:cNvSpPr/>
          <p:nvPr/>
        </p:nvSpPr>
        <p:spPr>
          <a:xfrm>
            <a:off x="12527280" y="6126480"/>
            <a:ext cx="768096" cy="76809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3" name="Image 5" descr="preencoded.png">
            <a:extLst>
              <a:ext uri="{FF2B5EF4-FFF2-40B4-BE49-F238E27FC236}">
                <a16:creationId xmlns:a16="http://schemas.microsoft.com/office/drawing/2014/main" id="{D280E7E9-AAAC-25E8-60B0-FECF14E6D8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26985" y="6326185"/>
            <a:ext cx="368686" cy="368686"/>
          </a:xfrm>
          <a:prstGeom prst="rect">
            <a:avLst/>
          </a:prstGeom>
        </p:spPr>
      </p:pic>
      <p:sp>
        <p:nvSpPr>
          <p:cNvPr id="34" name="Text 23">
            <a:extLst>
              <a:ext uri="{FF2B5EF4-FFF2-40B4-BE49-F238E27FC236}">
                <a16:creationId xmlns:a16="http://schemas.microsoft.com/office/drawing/2014/main" id="{7DC9C8D5-2D32-7916-D066-354467252141}"/>
              </a:ext>
            </a:extLst>
          </p:cNvPr>
          <p:cNvSpPr txBox="1"/>
          <p:nvPr/>
        </p:nvSpPr>
        <p:spPr>
          <a:xfrm>
            <a:off x="13496544" y="6071616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0033CC"/>
                </a:solidFill>
                <a:latin typeface="Comic Sans MS"/>
              </a:rPr>
              <a:t>Kits y planes flexibles</a:t>
            </a:r>
            <a:endParaRPr lang="en-US" sz="2500" dirty="0">
              <a:solidFill>
                <a:srgbClr val="0033CC"/>
              </a:solidFill>
              <a:latin typeface="Comic Sans MS"/>
            </a:endParaRPr>
          </a:p>
        </p:txBody>
      </p:sp>
      <p:sp>
        <p:nvSpPr>
          <p:cNvPr id="35" name="Text 24">
            <a:extLst>
              <a:ext uri="{FF2B5EF4-FFF2-40B4-BE49-F238E27FC236}">
                <a16:creationId xmlns:a16="http://schemas.microsoft.com/office/drawing/2014/main" id="{1748B0A7-EF19-FEFB-1C1A-BB8B6622FCC3}"/>
              </a:ext>
            </a:extLst>
          </p:cNvPr>
          <p:cNvSpPr txBox="1"/>
          <p:nvPr/>
        </p:nvSpPr>
        <p:spPr>
          <a:xfrm>
            <a:off x="12527280" y="7099043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200" b="1" dirty="0">
                <a:latin typeface="Comic Sans MS"/>
              </a:rPr>
              <a:t>Kits o carpetas de contingencia por grado y área, en físico y digital, y planes de estudio flexibles.</a:t>
            </a:r>
          </a:p>
        </p:txBody>
      </p:sp>
      <p:pic>
        <p:nvPicPr>
          <p:cNvPr id="36" name="Membrete UGEL Pacasmayo" descr="membrete_clea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100000"/>
            <a:ext cx="11112382" cy="92870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EABAFDDF-CE13-44F4-A42B-8B5F9CC2E5ED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7">
            <a:extLst>
              <a:ext uri="{FF2B5EF4-FFF2-40B4-BE49-F238E27FC236}">
                <a16:creationId xmlns:a16="http://schemas.microsoft.com/office/drawing/2014/main" id="{A4C8562D-B16B-49D2-82C9-972E9C496151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9BC115F-2260-4524-9EEB-6A48D43C8D2C}"/>
              </a:ext>
            </a:extLst>
          </p:cNvPr>
          <p:cNvSpPr txBox="1"/>
          <p:nvPr/>
        </p:nvSpPr>
        <p:spPr>
          <a:xfrm>
            <a:off x="2156521" y="1491268"/>
            <a:ext cx="149976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Comic Sans MS"/>
              </a:rPr>
              <a:t>ETAPA 1: PREPARAR A LA COMUNIDAD EDUCATIVA</a:t>
            </a:r>
          </a:p>
        </p:txBody>
      </p:sp>
    </p:spTree>
    <p:extLst>
      <p:ext uri="{BB962C8B-B14F-4D97-AF65-F5344CB8AC3E}">
        <p14:creationId xmlns:p14="http://schemas.microsoft.com/office/powerpoint/2010/main" val="1401045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>
            <a:extLst>
              <a:ext uri="{FF2B5EF4-FFF2-40B4-BE49-F238E27FC236}">
                <a16:creationId xmlns:a16="http://schemas.microsoft.com/office/drawing/2014/main" id="{8EEC9635-A1A0-7ABE-F7CD-AF7EF27E9B0E}"/>
              </a:ext>
            </a:extLst>
          </p:cNvPr>
          <p:cNvSpPr/>
          <p:nvPr/>
        </p:nvSpPr>
        <p:spPr>
          <a:xfrm>
            <a:off x="869116" y="2335516"/>
            <a:ext cx="8229600" cy="459486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9381E5E1-EBDD-FB20-8F3D-3DED967D457E}"/>
              </a:ext>
            </a:extLst>
          </p:cNvPr>
          <p:cNvSpPr/>
          <p:nvPr/>
        </p:nvSpPr>
        <p:spPr>
          <a:xfrm>
            <a:off x="1188720" y="2651760"/>
            <a:ext cx="768096" cy="76809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E96CDEE7-C506-5784-CC2A-D6F3CAEA1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425" y="2851465"/>
            <a:ext cx="368686" cy="368686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D1D93D97-2AB5-3BC0-D5CC-0E4A81138849}"/>
              </a:ext>
            </a:extLst>
          </p:cNvPr>
          <p:cNvSpPr txBox="1"/>
          <p:nvPr/>
        </p:nvSpPr>
        <p:spPr>
          <a:xfrm>
            <a:off x="2136457" y="2567158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0033CC"/>
                </a:solidFill>
                <a:latin typeface="Comic Sans MS"/>
              </a:rPr>
              <a:t>     Las familias</a:t>
            </a:r>
            <a:endParaRPr lang="en-US" sz="2500" dirty="0">
              <a:solidFill>
                <a:srgbClr val="0033CC"/>
              </a:solidFill>
              <a:latin typeface="Comic Sans MS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78C66A8F-D640-EC84-EF37-C396DA07FD25}"/>
              </a:ext>
            </a:extLst>
          </p:cNvPr>
          <p:cNvSpPr txBox="1"/>
          <p:nvPr/>
        </p:nvSpPr>
        <p:spPr>
          <a:xfrm>
            <a:off x="1188719" y="3481558"/>
            <a:ext cx="6431281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800" b="1" dirty="0">
                <a:latin typeface="Comic Sans MS"/>
              </a:rPr>
              <a:t> - Docente Lider B. E. Ambiental.</a:t>
            </a:r>
          </a:p>
          <a:p>
            <a:pPr algn="just"/>
            <a:r>
              <a:rPr lang="en-US" sz="2800" b="1" dirty="0">
                <a:latin typeface="Comic Sans MS"/>
              </a:rPr>
              <a:t> - Fortalecimiento</a:t>
            </a:r>
          </a:p>
          <a:p>
            <a:pPr algn="just"/>
            <a:r>
              <a:rPr lang="en-US" sz="2800" b="1" dirty="0">
                <a:latin typeface="Comic Sans MS"/>
              </a:rPr>
              <a:t> - Redes de apoyo</a:t>
            </a:r>
          </a:p>
          <a:p>
            <a:pPr algn="just"/>
            <a:r>
              <a:rPr lang="en-US" sz="2800" b="1" dirty="0">
                <a:latin typeface="Comic Sans MS"/>
              </a:rPr>
              <a:t> </a:t>
            </a:r>
          </a:p>
        </p:txBody>
      </p:sp>
      <p:pic>
        <p:nvPicPr>
          <p:cNvPr id="28" name="Image 4" descr="preencoded.png">
            <a:extLst>
              <a:ext uri="{FF2B5EF4-FFF2-40B4-BE49-F238E27FC236}">
                <a16:creationId xmlns:a16="http://schemas.microsoft.com/office/drawing/2014/main" id="{0025B301-C2DF-3FF2-D312-BB6BE61F0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705" y="6326185"/>
            <a:ext cx="368686" cy="368686"/>
          </a:xfrm>
          <a:prstGeom prst="rect">
            <a:avLst/>
          </a:prstGeom>
        </p:spPr>
      </p:pic>
      <p:pic>
        <p:nvPicPr>
          <p:cNvPr id="33" name="Image 5" descr="preencoded.png">
            <a:extLst>
              <a:ext uri="{FF2B5EF4-FFF2-40B4-BE49-F238E27FC236}">
                <a16:creationId xmlns:a16="http://schemas.microsoft.com/office/drawing/2014/main" id="{D280E7E9-AAAC-25E8-60B0-FECF14E6D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6985" y="6326185"/>
            <a:ext cx="368686" cy="368686"/>
          </a:xfrm>
          <a:prstGeom prst="rect">
            <a:avLst/>
          </a:prstGeom>
        </p:spPr>
      </p:pic>
      <p:pic>
        <p:nvPicPr>
          <p:cNvPr id="36" name="Membrete UGEL Pacasmayo" descr="membrete_cle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00000"/>
            <a:ext cx="11112382" cy="928700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EABAFDDF-CE13-44F4-A42B-8B5F9CC2E5ED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7">
            <a:extLst>
              <a:ext uri="{FF2B5EF4-FFF2-40B4-BE49-F238E27FC236}">
                <a16:creationId xmlns:a16="http://schemas.microsoft.com/office/drawing/2014/main" id="{A4C8562D-B16B-49D2-82C9-972E9C496151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9BC115F-2260-4524-9EEB-6A48D43C8D2C}"/>
              </a:ext>
            </a:extLst>
          </p:cNvPr>
          <p:cNvSpPr txBox="1"/>
          <p:nvPr/>
        </p:nvSpPr>
        <p:spPr>
          <a:xfrm>
            <a:off x="2156521" y="1516291"/>
            <a:ext cx="149976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Comic Sans MS"/>
              </a:rPr>
              <a:t>ETAPA 1: PREPARAR A LA COMUNIDAD EDUCATIVA</a:t>
            </a:r>
          </a:p>
        </p:txBody>
      </p:sp>
    </p:spTree>
    <p:extLst>
      <p:ext uri="{BB962C8B-B14F-4D97-AF65-F5344CB8AC3E}">
        <p14:creationId xmlns:p14="http://schemas.microsoft.com/office/powerpoint/2010/main" val="951069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C717FD9-C4CB-4DB5-9B8E-3574E7558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5623" y="68902"/>
            <a:ext cx="1559442" cy="800100"/>
          </a:xfrm>
          <a:prstGeom prst="rect">
            <a:avLst/>
          </a:prstGeom>
        </p:spPr>
      </p:pic>
      <p:sp>
        <p:nvSpPr>
          <p:cNvPr id="13" name="Shape 1">
            <a:extLst>
              <a:ext uri="{FF2B5EF4-FFF2-40B4-BE49-F238E27FC236}">
                <a16:creationId xmlns:a16="http://schemas.microsoft.com/office/drawing/2014/main" id="{A6B5C415-4697-99BD-66E0-0F742AA50A37}"/>
              </a:ext>
            </a:extLst>
          </p:cNvPr>
          <p:cNvSpPr/>
          <p:nvPr/>
        </p:nvSpPr>
        <p:spPr>
          <a:xfrm>
            <a:off x="914400" y="2377440"/>
            <a:ext cx="8046720" cy="685800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</p:spPr>
      </p:sp>
      <p:sp>
        <p:nvSpPr>
          <p:cNvPr id="14" name="Shape 2">
            <a:extLst>
              <a:ext uri="{FF2B5EF4-FFF2-40B4-BE49-F238E27FC236}">
                <a16:creationId xmlns:a16="http://schemas.microsoft.com/office/drawing/2014/main" id="{E23D9208-D3FE-C3F7-5824-5A316023342D}"/>
              </a:ext>
            </a:extLst>
          </p:cNvPr>
          <p:cNvSpPr/>
          <p:nvPr/>
        </p:nvSpPr>
        <p:spPr>
          <a:xfrm>
            <a:off x="1280160" y="2651760"/>
            <a:ext cx="914400" cy="9144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0F7E5730-BFE0-145F-8AA3-D44E2306D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904" y="2889504"/>
            <a:ext cx="438912" cy="438912"/>
          </a:xfrm>
          <a:prstGeom prst="rect">
            <a:avLst/>
          </a:prstGeom>
        </p:spPr>
      </p:pic>
      <p:sp>
        <p:nvSpPr>
          <p:cNvPr id="16" name="Text 3">
            <a:extLst>
              <a:ext uri="{FF2B5EF4-FFF2-40B4-BE49-F238E27FC236}">
                <a16:creationId xmlns:a16="http://schemas.microsoft.com/office/drawing/2014/main" id="{BCBEBDD0-DB2B-15CE-B16E-F82BF50D6683}"/>
              </a:ext>
            </a:extLst>
          </p:cNvPr>
          <p:cNvSpPr txBox="1"/>
          <p:nvPr/>
        </p:nvSpPr>
        <p:spPr>
          <a:xfrm>
            <a:off x="2468880" y="2651760"/>
            <a:ext cx="6309360" cy="9144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Etapa 2 · Respuesta inmediata</a:t>
            </a:r>
            <a:endParaRPr lang="en-US" sz="28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6D13BCA9-709D-6A6A-11D9-8207204EE736}"/>
              </a:ext>
            </a:extLst>
          </p:cNvPr>
          <p:cNvSpPr txBox="1"/>
          <p:nvPr/>
        </p:nvSpPr>
        <p:spPr>
          <a:xfrm>
            <a:off x="1371600" y="3931920"/>
            <a:ext cx="7315200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Espacios seguros y acogedores con actividades lúdicas, artísticas y de movimiento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Escucha activa; observar signos de impacto emocional para atender o derivar oportunamente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Activar el Plan de GRD y los protocolos practicados, en la IE y en la comunidad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Evaluar daños y reportar la Ficha EDAN a la UGEL y autoridades locales dentro de 48 horas</a:t>
            </a:r>
          </a:p>
        </p:txBody>
      </p:sp>
      <p:sp>
        <p:nvSpPr>
          <p:cNvPr id="18" name="Shape 5">
            <a:extLst>
              <a:ext uri="{FF2B5EF4-FFF2-40B4-BE49-F238E27FC236}">
                <a16:creationId xmlns:a16="http://schemas.microsoft.com/office/drawing/2014/main" id="{569908A8-9C76-B2B1-7315-02AEDA3377EA}"/>
              </a:ext>
            </a:extLst>
          </p:cNvPr>
          <p:cNvSpPr/>
          <p:nvPr/>
        </p:nvSpPr>
        <p:spPr>
          <a:xfrm>
            <a:off x="9326880" y="2377440"/>
            <a:ext cx="8046720" cy="685800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</p:spPr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DC2C5D6B-14F8-68AC-892C-2FC9FFFD5D9D}"/>
              </a:ext>
            </a:extLst>
          </p:cNvPr>
          <p:cNvSpPr/>
          <p:nvPr/>
        </p:nvSpPr>
        <p:spPr>
          <a:xfrm>
            <a:off x="9692640" y="265176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1" descr="preencoded.png">
            <a:extLst>
              <a:ext uri="{FF2B5EF4-FFF2-40B4-BE49-F238E27FC236}">
                <a16:creationId xmlns:a16="http://schemas.microsoft.com/office/drawing/2014/main" id="{1203BECD-A294-473C-CF06-49D31E3F6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0384" y="2889504"/>
            <a:ext cx="438912" cy="438912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3F7BD449-55A6-FC41-740F-F7537F7B9ADA}"/>
              </a:ext>
            </a:extLst>
          </p:cNvPr>
          <p:cNvSpPr txBox="1"/>
          <p:nvPr/>
        </p:nvSpPr>
        <p:spPr>
          <a:xfrm>
            <a:off x="10881360" y="2651760"/>
            <a:ext cx="6309360" cy="91440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Etapa 3 · Rehabilitación del servicio</a:t>
            </a:r>
            <a:endParaRPr lang="en-US" sz="28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A0176355-D8C2-2BBF-249B-32F51754F4EB}"/>
              </a:ext>
            </a:extLst>
          </p:cNvPr>
          <p:cNvSpPr txBox="1"/>
          <p:nvPr/>
        </p:nvSpPr>
        <p:spPr>
          <a:xfrm>
            <a:off x="9784080" y="3931920"/>
            <a:ext cx="7315200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El director, con la comunidad educativa y en coordinación con su UGEL, decide el momento y la forma de activar o reactivar el servicio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Se prioriza siempre el desarrollo presencial y la seguridad de la comunidad educativa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Otra modalidad solo de manera excepcional y por razones debidamente sustentadas</a:t>
            </a:r>
          </a:p>
        </p:txBody>
      </p:sp>
      <p:sp>
        <p:nvSpPr>
          <p:cNvPr id="23" name="Slide Number Placeholder 0">
            <a:extLst>
              <a:ext uri="{FF2B5EF4-FFF2-40B4-BE49-F238E27FC236}">
                <a16:creationId xmlns:a16="http://schemas.microsoft.com/office/drawing/2014/main" id="{FBFEEA1A-9C20-D353-B473-ED8D9D5B0618}"/>
              </a:ext>
            </a:extLst>
          </p:cNvPr>
          <p:cNvSpPr txBox="1">
            <a:spLocks/>
          </p:cNvSpPr>
          <p:nvPr/>
        </p:nvSpPr>
        <p:spPr>
          <a:xfrm>
            <a:off x="16459200" y="9546336"/>
            <a:ext cx="914400" cy="457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vert="horz" lIns="91440" tIns="45720" rIns="91440" bIns="45720" rtlCol="0" anchor="ctr"/>
          <a:lstStyle>
            <a:defPPr>
              <a:defRPr lang="es-PE">
                <a:latin typeface="Comic Sans MS"/>
              </a:defRPr>
            </a:defPPr>
            <a:lvl1pPr marL="0" algn="r" defTabSz="914400" rtl="0" eaLnBrk="1" latinLnBrk="0" hangingPunct="1">
              <a:defRPr sz="1800" kern="1200">
                <a:solidFill>
                  <a:srgbClr val="6B7F8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omic Sans MS"/>
              </a:rPr>
              <a:pPr/>
              <a:t>10</a:t>
            </a:fld>
            <a:endParaRPr lang="en-US">
              <a:latin typeface="Comic Sans MS"/>
            </a:endParaRPr>
          </a:p>
        </p:txBody>
      </p:sp>
      <p:pic>
        <p:nvPicPr>
          <p:cNvPr id="24" name="Membrete UGEL Pacasmayo" descr="membrete_cle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00000"/>
            <a:ext cx="9000000" cy="752161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2787F9E5-05CE-4CCB-BA56-7CEF124A410B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1982DA94-A17A-4CCB-9997-BD53D763F0DD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90D1BB7-E199-4705-9621-4BFB090427A6}"/>
              </a:ext>
            </a:extLst>
          </p:cNvPr>
          <p:cNvSpPr txBox="1"/>
          <p:nvPr/>
        </p:nvSpPr>
        <p:spPr>
          <a:xfrm>
            <a:off x="2884309" y="1370255"/>
            <a:ext cx="145310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Comic Sans MS"/>
              </a:rPr>
              <a:t>ETAPAS 2 Y 3: RESPONDER Y REHABILITAR</a:t>
            </a:r>
          </a:p>
        </p:txBody>
      </p:sp>
    </p:spTree>
    <p:extLst>
      <p:ext uri="{BB962C8B-B14F-4D97-AF65-F5344CB8AC3E}">
        <p14:creationId xmlns:p14="http://schemas.microsoft.com/office/powerpoint/2010/main" val="3052525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>
            <a:extLst>
              <a:ext uri="{FF2B5EF4-FFF2-40B4-BE49-F238E27FC236}">
                <a16:creationId xmlns:a16="http://schemas.microsoft.com/office/drawing/2014/main" id="{E8ABE792-04DC-0CED-940C-B14BA6169336}"/>
              </a:ext>
            </a:extLst>
          </p:cNvPr>
          <p:cNvSpPr/>
          <p:nvPr/>
        </p:nvSpPr>
        <p:spPr>
          <a:xfrm>
            <a:off x="914400" y="2377440"/>
            <a:ext cx="16459200" cy="1499616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09BAB881-8CBC-F3DB-DEE7-54F199C29352}"/>
              </a:ext>
            </a:extLst>
          </p:cNvPr>
          <p:cNvSpPr/>
          <p:nvPr/>
        </p:nvSpPr>
        <p:spPr>
          <a:xfrm>
            <a:off x="1188720" y="2633472"/>
            <a:ext cx="987552" cy="987552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9B95B544-D59F-1630-4A94-F3C77D6F1ECA}"/>
              </a:ext>
            </a:extLst>
          </p:cNvPr>
          <p:cNvSpPr txBox="1"/>
          <p:nvPr/>
        </p:nvSpPr>
        <p:spPr>
          <a:xfrm>
            <a:off x="1188720" y="2633472"/>
            <a:ext cx="9875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3600" dirty="0">
              <a:latin typeface="Comic Sans MS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49F68EB6-C890-5029-0271-E0C8894E074A}"/>
              </a:ext>
            </a:extLst>
          </p:cNvPr>
          <p:cNvSpPr txBox="1"/>
          <p:nvPr/>
        </p:nvSpPr>
        <p:spPr>
          <a:xfrm>
            <a:off x="2560320" y="2450592"/>
            <a:ext cx="146304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FF0000"/>
                </a:solidFill>
                <a:latin typeface="Comic Sans MS"/>
              </a:rPr>
              <a:t>Soporte socioemocional e informe de afectación</a:t>
            </a:r>
          </a:p>
          <a:p>
            <a:r>
              <a:rPr lang="en-US" sz="2300" b="1" dirty="0">
                <a:latin typeface="Comic Sans MS"/>
              </a:rPr>
              <a:t>Informe del impacto socioemocional del evento y registro de la atención brindada a estudiantes y familias afectadas.</a:t>
            </a:r>
            <a:endParaRPr lang="en-US" sz="2600" b="1" dirty="0">
              <a:latin typeface="Comic Sans MS"/>
            </a:endParaRPr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07825D89-C0AA-15BF-696A-427A2D00AB01}"/>
              </a:ext>
            </a:extLst>
          </p:cNvPr>
          <p:cNvSpPr/>
          <p:nvPr/>
        </p:nvSpPr>
        <p:spPr>
          <a:xfrm>
            <a:off x="914400" y="4078224"/>
            <a:ext cx="16459200" cy="1499616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DD133037-002E-F852-C172-239F273924E4}"/>
              </a:ext>
            </a:extLst>
          </p:cNvPr>
          <p:cNvSpPr/>
          <p:nvPr/>
        </p:nvSpPr>
        <p:spPr>
          <a:xfrm>
            <a:off x="1188720" y="4334256"/>
            <a:ext cx="987552" cy="987552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CCF1F95D-F173-CF25-5D3A-96FB988B541D}"/>
              </a:ext>
            </a:extLst>
          </p:cNvPr>
          <p:cNvSpPr txBox="1"/>
          <p:nvPr/>
        </p:nvSpPr>
        <p:spPr>
          <a:xfrm>
            <a:off x="1188720" y="4334256"/>
            <a:ext cx="9875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3600" dirty="0">
              <a:latin typeface="Comic Sans MS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D22A16C8-0632-9386-CBE1-4FE085E5A3E3}"/>
              </a:ext>
            </a:extLst>
          </p:cNvPr>
          <p:cNvSpPr txBox="1"/>
          <p:nvPr/>
        </p:nvSpPr>
        <p:spPr>
          <a:xfrm>
            <a:off x="2560320" y="4151376"/>
            <a:ext cx="146304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FF0000"/>
                </a:solidFill>
                <a:latin typeface="Comic Sans MS"/>
              </a:rPr>
              <a:t>Evaluación de la Carpeta de GRD y resguardo de bienes</a:t>
            </a:r>
          </a:p>
          <a:p>
            <a:r>
              <a:rPr lang="en-US" sz="2300" b="1" dirty="0">
                <a:latin typeface="Comic Sans MS"/>
              </a:rPr>
              <a:t>Informe final de brigadas escolares y constatación del estado de los bienes del Estado trasladados a zonas altas y seguras.</a:t>
            </a:r>
            <a:endParaRPr lang="en-US" sz="2600" b="1" dirty="0">
              <a:latin typeface="Comic Sans MS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347A5FEB-6BA2-CB6E-05EA-72491E4AAEAA}"/>
              </a:ext>
            </a:extLst>
          </p:cNvPr>
          <p:cNvSpPr/>
          <p:nvPr/>
        </p:nvSpPr>
        <p:spPr>
          <a:xfrm>
            <a:off x="914400" y="5779008"/>
            <a:ext cx="16459200" cy="1499616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855ED6AF-A029-ABD8-C241-29DC7D7295B4}"/>
              </a:ext>
            </a:extLst>
          </p:cNvPr>
          <p:cNvSpPr/>
          <p:nvPr/>
        </p:nvSpPr>
        <p:spPr>
          <a:xfrm>
            <a:off x="1188720" y="6035040"/>
            <a:ext cx="987552" cy="987552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1DB20E76-616E-51CC-741D-7180268B5FA8}"/>
              </a:ext>
            </a:extLst>
          </p:cNvPr>
          <p:cNvSpPr txBox="1"/>
          <p:nvPr/>
        </p:nvSpPr>
        <p:spPr>
          <a:xfrm>
            <a:off x="1188720" y="6035040"/>
            <a:ext cx="9875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3600" dirty="0">
              <a:latin typeface="Comic Sans MS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58424D14-60FD-C4F6-1032-6885528C7F7A}"/>
              </a:ext>
            </a:extLst>
          </p:cNvPr>
          <p:cNvSpPr txBox="1"/>
          <p:nvPr/>
        </p:nvSpPr>
        <p:spPr>
          <a:xfrm>
            <a:off x="2560320" y="5852160"/>
            <a:ext cx="146304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FF0000"/>
                </a:solidFill>
                <a:latin typeface="Comic Sans MS"/>
              </a:rPr>
              <a:t>Materiales y estrategias para el Año Escolar 2027</a:t>
            </a:r>
          </a:p>
          <a:p>
            <a:r>
              <a:rPr lang="en-US" sz="2300" b="1" dirty="0">
                <a:latin typeface="Comic Sans MS"/>
              </a:rPr>
              <a:t>Recursos flexibles, kits de contingencia y estrategias de educación a distancia, acordes al Currículo Nacional.</a:t>
            </a:r>
            <a:endParaRPr lang="en-US" sz="2600" b="1" dirty="0">
              <a:latin typeface="Comic Sans MS"/>
            </a:endParaRPr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A9764879-D701-2622-C0AB-40281DD2B871}"/>
              </a:ext>
            </a:extLst>
          </p:cNvPr>
          <p:cNvSpPr/>
          <p:nvPr/>
        </p:nvSpPr>
        <p:spPr>
          <a:xfrm>
            <a:off x="914400" y="7479792"/>
            <a:ext cx="16459200" cy="1499616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C8BDAB13-D0FD-8CA8-CDAA-F099D6FE49F7}"/>
              </a:ext>
            </a:extLst>
          </p:cNvPr>
          <p:cNvSpPr/>
          <p:nvPr/>
        </p:nvSpPr>
        <p:spPr>
          <a:xfrm>
            <a:off x="1188720" y="7735824"/>
            <a:ext cx="987552" cy="987552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DDEACE2C-CD21-D0C4-686E-53FD809FAE05}"/>
              </a:ext>
            </a:extLst>
          </p:cNvPr>
          <p:cNvSpPr txBox="1"/>
          <p:nvPr/>
        </p:nvSpPr>
        <p:spPr>
          <a:xfrm>
            <a:off x="1188720" y="7735824"/>
            <a:ext cx="9875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3600" dirty="0">
              <a:latin typeface="Comic Sans MS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6384196A-B5D5-60C5-BD71-71C710A5E0A8}"/>
              </a:ext>
            </a:extLst>
          </p:cNvPr>
          <p:cNvSpPr txBox="1"/>
          <p:nvPr/>
        </p:nvSpPr>
        <p:spPr>
          <a:xfrm>
            <a:off x="2560320" y="7552944"/>
            <a:ext cx="1463040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FF0000"/>
                </a:solidFill>
                <a:latin typeface="Comic Sans MS"/>
              </a:rPr>
              <a:t>Modalidad virtual si la situación climatológica lo justifica</a:t>
            </a:r>
          </a:p>
          <a:p>
            <a:r>
              <a:rPr lang="en-US" sz="2300" b="1" dirty="0">
                <a:latin typeface="Comic Sans MS"/>
              </a:rPr>
              <a:t>Previa comunicación a la UGEL y con plan de trabajo validado por la dirección; no altera el cómputo de días de gestión.</a:t>
            </a:r>
            <a:endParaRPr lang="en-US" sz="2600" b="1" dirty="0">
              <a:latin typeface="Comic Sans MS"/>
            </a:endParaRPr>
          </a:p>
        </p:txBody>
      </p:sp>
      <p:sp>
        <p:nvSpPr>
          <p:cNvPr id="22" name="Slide Number Placeholder 0">
            <a:extLst>
              <a:ext uri="{FF2B5EF4-FFF2-40B4-BE49-F238E27FC236}">
                <a16:creationId xmlns:a16="http://schemas.microsoft.com/office/drawing/2014/main" id="{D6FEBB9D-6DB8-075E-0434-2BCBCD91C4AD}"/>
              </a:ext>
            </a:extLst>
          </p:cNvPr>
          <p:cNvSpPr txBox="1">
            <a:spLocks/>
          </p:cNvSpPr>
          <p:nvPr/>
        </p:nvSpPr>
        <p:spPr>
          <a:xfrm>
            <a:off x="16459200" y="9546336"/>
            <a:ext cx="914400" cy="457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vert="horz" lIns="91440" tIns="45720" rIns="91440" bIns="45720" rtlCol="0" anchor="ctr"/>
          <a:lstStyle>
            <a:defPPr>
              <a:defRPr lang="es-PE">
                <a:latin typeface="Comic Sans MS"/>
              </a:defRPr>
            </a:defPPr>
            <a:lvl1pPr marL="0" algn="r" defTabSz="914400" rtl="0" eaLnBrk="1" latinLnBrk="0" hangingPunct="1">
              <a:defRPr sz="1800" kern="1200">
                <a:solidFill>
                  <a:srgbClr val="6B7F8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omic Sans MS"/>
              </a:rPr>
              <a:pPr/>
              <a:t>11</a:t>
            </a:fld>
            <a:endParaRPr lang="en-US">
              <a:latin typeface="Comic Sans MS"/>
            </a:endParaRPr>
          </a:p>
        </p:txBody>
      </p:sp>
      <p:pic>
        <p:nvPicPr>
          <p:cNvPr id="23" name="Membrete UGEL Pacasmayo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0000"/>
            <a:ext cx="12463528" cy="1041620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326C05F-DFA4-432B-8784-941A4E63F3D9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420CD329-93CE-4413-AB29-79D9772168A5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9FA1CCB-BD9E-4C81-A206-D7AFE49809DA}"/>
              </a:ext>
            </a:extLst>
          </p:cNvPr>
          <p:cNvSpPr txBox="1"/>
          <p:nvPr/>
        </p:nvSpPr>
        <p:spPr>
          <a:xfrm>
            <a:off x="4169561" y="1382951"/>
            <a:ext cx="114119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Comic Sans MS"/>
              </a:rPr>
              <a:t>SEMANAS DE GESTIÓN DE DICIEMBRE</a:t>
            </a:r>
          </a:p>
        </p:txBody>
      </p:sp>
    </p:spTree>
    <p:extLst>
      <p:ext uri="{BB962C8B-B14F-4D97-AF65-F5344CB8AC3E}">
        <p14:creationId xmlns:p14="http://schemas.microsoft.com/office/powerpoint/2010/main" val="2115658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>
            <a:extLst>
              <a:ext uri="{FF2B5EF4-FFF2-40B4-BE49-F238E27FC236}">
                <a16:creationId xmlns:a16="http://schemas.microsoft.com/office/drawing/2014/main" id="{4868707C-D967-3DC1-052F-DA00AB6A0C86}"/>
              </a:ext>
            </a:extLst>
          </p:cNvPr>
          <p:cNvSpPr/>
          <p:nvPr/>
        </p:nvSpPr>
        <p:spPr>
          <a:xfrm>
            <a:off x="914400" y="2377440"/>
            <a:ext cx="8046720" cy="5394960"/>
          </a:xfrm>
          <a:prstGeom prst="roundRect">
            <a:avLst>
              <a:gd name="adj" fmla="val 2712"/>
            </a:avLst>
          </a:prstGeom>
          <a:solidFill>
            <a:schemeClr val="bg2"/>
          </a:solidFill>
          <a:ln/>
        </p:spPr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0C689FC-7057-59A3-40BC-8102C9AC46E0}"/>
              </a:ext>
            </a:extLst>
          </p:cNvPr>
          <p:cNvSpPr/>
          <p:nvPr/>
        </p:nvSpPr>
        <p:spPr>
          <a:xfrm>
            <a:off x="1280160" y="2596896"/>
            <a:ext cx="822960" cy="82296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8EDBCB72-0954-3DDC-72DE-2E0E0EAC3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130" y="2810866"/>
            <a:ext cx="395020" cy="39502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4CF23F4C-4E53-112A-6E3C-F52FFEFE6390}"/>
              </a:ext>
            </a:extLst>
          </p:cNvPr>
          <p:cNvSpPr txBox="1"/>
          <p:nvPr/>
        </p:nvSpPr>
        <p:spPr>
          <a:xfrm>
            <a:off x="2377440" y="2596896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Restringido en horario lectivo</a:t>
            </a: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C66F7BA6-EC68-3D97-0FE1-5066574E7569}"/>
              </a:ext>
            </a:extLst>
          </p:cNvPr>
          <p:cNvSpPr txBox="1"/>
          <p:nvPr/>
        </p:nvSpPr>
        <p:spPr>
          <a:xfrm>
            <a:off x="1371600" y="3657600"/>
            <a:ext cx="73152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300" b="1" dirty="0">
                <a:latin typeface="Comic Sans MS"/>
              </a:rPr>
              <a:t>Aniversarios: solo actividades breves integradas a las experiencias de aprendizaje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300" b="1" dirty="0">
                <a:latin typeface="Comic Sans MS"/>
              </a:rPr>
              <a:t>Desfiles, pasacalles, corsos y actividades masivas al aire libre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300" b="1" dirty="0">
                <a:latin typeface="Comic Sans MS"/>
              </a:rPr>
              <a:t>Festivales, concursos, ferias y olimpiadas con ensayos o traslados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300" b="1" dirty="0">
                <a:latin typeface="Comic Sans MS"/>
              </a:rPr>
              <a:t>Fiestas de promoción, paseos de integración y confraternidad</a:t>
            </a:r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AE48FDCF-5A28-FDA1-EA1F-0F542A9718F2}"/>
              </a:ext>
            </a:extLst>
          </p:cNvPr>
          <p:cNvSpPr/>
          <p:nvPr/>
        </p:nvSpPr>
        <p:spPr>
          <a:xfrm>
            <a:off x="9326880" y="2377440"/>
            <a:ext cx="8046720" cy="5394960"/>
          </a:xfrm>
          <a:prstGeom prst="roundRect">
            <a:avLst>
              <a:gd name="adj" fmla="val 2712"/>
            </a:avLst>
          </a:prstGeom>
          <a:solidFill>
            <a:schemeClr val="bg2"/>
          </a:solidFill>
          <a:ln/>
        </p:spPr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4A87C46F-7BF8-BF5B-7BEF-27E4C21AFD38}"/>
              </a:ext>
            </a:extLst>
          </p:cNvPr>
          <p:cNvSpPr/>
          <p:nvPr/>
        </p:nvSpPr>
        <p:spPr>
          <a:xfrm>
            <a:off x="9692640" y="2596896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73F945BC-5436-0ABB-4093-236505C21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610" y="2810866"/>
            <a:ext cx="395020" cy="395020"/>
          </a:xfrm>
          <a:prstGeom prst="rect">
            <a:avLst/>
          </a:prstGeom>
        </p:spPr>
      </p:pic>
      <p:sp>
        <p:nvSpPr>
          <p:cNvPr id="14" name="Text 7">
            <a:extLst>
              <a:ext uri="{FF2B5EF4-FFF2-40B4-BE49-F238E27FC236}">
                <a16:creationId xmlns:a16="http://schemas.microsoft.com/office/drawing/2014/main" id="{EE1B97BA-AEB7-BD2A-5035-3ADF1BD7012C}"/>
              </a:ext>
            </a:extLst>
          </p:cNvPr>
          <p:cNvSpPr txBox="1"/>
          <p:nvPr/>
        </p:nvSpPr>
        <p:spPr>
          <a:xfrm>
            <a:off x="10789920" y="2596896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Sí se permite</a:t>
            </a:r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9B06A128-F2F4-DC5D-7153-508450547F83}"/>
              </a:ext>
            </a:extLst>
          </p:cNvPr>
          <p:cNvSpPr txBox="1"/>
          <p:nvPr/>
        </p:nvSpPr>
        <p:spPr>
          <a:xfrm>
            <a:off x="9784080" y="3657600"/>
            <a:ext cx="731520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300" b="1" dirty="0">
                <a:latin typeface="Comic Sans MS"/>
              </a:rPr>
              <a:t>Simulacros de GRD, jornadas de reflexión y tutoría dentro de la jornada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300" b="1" dirty="0">
                <a:latin typeface="Comic Sans MS"/>
              </a:rPr>
              <a:t>Conmemoraciones cívicas trabajadas desde las áreas curriculares</a:t>
            </a:r>
          </a:p>
          <a:p>
            <a:pPr marL="685800" indent="-685800">
              <a:spcAft>
                <a:spcPts val="1000"/>
              </a:spcAft>
              <a:buSzPct val="100000"/>
              <a:buChar char="•"/>
            </a:pPr>
            <a:r>
              <a:rPr lang="en-US" sz="2300" b="1" dirty="0">
                <a:latin typeface="Comic Sans MS"/>
              </a:rPr>
              <a:t>Las actividades restringidas, fuera del horario lectivo, sin riesgo para la comunidad, sin traslados por vías expuestas y con conformidad del Comité de Gestión de Condiciones Operativas</a:t>
            </a: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111DC5E0-9D70-4961-30DE-A59B82B5A32E}"/>
              </a:ext>
            </a:extLst>
          </p:cNvPr>
          <p:cNvSpPr/>
          <p:nvPr/>
        </p:nvSpPr>
        <p:spPr>
          <a:xfrm>
            <a:off x="914400" y="8046720"/>
            <a:ext cx="16459200" cy="1280160"/>
          </a:xfrm>
          <a:prstGeom prst="roundRect">
            <a:avLst>
              <a:gd name="adj" fmla="val 11429"/>
            </a:avLst>
          </a:prstGeom>
          <a:solidFill>
            <a:schemeClr val="accent1"/>
          </a:solidFill>
          <a:ln/>
        </p:spPr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CF78C9FD-B9D4-0AF2-F589-563DDE9A1C91}"/>
              </a:ext>
            </a:extLst>
          </p:cNvPr>
          <p:cNvSpPr/>
          <p:nvPr/>
        </p:nvSpPr>
        <p:spPr>
          <a:xfrm>
            <a:off x="1188720" y="8229600"/>
            <a:ext cx="914400" cy="9144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71990F4C-069C-FBEA-5064-F2FAF2803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464" y="8467344"/>
            <a:ext cx="438912" cy="438912"/>
          </a:xfrm>
          <a:prstGeom prst="rect">
            <a:avLst/>
          </a:prstGeom>
        </p:spPr>
      </p:pic>
      <p:sp>
        <p:nvSpPr>
          <p:cNvPr id="19" name="Text 11">
            <a:extLst>
              <a:ext uri="{FF2B5EF4-FFF2-40B4-BE49-F238E27FC236}">
                <a16:creationId xmlns:a16="http://schemas.microsoft.com/office/drawing/2014/main" id="{E2FB101F-7FD3-0E92-F71A-D707F97DE483}"/>
              </a:ext>
            </a:extLst>
          </p:cNvPr>
          <p:cNvSpPr txBox="1"/>
          <p:nvPr/>
        </p:nvSpPr>
        <p:spPr>
          <a:xfrm>
            <a:off x="2468880" y="8046720"/>
            <a:ext cx="1472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chemeClr val="bg1"/>
                </a:solidFill>
                <a:latin typeface="Comic Sans MS"/>
              </a:rPr>
              <a:t>Viajes de estudiantes suspendidos hasta la culminación del año escolar 2026, en IE públicas y privadas. Los directores no autorizan nuevos expedientes de viaje.</a:t>
            </a:r>
            <a:endParaRPr lang="en-US" sz="2400" b="1" dirty="0">
              <a:latin typeface="Comic Sans MS"/>
            </a:endParaRPr>
          </a:p>
        </p:txBody>
      </p:sp>
      <p:sp>
        <p:nvSpPr>
          <p:cNvPr id="20" name="Slide Number Placeholder 0">
            <a:extLst>
              <a:ext uri="{FF2B5EF4-FFF2-40B4-BE49-F238E27FC236}">
                <a16:creationId xmlns:a16="http://schemas.microsoft.com/office/drawing/2014/main" id="{09CC8975-E572-E8E4-25DE-2D155A1721CE}"/>
              </a:ext>
            </a:extLst>
          </p:cNvPr>
          <p:cNvSpPr txBox="1">
            <a:spLocks/>
          </p:cNvSpPr>
          <p:nvPr/>
        </p:nvSpPr>
        <p:spPr>
          <a:xfrm>
            <a:off x="16459200" y="9546336"/>
            <a:ext cx="914400" cy="457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vert="horz" lIns="91440" tIns="45720" rIns="91440" bIns="45720" rtlCol="0" anchor="ctr"/>
          <a:lstStyle>
            <a:defPPr>
              <a:defRPr lang="es-PE">
                <a:latin typeface="Comic Sans MS"/>
              </a:defRPr>
            </a:defPPr>
            <a:lvl1pPr marL="0" algn="r" defTabSz="914400" rtl="0" eaLnBrk="1" latinLnBrk="0" hangingPunct="1">
              <a:defRPr sz="1800" kern="1200">
                <a:solidFill>
                  <a:srgbClr val="6B7F8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omic Sans MS"/>
              </a:rPr>
              <a:pPr/>
              <a:t>12</a:t>
            </a:fld>
            <a:endParaRPr lang="en-US">
              <a:latin typeface="Comic Sans MS"/>
            </a:endParaRPr>
          </a:p>
        </p:txBody>
      </p:sp>
      <p:pic>
        <p:nvPicPr>
          <p:cNvPr id="21" name="Membrete UGEL Pacasmayo" descr="membrete_cle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100000"/>
            <a:ext cx="11050077" cy="923493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E916A844-693F-48E7-A409-C7D9425B191E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55FD331A-DFE5-4FD0-8377-A4DFCF480FEC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0FEABA5-3BB4-44F8-AE07-A2F79683DFD7}"/>
              </a:ext>
            </a:extLst>
          </p:cNvPr>
          <p:cNvSpPr txBox="1"/>
          <p:nvPr/>
        </p:nvSpPr>
        <p:spPr>
          <a:xfrm>
            <a:off x="4038600" y="1320634"/>
            <a:ext cx="1105007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Comic Sans MS"/>
              </a:rPr>
              <a:t>PROTECCIÓN</a:t>
            </a:r>
            <a:r>
              <a:rPr lang="en-US" sz="4400" dirty="0">
                <a:latin typeface="Comic Sans MS"/>
              </a:rPr>
              <a:t> </a:t>
            </a:r>
            <a:r>
              <a:rPr lang="en-US" sz="4400" b="1" dirty="0">
                <a:latin typeface="Comic Sans MS"/>
              </a:rPr>
              <a:t>DEL TIEMPO LECTOR</a:t>
            </a:r>
          </a:p>
        </p:txBody>
      </p:sp>
    </p:spTree>
    <p:extLst>
      <p:ext uri="{BB962C8B-B14F-4D97-AF65-F5344CB8AC3E}">
        <p14:creationId xmlns:p14="http://schemas.microsoft.com/office/powerpoint/2010/main" val="4166449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F7CD0841-F7F9-A532-6927-303FE07E595A}"/>
              </a:ext>
            </a:extLst>
          </p:cNvPr>
          <p:cNvSpPr txBox="1"/>
          <p:nvPr/>
        </p:nvSpPr>
        <p:spPr>
          <a:xfrm>
            <a:off x="914400" y="2350008"/>
            <a:ext cx="1645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i="1" dirty="0">
                <a:solidFill>
                  <a:srgbClr val="4A5A64"/>
                </a:solidFill>
                <a:latin typeface="Comic Sans MS"/>
              </a:rPr>
              <a:t>Todas las IE públicas y privadas, bajo responsabilidad administrativa de la dirección (R.S.G. N° 302-2019-MINEDU).</a:t>
            </a:r>
            <a:endParaRPr lang="en-US" sz="2500" dirty="0">
              <a:latin typeface="Comic Sans MS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18E9574D-43A2-43E5-208B-3EE04C54FF88}"/>
              </a:ext>
            </a:extLst>
          </p:cNvPr>
          <p:cNvSpPr/>
          <p:nvPr/>
        </p:nvSpPr>
        <p:spPr>
          <a:xfrm>
            <a:off x="914400" y="3200400"/>
            <a:ext cx="8046720" cy="283464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F3775225-1CEF-351D-1248-AC55C2328D6F}"/>
              </a:ext>
            </a:extLst>
          </p:cNvPr>
          <p:cNvSpPr/>
          <p:nvPr/>
        </p:nvSpPr>
        <p:spPr>
          <a:xfrm>
            <a:off x="1188720" y="347472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AD5C7B1C-5388-3880-CD89-6DBA3B21A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464" y="3712464"/>
            <a:ext cx="438912" cy="438912"/>
          </a:xfrm>
          <a:prstGeom prst="rect">
            <a:avLst/>
          </a:prstGeom>
        </p:spPr>
      </p:pic>
      <p:sp>
        <p:nvSpPr>
          <p:cNvPr id="10" name="Text 4">
            <a:extLst>
              <a:ext uri="{FF2B5EF4-FFF2-40B4-BE49-F238E27FC236}">
                <a16:creationId xmlns:a16="http://schemas.microsoft.com/office/drawing/2014/main" id="{9C26F8D8-AD8B-9EE4-2CFB-E65D1FA346CB}"/>
              </a:ext>
            </a:extLst>
          </p:cNvPr>
          <p:cNvSpPr txBox="1"/>
          <p:nvPr/>
        </p:nvSpPr>
        <p:spPr>
          <a:xfrm>
            <a:off x="2377440" y="338328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FF0000"/>
                </a:solidFill>
                <a:latin typeface="Comic Sans MS"/>
              </a:rPr>
              <a:t>Resolución directoral de conformación del Comité</a:t>
            </a:r>
            <a:endParaRPr lang="en-US" sz="25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0B2CD018-1F29-BF46-00C8-4BE40B627C58}"/>
              </a:ext>
            </a:extLst>
          </p:cNvPr>
          <p:cNvSpPr txBox="1"/>
          <p:nvPr/>
        </p:nvSpPr>
        <p:spPr>
          <a:xfrm>
            <a:off x="1280160" y="466344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latin typeface="Comic Sans MS"/>
              </a:rPr>
              <a:t>Formaliza al Comité de Gestión de Condiciones Operativas y asigna funciones de prevención, reducción y respuesta.</a:t>
            </a:r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EEFCCBA3-70DB-4904-96B6-53EFA8C5F4D4}"/>
              </a:ext>
            </a:extLst>
          </p:cNvPr>
          <p:cNvSpPr/>
          <p:nvPr/>
        </p:nvSpPr>
        <p:spPr>
          <a:xfrm>
            <a:off x="9326880" y="3200400"/>
            <a:ext cx="8046720" cy="283464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962BB7DF-2BFF-9DD6-09AB-8ADFBC2F79FC}"/>
              </a:ext>
            </a:extLst>
          </p:cNvPr>
          <p:cNvSpPr/>
          <p:nvPr/>
        </p:nvSpPr>
        <p:spPr>
          <a:xfrm>
            <a:off x="9601200" y="347472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37D4458B-851E-9433-B01F-C031612F6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944" y="3712464"/>
            <a:ext cx="438912" cy="438912"/>
          </a:xfrm>
          <a:prstGeom prst="rect">
            <a:avLst/>
          </a:prstGeom>
        </p:spPr>
      </p:pic>
      <p:sp>
        <p:nvSpPr>
          <p:cNvPr id="15" name="Text 8">
            <a:extLst>
              <a:ext uri="{FF2B5EF4-FFF2-40B4-BE49-F238E27FC236}">
                <a16:creationId xmlns:a16="http://schemas.microsoft.com/office/drawing/2014/main" id="{6329A4C4-2389-5DF0-2DE2-2BA43E113AAF}"/>
              </a:ext>
            </a:extLst>
          </p:cNvPr>
          <p:cNvSpPr txBox="1"/>
          <p:nvPr/>
        </p:nvSpPr>
        <p:spPr>
          <a:xfrm>
            <a:off x="10789920" y="338328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FF0000"/>
                </a:solidFill>
                <a:latin typeface="Comic Sans MS"/>
              </a:rPr>
              <a:t>Plan de GRD actualizado</a:t>
            </a:r>
            <a:endParaRPr lang="en-US" sz="25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06120B55-E725-C7AB-2142-C9A512A7543B}"/>
              </a:ext>
            </a:extLst>
          </p:cNvPr>
          <p:cNvSpPr txBox="1"/>
          <p:nvPr/>
        </p:nvSpPr>
        <p:spPr>
          <a:xfrm>
            <a:off x="9692640" y="466344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latin typeface="Comic Sans MS"/>
              </a:rPr>
              <a:t>Diagnóstico de vulnerabilidad del local, croquis de evacuación, zonas seguras y puntos críticos de acumulación de agua.</a:t>
            </a: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6894FFCE-B058-7DE7-B7FB-B9264D22FA52}"/>
              </a:ext>
            </a:extLst>
          </p:cNvPr>
          <p:cNvSpPr/>
          <p:nvPr/>
        </p:nvSpPr>
        <p:spPr>
          <a:xfrm>
            <a:off x="914400" y="6309360"/>
            <a:ext cx="8046720" cy="283464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54E7B528-604E-AD01-84B1-C15F34EEA99E}"/>
              </a:ext>
            </a:extLst>
          </p:cNvPr>
          <p:cNvSpPr/>
          <p:nvPr/>
        </p:nvSpPr>
        <p:spPr>
          <a:xfrm>
            <a:off x="1188720" y="658368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9" name="Image 2" descr="preencoded.png">
            <a:extLst>
              <a:ext uri="{FF2B5EF4-FFF2-40B4-BE49-F238E27FC236}">
                <a16:creationId xmlns:a16="http://schemas.microsoft.com/office/drawing/2014/main" id="{3697166F-7E45-8E85-73CD-BAEF4BE66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6464" y="6821424"/>
            <a:ext cx="438912" cy="438912"/>
          </a:xfrm>
          <a:prstGeom prst="rect">
            <a:avLst/>
          </a:prstGeom>
        </p:spPr>
      </p:pic>
      <p:sp>
        <p:nvSpPr>
          <p:cNvPr id="20" name="Text 12">
            <a:extLst>
              <a:ext uri="{FF2B5EF4-FFF2-40B4-BE49-F238E27FC236}">
                <a16:creationId xmlns:a16="http://schemas.microsoft.com/office/drawing/2014/main" id="{44096757-9672-988F-369D-B5DDDD7B744B}"/>
              </a:ext>
            </a:extLst>
          </p:cNvPr>
          <p:cNvSpPr txBox="1"/>
          <p:nvPr/>
        </p:nvSpPr>
        <p:spPr>
          <a:xfrm>
            <a:off x="2377440" y="649224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FF0000"/>
                </a:solidFill>
                <a:latin typeface="Comic Sans MS"/>
              </a:rPr>
              <a:t>Plan de Contingencia ante lluvias intensas e inundaciones</a:t>
            </a:r>
            <a:endParaRPr lang="en-US" sz="25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470A0CC0-1CDD-CED3-8060-C45D5977525B}"/>
              </a:ext>
            </a:extLst>
          </p:cNvPr>
          <p:cNvSpPr txBox="1"/>
          <p:nvPr/>
        </p:nvSpPr>
        <p:spPr>
          <a:xfrm>
            <a:off x="1280160" y="777240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latin typeface="Comic Sans MS"/>
              </a:rPr>
              <a:t>Limpieza de techos y canaletas, protección de ventanas, drenaje o bombeo y revisión de instalaciones eléctricas.</a:t>
            </a:r>
          </a:p>
        </p:txBody>
      </p:sp>
      <p:sp>
        <p:nvSpPr>
          <p:cNvPr id="22" name="Shape 14">
            <a:extLst>
              <a:ext uri="{FF2B5EF4-FFF2-40B4-BE49-F238E27FC236}">
                <a16:creationId xmlns:a16="http://schemas.microsoft.com/office/drawing/2014/main" id="{FC60264B-575E-C9BC-F6D9-3A2FD003F7A6}"/>
              </a:ext>
            </a:extLst>
          </p:cNvPr>
          <p:cNvSpPr/>
          <p:nvPr/>
        </p:nvSpPr>
        <p:spPr>
          <a:xfrm>
            <a:off x="9326880" y="6309360"/>
            <a:ext cx="8046720" cy="283464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7ABCC090-33B4-89D7-8FE3-4711EDE9F9CC}"/>
              </a:ext>
            </a:extLst>
          </p:cNvPr>
          <p:cNvSpPr/>
          <p:nvPr/>
        </p:nvSpPr>
        <p:spPr>
          <a:xfrm>
            <a:off x="9601200" y="658368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4" name="Image 3" descr="preencoded.png">
            <a:extLst>
              <a:ext uri="{FF2B5EF4-FFF2-40B4-BE49-F238E27FC236}">
                <a16:creationId xmlns:a16="http://schemas.microsoft.com/office/drawing/2014/main" id="{BCAD0D97-F47C-6CA0-28D9-F459A27BF6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8944" y="6821424"/>
            <a:ext cx="438912" cy="438912"/>
          </a:xfrm>
          <a:prstGeom prst="rect">
            <a:avLst/>
          </a:prstGeom>
        </p:spPr>
      </p:pic>
      <p:sp>
        <p:nvSpPr>
          <p:cNvPr id="25" name="Text 16">
            <a:extLst>
              <a:ext uri="{FF2B5EF4-FFF2-40B4-BE49-F238E27FC236}">
                <a16:creationId xmlns:a16="http://schemas.microsoft.com/office/drawing/2014/main" id="{C383D1FC-C780-5F20-2D93-82F239129574}"/>
              </a:ext>
            </a:extLst>
          </p:cNvPr>
          <p:cNvSpPr txBox="1"/>
          <p:nvPr/>
        </p:nvSpPr>
        <p:spPr>
          <a:xfrm>
            <a:off x="10789920" y="649224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FF0000"/>
                </a:solidFill>
                <a:latin typeface="Comic Sans MS"/>
              </a:rPr>
              <a:t>Plan de Continuidad del Servicio Educativo</a:t>
            </a:r>
            <a:endParaRPr lang="en-US" sz="25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78E6CEC6-8832-3E1E-4CD6-6E316061AE75}"/>
              </a:ext>
            </a:extLst>
          </p:cNvPr>
          <p:cNvSpPr txBox="1"/>
          <p:nvPr/>
        </p:nvSpPr>
        <p:spPr>
          <a:xfrm>
            <a:off x="9692640" y="777240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latin typeface="Comic Sans MS"/>
              </a:rPr>
              <a:t>Estrategia </a:t>
            </a:r>
            <a:r>
              <a:rPr lang="en-US" sz="2200" b="1" dirty="0" err="1">
                <a:latin typeface="Comic Sans MS"/>
              </a:rPr>
              <a:t>pedagógica</a:t>
            </a:r>
            <a:r>
              <a:rPr lang="en-US" sz="2200" b="1" dirty="0">
                <a:latin typeface="Comic Sans MS"/>
              </a:rPr>
              <a:t> y de gestión ante una interrupción de la presencialidad: espacios alternos e inventario de kits.</a:t>
            </a:r>
          </a:p>
        </p:txBody>
      </p:sp>
      <p:pic>
        <p:nvPicPr>
          <p:cNvPr id="27" name="Membrete UGEL Pacasmayo" descr="membrete_clea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00000"/>
            <a:ext cx="11314144" cy="945562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D04AD002-3D37-4D76-8C12-F3CBE2E228D3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7">
            <a:extLst>
              <a:ext uri="{FF2B5EF4-FFF2-40B4-BE49-F238E27FC236}">
                <a16:creationId xmlns:a16="http://schemas.microsoft.com/office/drawing/2014/main" id="{1331A143-260D-49DD-A9F5-9FB21642410A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A2EBD29-2335-4AB3-B518-7953941AF3A5}"/>
              </a:ext>
            </a:extLst>
          </p:cNvPr>
          <p:cNvSpPr txBox="1"/>
          <p:nvPr/>
        </p:nvSpPr>
        <p:spPr>
          <a:xfrm>
            <a:off x="2396813" y="1319882"/>
            <a:ext cx="158038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Comic Sans MS"/>
              </a:rPr>
              <a:t>CARPETA DE GRD: INSTRUMENTOS OBLIGATORIOS</a:t>
            </a:r>
          </a:p>
        </p:txBody>
      </p:sp>
    </p:spTree>
    <p:extLst>
      <p:ext uri="{BB962C8B-B14F-4D97-AF65-F5344CB8AC3E}">
        <p14:creationId xmlns:p14="http://schemas.microsoft.com/office/powerpoint/2010/main" val="685444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1644040B-746C-75A1-2F7A-B372CE93FB84}"/>
              </a:ext>
            </a:extLst>
          </p:cNvPr>
          <p:cNvSpPr txBox="1"/>
          <p:nvPr/>
        </p:nvSpPr>
        <p:spPr>
          <a:xfrm>
            <a:off x="914400" y="2194560"/>
            <a:ext cx="1645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i="1" dirty="0">
                <a:solidFill>
                  <a:srgbClr val="0000FF"/>
                </a:solidFill>
                <a:latin typeface="Comic Sans MS"/>
              </a:rPr>
              <a:t>Ante efectos climatológicos extremos que comprometan la seguridad, la dirección prioriza de forma absoluta la integridad de estudiantes y personal y sigue esta secuencia:</a:t>
            </a:r>
            <a:endParaRPr lang="en-US" sz="2500" b="1" dirty="0">
              <a:solidFill>
                <a:srgbClr val="0000FF"/>
              </a:solidFill>
              <a:latin typeface="Comic Sans MS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8CB96D1C-4FCC-B934-8F38-7D91AFD7B0AB}"/>
              </a:ext>
            </a:extLst>
          </p:cNvPr>
          <p:cNvSpPr/>
          <p:nvPr/>
        </p:nvSpPr>
        <p:spPr>
          <a:xfrm>
            <a:off x="914400" y="3657600"/>
            <a:ext cx="3035808" cy="4206240"/>
          </a:xfrm>
          <a:prstGeom prst="roundRect">
            <a:avLst>
              <a:gd name="adj" fmla="val 4819"/>
            </a:avLst>
          </a:prstGeom>
          <a:solidFill>
            <a:schemeClr val="bg2"/>
          </a:solidFill>
          <a:ln/>
        </p:spPr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2EF9349D-03E0-F72B-9B1E-EDA4EEE5DB44}"/>
              </a:ext>
            </a:extLst>
          </p:cNvPr>
          <p:cNvSpPr/>
          <p:nvPr/>
        </p:nvSpPr>
        <p:spPr>
          <a:xfrm>
            <a:off x="1883664" y="3931920"/>
            <a:ext cx="1097280" cy="109728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E42820A0-4454-4D34-5184-5D4755102FC4}"/>
              </a:ext>
            </a:extLst>
          </p:cNvPr>
          <p:cNvSpPr txBox="1"/>
          <p:nvPr/>
        </p:nvSpPr>
        <p:spPr>
          <a:xfrm>
            <a:off x="1883664" y="39319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000" dirty="0">
              <a:latin typeface="Comic Sans MS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20439F0D-F354-CF8D-D4C8-047051C65578}"/>
              </a:ext>
            </a:extLst>
          </p:cNvPr>
          <p:cNvSpPr txBox="1"/>
          <p:nvPr/>
        </p:nvSpPr>
        <p:spPr>
          <a:xfrm>
            <a:off x="1097280" y="52120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Comunicar</a:t>
            </a:r>
            <a:endParaRPr lang="en-US" sz="28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FD9DB758-B77A-80CD-C18F-259DD723545A}"/>
              </a:ext>
            </a:extLst>
          </p:cNvPr>
          <p:cNvSpPr txBox="1"/>
          <p:nvPr/>
        </p:nvSpPr>
        <p:spPr>
          <a:xfrm>
            <a:off x="1097280" y="5943600"/>
            <a:ext cx="26700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200" b="1" dirty="0">
                <a:latin typeface="Comic Sans MS"/>
              </a:rPr>
              <a:t>de inmediato la suspensión a familias, UGEL y autoridades locales</a:t>
            </a: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59E816B4-2E24-AE33-5B87-03F9DF67FA1E}"/>
              </a:ext>
            </a:extLst>
          </p:cNvPr>
          <p:cNvSpPr/>
          <p:nvPr/>
        </p:nvSpPr>
        <p:spPr>
          <a:xfrm>
            <a:off x="4270248" y="3657600"/>
            <a:ext cx="3035808" cy="4206240"/>
          </a:xfrm>
          <a:prstGeom prst="roundRect">
            <a:avLst>
              <a:gd name="adj" fmla="val 4819"/>
            </a:avLst>
          </a:prstGeom>
          <a:solidFill>
            <a:schemeClr val="bg2"/>
          </a:solidFill>
          <a:ln/>
        </p:spPr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344BF34C-B7E3-5B2F-C077-CE74053FBB9B}"/>
              </a:ext>
            </a:extLst>
          </p:cNvPr>
          <p:cNvSpPr/>
          <p:nvPr/>
        </p:nvSpPr>
        <p:spPr>
          <a:xfrm>
            <a:off x="5239512" y="3931920"/>
            <a:ext cx="1097280" cy="10972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6C802D17-CC9F-92C0-63A1-647DB2126268}"/>
              </a:ext>
            </a:extLst>
          </p:cNvPr>
          <p:cNvSpPr txBox="1"/>
          <p:nvPr/>
        </p:nvSpPr>
        <p:spPr>
          <a:xfrm>
            <a:off x="5239512" y="39319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000" dirty="0">
              <a:latin typeface="Comic Sans MS"/>
            </a:endParaRPr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F98E3057-5B87-2552-7804-6F2C24A64702}"/>
              </a:ext>
            </a:extLst>
          </p:cNvPr>
          <p:cNvSpPr txBox="1"/>
          <p:nvPr/>
        </p:nvSpPr>
        <p:spPr>
          <a:xfrm>
            <a:off x="4453128" y="52120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Responder</a:t>
            </a:r>
            <a:endParaRPr lang="en-US" sz="28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770C218E-34EC-19E4-8C61-A0AD0A5D4784}"/>
              </a:ext>
            </a:extLst>
          </p:cNvPr>
          <p:cNvSpPr txBox="1"/>
          <p:nvPr/>
        </p:nvSpPr>
        <p:spPr>
          <a:xfrm>
            <a:off x="4453128" y="5943600"/>
            <a:ext cx="26700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200" b="1" dirty="0">
                <a:latin typeface="Comic Sans MS"/>
              </a:rPr>
              <a:t>aplicar las acciones de respuesta inmediata, con soporte socioemocional</a:t>
            </a:r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1A3F2D6F-8565-137F-8827-85C25C047FAE}"/>
              </a:ext>
            </a:extLst>
          </p:cNvPr>
          <p:cNvSpPr/>
          <p:nvPr/>
        </p:nvSpPr>
        <p:spPr>
          <a:xfrm>
            <a:off x="7626096" y="3657600"/>
            <a:ext cx="3035808" cy="4206240"/>
          </a:xfrm>
          <a:prstGeom prst="roundRect">
            <a:avLst>
              <a:gd name="adj" fmla="val 4819"/>
            </a:avLst>
          </a:prstGeom>
          <a:solidFill>
            <a:schemeClr val="bg2"/>
          </a:solidFill>
          <a:ln/>
        </p:spPr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EC34454D-BC7E-44B3-9F3D-449D0732EFBF}"/>
              </a:ext>
            </a:extLst>
          </p:cNvPr>
          <p:cNvSpPr/>
          <p:nvPr/>
        </p:nvSpPr>
        <p:spPr>
          <a:xfrm>
            <a:off x="8595360" y="3931920"/>
            <a:ext cx="1097280" cy="10972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FFB7E5CE-231F-DECA-003A-45C25F49B6AC}"/>
              </a:ext>
            </a:extLst>
          </p:cNvPr>
          <p:cNvSpPr txBox="1"/>
          <p:nvPr/>
        </p:nvSpPr>
        <p:spPr>
          <a:xfrm>
            <a:off x="8595360" y="39319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>
              <a:latin typeface="Comic Sans MS"/>
            </a:endParaRPr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AF9FD5D4-33A3-2869-DDB1-CC128ADF1AF7}"/>
              </a:ext>
            </a:extLst>
          </p:cNvPr>
          <p:cNvSpPr txBox="1"/>
          <p:nvPr/>
        </p:nvSpPr>
        <p:spPr>
          <a:xfrm>
            <a:off x="7808976" y="52120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Activar</a:t>
            </a:r>
            <a:endParaRPr lang="en-US" sz="28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30F0DF91-9B4B-5928-EB21-97340F6ADBF1}"/>
              </a:ext>
            </a:extLst>
          </p:cNvPr>
          <p:cNvSpPr txBox="1"/>
          <p:nvPr/>
        </p:nvSpPr>
        <p:spPr>
          <a:xfrm>
            <a:off x="7808976" y="5943600"/>
            <a:ext cx="26700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200" b="1" dirty="0">
                <a:latin typeface="Comic Sans MS"/>
              </a:rPr>
              <a:t>el Plan de Continuidad del Servicio Educativo (forma no presencial)</a:t>
            </a:r>
          </a:p>
        </p:txBody>
      </p:sp>
      <p:sp>
        <p:nvSpPr>
          <p:cNvPr id="22" name="Shape 17">
            <a:extLst>
              <a:ext uri="{FF2B5EF4-FFF2-40B4-BE49-F238E27FC236}">
                <a16:creationId xmlns:a16="http://schemas.microsoft.com/office/drawing/2014/main" id="{C5A66FE5-9C75-3BF7-CF6E-AC5E96DC18DA}"/>
              </a:ext>
            </a:extLst>
          </p:cNvPr>
          <p:cNvSpPr/>
          <p:nvPr/>
        </p:nvSpPr>
        <p:spPr>
          <a:xfrm>
            <a:off x="10981944" y="3657600"/>
            <a:ext cx="3035808" cy="4206240"/>
          </a:xfrm>
          <a:prstGeom prst="roundRect">
            <a:avLst>
              <a:gd name="adj" fmla="val 4819"/>
            </a:avLst>
          </a:prstGeom>
          <a:solidFill>
            <a:schemeClr val="bg2"/>
          </a:solidFill>
          <a:ln/>
        </p:spPr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4E28EE07-34AC-18AF-6BEF-A7215A290E74}"/>
              </a:ext>
            </a:extLst>
          </p:cNvPr>
          <p:cNvSpPr/>
          <p:nvPr/>
        </p:nvSpPr>
        <p:spPr>
          <a:xfrm>
            <a:off x="11951208" y="3931920"/>
            <a:ext cx="1097280" cy="10972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F42B118D-1574-CADE-42FD-E67276BF670B}"/>
              </a:ext>
            </a:extLst>
          </p:cNvPr>
          <p:cNvSpPr txBox="1"/>
          <p:nvPr/>
        </p:nvSpPr>
        <p:spPr>
          <a:xfrm>
            <a:off x="11951208" y="39319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000" dirty="0">
              <a:latin typeface="Comic Sans MS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B162D4C6-B29D-C690-86D8-56CD267B801D}"/>
              </a:ext>
            </a:extLst>
          </p:cNvPr>
          <p:cNvSpPr txBox="1"/>
          <p:nvPr/>
        </p:nvSpPr>
        <p:spPr>
          <a:xfrm>
            <a:off x="11164824" y="52120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Distribuir</a:t>
            </a:r>
            <a:endParaRPr lang="en-US" sz="28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6" name="Text 21">
            <a:extLst>
              <a:ext uri="{FF2B5EF4-FFF2-40B4-BE49-F238E27FC236}">
                <a16:creationId xmlns:a16="http://schemas.microsoft.com/office/drawing/2014/main" id="{C8560B63-C752-9E53-B058-6EB99191DDDF}"/>
              </a:ext>
            </a:extLst>
          </p:cNvPr>
          <p:cNvSpPr txBox="1"/>
          <p:nvPr/>
        </p:nvSpPr>
        <p:spPr>
          <a:xfrm>
            <a:off x="11164824" y="5943600"/>
            <a:ext cx="26700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200" b="1" dirty="0">
                <a:latin typeface="Comic Sans MS"/>
              </a:rPr>
              <a:t>kits o carpetas de contingencia y mantener interacción permanente</a:t>
            </a:r>
          </a:p>
        </p:txBody>
      </p:sp>
      <p:sp>
        <p:nvSpPr>
          <p:cNvPr id="27" name="Shape 22">
            <a:extLst>
              <a:ext uri="{FF2B5EF4-FFF2-40B4-BE49-F238E27FC236}">
                <a16:creationId xmlns:a16="http://schemas.microsoft.com/office/drawing/2014/main" id="{87F777B9-139B-366D-6BB6-2A986371627E}"/>
              </a:ext>
            </a:extLst>
          </p:cNvPr>
          <p:cNvSpPr/>
          <p:nvPr/>
        </p:nvSpPr>
        <p:spPr>
          <a:xfrm>
            <a:off x="14337792" y="3657600"/>
            <a:ext cx="3035808" cy="4206240"/>
          </a:xfrm>
          <a:prstGeom prst="roundRect">
            <a:avLst>
              <a:gd name="adj" fmla="val 4819"/>
            </a:avLst>
          </a:prstGeom>
          <a:solidFill>
            <a:schemeClr val="bg2"/>
          </a:solidFill>
          <a:ln/>
        </p:spPr>
      </p:sp>
      <p:sp>
        <p:nvSpPr>
          <p:cNvPr id="28" name="Shape 23">
            <a:extLst>
              <a:ext uri="{FF2B5EF4-FFF2-40B4-BE49-F238E27FC236}">
                <a16:creationId xmlns:a16="http://schemas.microsoft.com/office/drawing/2014/main" id="{419142D2-0E17-89D6-3B74-5ACE3A45BF74}"/>
              </a:ext>
            </a:extLst>
          </p:cNvPr>
          <p:cNvSpPr/>
          <p:nvPr/>
        </p:nvSpPr>
        <p:spPr>
          <a:xfrm>
            <a:off x="15307056" y="3931920"/>
            <a:ext cx="1097280" cy="10972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9" name="Text 24">
            <a:extLst>
              <a:ext uri="{FF2B5EF4-FFF2-40B4-BE49-F238E27FC236}">
                <a16:creationId xmlns:a16="http://schemas.microsoft.com/office/drawing/2014/main" id="{E44D95AA-438A-4490-77DF-093E3F051DF8}"/>
              </a:ext>
            </a:extLst>
          </p:cNvPr>
          <p:cNvSpPr txBox="1"/>
          <p:nvPr/>
        </p:nvSpPr>
        <p:spPr>
          <a:xfrm>
            <a:off x="15307056" y="393192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000" dirty="0">
              <a:latin typeface="Comic Sans MS"/>
            </a:endParaRPr>
          </a:p>
        </p:txBody>
      </p:sp>
      <p:sp>
        <p:nvSpPr>
          <p:cNvPr id="30" name="Text 25">
            <a:extLst>
              <a:ext uri="{FF2B5EF4-FFF2-40B4-BE49-F238E27FC236}">
                <a16:creationId xmlns:a16="http://schemas.microsoft.com/office/drawing/2014/main" id="{40A9BF7B-6065-EF9C-F253-81E01037CF9D}"/>
              </a:ext>
            </a:extLst>
          </p:cNvPr>
          <p:cNvSpPr txBox="1"/>
          <p:nvPr/>
        </p:nvSpPr>
        <p:spPr>
          <a:xfrm>
            <a:off x="14484096" y="52120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Comic Sans MS"/>
              </a:rPr>
              <a:t>Registrar</a:t>
            </a:r>
            <a:endParaRPr lang="en-US" sz="28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31" name="Text 26">
            <a:extLst>
              <a:ext uri="{FF2B5EF4-FFF2-40B4-BE49-F238E27FC236}">
                <a16:creationId xmlns:a16="http://schemas.microsoft.com/office/drawing/2014/main" id="{C4805E61-F2CA-2E6E-82EF-1C2F256D841A}"/>
              </a:ext>
            </a:extLst>
          </p:cNvPr>
          <p:cNvSpPr txBox="1"/>
          <p:nvPr/>
        </p:nvSpPr>
        <p:spPr>
          <a:xfrm>
            <a:off x="14520672" y="5943600"/>
            <a:ext cx="26700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200" b="1" dirty="0">
                <a:latin typeface="Comic Sans MS"/>
              </a:rPr>
              <a:t>actividades y evidencias de aprendizaje para el cómputo de días lectivos</a:t>
            </a:r>
          </a:p>
        </p:txBody>
      </p:sp>
      <p:sp>
        <p:nvSpPr>
          <p:cNvPr id="32" name="Shape 27">
            <a:extLst>
              <a:ext uri="{FF2B5EF4-FFF2-40B4-BE49-F238E27FC236}">
                <a16:creationId xmlns:a16="http://schemas.microsoft.com/office/drawing/2014/main" id="{30679208-90C2-AAAD-BB53-632F149CA444}"/>
              </a:ext>
            </a:extLst>
          </p:cNvPr>
          <p:cNvSpPr/>
          <p:nvPr/>
        </p:nvSpPr>
        <p:spPr>
          <a:xfrm>
            <a:off x="914400" y="8229600"/>
            <a:ext cx="16459200" cy="109728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/>
        </p:spPr>
      </p:sp>
      <p:sp>
        <p:nvSpPr>
          <p:cNvPr id="33" name="Text 28">
            <a:extLst>
              <a:ext uri="{FF2B5EF4-FFF2-40B4-BE49-F238E27FC236}">
                <a16:creationId xmlns:a16="http://schemas.microsoft.com/office/drawing/2014/main" id="{A5467648-0553-0090-581E-FCA55CB7C4C5}"/>
              </a:ext>
            </a:extLst>
          </p:cNvPr>
          <p:cNvSpPr txBox="1"/>
          <p:nvPr/>
        </p:nvSpPr>
        <p:spPr>
          <a:xfrm>
            <a:off x="914400" y="8229600"/>
            <a:ext cx="16459200" cy="1097280"/>
          </a:xfrm>
          <a:prstGeom prst="rect">
            <a:avLst/>
          </a:prstGeom>
          <a:solidFill>
            <a:srgbClr val="0000FF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300" b="1" dirty="0">
                <a:solidFill>
                  <a:schemeClr val="bg1"/>
                </a:solidFill>
                <a:latin typeface="Comic Sans MS"/>
              </a:rPr>
              <a:t>La UGEL, con el equipo PREVAED, evalúa lo reportado, valida espacios alternos y define con la IE las condiciones de retorno a la presencialidad.</a:t>
            </a:r>
            <a:endParaRPr lang="en-US" sz="2300" b="1" dirty="0">
              <a:latin typeface="Comic Sans MS"/>
            </a:endParaRPr>
          </a:p>
        </p:txBody>
      </p:sp>
      <p:pic>
        <p:nvPicPr>
          <p:cNvPr id="34" name="Membrete UGEL Pacasmayo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00000"/>
            <a:ext cx="11036879" cy="922390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E10B1B82-F95A-4C1E-BC83-65ED82E3AD9B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7">
            <a:extLst>
              <a:ext uri="{FF2B5EF4-FFF2-40B4-BE49-F238E27FC236}">
                <a16:creationId xmlns:a16="http://schemas.microsoft.com/office/drawing/2014/main" id="{F1AB4394-6956-47F7-8330-E78EB2EE7673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93916AA-96D9-4679-BF85-A883D59BCCB8}"/>
              </a:ext>
            </a:extLst>
          </p:cNvPr>
          <p:cNvSpPr txBox="1"/>
          <p:nvPr/>
        </p:nvSpPr>
        <p:spPr>
          <a:xfrm>
            <a:off x="1752600" y="1416092"/>
            <a:ext cx="14478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Comic Sans MS"/>
              </a:rPr>
              <a:t>SI HAY SUSPENSIÓN ANTES DEL 2 DE DICIEMBRE</a:t>
            </a:r>
          </a:p>
        </p:txBody>
      </p:sp>
    </p:spTree>
    <p:extLst>
      <p:ext uri="{BB962C8B-B14F-4D97-AF65-F5344CB8AC3E}">
        <p14:creationId xmlns:p14="http://schemas.microsoft.com/office/powerpoint/2010/main" val="1491164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>
            <a:extLst>
              <a:ext uri="{FF2B5EF4-FFF2-40B4-BE49-F238E27FC236}">
                <a16:creationId xmlns:a16="http://schemas.microsoft.com/office/drawing/2014/main" id="{E3E75E1B-CBD2-0646-E8C5-EFA36D8B5793}"/>
              </a:ext>
            </a:extLst>
          </p:cNvPr>
          <p:cNvSpPr/>
          <p:nvPr/>
        </p:nvSpPr>
        <p:spPr>
          <a:xfrm>
            <a:off x="914400" y="2377440"/>
            <a:ext cx="8046720" cy="685800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</p:spPr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FC586C03-E7CD-12F0-B292-E18584354EE2}"/>
              </a:ext>
            </a:extLst>
          </p:cNvPr>
          <p:cNvSpPr/>
          <p:nvPr/>
        </p:nvSpPr>
        <p:spPr>
          <a:xfrm>
            <a:off x="1280160" y="265176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9849BE3D-1191-ADCE-C94F-CDE5F9386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904" y="2889504"/>
            <a:ext cx="438912" cy="438912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3BC252B0-5B36-B07F-5A3A-2D0E8F40FF71}"/>
              </a:ext>
            </a:extLst>
          </p:cNvPr>
          <p:cNvSpPr txBox="1"/>
          <p:nvPr/>
        </p:nvSpPr>
        <p:spPr>
          <a:xfrm>
            <a:off x="2468880" y="2596896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700" b="1" dirty="0">
                <a:solidFill>
                  <a:srgbClr val="FF0000"/>
                </a:solidFill>
                <a:latin typeface="Comic Sans MS"/>
              </a:rPr>
              <a:t>IE y programas privados de Educación Básica</a:t>
            </a: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28C506B6-8AEC-8959-485C-E387A228B023}"/>
              </a:ext>
            </a:extLst>
          </p:cNvPr>
          <p:cNvSpPr txBox="1"/>
          <p:nvPr/>
        </p:nvSpPr>
        <p:spPr>
          <a:xfrm>
            <a:off x="1371600" y="4023360"/>
            <a:ext cx="7315200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Aplican la redistribución de semanas lectivas y de gestión, adecuándola a su calendarización y régimen de gestión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Garantizan los aprendizajes y los días y horas lectivas mínimos asumidos en su contrato con los usuarios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Informan a las familias con al </a:t>
            </a:r>
            <a:r>
              <a:rPr lang="en-US" sz="2700" b="1" dirty="0" err="1">
                <a:latin typeface="Comic Sans MS"/>
              </a:rPr>
              <a:t>menos</a:t>
            </a:r>
            <a:r>
              <a:rPr lang="en-US" sz="2700" b="1" dirty="0">
                <a:latin typeface="Comic Sans MS"/>
              </a:rPr>
              <a:t> 10 días hábiles de anticipación y remiten la información a su UGEL</a:t>
            </a:r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E05109D5-AE8B-87B2-DBF2-32D3B04682EE}"/>
              </a:ext>
            </a:extLst>
          </p:cNvPr>
          <p:cNvSpPr/>
          <p:nvPr/>
        </p:nvSpPr>
        <p:spPr>
          <a:xfrm>
            <a:off x="9326880" y="2377440"/>
            <a:ext cx="8046720" cy="685800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</p:spPr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358768B1-175C-3A97-E7B0-EE26CF28887C}"/>
              </a:ext>
            </a:extLst>
          </p:cNvPr>
          <p:cNvSpPr/>
          <p:nvPr/>
        </p:nvSpPr>
        <p:spPr>
          <a:xfrm>
            <a:off x="9692640" y="265176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DD1F65AA-4B15-A23B-DFCF-D410C16D8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384" y="2889504"/>
            <a:ext cx="438912" cy="438912"/>
          </a:xfrm>
          <a:prstGeom prst="rect">
            <a:avLst/>
          </a:prstGeom>
        </p:spPr>
      </p:pic>
      <p:sp>
        <p:nvSpPr>
          <p:cNvPr id="14" name="Text 7">
            <a:extLst>
              <a:ext uri="{FF2B5EF4-FFF2-40B4-BE49-F238E27FC236}">
                <a16:creationId xmlns:a16="http://schemas.microsoft.com/office/drawing/2014/main" id="{1C78B0FB-473A-F5DA-A24A-EAE69F70FD78}"/>
              </a:ext>
            </a:extLst>
          </p:cNvPr>
          <p:cNvSpPr txBox="1"/>
          <p:nvPr/>
        </p:nvSpPr>
        <p:spPr>
          <a:xfrm>
            <a:off x="10881360" y="2596896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700" b="1" dirty="0">
                <a:solidFill>
                  <a:srgbClr val="FF0000"/>
                </a:solidFill>
                <a:latin typeface="Comic Sans MS"/>
              </a:rPr>
              <a:t>Educación Superior no universitaria</a:t>
            </a:r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F372BF8C-0A55-B692-949D-F7F011AB9671}"/>
              </a:ext>
            </a:extLst>
          </p:cNvPr>
          <p:cNvSpPr txBox="1"/>
          <p:nvPr/>
        </p:nvSpPr>
        <p:spPr>
          <a:xfrm>
            <a:off x="9784080" y="4023360"/>
            <a:ext cx="7315200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Cumplen las 18 semanas lectivas del periodo 2026-II, sin reducir horas académicas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Reprograman en octubre y noviembre las horas pendientes; las horas adelantadas son solo lectivas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Clases y actividades con estudiantes culminan hasta el 4 de diciembre de 2026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700" b="1" dirty="0">
                <a:latin typeface="Comic Sans MS"/>
              </a:rPr>
              <a:t>Teoría y práctica se mantienen completas; la Dirección General aprueba la programación</a:t>
            </a:r>
          </a:p>
        </p:txBody>
      </p:sp>
      <p:sp>
        <p:nvSpPr>
          <p:cNvPr id="16" name="Slide Number Placeholder 0">
            <a:extLst>
              <a:ext uri="{FF2B5EF4-FFF2-40B4-BE49-F238E27FC236}">
                <a16:creationId xmlns:a16="http://schemas.microsoft.com/office/drawing/2014/main" id="{C68BCA52-D9B7-92DC-9D80-7DB92CAC7C29}"/>
              </a:ext>
            </a:extLst>
          </p:cNvPr>
          <p:cNvSpPr txBox="1">
            <a:spLocks/>
          </p:cNvSpPr>
          <p:nvPr/>
        </p:nvSpPr>
        <p:spPr>
          <a:xfrm>
            <a:off x="16459200" y="9546336"/>
            <a:ext cx="914400" cy="457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vert="horz" lIns="91440" tIns="45720" rIns="91440" bIns="45720" rtlCol="0" anchor="ctr"/>
          <a:lstStyle>
            <a:defPPr>
              <a:defRPr lang="es-PE">
                <a:latin typeface="Comic Sans MS"/>
              </a:defRPr>
            </a:defPPr>
            <a:lvl1pPr marL="0" algn="r" defTabSz="914400" rtl="0" eaLnBrk="1" latinLnBrk="0" hangingPunct="1">
              <a:defRPr sz="1800" kern="1200">
                <a:solidFill>
                  <a:srgbClr val="6B7F8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omic Sans MS"/>
              </a:rPr>
              <a:pPr/>
              <a:t>15</a:t>
            </a:fld>
            <a:endParaRPr lang="en-US">
              <a:latin typeface="Comic Sans MS"/>
            </a:endParaRPr>
          </a:p>
        </p:txBody>
      </p:sp>
      <p:pic>
        <p:nvPicPr>
          <p:cNvPr id="17" name="Membrete UGEL Pacasmayo" descr="membrete_cle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" y="100000"/>
            <a:ext cx="11090233" cy="9268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3F2D43B-C0AB-4351-9A17-F137C0AA33DF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0EB9BE19-DBC5-48DB-9A96-454B667731F7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78F7158-DB1A-4CFB-8F63-EEE9EB7DD2CE}"/>
              </a:ext>
            </a:extLst>
          </p:cNvPr>
          <p:cNvSpPr txBox="1"/>
          <p:nvPr/>
        </p:nvSpPr>
        <p:spPr>
          <a:xfrm>
            <a:off x="2468880" y="1317424"/>
            <a:ext cx="131521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Comic Sans MS"/>
              </a:rPr>
              <a:t>INSTITUCIONES PRIVADAS Y SUPERIOR</a:t>
            </a:r>
          </a:p>
        </p:txBody>
      </p:sp>
    </p:spTree>
    <p:extLst>
      <p:ext uri="{BB962C8B-B14F-4D97-AF65-F5344CB8AC3E}">
        <p14:creationId xmlns:p14="http://schemas.microsoft.com/office/powerpoint/2010/main" val="4264449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>
            <a:extLst>
              <a:ext uri="{FF2B5EF4-FFF2-40B4-BE49-F238E27FC236}">
                <a16:creationId xmlns:a16="http://schemas.microsoft.com/office/drawing/2014/main" id="{8BFE48C5-CE9C-475C-7BA1-A68160A4B5E5}"/>
              </a:ext>
            </a:extLst>
          </p:cNvPr>
          <p:cNvSpPr/>
          <p:nvPr/>
        </p:nvSpPr>
        <p:spPr>
          <a:xfrm>
            <a:off x="914400" y="2377440"/>
            <a:ext cx="8046720" cy="685800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</p:spPr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1F9B1FF-D99D-C7F7-B41C-30A08D02C1D3}"/>
              </a:ext>
            </a:extLst>
          </p:cNvPr>
          <p:cNvSpPr/>
          <p:nvPr/>
        </p:nvSpPr>
        <p:spPr>
          <a:xfrm>
            <a:off x="1280160" y="265176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31FD87B8-9862-30D5-CB88-86BEBF06F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904" y="2889504"/>
            <a:ext cx="438912" cy="438912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1B31BBB2-F24B-DD13-213C-11035EF4723E}"/>
              </a:ext>
            </a:extLst>
          </p:cNvPr>
          <p:cNvSpPr txBox="1"/>
          <p:nvPr/>
        </p:nvSpPr>
        <p:spPr>
          <a:xfrm>
            <a:off x="2468880" y="2596896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700" b="1" dirty="0">
                <a:solidFill>
                  <a:srgbClr val="FF0000"/>
                </a:solidFill>
                <a:latin typeface="Comic Sans MS"/>
              </a:rPr>
              <a:t>Instituciones y programas educativos</a:t>
            </a:r>
            <a:endParaRPr lang="en-US" sz="27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D6F3BA6F-D1D6-F20A-2436-CE9E04AA8DC5}"/>
              </a:ext>
            </a:extLst>
          </p:cNvPr>
          <p:cNvSpPr txBox="1"/>
          <p:nvPr/>
        </p:nvSpPr>
        <p:spPr>
          <a:xfrm>
            <a:off x="1371600" y="3931920"/>
            <a:ext cx="7315200" cy="5212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500" b="1" dirty="0">
                <a:latin typeface="Comic Sans MS"/>
              </a:rPr>
              <a:t>Actualizar los protocolos del Plan de GRD e incorporarlos en sus documentos de gestión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500" b="1" dirty="0">
                <a:latin typeface="Comic Sans MS"/>
              </a:rPr>
              <a:t>Adecuar calendarización y Plan Anual de Trabajo y remitirlos a la UGEL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500" b="1" dirty="0">
                <a:latin typeface="Comic Sans MS"/>
              </a:rPr>
              <a:t>Liderar el trabajo colegiado: priorización curricular y reprogramación de unidades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500" b="1" dirty="0">
                <a:latin typeface="Comic Sans MS"/>
              </a:rPr>
              <a:t>Ejecutar refuerzo, soporte socioemocional y prevención de la interrupción de estudios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500" b="1" dirty="0">
                <a:latin typeface="Comic Sans MS"/>
              </a:rPr>
              <a:t>Informar a las familias sobre la nueva calendarización y los niveles de logro</a:t>
            </a:r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07DF3481-6DFA-85E9-8497-205D6E2CE85B}"/>
              </a:ext>
            </a:extLst>
          </p:cNvPr>
          <p:cNvSpPr/>
          <p:nvPr/>
        </p:nvSpPr>
        <p:spPr>
          <a:xfrm>
            <a:off x="9326880" y="2377440"/>
            <a:ext cx="8046720" cy="685800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</p:spPr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841F8E0F-A813-FAF0-2884-258A74C77851}"/>
              </a:ext>
            </a:extLst>
          </p:cNvPr>
          <p:cNvSpPr/>
          <p:nvPr/>
        </p:nvSpPr>
        <p:spPr>
          <a:xfrm>
            <a:off x="9692640" y="265176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5E6E92E8-E5F3-C487-3030-1720DC15F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384" y="2889504"/>
            <a:ext cx="438912" cy="438912"/>
          </a:xfrm>
          <a:prstGeom prst="rect">
            <a:avLst/>
          </a:prstGeom>
        </p:spPr>
      </p:pic>
      <p:sp>
        <p:nvSpPr>
          <p:cNvPr id="14" name="Text 7">
            <a:extLst>
              <a:ext uri="{FF2B5EF4-FFF2-40B4-BE49-F238E27FC236}">
                <a16:creationId xmlns:a16="http://schemas.microsoft.com/office/drawing/2014/main" id="{6404568D-60DD-493D-0C09-9DE07A3D6C4F}"/>
              </a:ext>
            </a:extLst>
          </p:cNvPr>
          <p:cNvSpPr txBox="1"/>
          <p:nvPr/>
        </p:nvSpPr>
        <p:spPr>
          <a:xfrm>
            <a:off x="10881360" y="2596896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700" b="1" dirty="0">
                <a:solidFill>
                  <a:srgbClr val="FF0000"/>
                </a:solidFill>
                <a:latin typeface="Comic Sans MS"/>
              </a:rPr>
              <a:t>UGEL</a:t>
            </a:r>
            <a:endParaRPr lang="en-US" sz="27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4B79839E-E983-7114-6ABE-5B8D0F63365C}"/>
              </a:ext>
            </a:extLst>
          </p:cNvPr>
          <p:cNvSpPr txBox="1"/>
          <p:nvPr/>
        </p:nvSpPr>
        <p:spPr>
          <a:xfrm>
            <a:off x="9784080" y="3931920"/>
            <a:ext cx="7315200" cy="5212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500" b="1" dirty="0">
                <a:latin typeface="Comic Sans MS"/>
              </a:rPr>
              <a:t>Validar la calendarización que remitan las IE dentro de los plazos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500" b="1" dirty="0">
                <a:latin typeface="Comic Sans MS"/>
              </a:rPr>
              <a:t>Brindar asistencia técnica </a:t>
            </a:r>
            <a:r>
              <a:rPr lang="en-US" sz="2500" b="1" dirty="0" err="1">
                <a:latin typeface="Comic Sans MS"/>
              </a:rPr>
              <a:t>pedagógica</a:t>
            </a:r>
            <a:r>
              <a:rPr lang="en-US" sz="2500" b="1" dirty="0">
                <a:latin typeface="Comic Sans MS"/>
              </a:rPr>
              <a:t> y de soporte socioemocional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500" b="1" dirty="0">
                <a:latin typeface="Comic Sans MS"/>
              </a:rPr>
              <a:t>Monitorear días y horas lectivas efectivas; aprobar planes focalizados de recuperación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500" b="1" dirty="0">
                <a:latin typeface="Comic Sans MS"/>
              </a:rPr>
              <a:t>Mantener activos COGIREDE y EMSS, validar espacios alternos y remitir reportes EDAN</a:t>
            </a:r>
          </a:p>
          <a:p>
            <a:pPr marL="685800" indent="-685800" algn="just">
              <a:spcAft>
                <a:spcPts val="1000"/>
              </a:spcAft>
              <a:buSzPct val="100000"/>
              <a:buChar char="•"/>
            </a:pPr>
            <a:r>
              <a:rPr lang="en-US" sz="2500" b="1" dirty="0">
                <a:latin typeface="Comic Sans MS"/>
              </a:rPr>
              <a:t>Priorizar el acompañamiento a IE en riesgo Alto y Muy Alto</a:t>
            </a:r>
          </a:p>
        </p:txBody>
      </p:sp>
      <p:pic>
        <p:nvPicPr>
          <p:cNvPr id="16" name="Membrete UGEL Pacasmayo" descr="membrete_cle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" y="100000"/>
            <a:ext cx="11385913" cy="95156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9D7B50C-BBC4-4811-B62A-1F0F4706AAF8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67B4803A-AC15-43A1-B1C8-751D9D2E5A30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5D754FE-DB5A-44CE-815B-0CBC9256228F}"/>
              </a:ext>
            </a:extLst>
          </p:cNvPr>
          <p:cNvSpPr txBox="1"/>
          <p:nvPr/>
        </p:nvSpPr>
        <p:spPr>
          <a:xfrm>
            <a:off x="3837380" y="1289304"/>
            <a:ext cx="118933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Comic Sans MS"/>
              </a:rPr>
              <a:t>RESPONSABILIDADES POR INSTANCIA</a:t>
            </a:r>
          </a:p>
        </p:txBody>
      </p:sp>
    </p:spTree>
    <p:extLst>
      <p:ext uri="{BB962C8B-B14F-4D97-AF65-F5344CB8AC3E}">
        <p14:creationId xmlns:p14="http://schemas.microsoft.com/office/powerpoint/2010/main" val="2192785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0">
            <a:extLst>
              <a:ext uri="{FF2B5EF4-FFF2-40B4-BE49-F238E27FC236}">
                <a16:creationId xmlns:a16="http://schemas.microsoft.com/office/drawing/2014/main" id="{C758018A-8A5D-5C12-B246-5B89C6255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458187"/>
              </p:ext>
            </p:extLst>
          </p:nvPr>
        </p:nvGraphicFramePr>
        <p:xfrm>
          <a:off x="914400" y="2377440"/>
          <a:ext cx="16459200" cy="7217664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3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Dimensión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3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Indicador mínimo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3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Responsable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300" b="1" dirty="0">
                          <a:solidFill>
                            <a:srgbClr val="FFFFFF"/>
                          </a:solidFill>
                          <a:latin typeface="Comic Sans MS"/>
                        </a:rPr>
                        <a:t>Frecuencia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Cumplimiento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% de IE que alcanzan al menos 160 días lectivos y 30 de gestión al 02/12/2026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UGEL / GRELL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Mensual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Aprendizajes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% de estudiantes con progreso respecto de la línea de base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Docentes / dirección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Cada 4 semanas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Permanencia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Tasa de asistencia y estudiantes con seguimiento por riesgo de interrupción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Dirección / tutoría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Semanal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0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Bienestar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Casos identificados y atendidos por las rutas de tutoría, convivencia y protección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Comité de Gestión del Bienestar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Mensual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Inclusión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% de estudiantes identificados con apoyos o ajustes razonables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Dirección / docentes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Mensual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Preparación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% de IE con kits de contingencia y Plan de Continuidad formulado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UGEL / PREVAED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Bimestral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0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Gestión del riesgo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% de IE con Carpeta de GRD completa y protocolos difundidos y ensayados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UGEL / PREVAED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Bimestral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0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Continuidad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N.° de IE con suspensión del servicio y % que activó el Plan de Continuidad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UGEL / GRELL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300" dirty="0">
                          <a:solidFill>
                            <a:srgbClr val="10252F"/>
                          </a:solidFill>
                          <a:latin typeface="Comic Sans MS"/>
                        </a:rPr>
                        <a:t>Ante ocurrencia</a:t>
                      </a:r>
                      <a:endParaRPr lang="en-US" sz="2300" dirty="0">
                        <a:latin typeface="Comic Sans MS"/>
                      </a:endParaRPr>
                    </a:p>
                  </a:txBody>
                  <a:tcPr marL="146304" marR="146304" marT="54864" marB="548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Slide Number Placeholder 0">
            <a:extLst>
              <a:ext uri="{FF2B5EF4-FFF2-40B4-BE49-F238E27FC236}">
                <a16:creationId xmlns:a16="http://schemas.microsoft.com/office/drawing/2014/main" id="{66716038-6F98-8DC4-9C4C-998510B6B9E9}"/>
              </a:ext>
            </a:extLst>
          </p:cNvPr>
          <p:cNvSpPr txBox="1">
            <a:spLocks/>
          </p:cNvSpPr>
          <p:nvPr/>
        </p:nvSpPr>
        <p:spPr>
          <a:xfrm>
            <a:off x="16459200" y="9546336"/>
            <a:ext cx="914400" cy="4572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vert="horz" lIns="91440" tIns="45720" rIns="91440" bIns="45720" rtlCol="0" anchor="ctr"/>
          <a:lstStyle>
            <a:defPPr>
              <a:defRPr lang="es-PE">
                <a:latin typeface="Comic Sans MS"/>
              </a:defRPr>
            </a:defPPr>
            <a:lvl1pPr marL="0" algn="r" defTabSz="914400" rtl="0" eaLnBrk="1" latinLnBrk="0" hangingPunct="1">
              <a:defRPr sz="1800" kern="1200">
                <a:solidFill>
                  <a:srgbClr val="6B7F8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omic Sans MS"/>
              </a:rPr>
              <a:pPr/>
              <a:t>17</a:t>
            </a:fld>
            <a:endParaRPr lang="en-US">
              <a:latin typeface="Comic Sans MS"/>
            </a:endParaRPr>
          </a:p>
        </p:txBody>
      </p:sp>
      <p:pic>
        <p:nvPicPr>
          <p:cNvPr id="10" name="Membrete UGEL Pacasmayo" descr="membrete_cl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00000"/>
            <a:ext cx="12380655" cy="103469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6A6912A-CA92-4D48-915E-1B75482D6D94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C6DDE9E9-C678-47EE-8FC5-D792516D778B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4BA6BB0-6A59-4506-81F7-8066F32C2C27}"/>
              </a:ext>
            </a:extLst>
          </p:cNvPr>
          <p:cNvSpPr txBox="1"/>
          <p:nvPr/>
        </p:nvSpPr>
        <p:spPr>
          <a:xfrm>
            <a:off x="2594581" y="1572047"/>
            <a:ext cx="140170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Comic Sans MS"/>
              </a:rPr>
              <a:t>INDICADORES MÍNIMOS DE MONITOREO</a:t>
            </a:r>
          </a:p>
        </p:txBody>
      </p:sp>
    </p:spTree>
    <p:extLst>
      <p:ext uri="{BB962C8B-B14F-4D97-AF65-F5344CB8AC3E}">
        <p14:creationId xmlns:p14="http://schemas.microsoft.com/office/powerpoint/2010/main" val="2284551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BB984C7E-4E00-C22C-8390-CF47E0C3C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453" y="3394253"/>
            <a:ext cx="526694" cy="526694"/>
          </a:xfrm>
          <a:prstGeom prst="rect">
            <a:avLst/>
          </a:prstGeom>
        </p:spPr>
      </p:pic>
      <p:sp>
        <p:nvSpPr>
          <p:cNvPr id="27" name="Shape 5">
            <a:extLst>
              <a:ext uri="{FF2B5EF4-FFF2-40B4-BE49-F238E27FC236}">
                <a16:creationId xmlns:a16="http://schemas.microsoft.com/office/drawing/2014/main" id="{02F371A3-BC4E-E75C-941B-99A5E5383D82}"/>
              </a:ext>
            </a:extLst>
          </p:cNvPr>
          <p:cNvSpPr/>
          <p:nvPr/>
        </p:nvSpPr>
        <p:spPr>
          <a:xfrm>
            <a:off x="2396880" y="2820816"/>
            <a:ext cx="5120640" cy="5303520"/>
          </a:xfrm>
          <a:prstGeom prst="roundRect">
            <a:avLst>
              <a:gd name="adj" fmla="val 2857"/>
            </a:avLst>
          </a:prstGeom>
          <a:solidFill>
            <a:srgbClr val="0033CC"/>
          </a:solidFill>
          <a:ln/>
        </p:spPr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F4AB7874-2519-A502-D900-00A4C9264C96}"/>
              </a:ext>
            </a:extLst>
          </p:cNvPr>
          <p:cNvSpPr/>
          <p:nvPr/>
        </p:nvSpPr>
        <p:spPr>
          <a:xfrm>
            <a:off x="6949440" y="3108960"/>
            <a:ext cx="1097280" cy="10972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9" name="Image 1" descr="preencoded.png">
            <a:extLst>
              <a:ext uri="{FF2B5EF4-FFF2-40B4-BE49-F238E27FC236}">
                <a16:creationId xmlns:a16="http://schemas.microsoft.com/office/drawing/2014/main" id="{D71825CC-7339-D194-A431-9AE91CF0B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733" y="3394253"/>
            <a:ext cx="526694" cy="526694"/>
          </a:xfrm>
          <a:prstGeom prst="rect">
            <a:avLst/>
          </a:prstGeom>
        </p:spPr>
      </p:pic>
      <p:sp>
        <p:nvSpPr>
          <p:cNvPr id="30" name="Text 7">
            <a:extLst>
              <a:ext uri="{FF2B5EF4-FFF2-40B4-BE49-F238E27FC236}">
                <a16:creationId xmlns:a16="http://schemas.microsoft.com/office/drawing/2014/main" id="{7EAC2AA8-9C47-BFCA-43AA-1F9E46FFAE0C}"/>
              </a:ext>
            </a:extLst>
          </p:cNvPr>
          <p:cNvSpPr txBox="1"/>
          <p:nvPr/>
        </p:nvSpPr>
        <p:spPr>
          <a:xfrm>
            <a:off x="2750662" y="4181703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Hasta el 12 de octubre</a:t>
            </a:r>
            <a:endParaRPr lang="en-US" sz="3000" dirty="0">
              <a:latin typeface="Comic Sans MS"/>
            </a:endParaRPr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8AE3DD9B-98EB-BF39-84CD-7A5D59E9902F}"/>
              </a:ext>
            </a:extLst>
          </p:cNvPr>
          <p:cNvSpPr txBox="1"/>
          <p:nvPr/>
        </p:nvSpPr>
        <p:spPr>
          <a:xfrm>
            <a:off x="2844360" y="5477131"/>
            <a:ext cx="4389120" cy="2377440"/>
          </a:xfrm>
          <a:prstGeom prst="rect">
            <a:avLst/>
          </a:prstGeom>
          <a:solidFill>
            <a:srgbClr val="0033CC"/>
          </a:solidFill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300" b="1" dirty="0">
                <a:solidFill>
                  <a:schemeClr val="bg1"/>
                </a:solidFill>
                <a:latin typeface="Comic Sans MS"/>
              </a:rPr>
              <a:t>Remitir a la UGEL, para validación, la calendarización adecuada, el Plan Anual de Trabajo y demás instrumentos de gestión.</a:t>
            </a:r>
          </a:p>
        </p:txBody>
      </p:sp>
      <p:sp>
        <p:nvSpPr>
          <p:cNvPr id="32" name="Shape 9">
            <a:extLst>
              <a:ext uri="{FF2B5EF4-FFF2-40B4-BE49-F238E27FC236}">
                <a16:creationId xmlns:a16="http://schemas.microsoft.com/office/drawing/2014/main" id="{CC3559DD-9869-601F-025E-AC6DF54F49CC}"/>
              </a:ext>
            </a:extLst>
          </p:cNvPr>
          <p:cNvSpPr/>
          <p:nvPr/>
        </p:nvSpPr>
        <p:spPr>
          <a:xfrm>
            <a:off x="12252960" y="2743200"/>
            <a:ext cx="5120640" cy="5303520"/>
          </a:xfrm>
          <a:prstGeom prst="roundRect">
            <a:avLst>
              <a:gd name="adj" fmla="val 2857"/>
            </a:avLst>
          </a:prstGeom>
          <a:solidFill>
            <a:srgbClr val="0033CC"/>
          </a:solidFill>
          <a:ln/>
        </p:spPr>
      </p:sp>
      <p:sp>
        <p:nvSpPr>
          <p:cNvPr id="33" name="Shape 10">
            <a:extLst>
              <a:ext uri="{FF2B5EF4-FFF2-40B4-BE49-F238E27FC236}">
                <a16:creationId xmlns:a16="http://schemas.microsoft.com/office/drawing/2014/main" id="{79A881E6-1B02-AC4E-3774-38D57FF9AC99}"/>
              </a:ext>
            </a:extLst>
          </p:cNvPr>
          <p:cNvSpPr/>
          <p:nvPr/>
        </p:nvSpPr>
        <p:spPr>
          <a:xfrm>
            <a:off x="12618720" y="3108960"/>
            <a:ext cx="1097280" cy="10972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34" name="Image 2" descr="preencoded.png">
            <a:extLst>
              <a:ext uri="{FF2B5EF4-FFF2-40B4-BE49-F238E27FC236}">
                <a16:creationId xmlns:a16="http://schemas.microsoft.com/office/drawing/2014/main" id="{031CDFC5-98B9-9994-1685-A045418AB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4013" y="3394253"/>
            <a:ext cx="526694" cy="526694"/>
          </a:xfrm>
          <a:prstGeom prst="rect">
            <a:avLst/>
          </a:prstGeom>
        </p:spPr>
      </p:pic>
      <p:sp>
        <p:nvSpPr>
          <p:cNvPr id="35" name="Text 11">
            <a:extLst>
              <a:ext uri="{FF2B5EF4-FFF2-40B4-BE49-F238E27FC236}">
                <a16:creationId xmlns:a16="http://schemas.microsoft.com/office/drawing/2014/main" id="{A9C6ABC9-8F37-D155-1763-35A4739E0C36}"/>
              </a:ext>
            </a:extLst>
          </p:cNvPr>
          <p:cNvSpPr txBox="1"/>
          <p:nvPr/>
        </p:nvSpPr>
        <p:spPr>
          <a:xfrm>
            <a:off x="13430707" y="4386145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chemeClr val="bg1"/>
                </a:solidFill>
                <a:latin typeface="Comic Sans MS" pitchFamily="34" charset="0"/>
                <a:ea typeface="Cambria" pitchFamily="34" charset="-122"/>
                <a:cs typeface="Cambria" pitchFamily="34" charset="-120"/>
              </a:rPr>
              <a:t>2 de diciembre</a:t>
            </a:r>
            <a:endParaRPr lang="en-US" sz="3000" dirty="0">
              <a:latin typeface="Comic Sans MS"/>
            </a:endParaRPr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2F1F49D5-285F-32A1-4EB0-240A68F96B1C}"/>
              </a:ext>
            </a:extLst>
          </p:cNvPr>
          <p:cNvSpPr txBox="1"/>
          <p:nvPr/>
        </p:nvSpPr>
        <p:spPr>
          <a:xfrm>
            <a:off x="12618720" y="5614941"/>
            <a:ext cx="4389120" cy="2377440"/>
          </a:xfrm>
          <a:prstGeom prst="rect">
            <a:avLst/>
          </a:prstGeom>
          <a:solidFill>
            <a:srgbClr val="0033CC"/>
          </a:solidFill>
          <a:ln/>
        </p:spPr>
        <p:txBody>
          <a:bodyPr wrap="square" lIns="0" tIns="0" rIns="0" bIns="0" rtlCol="0" anchor="t"/>
          <a:lstStyle/>
          <a:p>
            <a:pPr algn="ctr"/>
            <a:r>
              <a:rPr lang="en-US" sz="2300" b="1" dirty="0">
                <a:solidFill>
                  <a:schemeClr val="bg1"/>
                </a:solidFill>
                <a:latin typeface="Comic Sans MS"/>
              </a:rPr>
              <a:t>Último día de actividades lectivas con estudiantes. Del 3 al 31 de diciembre, semanas de gestión; clausura virtual el 30 y 31.</a:t>
            </a:r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7ACB7166-6EB2-6796-051F-2A6EC99E9537}"/>
              </a:ext>
            </a:extLst>
          </p:cNvPr>
          <p:cNvSpPr txBox="1"/>
          <p:nvPr/>
        </p:nvSpPr>
        <p:spPr>
          <a:xfrm>
            <a:off x="914400" y="8686800"/>
            <a:ext cx="1645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i="1" dirty="0">
                <a:solidFill>
                  <a:schemeClr val="bg2"/>
                </a:solidFill>
                <a:latin typeface="Comic Sans MS"/>
              </a:rPr>
              <a:t>Fuente: </a:t>
            </a:r>
            <a:r>
              <a:rPr lang="en-US" sz="2000" b="1" i="1" dirty="0">
                <a:solidFill>
                  <a:srgbClr val="FF0000"/>
                </a:solidFill>
                <a:latin typeface="Comic Sans MS"/>
              </a:rPr>
              <a:t>Oficio Múltiple N° 000032-2026-GRLL-GGR-GRE-UGELPA y Directiva Regional N° 002-2026-GRLL-GGR-GRELL-SGGP (R.G.R. N° 4487-2026).</a:t>
            </a:r>
            <a:endParaRPr lang="en-US" sz="2000" b="1" dirty="0">
              <a:solidFill>
                <a:srgbClr val="FF0000"/>
              </a:solidFill>
              <a:latin typeface="Comic Sans MS"/>
            </a:endParaRPr>
          </a:p>
        </p:txBody>
      </p:sp>
      <p:pic>
        <p:nvPicPr>
          <p:cNvPr id="38" name="Membrete UGEL Pacasmayo" descr="membrete_cle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00000"/>
            <a:ext cx="9000000" cy="752161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EEDD4CAC-E57B-4BE6-BFD2-D1B5BFDF4D74}"/>
              </a:ext>
            </a:extLst>
          </p:cNvPr>
          <p:cNvSpPr txBox="1"/>
          <p:nvPr/>
        </p:nvSpPr>
        <p:spPr>
          <a:xfrm>
            <a:off x="-2" y="9704933"/>
            <a:ext cx="18254586" cy="544060"/>
          </a:xfrm>
          <a:prstGeom prst="rect">
            <a:avLst/>
          </a:prstGeom>
          <a:solidFill>
            <a:srgbClr val="0033CC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endParaRPr lang="es-PE" sz="2200" b="1" dirty="0">
              <a:solidFill>
                <a:srgbClr val="0000FF"/>
              </a:solidFill>
              <a:latin typeface="Comic Sans M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7">
            <a:extLst>
              <a:ext uri="{FF2B5EF4-FFF2-40B4-BE49-F238E27FC236}">
                <a16:creationId xmlns:a16="http://schemas.microsoft.com/office/drawing/2014/main" id="{4A5DB8A3-F805-44F5-9041-6489D3B93CD1}"/>
              </a:ext>
            </a:extLst>
          </p:cNvPr>
          <p:cNvSpPr txBox="1"/>
          <p:nvPr/>
        </p:nvSpPr>
        <p:spPr>
          <a:xfrm>
            <a:off x="14173200" y="9693309"/>
            <a:ext cx="4343400" cy="470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000" b="1" dirty="0">
                <a:solidFill>
                  <a:schemeClr val="bg1"/>
                </a:solidFill>
                <a:latin typeface="Comic Sans MS"/>
                <a:ea typeface="Open Sans Bold"/>
                <a:cs typeface="Open Sans Bold"/>
                <a:sym typeface="Open Sans Bold"/>
              </a:rPr>
              <a:t>Área de Gestión Pedagógica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2D044661-7495-4B9F-8509-D485EA437B01}"/>
              </a:ext>
            </a:extLst>
          </p:cNvPr>
          <p:cNvSpPr txBox="1"/>
          <p:nvPr/>
        </p:nvSpPr>
        <p:spPr>
          <a:xfrm>
            <a:off x="3649932" y="1416797"/>
            <a:ext cx="109547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0033CC"/>
                </a:solidFill>
                <a:latin typeface="Comic Sans MS"/>
              </a:rPr>
              <a:t>PRÓXIMOS PASOS PARA LAS IE</a:t>
            </a:r>
          </a:p>
        </p:txBody>
      </p:sp>
    </p:spTree>
    <p:extLst>
      <p:ext uri="{BB962C8B-B14F-4D97-AF65-F5344CB8AC3E}">
        <p14:creationId xmlns:p14="http://schemas.microsoft.com/office/powerpoint/2010/main" val="1336929092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omic Sans MS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omic Sans MS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7460</TotalTime>
  <Words>2072</Words>
  <Application>Microsoft Office PowerPoint</Application>
  <PresentationFormat>Personalizado</PresentationFormat>
  <Paragraphs>329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Comic Sans MS</vt:lpstr>
      <vt:lpstr>Arial</vt:lpstr>
      <vt:lpstr>Tw Cen MT</vt:lpstr>
      <vt:lpstr>Gota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ORIENTACIONES PARA LA SUSTENTACIÓN EN LA I FERIA DE PIN</dc:title>
  <dc:creator>AGP-JEFE</dc:creator>
  <cp:lastModifiedBy>Juan Marrero</cp:lastModifiedBy>
  <cp:revision>262</cp:revision>
  <dcterms:created xsi:type="dcterms:W3CDTF">2006-08-16T00:00:00Z</dcterms:created>
  <dcterms:modified xsi:type="dcterms:W3CDTF">2026-10-05T20:09:56Z</dcterms:modified>
  <dc:identifier>DAG6gWLxJoI</dc:identifier>
</cp:coreProperties>
</file>