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66" r:id="rId1"/>
  </p:sldMasterIdLst>
  <p:notesMasterIdLst>
    <p:notesMasterId r:id="rId20"/>
  </p:notesMasterIdLst>
  <p:sldIdLst>
    <p:sldId id="256" r:id="rId15"/>
    <p:sldId id="257" r:id="rId16"/>
    <p:sldId id="258" r:id="rId17"/>
    <p:sldId id="259" r:id="rId18"/>
    <p:sldId id="260" r:id="rId19"/>
    <p:sldId id="261" r:id="rId14"/>
    <p:sldId id="262" r:id="rId13"/>
    <p:sldId id="263" r:id="rId12"/>
    <p:sldId id="264" r:id="rId11"/>
    <p:sldId id="265" r:id="rId10"/>
    <p:sldId id="266" r:id="rId9"/>
    <p:sldId id="267" r:id="rId8"/>
    <p:sldId id="268" r:id="rId7"/>
    <p:sldId id="269" r:id="rId6"/>
    <p:sldId id="270" r:id="rId5"/>
    <p:sldId id="271" r:id="rId4"/>
    <p:sldId id="272" r:id="rId3"/>
    <p:sldId id="273" r:id="rId2"/>
    <p:sldId id="274" r:id="rId33"/>
  </p:sldIdLst>
  <p:sldSz cx="18288000" cy="10287000"/>
  <p:notesSz cx="6858000" cy="9144000"/>
  <p:embeddedFontLs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Tw Cen MT" panose="020B0602020104020603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D722E1B-149B-4EA5-B7BB-C1372A544B0B}">
          <p14:sldIdLst>
            <p14:sldId id="4815"/>
            <p14:sldId id="4785"/>
            <p14:sldId id="4816"/>
            <p14:sldId id="4819"/>
            <p14:sldId id="4820"/>
            <p14:sldId id="4821"/>
            <p14:sldId id="4822"/>
            <p14:sldId id="4823"/>
            <p14:sldId id="4834"/>
            <p14:sldId id="4825"/>
            <p14:sldId id="4817"/>
            <p14:sldId id="4826"/>
            <p14:sldId id="4827"/>
            <p14:sldId id="4828"/>
            <p14:sldId id="4829"/>
            <p14:sldId id="4830"/>
            <p14:sldId id="4832"/>
            <p14:sldId id="4833"/>
          </p14:sldIdLst>
        </p14:section>
        <p14:section name="Sección sin título" id="{54E59A4D-15AA-471B-BF8C-B99B0A3255D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99FFCC"/>
    <a:srgbClr val="FFFFFF"/>
    <a:srgbClr val="A20000"/>
    <a:srgbClr val="080808"/>
    <a:srgbClr val="006666"/>
    <a:srgbClr val="99FF99"/>
    <a:srgbClr val="FF5050"/>
    <a:srgbClr val="9CD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22" autoAdjust="0"/>
  </p:normalViewPr>
  <p:slideViewPr>
    <p:cSldViewPr>
      <p:cViewPr varScale="1">
        <p:scale>
          <a:sx n="54" d="100"/>
          <a:sy n="54" d="100"/>
        </p:scale>
        <p:origin x="76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8.xml"/><Relationship Id="rId3" Type="http://schemas.openxmlformats.org/officeDocument/2006/relationships/slide" Target="slides/slide17.xml"/><Relationship Id="rId4" Type="http://schemas.openxmlformats.org/officeDocument/2006/relationships/slide" Target="slides/slide16.xml"/><Relationship Id="rId5" Type="http://schemas.openxmlformats.org/officeDocument/2006/relationships/slide" Target="slides/slide15.xml"/><Relationship Id="rId6" Type="http://schemas.openxmlformats.org/officeDocument/2006/relationships/slide" Target="slides/slide14.xml"/><Relationship Id="rId7" Type="http://schemas.openxmlformats.org/officeDocument/2006/relationships/slide" Target="slides/slide13.xml"/><Relationship Id="rId8" Type="http://schemas.openxmlformats.org/officeDocument/2006/relationships/slide" Target="slides/slide12.xml"/><Relationship Id="rId9" Type="http://schemas.openxmlformats.org/officeDocument/2006/relationships/slide" Target="slides/slide11.xml"/><Relationship Id="rId10" Type="http://schemas.openxmlformats.org/officeDocument/2006/relationships/slide" Target="slides/slide10.xml"/><Relationship Id="rId11" Type="http://schemas.openxmlformats.org/officeDocument/2006/relationships/slide" Target="slides/slide9.xml"/><Relationship Id="rId12" Type="http://schemas.openxmlformats.org/officeDocument/2006/relationships/slide" Target="slides/slide8.xml"/><Relationship Id="rId13" Type="http://schemas.openxmlformats.org/officeDocument/2006/relationships/slide" Target="slides/slide7.xml"/><Relationship Id="rId14" Type="http://schemas.openxmlformats.org/officeDocument/2006/relationships/slide" Target="slides/slide6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Relationship Id="rId26" Type="http://schemas.openxmlformats.org/officeDocument/2006/relationships/font" Target="fonts/font6.fntdata"/><Relationship Id="rId27" Type="http://schemas.openxmlformats.org/officeDocument/2006/relationships/font" Target="fonts/font7.fntdata"/><Relationship Id="rId28" Type="http://schemas.openxmlformats.org/officeDocument/2006/relationships/font" Target="fonts/font8.fntdata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BEDEB-56A2-4603-BB8B-005D3DE4B93B}" type="datetimeFigureOut">
              <a:rPr lang="es-PE" smtClean="0"/>
              <a:t>5/10/2026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3773D-0ABB-4FE2-9308-662E4F80696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0633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6518" y="1951178"/>
            <a:ext cx="13034964" cy="376382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6518" y="5829301"/>
            <a:ext cx="13034964" cy="2057399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15545739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1242845"/>
            <a:ext cx="15527628" cy="4105229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1" y="5486186"/>
            <a:ext cx="15527628" cy="2052275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7659039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258300" y="3550639"/>
            <a:ext cx="7658100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0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492" y="3556527"/>
            <a:ext cx="7310211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370662" y="4576519"/>
            <a:ext cx="7659041" cy="41102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94635" y="3556527"/>
            <a:ext cx="7322706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9258301" y="4576519"/>
            <a:ext cx="7658102" cy="41102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3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4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64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914400"/>
            <a:ext cx="5903532" cy="3034878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617094" y="914401"/>
            <a:ext cx="9300245" cy="77723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2" y="3949278"/>
            <a:ext cx="5903534" cy="4737522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4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2" y="914400"/>
            <a:ext cx="8902454" cy="3034881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37205" y="914402"/>
            <a:ext cx="4883037" cy="77724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92" y="3949278"/>
            <a:ext cx="8902424" cy="4737521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0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91" y="6434061"/>
            <a:ext cx="15546648" cy="121741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77116" y="1047392"/>
            <a:ext cx="14733798" cy="4821204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7663092"/>
            <a:ext cx="15546678" cy="1023708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0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914399"/>
            <a:ext cx="15546678" cy="5140868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307232"/>
            <a:ext cx="15546678" cy="237957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09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18" y="914400"/>
            <a:ext cx="13954128" cy="4489356"/>
          </a:xfrm>
        </p:spPr>
        <p:txBody>
          <a:bodyPr anchor="ctr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580967" y="5415048"/>
            <a:ext cx="13128449" cy="892182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6559195"/>
            <a:ext cx="15546678" cy="21315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02232" y="113124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36337" y="44903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6672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3208082"/>
            <a:ext cx="15546678" cy="376775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993503"/>
            <a:ext cx="15546678" cy="1710966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75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70661" y="914400"/>
            <a:ext cx="15546678" cy="240764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0661" y="3550640"/>
            <a:ext cx="494846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0661" y="4415033"/>
            <a:ext cx="4948464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78584" y="3550640"/>
            <a:ext cx="493728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662023" y="4415033"/>
            <a:ext cx="4955027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7" y="3550640"/>
            <a:ext cx="49573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959947" y="4415033"/>
            <a:ext cx="4957392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43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70661" y="916158"/>
            <a:ext cx="15546678" cy="240588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0662" y="6307230"/>
            <a:ext cx="494461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0662" y="3550640"/>
            <a:ext cx="4944614" cy="2286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0662" y="7171623"/>
            <a:ext cx="4944614" cy="1515177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4139" y="6307230"/>
            <a:ext cx="495274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662022" y="3550640"/>
            <a:ext cx="4955028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662022" y="7171621"/>
            <a:ext cx="4955028" cy="151517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8" y="6307230"/>
            <a:ext cx="495102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959947" y="3550640"/>
            <a:ext cx="4957392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959760" y="7171618"/>
            <a:ext cx="4957580" cy="151518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2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3550640"/>
            <a:ext cx="15546678" cy="513616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57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914402"/>
            <a:ext cx="3829989" cy="7772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914402"/>
            <a:ext cx="11488086" cy="77723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1274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8288005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3" y="3550640"/>
            <a:ext cx="15546678" cy="5136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18106" y="8824913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0662" y="8824913"/>
            <a:ext cx="1000933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71017" y="8824913"/>
            <a:ext cx="114632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0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</p:sldLayoutIdLs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tx1"/>
        </a:buClr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7.png"/><Relationship Id="rId8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6.png"/><Relationship Id="rId6" Type="http://schemas.openxmlformats.org/officeDocument/2006/relationships/image" Target="../media/image1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23.png"/><Relationship Id="rId7" Type="http://schemas.openxmlformats.org/officeDocument/2006/relationships/image" Target="../media/image11.png"/><Relationship Id="rId8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4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2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5" Type="http://schemas.openxmlformats.org/officeDocument/2006/relationships/image" Target="../media/image7.png"/><Relationship Id="rId6" Type="http://schemas.openxmlformats.org/officeDocument/2006/relationships/image" Target="../media/image3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pic>
        <p:nvPicPr>
          <p:cNvPr id="5" name="Picture 4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38007"/>
            <a:ext cx="17797385" cy="14873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103120"/>
            <a:ext cx="15544800" cy="23774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200"/>
              </a:spcAft>
            </a:pPr>
            <a:r>
              <a:rPr sz="5400" b="1" i="0">
                <a:solidFill>
                  <a:srgbClr val="FF0000"/>
                </a:solidFill>
                <a:latin typeface="Comic Sans MS"/>
              </a:rPr>
              <a:t>III Maratón Regional de Lectura y Narración Oral</a:t>
            </a:r>
          </a:p>
          <a:p>
            <a:pPr algn="ctr">
              <a:spcAft>
                <a:spcPts val="200"/>
              </a:spcAft>
            </a:pPr>
            <a:r>
              <a:rPr sz="5400" b="1" i="0">
                <a:solidFill>
                  <a:srgbClr val="FF0000"/>
                </a:solidFill>
                <a:latin typeface="Comic Sans MS"/>
              </a:rPr>
              <a:t>con estudiantes y familias – La Libertad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4663440"/>
            <a:ext cx="1554480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4000" b="1" i="0">
                <a:solidFill>
                  <a:srgbClr val="2FA3EE"/>
                </a:solidFill>
                <a:latin typeface="Comic Sans MS"/>
              </a:rPr>
              <a:t>“Leer y narrar, un camino para transformar”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669280"/>
            <a:ext cx="15544800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0033CC"/>
                </a:solidFill>
                <a:latin typeface="Comic Sans MS"/>
              </a:rPr>
              <a:t>27 de octubre de 2026 · Inicial, Primaria y Secundaria</a:t>
            </a:r>
          </a:p>
        </p:txBody>
      </p:sp>
      <p:sp>
        <p:nvSpPr>
          <p:cNvPr id="9" name="Oval 8"/>
          <p:cNvSpPr/>
          <p:nvPr/>
        </p:nvSpPr>
        <p:spPr>
          <a:xfrm>
            <a:off x="7406640" y="672084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062" y="6903262"/>
            <a:ext cx="595274" cy="59527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686800" y="6720840"/>
            <a:ext cx="960120" cy="960120"/>
          </a:xfrm>
          <a:prstGeom prst="ellipse">
            <a:avLst/>
          </a:prstGeom>
          <a:solidFill>
            <a:srgbClr val="2FA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2" name="Picture 11" descr="microph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222" y="6903262"/>
            <a:ext cx="595274" cy="59527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9966959" y="672084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4" name="Picture 13" descr="users-grou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382" y="6903262"/>
            <a:ext cx="595274" cy="5952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8092440"/>
            <a:ext cx="10972800" cy="1280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>
                <a:solidFill>
                  <a:srgbClr val="1A1A1A"/>
                </a:solidFill>
                <a:latin typeface="Comic Sans MS"/>
              </a:rPr>
              <a:t>Oficio Múltiple N° 000670-2026-GRLL-GGR-GRE (15/09/2026)</a:t>
            </a:r>
          </a:p>
          <a:p>
            <a:pPr algn="l">
              <a:spcAft>
                <a:spcPts val="200"/>
              </a:spcAft>
            </a:pPr>
            <a:r>
              <a:rPr sz="2000" b="1" i="0">
                <a:solidFill>
                  <a:srgbClr val="1A1A1A"/>
                </a:solidFill>
                <a:latin typeface="Comic Sans MS"/>
              </a:rPr>
              <a:t>Asistencia técnica a directivos · UGEL Pacasmayo, octubre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¿QUÉ ES LA III MARATÓN?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77440"/>
            <a:ext cx="16642080" cy="1280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Una jornada simbólica y comunitaria: el mismo día, en toda la región, las II.EE. públicas y privadas abren un espacio para leer, escuchar, conversar y narrar en comunidad.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051560" y="402336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calendar-ev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4171035"/>
            <a:ext cx="481888" cy="481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402336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27 de octubre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892040"/>
            <a:ext cx="4800600" cy="19202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Simultánea en toda La Libertad.</a:t>
            </a:r>
          </a:p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Coincide con el Día de la Educación Secundaria.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8404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6675120" y="402336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schoo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4171035"/>
            <a:ext cx="481888" cy="481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35240" y="402336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Tres niveles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4892040"/>
            <a:ext cx="4800600" cy="19202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Inicial, Primaria y Secundaria.</a:t>
            </a:r>
          </a:p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Con estudiantes, docentes y familias.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070080" y="38404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12298680" y="402336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0" name="Picture 19" descr="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4171035"/>
            <a:ext cx="481888" cy="4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58800" y="402336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Plan Lector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0" y="4892040"/>
            <a:ext cx="4800600" cy="19202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Se apoya en lo que cada IE ya trabaja durante el año.</a:t>
            </a:r>
          </a:p>
          <a:p>
            <a:pPr algn="just">
              <a:spcAft>
                <a:spcPts val="600"/>
              </a:spcAft>
            </a:pPr>
            <a:r>
              <a:rPr sz="2500" b="1" i="0">
                <a:solidFill>
                  <a:srgbClr val="1A1A1A"/>
                </a:solidFill>
                <a:latin typeface="Comic Sans MS"/>
              </a:rPr>
              <a:t>Ese día se hace visible y se abre a la comunidad.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2960" y="7269480"/>
            <a:ext cx="16642080" cy="201168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192024" bIns="192024"/>
          <a:lstStyle/>
          <a:p>
            <a:pPr algn="l">
              <a:spcAft>
                <a:spcPts val="800"/>
              </a:spcAft>
            </a:pPr>
            <a:r>
              <a:rPr sz="3000" b="1" i="0">
                <a:solidFill>
                  <a:srgbClr val="FFFF00"/>
                </a:solidFill>
                <a:latin typeface="Comic Sans MS"/>
              </a:rPr>
              <a:t>NO es un concurso. </a:t>
            </a:r>
            <a:r>
              <a:rPr sz="2600" b="1" i="0">
                <a:solidFill>
                  <a:srgbClr val="FFFFFF"/>
                </a:solidFill>
                <a:latin typeface="Comic Sans MS"/>
              </a:rPr>
              <a:t>No mide quién lee más, más rápido ni durante más tiempo.</a:t>
            </a:r>
          </a:p>
          <a:p>
            <a:pPr algn="l">
              <a:spcAft>
                <a:spcPts val="80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>No se trata de leer muchas horas, sino de encontrarnos alrededor de la palabra.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FINALIDAD Y OBJETIVOS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77440"/>
            <a:ext cx="16642080" cy="1508760"/>
          </a:xfrm>
          <a:prstGeom prst="rect">
            <a:avLst/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Objetivo general: </a:t>
            </a:r>
            <a:r>
              <a:rPr sz="2200" b="1" i="0">
                <a:solidFill>
                  <a:srgbClr val="1A1A1A"/>
                </a:solidFill>
                <a:latin typeface="Comic Sans MS"/>
              </a:rPr>
              <a:t>fomentar experiencias significativas de lectura y narración oral entre estudiantes, docentes y familias de los tres niveles, que fortalezcan la identidad lectora, la palabra compartida y el vínculo IE – familia – comunidad.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16052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051560" y="43434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users-gro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4491075"/>
            <a:ext cx="481888" cy="481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43434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Encuentro simultáneo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212079"/>
            <a:ext cx="4800600" cy="13258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Un espacio de lectura y narración el mismo día en todas las II.EE., adecuado a cada nivel.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416052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6675120" y="43434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4491075"/>
            <a:ext cx="481888" cy="481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35240" y="43434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Gusto por leer y narrar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5212079"/>
            <a:ext cx="4800600" cy="13258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Como prácticas placenteras, sociales y culturales, no como una obligación escolar más.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070080" y="416052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12298680" y="43434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0" name="Picture 19" descr="ho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4491075"/>
            <a:ext cx="481888" cy="4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58800" y="43434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Familias activas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0" y="5212079"/>
            <a:ext cx="4800600" cy="13258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Como lectoras, narradoras y acompañantes del proceso lector de sus hijas e hijos.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39312" y="681228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4" name="Oval 23"/>
          <p:cNvSpPr/>
          <p:nvPr/>
        </p:nvSpPr>
        <p:spPr>
          <a:xfrm>
            <a:off x="3867912" y="699516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5" name="Picture 24" descr="map-pi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587" y="7142835"/>
            <a:ext cx="481888" cy="4818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828032" y="699516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Diversidad liberteña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3632" y="7863840"/>
            <a:ext cx="4800600" cy="13258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Recuperar relatos, mitos, leyendas e historias propias de cada comunidad.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262872" y="681228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9" name="Oval 28"/>
          <p:cNvSpPr/>
          <p:nvPr/>
        </p:nvSpPr>
        <p:spPr>
          <a:xfrm>
            <a:off x="9491472" y="699516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0" name="Picture 29" descr="bul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9147" y="7142835"/>
            <a:ext cx="481888" cy="48188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451592" y="699516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Docente mediador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37192" y="7863840"/>
            <a:ext cx="4800600" cy="13258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Generar experiencias creativas con los recursos disponibles en la 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BASE NORMATIVA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514600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83080" y="2423160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Ley N.° 28044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, Ley General de Educación, y su Reglamento (D.S. N.° 011-2012-ED).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685031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83080" y="3593591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RVM N.° 062-2021-MINEDU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: disposiciones para el Plan Lector en II.EE. y programas de Educación Básica.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855464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83080" y="4764024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RVM N.° 556-2024-MINEDU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: norma técnica para el año escolar en Educación Básica.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6025896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83080" y="5934456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RGR N.° 002643-2025-GRLL-GGR-GRE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: antecedente directo de las Maratones Regionales de Lectura.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7196327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7104888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RGR N.° 000026-2026-GGR-GRE-SGGP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: Lineamientos Regionales del Plan Lector.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8366760"/>
            <a:ext cx="731520" cy="7315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8275320"/>
            <a:ext cx="15636240" cy="10058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300" b="1" i="0">
                <a:solidFill>
                  <a:srgbClr val="FF0000"/>
                </a:solidFill>
                <a:latin typeface="Comic Sans MS"/>
              </a:rPr>
              <a:t>RGR N.° 0000501-2026-GRLL-GGR-GRE</a:t>
            </a:r>
            <a:r>
              <a:rPr sz="2300" b="1" i="0">
                <a:solidFill>
                  <a:srgbClr val="1A1A1A"/>
                </a:solidFill>
                <a:latin typeface="Comic Sans MS"/>
              </a:rPr>
              <a:t>: Plan de Trabajo de la Subgerencia de Gestión Pedagógica.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PRINCIPIOS ORIENTADORES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5603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9" name="Picture 8" descr="mood-sm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2707995"/>
            <a:ext cx="481888" cy="481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11680" y="25603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Práctica placentera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42900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Leer y narrar son prácticas sociales y placenteras, no una medición de desempeño.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237744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3" name="Oval 12"/>
          <p:cNvSpPr/>
          <p:nvPr/>
        </p:nvSpPr>
        <p:spPr>
          <a:xfrm>
            <a:off x="6675120" y="25603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4" name="Picture 13" descr="trophy-o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2707995"/>
            <a:ext cx="481888" cy="4818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35240" y="25603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No es competencia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342900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Nadie debe sentir que “lee menos” o “narra peor”. Todas las formas de participar son válidas.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0" y="237744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8" name="Oval 17"/>
          <p:cNvSpPr/>
          <p:nvPr/>
        </p:nvSpPr>
        <p:spPr>
          <a:xfrm>
            <a:off x="12298680" y="25603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9" name="Picture 18" descr="message-cir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2707995"/>
            <a:ext cx="481888" cy="4818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258800" y="25603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Oral = escrito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0" y="342900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Contar una historia familiar o una leyenda vale tanto como leer un libro.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594360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3" name="Oval 22"/>
          <p:cNvSpPr/>
          <p:nvPr/>
        </p:nvSpPr>
        <p:spPr>
          <a:xfrm>
            <a:off x="1051560" y="612648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4" name="Picture 23" descr="worl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235" y="6274155"/>
            <a:ext cx="481888" cy="481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11680" y="612648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Diversidad es riqueza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699516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Cada IE lee y narra desde su territorio, su lengua, sus costumbres y sus recursos.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46520" y="594360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8" name="Oval 27"/>
          <p:cNvSpPr/>
          <p:nvPr/>
        </p:nvSpPr>
        <p:spPr>
          <a:xfrm>
            <a:off x="6675120" y="612648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9" name="Picture 28" descr="users-grou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795" y="6274155"/>
            <a:ext cx="481888" cy="48188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635240" y="612648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Familias protagonistas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20840" y="699516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Se les invita a leer, narrar y compartir, no solo a observar.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2070080" y="5943600"/>
            <a:ext cx="534924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33" name="Oval 32"/>
          <p:cNvSpPr/>
          <p:nvPr/>
        </p:nvSpPr>
        <p:spPr>
          <a:xfrm>
            <a:off x="12298680" y="612648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4" name="Picture 33" descr="puzzl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46355" y="6274155"/>
            <a:ext cx="481888" cy="48188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3258800" y="612648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Cada IE contextualiza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344400" y="6995160"/>
            <a:ext cx="480060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600" b="1" i="0">
                <a:solidFill>
                  <a:srgbClr val="1A1A1A"/>
                </a:solidFill>
                <a:latin typeface="Comic Sans MS"/>
              </a:rPr>
              <a:t>El marco es común; la forma concreta la define cada equipo directivo y docente.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PARTICIPANTES Y ENFOQUES PEDAGÓGICOS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6035040" cy="6949440"/>
          </a:xfrm>
          <a:prstGeom prst="roundRect">
            <a:avLst>
              <a:gd name="adj" fmla="val 6000"/>
            </a:avLst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514600"/>
            <a:ext cx="731520" cy="7315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9" name="Picture 8" descr="users-gro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548" y="2653588"/>
            <a:ext cx="453542" cy="4535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20240" y="2514600"/>
            <a:ext cx="4846320" cy="73152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 i="0">
                <a:solidFill>
                  <a:srgbClr val="FF0000"/>
                </a:solidFill>
                <a:latin typeface="Comic Sans MS"/>
              </a:rPr>
              <a:t>¿Quiénes participan?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291840"/>
            <a:ext cx="5577840" cy="5852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Estudiantes de Inicial, Primaria y Secundaria (públicas y privadas).</a:t>
            </a:r>
          </a:p>
          <a:p>
            <a:pPr algn="l">
              <a:spcAft>
                <a:spcPts val="14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Docentes, directivos y equipos de Plan Lector.</a:t>
            </a:r>
          </a:p>
          <a:p>
            <a:pPr algn="l">
              <a:spcAft>
                <a:spcPts val="14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Familias y comunidad: madres, padres, abuelos, hermanos mayores.</a:t>
            </a:r>
          </a:p>
          <a:p>
            <a:pPr algn="l">
              <a:spcAft>
                <a:spcPts val="14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Especialistas de UGEL y GRE: acompañamiento y difusión.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0" y="2377440"/>
            <a:ext cx="502920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3" name="Oval 12"/>
          <p:cNvSpPr/>
          <p:nvPr/>
        </p:nvSpPr>
        <p:spPr>
          <a:xfrm>
            <a:off x="7360920" y="2560320"/>
            <a:ext cx="777240" cy="77724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4" name="Picture 13" descr="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595" y="2707995"/>
            <a:ext cx="481888" cy="4818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21040" y="2560320"/>
            <a:ext cx="3657600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Lectura como práctica social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640" y="3429000"/>
            <a:ext cx="448056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Cada lectura abre espacio a la conversación, la pregunta y el intercambio.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90120" y="2377440"/>
            <a:ext cx="502920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8" name="Oval 17"/>
          <p:cNvSpPr/>
          <p:nvPr/>
        </p:nvSpPr>
        <p:spPr>
          <a:xfrm>
            <a:off x="12618720" y="2560320"/>
            <a:ext cx="777240" cy="77724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9" name="Picture 18" descr="micro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395" y="2707995"/>
            <a:ext cx="481888" cy="4818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578840" y="2560320"/>
            <a:ext cx="365759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Narración oral: memoria e identidad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64440" y="3429000"/>
            <a:ext cx="448056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Mitos, leyendas y recuerdos familiares también son literatura viva.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0" y="5943600"/>
            <a:ext cx="502920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3" name="Oval 22"/>
          <p:cNvSpPr/>
          <p:nvPr/>
        </p:nvSpPr>
        <p:spPr>
          <a:xfrm>
            <a:off x="7360920" y="6126480"/>
            <a:ext cx="777240" cy="77724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4" name="Picture 23" descr="bul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8595" y="6274155"/>
            <a:ext cx="481888" cy="481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321040" y="6126480"/>
            <a:ext cx="3657600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Caminos de transformación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6995160"/>
            <a:ext cx="448056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Ponerse en el lugar del otro, nombrar lo que se siente: el sentido del lema.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2390120" y="5943600"/>
            <a:ext cx="5029200" cy="33375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8" name="Oval 27"/>
          <p:cNvSpPr/>
          <p:nvPr/>
        </p:nvSpPr>
        <p:spPr>
          <a:xfrm>
            <a:off x="12618720" y="6126480"/>
            <a:ext cx="777240" cy="77724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9" name="Picture 28" descr="hear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6395" y="6274155"/>
            <a:ext cx="481888" cy="48188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3578840" y="6126480"/>
            <a:ext cx="365759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Mediación atenta y afectuosa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64440" y="6995160"/>
            <a:ext cx="4480560" cy="214883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Docente y familia eligen, crean clima y preguntan, sin evaluar.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ORGANIZACIÓN: SEIS MOMENTOS, NO HORARIOS FIJOS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645920" y="256032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Antes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Semanas previas: equipo responsable, textos elegidos, familias invitadas y ambientación.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30168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2" name="Oval 11"/>
          <p:cNvSpPr/>
          <p:nvPr/>
        </p:nvSpPr>
        <p:spPr>
          <a:xfrm>
            <a:off x="4453128" y="256032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07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Apertura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7328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Bienvenida breve que explique el sentido, con una narración, canción o gesto simbólico.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37376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6" name="Oval 15"/>
          <p:cNvSpPr/>
          <p:nvPr/>
        </p:nvSpPr>
        <p:spPr>
          <a:xfrm>
            <a:off x="7260336" y="2560320"/>
            <a:ext cx="960120" cy="960120"/>
          </a:xfrm>
          <a:prstGeom prst="ellipse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8816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Lectura y narración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4536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El corazón de la jornada: cada nivel y aula con sus propias actividades.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44584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0" name="Oval 19"/>
          <p:cNvSpPr/>
          <p:nvPr/>
        </p:nvSpPr>
        <p:spPr>
          <a:xfrm>
            <a:off x="10067544" y="256032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6024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Familias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1744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Leen, narran, escuchan o conversan con los estudiantes, dentro o fuera de la IE.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051792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4" name="Oval 23"/>
          <p:cNvSpPr/>
          <p:nvPr/>
        </p:nvSpPr>
        <p:spPr>
          <a:xfrm>
            <a:off x="12874752" y="256032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43232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Intercambio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88952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Comparten lo leído, recomiendan un texto, cuentan lo que más les gustó.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4859000" y="2377440"/>
            <a:ext cx="2606040" cy="585216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8" name="Oval 27"/>
          <p:cNvSpPr/>
          <p:nvPr/>
        </p:nvSpPr>
        <p:spPr>
          <a:xfrm>
            <a:off x="15681959" y="2560320"/>
            <a:ext cx="960120" cy="9601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950440" y="3657600"/>
            <a:ext cx="2423160" cy="91440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Cierre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996159" y="4617720"/>
            <a:ext cx="2331720" cy="35661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Reconocer a todos y dejar registro: fotos, mural, frase o audio.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" y="8458200"/>
            <a:ext cx="16642080" cy="9144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omic Sans MS"/>
              </a:rPr>
              <a:t>Cada IE decide cuánto dura cada momento, cuántas aulas participan y qué actividades elige.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EDUCACIÓN INICIAL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31720"/>
            <a:ext cx="16642080" cy="8229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La lectura siempre es mediada por el adulto: voz, gesto, imagen y afecto.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3576675"/>
            <a:ext cx="481888" cy="481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Imágenes y cuentos breves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La docente lee en voz alta y conversa: “¿qué creen que pasará?”.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667512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mus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3576675"/>
            <a:ext cx="481888" cy="481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3524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Canciones y rimas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Retahílas y adivinanzas; muy valiosas en salas de 2 y 3 años.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07008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1229868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0" name="Picture 19" descr="micro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3576675"/>
            <a:ext cx="481888" cy="4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5880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Narración sin libro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Un cuento contado con voz, gestos y algo de suspenso.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4" name="Oval 23"/>
          <p:cNvSpPr/>
          <p:nvPr/>
        </p:nvSpPr>
        <p:spPr>
          <a:xfrm>
            <a:off x="105156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5" name="Picture 24" descr="hom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235" y="6365595"/>
            <a:ext cx="481888" cy="4818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01168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Familias en la sala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Madres, padres o abuelos leen o narran; o envían un audio corto.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4652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9" name="Oval 28"/>
          <p:cNvSpPr/>
          <p:nvPr/>
        </p:nvSpPr>
        <p:spPr>
          <a:xfrm>
            <a:off x="667512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0" name="Picture 29" descr="puzz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795" y="6365595"/>
            <a:ext cx="481888" cy="48188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63524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Rincones lúdicos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084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Cojines, “la caja de los cuentos” y dramatizaciones sencillas.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34" name="Oval 33"/>
          <p:cNvSpPr/>
          <p:nvPr/>
        </p:nvSpPr>
        <p:spPr>
          <a:xfrm>
            <a:off x="1229868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5" name="Picture 34" descr="clo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46355" y="6365595"/>
            <a:ext cx="481888" cy="48188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325880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Duración corta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4440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De 10 a 20 minutos por experiencia: prima el disfrute y el vínculo.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EDUCACIÓN PRIMARIA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31720"/>
            <a:ext cx="16642080" cy="8229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Los estudiantes ganan autonomía, sin dejar de necesitar la mediación docente.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3576675"/>
            <a:ext cx="481888" cy="481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Lectura en voz alta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Cuentos, leyendas o fragmentos, por el docente o estudiantes voluntarios.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667512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map-p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3576675"/>
            <a:ext cx="481888" cy="481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3524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Mitos y leyendas liberteños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Relatos de la costa, la sierra o de la propia comunidad.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07008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1229868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0" name="Picture 19" descr="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3576675"/>
            <a:ext cx="481888" cy="4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5880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Lectura compartida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En parejas o grupos, con conversación: “¿qué parte te gustó más?”.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4" name="Oval 23"/>
          <p:cNvSpPr/>
          <p:nvPr/>
        </p:nvSpPr>
        <p:spPr>
          <a:xfrm>
            <a:off x="105156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5" name="Picture 24" descr="note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235" y="6365595"/>
            <a:ext cx="481888" cy="4818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01168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Autores regionales y nacionales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Con lo disponible en la biblioteca de aula o escolar.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4652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9" name="Oval 28"/>
          <p:cNvSpPr/>
          <p:nvPr/>
        </p:nvSpPr>
        <p:spPr>
          <a:xfrm>
            <a:off x="667512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0" name="Picture 29" descr="hom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795" y="6365595"/>
            <a:ext cx="481888" cy="48188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63524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El baúl de las historias familiares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084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Cada estudiante trae un relato contado por su familia.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34" name="Oval 33"/>
          <p:cNvSpPr/>
          <p:nvPr/>
        </p:nvSpPr>
        <p:spPr>
          <a:xfrm>
            <a:off x="1229868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5" name="Picture 34" descr="message-circl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46355" y="6365595"/>
            <a:ext cx="481888" cy="48188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325880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Círculos de recomendación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4440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Contar de qué trata un libro que les gustó.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EDUCACIÓN SECUNDARIA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31720"/>
            <a:ext cx="16642080" cy="8229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Más profundidad y protagonismo estudiantil: reflexión, identidad y voz propia.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0" name="Picture 9" descr="book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3576675"/>
            <a:ext cx="481888" cy="4818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1168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Lectura autónoma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Cuentos, poesía, crónicas o novela elegidos por los propios estudiantes.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667512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ho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795" y="3576675"/>
            <a:ext cx="481888" cy="4818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3524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Historias familiares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Relatos de vida, migración, oficios y anécdotas del distrito.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070080" y="324612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12298680" y="342900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0" name="Picture 19" descr="e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6355" y="3576675"/>
            <a:ext cx="481888" cy="4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58800" y="342900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Memoria local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0" y="4297679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Entrevistar antes a un adulto mayor y narrar su historia ese día.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4" name="Oval 23"/>
          <p:cNvSpPr/>
          <p:nvPr/>
        </p:nvSpPr>
        <p:spPr>
          <a:xfrm>
            <a:off x="105156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5" name="Picture 24" descr="users-grou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235" y="6365595"/>
            <a:ext cx="481888" cy="48188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01168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Conversación literaria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Círculos para discutir un texto y relacionarlo con su realidad.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4652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9" name="Oval 28"/>
          <p:cNvSpPr/>
          <p:nvPr/>
        </p:nvSpPr>
        <p:spPr>
          <a:xfrm>
            <a:off x="667512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0" name="Picture 29" descr="microphon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795" y="6365595"/>
            <a:ext cx="481888" cy="48188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63524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Booktalks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084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“Un minuto para convencerte de leer este libro”.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0" y="6035040"/>
            <a:ext cx="5349240" cy="26060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34" name="Oval 33"/>
          <p:cNvSpPr/>
          <p:nvPr/>
        </p:nvSpPr>
        <p:spPr>
          <a:xfrm>
            <a:off x="12298680" y="62179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35" name="Picture 34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46355" y="6365595"/>
            <a:ext cx="481888" cy="48188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3258800" y="6217920"/>
            <a:ext cx="397763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0000"/>
                </a:solidFill>
                <a:latin typeface="Comic Sans MS"/>
              </a:rPr>
              <a:t>Microrrelatos propios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44400" y="7086600"/>
            <a:ext cx="4800600" cy="14173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300" b="1" i="0">
                <a:solidFill>
                  <a:srgbClr val="1A1A1A"/>
                </a:solidFill>
                <a:latin typeface="Comic Sans MS"/>
              </a:rPr>
              <a:t>Escritos a partir de una experiencia personal, para leerlos o narrarlos.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22960" y="8869680"/>
            <a:ext cx="16642080" cy="685800"/>
          </a:xfrm>
          <a:prstGeom prst="rect">
            <a:avLst/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Que sean los adolescentes quienes elijan qué leer o narrar, más allá del canon escolar.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PARTICIPACIÓN DE LAS FAMILIAS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31720"/>
            <a:ext cx="16642080" cy="82296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Las familias no asisten solo a observar: son lectoras y narradoras. Nada de esto requiere gastos.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00400"/>
            <a:ext cx="10424160" cy="621792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164592" bIns="164592"/>
          <a:lstStyle/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Leer juntos en casa un cuento breve los días previos y comentarlo.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Narrar una historia familiar: cómo llegaron al barrio, la niñez de los abuelos.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Compartir un mito, leyenda o relato del pueblo, tal como lo recuerdan.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Recomendar un libro o una historia, de forma oral o en un mensaje breve.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Asistir el 27 de octubre a leer o narrar unos minutos en el aula.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Grabar un audio o video corto si no pueden asistir.</a:t>
            </a:r>
          </a:p>
          <a:p>
            <a:pPr algn="l">
              <a:spcAft>
                <a:spcPts val="10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Participar en un círculo de lectura familiar, aunque sea breve.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612880" y="3200400"/>
            <a:ext cx="5852160" cy="2926080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600" b="1" i="0">
                <a:solidFill>
                  <a:srgbClr val="FFFF00"/>
                </a:solidFill>
                <a:latin typeface="Comic Sans MS"/>
              </a:rPr>
              <a:t>Invitar con anticipación</a:t>
            </a:r>
          </a:p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omic Sans MS"/>
              </a:rPr>
              <a:t>De una a dos semanas antes, en un lenguaje cercano.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612880" y="6400800"/>
            <a:ext cx="5852160" cy="3017520"/>
          </a:xfrm>
          <a:prstGeom prst="roundRect">
            <a:avLst>
              <a:gd name="adj" fmla="val 6000"/>
            </a:avLst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600" b="1" i="0">
                <a:solidFill>
                  <a:srgbClr val="FF0000"/>
                </a:solidFill>
                <a:latin typeface="Comic Sans MS"/>
              </a:rPr>
              <a:t>Mensaje clave</a:t>
            </a:r>
          </a:p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No se requiere ser “buen lector” ni tener libros en casa: basta con la disposición de compartir una historia.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BANCO DE ACTIVIDADES SUGERIDAS (1/2)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77440"/>
            <a:ext cx="8138160" cy="685800"/>
          </a:xfrm>
          <a:prstGeom prst="rect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Educación Inicial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154680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La caja sorpresa de los cuentos: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cada niño saca un cuento y la docente lo lee.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4178808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Títeres de dedo o de media: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narrar con títeres de material reciclado.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5202936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El abuelo o la abuela cuentacuentos: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un familiar mayor narra en la sala.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6227064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Canciones y rimas de siempre: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juegos de palabras tradicionales de la comunidad.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326880" y="2377440"/>
            <a:ext cx="8138160" cy="6858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Educación Primaria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26880" y="3154680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El rincón viajero: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una maleta de libros que circula por las casas.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4178808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Mapa de leyendas de mi región: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cada aula ubica y narra una leyenda local.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26880" y="5202936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Cadena de recomendaciones: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“Léelo si te gusta…”.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26880" y="6227064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El cuentacuentos misterioso: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completar un cuento y narrarlo con un estilo sorpresa.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26880" y="7251192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Biblioteca de historias familiares: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libro colectivo del aula con los relatos de casa.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BANCO DE ACTIVIDADES SUGERIDAS (2/2)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77440"/>
            <a:ext cx="8138160" cy="685800"/>
          </a:xfrm>
          <a:prstGeom prst="rect">
            <a:avLst/>
          </a:prstGeom>
          <a:solidFill>
            <a:srgbClr val="2FA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Educación Secundaria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154680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Booktalk relámpago: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un minuto para “vender” un libro.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4178808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Historias que no se cuentan todos los días: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entrevistas previas a un mayor, narradas ese día.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5202936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Micrófono abierto literario: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poemas, microrrelatos o fragmentos en voz alta.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6227064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Cartas al futuro / a mi comunidad: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escribir y leer una carta breve.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7251192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Círculo de la palabra: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en ronda, cada uno comparte una historia o reflexión.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26880" y="2377440"/>
            <a:ext cx="8138160" cy="685800"/>
          </a:xfrm>
          <a:prstGeom prst="rect">
            <a:avLst/>
          </a:prstGeom>
          <a:solidFill>
            <a:srgbClr val="86C1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Comunes para toda la IE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3154680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Árbol o mural de las historias: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cada participante escribe o dibuja lo que leyó o narró.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26880" y="4178808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Medidor de lectura simbólico: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cohete, árbol o camino: memoria visual, sin competir.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26880" y="5202936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Feria de cuentos y leyendas locales: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espacios rotativos por grados.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26880" y="6227064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Muro de recomendaciones familiares: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por escrito o en audio breve.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26880" y="7251192"/>
            <a:ext cx="8138160" cy="932688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09728" bIns="109728"/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Fotografía y frase del día: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cada aula resume lo vivido.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MOVILIZACIÓN, COMUNICACIÓN Y REGISTRO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8138160" cy="69494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514600"/>
            <a:ext cx="731520" cy="7315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9" name="Picture 8" descr="speakerph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548" y="2653588"/>
            <a:ext cx="453542" cy="4535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20240" y="2514600"/>
            <a:ext cx="6858000" cy="73152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Campaña de expectativa (antes del 27)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291840"/>
            <a:ext cx="7589520" cy="43891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Mensajes a las familias por WhatsApp, cuaderno o agenda.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Cartel o mural de cuenta regresiva en la entrada.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Afiches y frases hechos por los estudiantes.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Publicaciones en redes institucionales, si las hay.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Videos o audios breves grabados con celular.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7280" y="7818120"/>
            <a:ext cx="7589520" cy="13716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Tono cálido y motivador: una fiesta regional, nunca exigencia o control.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26880" y="2377440"/>
            <a:ext cx="8138160" cy="69494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9555480" y="2514600"/>
            <a:ext cx="731520" cy="7315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5" name="Picture 14" descr="came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4468" y="2653588"/>
            <a:ext cx="453542" cy="4535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24160" y="2514600"/>
            <a:ext cx="6858000" cy="73152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Comic Sans MS"/>
              </a:rPr>
              <a:t>Registro y evidencias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0" y="3291840"/>
            <a:ext cx="7589520" cy="438912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Fotos y videos breves de los momentos más significativos.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Testimonios cortos de estudiantes, docentes y familias.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Producciones: murales, dibujos, relatos, grabaciones.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Un breve relato de la experiencia del equipo responsable.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01200" y="7818120"/>
            <a:ext cx="7589520" cy="1371600"/>
          </a:xfrm>
          <a:prstGeom prst="rect">
            <a:avLst/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A1A1A"/>
                </a:solidFill>
                <a:latin typeface="Comic Sans MS"/>
              </a:rPr>
              <a:t>Se prioriza cómo se vivió, no el conteo de participantes o libros. Sin carga administrativa adicional.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ROLES Y RESPONSABILIDADES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4206240" cy="1261872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GRE La Libertad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12080" y="2377440"/>
            <a:ext cx="12252960" cy="1261872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Elabora y difunde las orientaciones, brinda asistencia técnica a las UGEL y difunde las experiencias.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794760"/>
            <a:ext cx="4206240" cy="1261872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UGEL Pacasmayo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12080" y="3794760"/>
            <a:ext cx="12252960" cy="1261872"/>
          </a:xfrm>
          <a:prstGeom prst="roundRect">
            <a:avLst>
              <a:gd name="adj" fmla="val 6000"/>
            </a:avLst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Difunde, acompaña a directivos y docentes, y recoge las experiencias para sistematizarlas.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5212080"/>
            <a:ext cx="4206240" cy="1261872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Equipo directivo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12080" y="5212080"/>
            <a:ext cx="12252960" cy="1261872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Lidera la organización, la adecúa a su contexto e involucra a todos los niveles y a las familias.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6629400"/>
            <a:ext cx="4206240" cy="1261872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Docentes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12080" y="6629400"/>
            <a:ext cx="12252960" cy="1261872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Principales mediadores: eligen textos y relatos, generan el clima y acompañan a las familias.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8046720"/>
            <a:ext cx="4206240" cy="1261872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Familias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12080" y="8046720"/>
            <a:ext cx="12252960" cy="1261872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A1A1A"/>
                </a:solidFill>
                <a:latin typeface="Comic Sans MS"/>
              </a:rPr>
              <a:t>Lectoras, narradoras y acompañantes, que aportan sus propias historias y memorias.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LO QUE EL OFICIO MÚLTIPLE N° 000670 ENCARGA A LA UGEL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8183879" cy="301752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5603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9" name="Picture 8" descr="speakerph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35" y="2707995"/>
            <a:ext cx="481888" cy="481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11680" y="2560320"/>
            <a:ext cx="681227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0000"/>
                </a:solidFill>
                <a:latin typeface="Comic Sans MS"/>
              </a:rPr>
              <a:t>Difundir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429000"/>
            <a:ext cx="7635240" cy="182879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900" b="1" i="0">
                <a:solidFill>
                  <a:srgbClr val="1A1A1A"/>
                </a:solidFill>
                <a:latin typeface="Comic Sans MS"/>
              </a:rPr>
              <a:t>las orientaciones en las II.EE. públicas y privadas de los tres niveles.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81160" y="2377440"/>
            <a:ext cx="8183879" cy="301752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3" name="Oval 12"/>
          <p:cNvSpPr/>
          <p:nvPr/>
        </p:nvSpPr>
        <p:spPr>
          <a:xfrm>
            <a:off x="9509760" y="256032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4" name="Picture 13" descr="user-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435" y="2707995"/>
            <a:ext cx="481888" cy="4818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469880" y="2560320"/>
            <a:ext cx="6812280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0000"/>
                </a:solidFill>
                <a:latin typeface="Comic Sans MS"/>
              </a:rPr>
              <a:t>Acompañar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5480" y="3429000"/>
            <a:ext cx="7635240" cy="182879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900" b="1" i="0">
                <a:solidFill>
                  <a:srgbClr val="1A1A1A"/>
                </a:solidFill>
                <a:latin typeface="Comic Sans MS"/>
              </a:rPr>
              <a:t>con asistencia técnica a directivos y docentes, respetando la realidad y recursos de cada IE.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623560"/>
            <a:ext cx="8183879" cy="301752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8" name="Oval 17"/>
          <p:cNvSpPr/>
          <p:nvPr/>
        </p:nvSpPr>
        <p:spPr>
          <a:xfrm>
            <a:off x="1051560" y="580644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19" name="Picture 18" descr="users-grou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235" y="5954115"/>
            <a:ext cx="481888" cy="4818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11680" y="5806440"/>
            <a:ext cx="6812279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0000"/>
                </a:solidFill>
                <a:latin typeface="Comic Sans MS"/>
              </a:rPr>
              <a:t>Promover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6675120"/>
            <a:ext cx="7635240" cy="182879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900" b="1" i="0">
                <a:solidFill>
                  <a:srgbClr val="1A1A1A"/>
                </a:solidFill>
                <a:latin typeface="Comic Sans MS"/>
              </a:rPr>
              <a:t>la participación activa de las familias como lectoras y narradoras.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81160" y="5623560"/>
            <a:ext cx="8183879" cy="301752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3" name="Oval 22"/>
          <p:cNvSpPr/>
          <p:nvPr/>
        </p:nvSpPr>
        <p:spPr>
          <a:xfrm>
            <a:off x="9509760" y="5806440"/>
            <a:ext cx="777240" cy="77724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24" name="Picture 23" descr="chart-ba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7435" y="5954115"/>
            <a:ext cx="481888" cy="481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469880" y="5806440"/>
            <a:ext cx="6812280" cy="82296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0000"/>
                </a:solidFill>
                <a:latin typeface="Comic Sans MS"/>
              </a:rPr>
              <a:t>Sistematizar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55480" y="6675120"/>
            <a:ext cx="7635240" cy="1828799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just">
              <a:spcAft>
                <a:spcPts val="600"/>
              </a:spcAft>
            </a:pPr>
            <a:r>
              <a:rPr sz="2900" b="1" i="0">
                <a:solidFill>
                  <a:srgbClr val="1A1A1A"/>
                </a:solidFill>
                <a:latin typeface="Comic Sans MS"/>
              </a:rPr>
              <a:t>las experiencias más significativas para su difusión y valoración regional.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8915400"/>
            <a:ext cx="16642080" cy="64008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0033CC"/>
                </a:solidFill>
                <a:latin typeface="Comic Sans MS"/>
              </a:rPr>
              <a:t>Las II.EE. comparten sus evidencias con la UGEL según las indicaciones que esta les brinde.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ENVÍO DE EVIDENCIAS A LA UGEL PACASMAYO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8138160" cy="694944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514600"/>
            <a:ext cx="731520" cy="7315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0972" bIns="10972"/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omic Sans MS"/>
              </a:rPr>
              <a:t/>
            </a:r>
          </a:p>
        </p:txBody>
      </p:sp>
      <p:pic>
        <p:nvPicPr>
          <p:cNvPr id="9" name="Picture 8" descr="came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548" y="2653588"/>
            <a:ext cx="453542" cy="4535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20240" y="2514600"/>
            <a:ext cx="6858000" cy="73152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 i="0">
                <a:solidFill>
                  <a:srgbClr val="FF0000"/>
                </a:solidFill>
                <a:latin typeface="Comic Sans MS"/>
              </a:rPr>
              <a:t>¿Qué se envía?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337560"/>
            <a:ext cx="7589520" cy="4206240"/>
          </a:xfrm>
          <a:prstGeom prst="rect">
            <a:avLst/>
          </a:prstGeom>
          <a:noFill/>
        </p:spPr>
        <p:txBody>
          <a:bodyPr wrap="square" anchor="t" lIns="109728" rIns="109728" tIns="65836" bIns="65836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Fotos y videos breves de los momentos más significativos.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Testimonios cortos de estudiantes, docentes y familias.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Producciones de los estudiantes: murales, dibujos, relatos, audios.</a:t>
            </a:r>
          </a:p>
          <a:p>
            <a:pPr algn="l">
              <a:spcAft>
                <a:spcPts val="1200"/>
              </a:spcAft>
            </a:pPr>
            <a:r>
              <a:rPr sz="24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400" b="1" i="0">
                <a:solidFill>
                  <a:srgbClr val="1A1A1A"/>
                </a:solidFill>
                <a:latin typeface="Comic Sans MS"/>
              </a:rPr>
              <a:t>Un breve relato de la experiencia del equipo responsable.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7280" y="7726679"/>
            <a:ext cx="7589520" cy="14630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FFFF"/>
                </a:solidFill>
                <a:latin typeface="Comic Sans MS"/>
              </a:rPr>
              <a:t>Calidad antes que cantidad: lo importante es cómo se vivió la jornada.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26880" y="2377440"/>
            <a:ext cx="8138160" cy="6858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      Fecha límite de envío</a:t>
            </a:r>
          </a:p>
        </p:txBody>
      </p:sp>
      <p:pic>
        <p:nvPicPr>
          <p:cNvPr id="14" name="Picture 13" descr="calendar-ev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2468880"/>
            <a:ext cx="502920" cy="50292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326880" y="3108960"/>
            <a:ext cx="8138160" cy="914400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FF0000"/>
                </a:solidFill>
                <a:latin typeface="Comic Sans MS"/>
              </a:rPr>
              <a:t>[ Por definir 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26880" y="4206240"/>
            <a:ext cx="8138160" cy="6858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      Medio de envío</a:t>
            </a:r>
          </a:p>
        </p:txBody>
      </p:sp>
      <p:pic>
        <p:nvPicPr>
          <p:cNvPr id="17" name="Picture 16" descr="se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4297679"/>
            <a:ext cx="502920" cy="5029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9326880" y="4937759"/>
            <a:ext cx="8138160" cy="914400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FF0000"/>
                </a:solidFill>
                <a:latin typeface="Comic Sans MS"/>
              </a:rPr>
              <a:t>[ Por definir 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6880" y="6035040"/>
            <a:ext cx="8138160" cy="68580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omic Sans MS"/>
              </a:rPr>
              <a:t>      Responsable en la UGEL</a:t>
            </a:r>
          </a:p>
        </p:txBody>
      </p:sp>
      <p:pic>
        <p:nvPicPr>
          <p:cNvPr id="20" name="Picture 19" descr="user-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040" y="6126479"/>
            <a:ext cx="502920" cy="50292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326880" y="6766559"/>
            <a:ext cx="8138160" cy="914400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5836" bIns="65836"/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FF0000"/>
                </a:solidFill>
                <a:latin typeface="Comic Sans MS"/>
              </a:rPr>
              <a:t>[ Por definir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26880" y="7863840"/>
            <a:ext cx="8138160" cy="1463040"/>
          </a:xfrm>
          <a:prstGeom prst="rect">
            <a:avLst/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1A1A1A"/>
                </a:solidFill>
                <a:latin typeface="Comic Sans MS"/>
              </a:rPr>
              <a:t>Sin carga administrativa adicional para la IE (Orientaciones, sección 16).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ANEXO 1: FICHA DE ORGANIZACIÓN INSTITUCIONAL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77440"/>
            <a:ext cx="6583680" cy="6858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omic Sans MS"/>
              </a:rPr>
              <a:t>Aspecto</a:t>
            </a:r>
          </a:p>
        </p:txBody>
      </p:sp>
      <p:sp>
        <p:nvSpPr>
          <p:cNvPr id="8" name="Rectangle 7"/>
          <p:cNvSpPr/>
          <p:nvPr/>
        </p:nvSpPr>
        <p:spPr>
          <a:xfrm>
            <a:off x="7498079" y="2377440"/>
            <a:ext cx="9966960" cy="6858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omic Sans MS"/>
              </a:rPr>
              <a:t>Decisión de la institución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3154680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Equipo responsable de la Maratón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79" y="3154680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3995928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Niveles y aulas participantes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79" y="3995928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4837176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Actividades elegidas por nivel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8079" y="4837176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5678424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Estrategia de participación de las familias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79" y="5678424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6519672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Momento y forma de comunicación previa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79" y="6519672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7360920"/>
            <a:ext cx="6583680" cy="768096"/>
          </a:xfrm>
          <a:prstGeom prst="rect">
            <a:avLst/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FF0000"/>
                </a:solidFill>
                <a:latin typeface="Comic Sans MS"/>
              </a:rPr>
              <a:t>Forma de registro de la experiencia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79" y="7360920"/>
            <a:ext cx="9966960" cy="768096"/>
          </a:xfrm>
          <a:prstGeom prst="rect">
            <a:avLst/>
          </a:prstGeom>
          <a:noFill/>
          <a:ln w="317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8366760"/>
            <a:ext cx="16642080" cy="1143000"/>
          </a:xfrm>
          <a:prstGeom prst="rect">
            <a:avLst/>
          </a:prstGeom>
          <a:solidFill>
            <a:srgbClr val="D5E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 bIns="137160"/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FF0000"/>
                </a:solidFill>
                <a:latin typeface="Comic Sans MS"/>
              </a:rPr>
              <a:t>Anexo 2 · Fuentes: </a:t>
            </a:r>
            <a:r>
              <a:rPr sz="1900" b="1" i="0">
                <a:solidFill>
                  <a:srgbClr val="1A1A1A"/>
                </a:solidFill>
                <a:latin typeface="Comic Sans MS"/>
              </a:rPr>
              <a:t>biblioteca de aula y escolar, mitos y leyendas de cada distrito, relatos de las familias, Casa de la Literatura Peruana y Biblioteca Nacional del Perú (bpdigital.bnp.gob.pe).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00000" cy="1036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692640"/>
            <a:ext cx="18288000" cy="548640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rIns="109728" tIns="65836" bIns="65836"/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A1A1A"/>
                </a:solidFill>
                <a:latin typeface="Comic Sans M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92640"/>
            <a:ext cx="914400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omic Sans MS"/>
              </a:rPr>
              <a:t>Juan Marrero Ortiz · Especialista UGEL Pacasmayo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9692640"/>
            <a:ext cx="6949440" cy="54864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642080" cy="868680"/>
          </a:xfrm>
          <a:prstGeom prst="rect">
            <a:avLst/>
          </a:prstGeom>
          <a:noFill/>
        </p:spPr>
        <p:txBody>
          <a:bodyPr wrap="square" anchor="ctr" lIns="109728" rIns="109728" tIns="65836" bIns="65836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1A1A1A"/>
                </a:solidFill>
                <a:latin typeface="Comic Sans MS"/>
              </a:rPr>
              <a:t>RECOMENDACIONES FINALES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77440"/>
            <a:ext cx="10789920" cy="7040880"/>
          </a:xfrm>
          <a:prstGeom prst="roundRect">
            <a:avLst>
              <a:gd name="adj" fmla="val 6000"/>
            </a:avLst>
          </a:prstGeom>
          <a:solidFill>
            <a:srgbClr val="AABE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20040" rIns="320040" tIns="192024" bIns="192024"/>
          <a:lstStyle/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No se trata de leer muchas horas, sino de encontrarnos alrededor de la palabra.</a:t>
            </a:r>
          </a:p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Primero el disfrute: una Maratón breve y significativa vale más que una jornada larga y forzada.</a:t>
            </a:r>
          </a:p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Den espacio a la voz de los estudiantes: sus historias, recomendaciones y formas de narrar.</a:t>
            </a:r>
          </a:p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Valoren los relatos orales y familiares igual que los textos escritos.</a:t>
            </a:r>
          </a:p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Adapten todo a su realidad: lo rural y multigrado puede necesitar otra forma, y eso está bien.</a:t>
            </a:r>
          </a:p>
          <a:p>
            <a:pPr algn="l">
              <a:spcAft>
                <a:spcPts val="1200"/>
              </a:spcAft>
            </a:pPr>
            <a:r>
              <a:rPr sz="2500" b="1" i="0">
                <a:solidFill>
                  <a:srgbClr val="0033CC"/>
                </a:solidFill>
                <a:latin typeface="Comic Sans MS"/>
              </a:rPr>
              <a:t>• </a:t>
            </a:r>
            <a:r>
              <a:rPr sz="2500" b="1" i="0">
                <a:solidFill>
                  <a:srgbClr val="1A1A1A"/>
                </a:solidFill>
                <a:latin typeface="Comic Sans MS"/>
              </a:rPr>
              <a:t>Que ninguna familia se sienta excluida por no tener libros: narrar con la propia voz siempre es posible.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978640" y="2377440"/>
            <a:ext cx="5486400" cy="7040880"/>
          </a:xfrm>
          <a:prstGeom prst="roundRect">
            <a:avLst>
              <a:gd name="adj" fmla="val 6000"/>
            </a:avLst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64592" bIns="164592"/>
          <a:lstStyle/>
          <a:p>
            <a:pPr algn="ctr">
              <a:spcAft>
                <a:spcPts val="1000"/>
              </a:spcAft>
            </a:pPr>
            <a:r>
              <a:rPr sz="11000" b="1" i="0">
                <a:solidFill>
                  <a:srgbClr val="FFFFFF"/>
                </a:solidFill>
                <a:latin typeface="Comic Sans MS"/>
              </a:rPr>
              <a:t>27</a:t>
            </a:r>
          </a:p>
          <a:p>
            <a:pPr algn="ctr">
              <a:spcAft>
                <a:spcPts val="1000"/>
              </a:spcAft>
            </a:pPr>
            <a:r>
              <a:rPr sz="3200" b="1" i="0">
                <a:solidFill>
                  <a:srgbClr val="FFFFFF"/>
                </a:solidFill>
                <a:latin typeface="Comic Sans MS"/>
              </a:rPr>
              <a:t>de octubre</a:t>
            </a:r>
          </a:p>
          <a:p>
            <a:pPr algn="ctr">
              <a:spcAft>
                <a:spcPts val="1000"/>
              </a:spcAft>
            </a:pPr>
            <a:r>
              <a:rPr sz="2600" b="1" i="0">
                <a:solidFill>
                  <a:srgbClr val="FFFF00"/>
                </a:solidFill>
                <a:latin typeface="Comic Sans MS"/>
              </a:rPr>
              <a:t>“Leer y narrar, un camino para transformar”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mic Sans M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mic Sans M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7460</TotalTime>
  <Words>2072</Words>
  <Application>Microsoft Office PowerPoint</Application>
  <PresentationFormat>Personalizado</PresentationFormat>
  <Paragraphs>329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Comic Sans MS</vt:lpstr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ORIENTACIONES PARA LA SUSTENTACIÓN EN LA I FERIA DE PIN</dc:title>
  <dc:creator>AGP-JEFE</dc:creator>
  <cp:lastModifiedBy>Juan Marrero</cp:lastModifiedBy>
  <cp:revision>262</cp:revision>
  <dcterms:created xsi:type="dcterms:W3CDTF">2006-08-16T00:00:00Z</dcterms:created>
  <dcterms:modified xsi:type="dcterms:W3CDTF">2026-10-05T20:09:56Z</dcterms:modified>
  <dc:identifier>DAG6gWLxJoI</dc:identifier>
</cp:coreProperties>
</file>