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3" r:id="rId18"/>
    <p:sldId id="274" r:id="rId19"/>
    <p:sldId id="271" r:id="rId20"/>
  </p:sldIdLst>
  <p:sldSz cx="12192000" cy="6858000"/>
  <p:notesSz cx="6858000" cy="12192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85" d="100"/>
          <a:sy n="85" d="100"/>
        </p:scale>
        <p:origin x="56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100674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22366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84993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26378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10/7/2026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9372492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2056164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7232259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1431211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10/7/2026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3993215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10/7/2026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23091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10/7/2026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2706306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4182952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82673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8860592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0420415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82475613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291718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10/7/2026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4723209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10/7/2026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3782601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1340883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7532688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67610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10/7/2026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188702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5" r:id="rId15"/>
    <p:sldLayoutId id="2147483666" r:id="rId16"/>
    <p:sldLayoutId id="2147483667" r:id="rId17"/>
    <p:sldLayoutId id="2147483668" r:id="rId18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3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7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3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5.png"/><Relationship Id="rId9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3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7.jpeg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543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A6A6A6"/>
              </a:gs>
            </a:gsLst>
            <a:lin ang="162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6" name="Picture 15" descr="b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457200" y="1234440"/>
            <a:ext cx="11274552" cy="73152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0000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Semana de la</a:t>
            </a:r>
            <a:r>
              <a:rPr lang="en-US" sz="4000" b="1" dirty="0">
                <a:solidFill>
                  <a:srgbClr val="FF0000"/>
                </a:solidFill>
                <a:latin typeface="Comic Sans MS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Educación</a:t>
            </a:r>
            <a:r>
              <a:rPr lang="en-US" sz="4000" b="1" dirty="0">
                <a:solidFill>
                  <a:srgbClr val="FF0000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 Rural 2026</a:t>
            </a:r>
            <a:endParaRPr lang="en-US" sz="4600" dirty="0">
              <a:latin typeface="Comic Sans MS"/>
            </a:endParaRPr>
          </a:p>
        </p:txBody>
      </p:sp>
      <p:sp>
        <p:nvSpPr>
          <p:cNvPr id="9" name="Text 6"/>
          <p:cNvSpPr/>
          <p:nvPr/>
        </p:nvSpPr>
        <p:spPr>
          <a:xfrm>
            <a:off x="731520" y="3291840"/>
            <a:ext cx="10725912" cy="64008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i="1" dirty="0">
                <a:solidFill>
                  <a:srgbClr val="0033CC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“Juntos construimos y mejoramos la educación rural”</a:t>
            </a:r>
            <a:endParaRPr lang="en-US" sz="4000" b="1" dirty="0">
              <a:solidFill>
                <a:schemeClr val="bg2">
                  <a:lumMod val="75000"/>
                </a:schemeClr>
              </a:solidFill>
              <a:latin typeface="Comic Sans MS"/>
            </a:endParaRPr>
          </a:p>
        </p:txBody>
      </p:sp>
      <p:sp>
        <p:nvSpPr>
          <p:cNvPr id="11" name="Text 8"/>
          <p:cNvSpPr/>
          <p:nvPr/>
        </p:nvSpPr>
        <p:spPr>
          <a:xfrm>
            <a:off x="365760" y="4983480"/>
            <a:ext cx="11430000" cy="82296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A1A1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Asistencia técnica virtual dirigida a directores de instituciones</a:t>
            </a:r>
            <a:endParaRPr lang="en-US" sz="1500" b="1" dirty="0">
              <a:solidFill>
                <a:schemeClr val="bg1"/>
              </a:solidFill>
              <a:latin typeface="Comic Sans MS"/>
            </a:endParaRPr>
          </a:p>
          <a:p>
            <a:pPr marL="0" indent="0" algn="ctr">
              <a:buNone/>
            </a:pPr>
            <a:r>
              <a:rPr lang="en-US" sz="1800" b="1" dirty="0">
                <a:solidFill>
                  <a:srgbClr val="1A1A1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educativas de los niveles Inicial, Primaria del ámbito rural</a:t>
            </a:r>
            <a:endParaRPr lang="en-US" sz="1500" b="1" dirty="0">
              <a:solidFill>
                <a:schemeClr val="bg1"/>
              </a:solidFill>
              <a:latin typeface="Comic Sans MS"/>
            </a:endParaRPr>
          </a:p>
        </p:txBody>
      </p:sp>
      <p:sp>
        <p:nvSpPr>
          <p:cNvPr id="12" name="Text 9"/>
          <p:cNvSpPr/>
          <p:nvPr/>
        </p:nvSpPr>
        <p:spPr>
          <a:xfrm>
            <a:off x="731520" y="3977639"/>
            <a:ext cx="10725912" cy="50292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0000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Del 12 al 16 de octubre de 2026</a:t>
            </a:r>
            <a:endParaRPr lang="en-US" sz="1400" dirty="0">
              <a:latin typeface="Comic Sans MS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2DF6F7B6-FB76-4445-88A9-3CCDE55AEA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54864"/>
            <a:ext cx="11731752" cy="896537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AB320788-549C-4F90-B466-C0EB7116ED46}"/>
              </a:ext>
            </a:extLst>
          </p:cNvPr>
          <p:cNvSpPr txBox="1"/>
          <p:nvPr/>
        </p:nvSpPr>
        <p:spPr>
          <a:xfrm>
            <a:off x="731520" y="2057400"/>
            <a:ext cx="10725912" cy="1188720"/>
          </a:xfrm>
          <a:prstGeom prst="rect">
            <a:avLst/>
          </a:prstGeom>
          <a:noFill/>
          <a:ln>
            <a:noFill/>
          </a:ln>
        </p:spPr>
        <p:txBody>
          <a:bodyPr wrap="square" anchor="ctr"/>
          <a:lstStyle/>
          <a:p>
            <a:pPr algn="ctr"/>
            <a:r>
              <a:rPr lang="es-ES" sz="2800" b="1" dirty="0">
                <a:solidFill>
                  <a:srgbClr val="2FA3EE"/>
                </a:solidFill>
                <a:latin typeface="Comic Sans MS"/>
              </a:rPr>
              <a:t>“La ruralidad no es distancia: es diversidad, riqueza cultural y oportunidades”</a:t>
            </a:r>
            <a:endParaRPr lang="es-PE" sz="5400" b="1" dirty="0">
              <a:solidFill>
                <a:srgbClr val="FF0000"/>
              </a:solidFill>
              <a:latin typeface="Comic Sans MS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0" y="6556248"/>
            <a:ext cx="12192000" cy="301752"/>
          </a:xfrm>
          <a:prstGeom prst="rect">
            <a:avLst/>
          </a:prstGeom>
          <a:solidFill>
            <a:srgbClr val="00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228600" y="6556248"/>
            <a:ext cx="6858000" cy="301752"/>
          </a:xfrm>
          <a:prstGeom prst="rect">
            <a:avLst/>
          </a:prstGeom>
          <a:noFill/>
        </p:spPr>
        <p:txBody>
          <a:bodyPr wrap="square" lIns="109728" tIns="18288" rIns="109728" bIns="18288" anchor="ctr">
            <a:spAutoFit/>
          </a:bodyPr>
          <a:lstStyle/>
          <a:p>
            <a:pPr algn="l"/>
            <a:r>
              <a:rPr sz="1200" b="1" dirty="0">
                <a:solidFill>
                  <a:srgbClr val="FFFFFF"/>
                </a:solidFill>
                <a:latin typeface="Comic Sans MS"/>
              </a:rPr>
              <a:t>Juan Marrero Ortiz  -  Especialista de </a:t>
            </a:r>
            <a:r>
              <a:rPr sz="1200" b="1" dirty="0" err="1">
                <a:solidFill>
                  <a:srgbClr val="FFFFFF"/>
                </a:solidFill>
                <a:latin typeface="Comic Sans MS"/>
              </a:rPr>
              <a:t>Educación</a:t>
            </a:r>
            <a:r>
              <a:rPr sz="1200" b="1" dirty="0">
                <a:solidFill>
                  <a:srgbClr val="FFFFFF"/>
                </a:solidFill>
                <a:latin typeface="Comic Sans MS"/>
              </a:rPr>
              <a:t> Primaria – AGP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132320" y="6556248"/>
            <a:ext cx="4846320" cy="301752"/>
          </a:xfrm>
          <a:prstGeom prst="rect">
            <a:avLst/>
          </a:prstGeom>
          <a:noFill/>
        </p:spPr>
        <p:txBody>
          <a:bodyPr wrap="square" lIns="109728" tIns="18288" rIns="109728" bIns="18288" anchor="ctr">
            <a:spAutoFit/>
          </a:bodyPr>
          <a:lstStyle/>
          <a:p>
            <a:pPr algn="r"/>
            <a:r>
              <a:rPr sz="1300" b="1">
                <a:solidFill>
                  <a:srgbClr val="FFFFFF"/>
                </a:solidFill>
                <a:latin typeface="Comic Sans MS"/>
              </a:rPr>
              <a:t>UGEL PACASMAYO  |  ÁREA DE GESTIÓN PEDAGÓGICA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ectangle 5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A6A6A6"/>
              </a:gs>
            </a:gsLst>
            <a:lin ang="162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4" name="Picture 53" descr="b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0" descr="/home/claude/pptx_work/membre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54864"/>
            <a:ext cx="7502577" cy="653796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10085832" y="182880"/>
            <a:ext cx="1828800" cy="384048"/>
          </a:xfrm>
          <a:prstGeom prst="roundRect">
            <a:avLst>
              <a:gd name="adj" fmla="val 20000"/>
            </a:avLst>
          </a:prstGeom>
          <a:solidFill>
            <a:srgbClr val="0033C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Text 2"/>
          <p:cNvSpPr/>
          <p:nvPr/>
        </p:nvSpPr>
        <p:spPr>
          <a:xfrm>
            <a:off x="10085832" y="182880"/>
            <a:ext cx="1828800" cy="384048"/>
          </a:xfrm>
          <a:prstGeom prst="rect">
            <a:avLst/>
          </a:prstGeom>
          <a:noFill/>
          <a:ln>
            <a:noFill/>
          </a:ln>
        </p:spPr>
        <p:txBody>
          <a:bodyPr wrap="none" rtlCol="0" anchor="ctr"/>
          <a:lstStyle/>
          <a:p>
            <a:pPr marL="0" indent="0" algn="ctr">
              <a:buNone/>
            </a:pPr>
            <a:r>
              <a:rPr lang="en-US" b="1" kern="0" spc="50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AGENDA</a:t>
            </a:r>
            <a:endParaRPr lang="en-US" dirty="0">
              <a:solidFill>
                <a:srgbClr val="FF0000"/>
              </a:solidFill>
              <a:latin typeface="Comic Sans MS"/>
            </a:endParaRPr>
          </a:p>
        </p:txBody>
      </p:sp>
      <p:sp>
        <p:nvSpPr>
          <p:cNvPr id="6" name="Text 3"/>
          <p:cNvSpPr/>
          <p:nvPr/>
        </p:nvSpPr>
        <p:spPr>
          <a:xfrm>
            <a:off x="365760" y="868680"/>
            <a:ext cx="11457432" cy="64008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1A1A1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¿QUÉ REVISAREMOS HOY?</a:t>
            </a:r>
            <a:endParaRPr lang="en-US" sz="3000" dirty="0">
              <a:latin typeface="Comic Sans MS"/>
            </a:endParaRPr>
          </a:p>
        </p:txBody>
      </p:sp>
      <p:sp>
        <p:nvSpPr>
          <p:cNvPr id="7" name="Shape 4"/>
          <p:cNvSpPr/>
          <p:nvPr/>
        </p:nvSpPr>
        <p:spPr>
          <a:xfrm>
            <a:off x="548640" y="1920240"/>
            <a:ext cx="502920" cy="502920"/>
          </a:xfrm>
          <a:prstGeom prst="ellipse">
            <a:avLst/>
          </a:prstGeom>
          <a:solidFill>
            <a:srgbClr val="4BCAA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Text 5"/>
          <p:cNvSpPr/>
          <p:nvPr/>
        </p:nvSpPr>
        <p:spPr>
          <a:xfrm>
            <a:off x="548640" y="1920240"/>
            <a:ext cx="502920" cy="50292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01</a:t>
            </a:r>
            <a:endParaRPr lang="en-US" sz="1600" dirty="0">
              <a:latin typeface="Comic Sans MS"/>
            </a:endParaRPr>
          </a:p>
        </p:txBody>
      </p:sp>
      <p:sp>
        <p:nvSpPr>
          <p:cNvPr id="9" name="Text 6"/>
          <p:cNvSpPr/>
          <p:nvPr/>
        </p:nvSpPr>
        <p:spPr>
          <a:xfrm>
            <a:off x="1234440" y="1874520"/>
            <a:ext cx="2973666" cy="36576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C2833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Marco normativo y finalidad</a:t>
            </a:r>
            <a:endParaRPr lang="en-US" sz="1600" dirty="0">
              <a:latin typeface="Comic Sans MS"/>
            </a:endParaRPr>
          </a:p>
        </p:txBody>
      </p:sp>
      <p:sp>
        <p:nvSpPr>
          <p:cNvPr id="10" name="Text 7"/>
          <p:cNvSpPr/>
          <p:nvPr/>
        </p:nvSpPr>
        <p:spPr>
          <a:xfrm>
            <a:off x="2656718" y="2527893"/>
            <a:ext cx="1551001" cy="60677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D6D7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Base legal </a:t>
            </a:r>
          </a:p>
          <a:p>
            <a:pPr marL="0" indent="0">
              <a:buNone/>
            </a:pPr>
            <a:r>
              <a:rPr lang="es-PE" sz="1150" dirty="0">
                <a:solidFill>
                  <a:srgbClr val="5D6D7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Propósito</a:t>
            </a:r>
            <a:r>
              <a:rPr lang="en-US" sz="1150" dirty="0">
                <a:solidFill>
                  <a:srgbClr val="5D6D7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 de la SER</a:t>
            </a:r>
            <a:endParaRPr lang="en-US" sz="1150" dirty="0">
              <a:latin typeface="Comic Sans MS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6658085" y="1672960"/>
            <a:ext cx="2079173" cy="5135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C2833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Actividades a nivel de estudiantes</a:t>
            </a:r>
            <a:endParaRPr lang="en-US" sz="1600" dirty="0">
              <a:latin typeface="Comic Sans MS"/>
            </a:endParaRPr>
          </a:p>
        </p:txBody>
      </p:sp>
      <p:sp>
        <p:nvSpPr>
          <p:cNvPr id="15" name="Shape 12"/>
          <p:cNvSpPr/>
          <p:nvPr/>
        </p:nvSpPr>
        <p:spPr>
          <a:xfrm>
            <a:off x="490619" y="3511296"/>
            <a:ext cx="502920" cy="502920"/>
          </a:xfrm>
          <a:prstGeom prst="ellipse">
            <a:avLst/>
          </a:prstGeom>
          <a:solidFill>
            <a:srgbClr val="4BCAA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Text 13"/>
          <p:cNvSpPr/>
          <p:nvPr/>
        </p:nvSpPr>
        <p:spPr>
          <a:xfrm>
            <a:off x="489335" y="3401030"/>
            <a:ext cx="502920" cy="50292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600" b="1" dirty="0">
              <a:solidFill>
                <a:srgbClr val="FFFFFF"/>
              </a:solidFill>
              <a:latin typeface="Comic Sans MS" pitchFamily="34" charset="0"/>
              <a:ea typeface="Comic Sans MS" pitchFamily="34" charset="-122"/>
              <a:cs typeface="Comic Sans MS" pitchFamily="34" charset="-120"/>
            </a:endParaRPr>
          </a:p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03</a:t>
            </a:r>
            <a:endParaRPr lang="en-US" sz="1600" dirty="0">
              <a:latin typeface="Comic Sans MS"/>
            </a:endParaRPr>
          </a:p>
        </p:txBody>
      </p:sp>
      <p:sp>
        <p:nvSpPr>
          <p:cNvPr id="17" name="Text 14"/>
          <p:cNvSpPr/>
          <p:nvPr/>
        </p:nvSpPr>
        <p:spPr>
          <a:xfrm>
            <a:off x="1109193" y="3628492"/>
            <a:ext cx="4431255" cy="36576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C2833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Actividades a nivel de docentes, directivos y especialistas</a:t>
            </a:r>
            <a:endParaRPr lang="en-US" sz="1600" dirty="0">
              <a:latin typeface="Comic Sans MS"/>
            </a:endParaRPr>
          </a:p>
        </p:txBody>
      </p:sp>
      <p:sp>
        <p:nvSpPr>
          <p:cNvPr id="18" name="Text 15"/>
          <p:cNvSpPr/>
          <p:nvPr/>
        </p:nvSpPr>
        <p:spPr>
          <a:xfrm>
            <a:off x="4264831" y="4053688"/>
            <a:ext cx="1520479" cy="502954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D6D7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Espacios de reflexión diaria</a:t>
            </a:r>
            <a:endParaRPr lang="en-US" sz="1150" dirty="0">
              <a:latin typeface="Comic Sans MS"/>
            </a:endParaRPr>
          </a:p>
        </p:txBody>
      </p:sp>
      <p:sp>
        <p:nvSpPr>
          <p:cNvPr id="21" name="Text 18"/>
          <p:cNvSpPr/>
          <p:nvPr/>
        </p:nvSpPr>
        <p:spPr>
          <a:xfrm>
            <a:off x="6658085" y="3230649"/>
            <a:ext cx="2782105" cy="707263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C2833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Ciclo de webinar Regional (GRELL)</a:t>
            </a:r>
            <a:endParaRPr lang="en-US" sz="1600" dirty="0">
              <a:latin typeface="Comic Sans MS"/>
            </a:endParaRPr>
          </a:p>
        </p:txBody>
      </p:sp>
      <p:sp>
        <p:nvSpPr>
          <p:cNvPr id="22" name="Text 19"/>
          <p:cNvSpPr/>
          <p:nvPr/>
        </p:nvSpPr>
        <p:spPr>
          <a:xfrm>
            <a:off x="7415202" y="4020528"/>
            <a:ext cx="1718842" cy="606856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D6D7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Transmisiones y participación por micro región</a:t>
            </a:r>
            <a:endParaRPr lang="en-US" sz="1150" dirty="0">
              <a:latin typeface="Comic Sans MS"/>
            </a:endParaRPr>
          </a:p>
        </p:txBody>
      </p:sp>
      <p:sp>
        <p:nvSpPr>
          <p:cNvPr id="23" name="Shape 20"/>
          <p:cNvSpPr/>
          <p:nvPr/>
        </p:nvSpPr>
        <p:spPr>
          <a:xfrm>
            <a:off x="548640" y="5237360"/>
            <a:ext cx="502920" cy="502920"/>
          </a:xfrm>
          <a:prstGeom prst="ellipse">
            <a:avLst/>
          </a:prstGeom>
          <a:solidFill>
            <a:srgbClr val="4BCAA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Text 21"/>
          <p:cNvSpPr/>
          <p:nvPr/>
        </p:nvSpPr>
        <p:spPr>
          <a:xfrm>
            <a:off x="522768" y="5237360"/>
            <a:ext cx="502920" cy="50292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05</a:t>
            </a:r>
            <a:endParaRPr lang="en-US" sz="1600" dirty="0">
              <a:latin typeface="Comic Sans MS"/>
            </a:endParaRPr>
          </a:p>
        </p:txBody>
      </p:sp>
      <p:sp>
        <p:nvSpPr>
          <p:cNvPr id="25" name="Text 22"/>
          <p:cNvSpPr/>
          <p:nvPr/>
        </p:nvSpPr>
        <p:spPr>
          <a:xfrm>
            <a:off x="1109193" y="5322366"/>
            <a:ext cx="2162925" cy="849834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C2833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II Concurso “Mi escuela rural, es genial”</a:t>
            </a:r>
            <a:endParaRPr lang="en-US" sz="1600" dirty="0">
              <a:latin typeface="Comic Sans MS"/>
            </a:endParaRPr>
          </a:p>
        </p:txBody>
      </p:sp>
      <p:sp>
        <p:nvSpPr>
          <p:cNvPr id="26" name="Text 23"/>
          <p:cNvSpPr/>
          <p:nvPr/>
        </p:nvSpPr>
        <p:spPr>
          <a:xfrm>
            <a:off x="1106424" y="6144768"/>
            <a:ext cx="2377440" cy="384048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D6D7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Bases, cronograma y criterios de evaluación</a:t>
            </a:r>
            <a:endParaRPr lang="en-US" sz="1150" dirty="0">
              <a:latin typeface="Comic Sans MS"/>
            </a:endParaRPr>
          </a:p>
        </p:txBody>
      </p:sp>
      <p:sp>
        <p:nvSpPr>
          <p:cNvPr id="29" name="Text 26"/>
          <p:cNvSpPr/>
          <p:nvPr/>
        </p:nvSpPr>
        <p:spPr>
          <a:xfrm>
            <a:off x="6530143" y="5007662"/>
            <a:ext cx="5194352" cy="36576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C2833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Compromisos y cronograma de la UGEL Pacasmayo</a:t>
            </a:r>
            <a:endParaRPr lang="en-US" sz="1600" dirty="0">
              <a:latin typeface="Comic Sans MS"/>
            </a:endParaRPr>
          </a:p>
        </p:txBody>
      </p:sp>
      <p:sp>
        <p:nvSpPr>
          <p:cNvPr id="30" name="Text 27"/>
          <p:cNvSpPr/>
          <p:nvPr/>
        </p:nvSpPr>
        <p:spPr>
          <a:xfrm>
            <a:off x="6583680" y="5440680"/>
            <a:ext cx="3291840" cy="41148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D6D7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Tareas y fechas para las II.EE.</a:t>
            </a:r>
            <a:endParaRPr lang="en-US" sz="1150" dirty="0">
              <a:latin typeface="Comic Sans MS"/>
            </a:endParaRPr>
          </a:p>
        </p:txBody>
      </p:sp>
      <p:pic>
        <p:nvPicPr>
          <p:cNvPr id="40" name="Imagen 39">
            <a:extLst>
              <a:ext uri="{FF2B5EF4-FFF2-40B4-BE49-F238E27FC236}">
                <a16:creationId xmlns:a16="http://schemas.microsoft.com/office/drawing/2014/main" id="{D8F071C1-455A-464F-A732-23C00E2429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6256" y="2266717"/>
            <a:ext cx="1087993" cy="1087993"/>
          </a:xfrm>
          <a:prstGeom prst="rect">
            <a:avLst/>
          </a:prstGeom>
          <a:ln>
            <a:noFill/>
          </a:ln>
        </p:spPr>
      </p:pic>
      <p:pic>
        <p:nvPicPr>
          <p:cNvPr id="42" name="Imagen 41">
            <a:extLst>
              <a:ext uri="{FF2B5EF4-FFF2-40B4-BE49-F238E27FC236}">
                <a16:creationId xmlns:a16="http://schemas.microsoft.com/office/drawing/2014/main" id="{1314E229-51E1-4B12-8B71-29D07BBB154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94330" y="1590102"/>
            <a:ext cx="1614274" cy="1386269"/>
          </a:xfrm>
          <a:prstGeom prst="rect">
            <a:avLst/>
          </a:prstGeom>
          <a:ln>
            <a:noFill/>
          </a:ln>
        </p:spPr>
      </p:pic>
      <p:pic>
        <p:nvPicPr>
          <p:cNvPr id="44" name="Imagen 43">
            <a:extLst>
              <a:ext uri="{FF2B5EF4-FFF2-40B4-BE49-F238E27FC236}">
                <a16:creationId xmlns:a16="http://schemas.microsoft.com/office/drawing/2014/main" id="{167EFD50-98A2-424A-AC45-51B658AB79A2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2936"/>
          <a:stretch/>
        </p:blipFill>
        <p:spPr>
          <a:xfrm>
            <a:off x="2828446" y="3936047"/>
            <a:ext cx="1243833" cy="1075406"/>
          </a:xfrm>
          <a:prstGeom prst="rect">
            <a:avLst/>
          </a:prstGeom>
          <a:ln>
            <a:noFill/>
          </a:ln>
        </p:spPr>
      </p:pic>
      <p:pic>
        <p:nvPicPr>
          <p:cNvPr id="46" name="Imagen 45">
            <a:extLst>
              <a:ext uri="{FF2B5EF4-FFF2-40B4-BE49-F238E27FC236}">
                <a16:creationId xmlns:a16="http://schemas.microsoft.com/office/drawing/2014/main" id="{68CEE52E-DF08-4D78-9C9F-7A72B901632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56815" y="3196259"/>
            <a:ext cx="1614273" cy="1370741"/>
          </a:xfrm>
          <a:prstGeom prst="rect">
            <a:avLst/>
          </a:prstGeom>
          <a:solidFill>
            <a:srgbClr val="FFFF00"/>
          </a:solidFill>
          <a:ln>
            <a:noFill/>
          </a:ln>
        </p:spPr>
      </p:pic>
      <p:pic>
        <p:nvPicPr>
          <p:cNvPr id="48" name="Imagen 47">
            <a:extLst>
              <a:ext uri="{FF2B5EF4-FFF2-40B4-BE49-F238E27FC236}">
                <a16:creationId xmlns:a16="http://schemas.microsoft.com/office/drawing/2014/main" id="{0D025748-D1F4-484A-9DBB-BA1BEAE9419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607040" y="5486400"/>
            <a:ext cx="1188720" cy="917226"/>
          </a:xfrm>
          <a:prstGeom prst="rect">
            <a:avLst/>
          </a:prstGeom>
          <a:ln>
            <a:noFill/>
          </a:ln>
        </p:spPr>
      </p:pic>
      <p:pic>
        <p:nvPicPr>
          <p:cNvPr id="50" name="Imagen 49">
            <a:extLst>
              <a:ext uri="{FF2B5EF4-FFF2-40B4-BE49-F238E27FC236}">
                <a16:creationId xmlns:a16="http://schemas.microsoft.com/office/drawing/2014/main" id="{C2146E0F-DB92-4A63-BC80-B4A73C8A06B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509424" y="5241022"/>
            <a:ext cx="1068507" cy="1298293"/>
          </a:xfrm>
          <a:prstGeom prst="rect">
            <a:avLst/>
          </a:prstGeom>
        </p:spPr>
      </p:pic>
      <p:sp>
        <p:nvSpPr>
          <p:cNvPr id="51" name="Oval 50"/>
          <p:cNvSpPr/>
          <p:nvPr/>
        </p:nvSpPr>
        <p:spPr>
          <a:xfrm>
            <a:off x="5986054" y="1800634"/>
            <a:ext cx="502920" cy="502920"/>
          </a:xfrm>
          <a:prstGeom prst="ellipse">
            <a:avLst/>
          </a:prstGeom>
          <a:solidFill>
            <a:srgbClr val="4BCAA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Comic Sans MS"/>
              </a:rPr>
              <a:t>02</a:t>
            </a:r>
          </a:p>
        </p:txBody>
      </p:sp>
      <p:sp>
        <p:nvSpPr>
          <p:cNvPr id="52" name="Oval 51"/>
          <p:cNvSpPr/>
          <p:nvPr/>
        </p:nvSpPr>
        <p:spPr>
          <a:xfrm>
            <a:off x="5929854" y="3155050"/>
            <a:ext cx="502920" cy="502920"/>
          </a:xfrm>
          <a:prstGeom prst="ellipse">
            <a:avLst/>
          </a:prstGeom>
          <a:solidFill>
            <a:srgbClr val="4BCAA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Comic Sans MS"/>
              </a:rPr>
              <a:t>04</a:t>
            </a:r>
          </a:p>
        </p:txBody>
      </p:sp>
      <p:sp>
        <p:nvSpPr>
          <p:cNvPr id="53" name="Oval 52"/>
          <p:cNvSpPr/>
          <p:nvPr/>
        </p:nvSpPr>
        <p:spPr>
          <a:xfrm>
            <a:off x="5982696" y="4966119"/>
            <a:ext cx="502920" cy="502920"/>
          </a:xfrm>
          <a:prstGeom prst="ellipse">
            <a:avLst/>
          </a:prstGeom>
          <a:solidFill>
            <a:srgbClr val="4BCAA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Comic Sans MS"/>
              </a:rPr>
              <a:t>06</a:t>
            </a:r>
          </a:p>
        </p:txBody>
      </p:sp>
      <p:sp>
        <p:nvSpPr>
          <p:cNvPr id="56" name="Rectangle 55"/>
          <p:cNvSpPr/>
          <p:nvPr/>
        </p:nvSpPr>
        <p:spPr>
          <a:xfrm>
            <a:off x="0" y="6556248"/>
            <a:ext cx="12192000" cy="301752"/>
          </a:xfrm>
          <a:prstGeom prst="rect">
            <a:avLst/>
          </a:prstGeom>
          <a:solidFill>
            <a:srgbClr val="00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7" name="TextBox 56"/>
          <p:cNvSpPr txBox="1"/>
          <p:nvPr/>
        </p:nvSpPr>
        <p:spPr>
          <a:xfrm>
            <a:off x="228600" y="6556248"/>
            <a:ext cx="6858000" cy="301752"/>
          </a:xfrm>
          <a:prstGeom prst="rect">
            <a:avLst/>
          </a:prstGeom>
          <a:noFill/>
        </p:spPr>
        <p:txBody>
          <a:bodyPr wrap="square" lIns="109728" tIns="18288" rIns="109728" bIns="18288" anchor="ctr">
            <a:spAutoFit/>
          </a:bodyPr>
          <a:lstStyle/>
          <a:p>
            <a:pPr algn="l"/>
            <a:r>
              <a:rPr sz="1200" b="1" dirty="0">
                <a:solidFill>
                  <a:srgbClr val="FFFFFF"/>
                </a:solidFill>
                <a:latin typeface="Comic Sans MS"/>
              </a:rPr>
              <a:t>Juan Marrero Ortiz · Especialista UGEL </a:t>
            </a:r>
            <a:r>
              <a:rPr sz="1200" b="1" dirty="0" err="1">
                <a:solidFill>
                  <a:srgbClr val="FFFFFF"/>
                </a:solidFill>
                <a:latin typeface="Comic Sans MS"/>
              </a:rPr>
              <a:t>Pacasmayo</a:t>
            </a:r>
            <a:endParaRPr sz="1200" b="1" dirty="0">
              <a:solidFill>
                <a:srgbClr val="FFFFFF"/>
              </a:solidFill>
              <a:latin typeface="Comic Sans MS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7132320" y="6556248"/>
            <a:ext cx="4846320" cy="301752"/>
          </a:xfrm>
          <a:prstGeom prst="rect">
            <a:avLst/>
          </a:prstGeom>
          <a:noFill/>
        </p:spPr>
        <p:txBody>
          <a:bodyPr wrap="square" lIns="109728" tIns="18288" rIns="109728" bIns="18288" anchor="ctr">
            <a:spAutoFit/>
          </a:bodyPr>
          <a:lstStyle/>
          <a:p>
            <a:pPr algn="r"/>
            <a:r>
              <a:rPr sz="1300" b="1">
                <a:solidFill>
                  <a:srgbClr val="FFFFFF"/>
                </a:solidFill>
                <a:latin typeface="Comic Sans MS"/>
              </a:rPr>
              <a:t>Área de Gestión Pedagógica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A6A6A6"/>
              </a:gs>
            </a:gsLst>
            <a:lin ang="162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6" name="Picture 35" descr="b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9354312" y="182880"/>
            <a:ext cx="2560320" cy="384048"/>
          </a:xfrm>
          <a:prstGeom prst="roundRect">
            <a:avLst>
              <a:gd name="adj" fmla="val 20000"/>
            </a:avLst>
          </a:prstGeom>
          <a:solidFill>
            <a:srgbClr val="0033C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Text 2"/>
          <p:cNvSpPr/>
          <p:nvPr/>
        </p:nvSpPr>
        <p:spPr>
          <a:xfrm>
            <a:off x="9354312" y="182880"/>
            <a:ext cx="2560320" cy="384048"/>
          </a:xfrm>
          <a:prstGeom prst="rect">
            <a:avLst/>
          </a:prstGeom>
          <a:noFill/>
          <a:ln>
            <a:noFill/>
          </a:ln>
        </p:spPr>
        <p:txBody>
          <a:bodyPr wrap="none" rtlCol="0" anchor="ctr"/>
          <a:lstStyle/>
          <a:p>
            <a:pPr marL="0" indent="0" algn="ctr">
              <a:buNone/>
            </a:pPr>
            <a:r>
              <a:rPr lang="en-US" sz="1400" b="1" kern="0" spc="50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MARCO NORMATIVO</a:t>
            </a:r>
            <a:endParaRPr lang="en-US" sz="1400" dirty="0">
              <a:solidFill>
                <a:srgbClr val="FF0000"/>
              </a:solidFill>
              <a:latin typeface="Comic Sans MS"/>
            </a:endParaRPr>
          </a:p>
        </p:txBody>
      </p:sp>
      <p:sp>
        <p:nvSpPr>
          <p:cNvPr id="6" name="Text 3"/>
          <p:cNvSpPr/>
          <p:nvPr/>
        </p:nvSpPr>
        <p:spPr>
          <a:xfrm>
            <a:off x="365760" y="868680"/>
            <a:ext cx="11457432" cy="64008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1A1A1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BASE LEGAL Y DOCUMENTOS DE REFERENCIA</a:t>
            </a:r>
            <a:endParaRPr lang="en-US" sz="3000" dirty="0">
              <a:latin typeface="Comic Sans MS"/>
            </a:endParaRPr>
          </a:p>
        </p:txBody>
      </p:sp>
      <p:sp>
        <p:nvSpPr>
          <p:cNvPr id="7" name="Shape 4"/>
          <p:cNvSpPr/>
          <p:nvPr/>
        </p:nvSpPr>
        <p:spPr>
          <a:xfrm>
            <a:off x="498348" y="1965960"/>
            <a:ext cx="5440680" cy="1965960"/>
          </a:xfrm>
          <a:prstGeom prst="roundRect">
            <a:avLst>
              <a:gd name="adj" fmla="val 3721"/>
            </a:avLst>
          </a:prstGeom>
          <a:solidFill>
            <a:srgbClr val="AABED7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Shape 5"/>
          <p:cNvSpPr/>
          <p:nvPr/>
        </p:nvSpPr>
        <p:spPr>
          <a:xfrm>
            <a:off x="457200" y="1965960"/>
            <a:ext cx="82296" cy="1965960"/>
          </a:xfrm>
          <a:prstGeom prst="rect">
            <a:avLst/>
          </a:prstGeom>
          <a:solidFill>
            <a:srgbClr val="0033C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Text 7"/>
          <p:cNvSpPr/>
          <p:nvPr/>
        </p:nvSpPr>
        <p:spPr>
          <a:xfrm>
            <a:off x="731521" y="2344001"/>
            <a:ext cx="2286000" cy="1474963"/>
          </a:xfrm>
          <a:prstGeom prst="rect">
            <a:avLst/>
          </a:prstGeom>
          <a:solidFill>
            <a:srgbClr val="AABED7"/>
          </a:solidFill>
          <a:ln>
            <a:noFill/>
          </a:ln>
        </p:spPr>
        <p:txBody>
          <a:bodyPr wrap="square" rtlCol="0" anchor="t"/>
          <a:lstStyle/>
          <a:p>
            <a:pPr marL="0" indent="0" algn="just">
              <a:buNone/>
            </a:pPr>
            <a:r>
              <a:rPr lang="en-US" sz="1200" b="1" dirty="0">
                <a:solidFill>
                  <a:srgbClr val="1C2833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Dispone que las IIEE públicas y privadas de EBR del ámbito rural incorporen la 2da semana de octubre como “Semana de la Educación Rural” en su calendario cívico escolar.</a:t>
            </a:r>
            <a:endParaRPr lang="en-US" sz="1200" b="1" dirty="0">
              <a:latin typeface="Comic Sans MS"/>
            </a:endParaRPr>
          </a:p>
        </p:txBody>
      </p:sp>
      <p:sp>
        <p:nvSpPr>
          <p:cNvPr id="11" name="Shape 8"/>
          <p:cNvSpPr/>
          <p:nvPr/>
        </p:nvSpPr>
        <p:spPr>
          <a:xfrm>
            <a:off x="6345936" y="2006523"/>
            <a:ext cx="5440680" cy="1965960"/>
          </a:xfrm>
          <a:prstGeom prst="roundRect">
            <a:avLst>
              <a:gd name="adj" fmla="val 3721"/>
            </a:avLst>
          </a:prstGeom>
          <a:solidFill>
            <a:srgbClr val="AABED7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Shape 9"/>
          <p:cNvSpPr/>
          <p:nvPr/>
        </p:nvSpPr>
        <p:spPr>
          <a:xfrm>
            <a:off x="6263640" y="1965960"/>
            <a:ext cx="82296" cy="1965960"/>
          </a:xfrm>
          <a:prstGeom prst="rect">
            <a:avLst/>
          </a:prstGeom>
          <a:solidFill>
            <a:srgbClr val="0033C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Text 11"/>
          <p:cNvSpPr/>
          <p:nvPr/>
        </p:nvSpPr>
        <p:spPr>
          <a:xfrm>
            <a:off x="6625679" y="2460677"/>
            <a:ext cx="1548205" cy="1280160"/>
          </a:xfrm>
          <a:prstGeom prst="rect">
            <a:avLst/>
          </a:prstGeom>
          <a:solidFill>
            <a:srgbClr val="AABED7"/>
          </a:solidFill>
          <a:ln>
            <a:noFill/>
          </a:ln>
        </p:spPr>
        <p:txBody>
          <a:bodyPr wrap="square" rtlCol="0" anchor="t"/>
          <a:lstStyle/>
          <a:p>
            <a:pPr marL="0" indent="0" algn="just">
              <a:buNone/>
            </a:pPr>
            <a:r>
              <a:rPr lang="en-US" sz="1200" b="1" dirty="0">
                <a:solidFill>
                  <a:srgbClr val="1C2833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Establece lineamientos para el mejoramiento del servicio educativo multigrado rural.</a:t>
            </a:r>
            <a:endParaRPr lang="en-US" sz="1200" b="1" dirty="0">
              <a:latin typeface="Comic Sans MS"/>
            </a:endParaRPr>
          </a:p>
        </p:txBody>
      </p:sp>
      <p:sp>
        <p:nvSpPr>
          <p:cNvPr id="15" name="Shape 12"/>
          <p:cNvSpPr/>
          <p:nvPr/>
        </p:nvSpPr>
        <p:spPr>
          <a:xfrm>
            <a:off x="457200" y="4251960"/>
            <a:ext cx="5440680" cy="1965960"/>
          </a:xfrm>
          <a:prstGeom prst="roundRect">
            <a:avLst>
              <a:gd name="adj" fmla="val 3721"/>
            </a:avLst>
          </a:prstGeom>
          <a:solidFill>
            <a:srgbClr val="AABED7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Shape 13"/>
          <p:cNvSpPr/>
          <p:nvPr/>
        </p:nvSpPr>
        <p:spPr>
          <a:xfrm>
            <a:off x="457200" y="4251960"/>
            <a:ext cx="82296" cy="1965960"/>
          </a:xfrm>
          <a:prstGeom prst="rect">
            <a:avLst/>
          </a:prstGeom>
          <a:solidFill>
            <a:srgbClr val="0033C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Text 14"/>
          <p:cNvSpPr/>
          <p:nvPr/>
        </p:nvSpPr>
        <p:spPr>
          <a:xfrm>
            <a:off x="614979" y="4265676"/>
            <a:ext cx="2710927" cy="338328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0000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RM N° 501-2025-MINEDU</a:t>
            </a:r>
            <a:endParaRPr lang="en-US" sz="1400" dirty="0">
              <a:solidFill>
                <a:srgbClr val="FF0000"/>
              </a:solidFill>
              <a:latin typeface="Comic Sans MS"/>
            </a:endParaRPr>
          </a:p>
        </p:txBody>
      </p:sp>
      <p:sp>
        <p:nvSpPr>
          <p:cNvPr id="18" name="Text 15"/>
          <p:cNvSpPr/>
          <p:nvPr/>
        </p:nvSpPr>
        <p:spPr>
          <a:xfrm>
            <a:off x="779034" y="4617720"/>
            <a:ext cx="2190974" cy="1352774"/>
          </a:xfrm>
          <a:prstGeom prst="rect">
            <a:avLst/>
          </a:prstGeom>
          <a:solidFill>
            <a:srgbClr val="AABED7"/>
          </a:solidFill>
          <a:ln>
            <a:noFill/>
          </a:ln>
        </p:spPr>
        <p:txBody>
          <a:bodyPr wrap="square" rtlCol="0" anchor="t"/>
          <a:lstStyle/>
          <a:p>
            <a:pPr marL="0" indent="0" algn="just">
              <a:buNone/>
            </a:pPr>
            <a:r>
              <a:rPr lang="en-US" sz="1200" b="1" dirty="0">
                <a:solidFill>
                  <a:srgbClr val="1C2833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Lineamientos para la gestión del año escolar 2026: bienestar socioemocional y educación </a:t>
            </a:r>
            <a:r>
              <a:rPr lang="en-US" sz="1400" b="1" dirty="0">
                <a:solidFill>
                  <a:srgbClr val="1C2833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inclusiva</a:t>
            </a:r>
            <a:r>
              <a:rPr lang="en-US" sz="1200" b="1" dirty="0">
                <a:solidFill>
                  <a:srgbClr val="1C2833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, intercultural y equitativa.</a:t>
            </a:r>
            <a:endParaRPr lang="en-US" sz="1200" b="1" dirty="0">
              <a:latin typeface="Comic Sans MS"/>
            </a:endParaRPr>
          </a:p>
        </p:txBody>
      </p:sp>
      <p:sp>
        <p:nvSpPr>
          <p:cNvPr id="19" name="Shape 16"/>
          <p:cNvSpPr/>
          <p:nvPr/>
        </p:nvSpPr>
        <p:spPr>
          <a:xfrm>
            <a:off x="6227314" y="4228515"/>
            <a:ext cx="5440680" cy="1965960"/>
          </a:xfrm>
          <a:prstGeom prst="roundRect">
            <a:avLst>
              <a:gd name="adj" fmla="val 3721"/>
            </a:avLst>
          </a:prstGeom>
          <a:solidFill>
            <a:srgbClr val="AABED7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Shape 17"/>
          <p:cNvSpPr/>
          <p:nvPr/>
        </p:nvSpPr>
        <p:spPr>
          <a:xfrm>
            <a:off x="6263640" y="4251960"/>
            <a:ext cx="82296" cy="1965960"/>
          </a:xfrm>
          <a:prstGeom prst="rect">
            <a:avLst/>
          </a:prstGeom>
          <a:solidFill>
            <a:srgbClr val="0033C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Text 18"/>
          <p:cNvSpPr/>
          <p:nvPr/>
        </p:nvSpPr>
        <p:spPr>
          <a:xfrm>
            <a:off x="6304788" y="4309199"/>
            <a:ext cx="4587240" cy="338328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0000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Oficio Múltiple N° 000646-2026-GRLL-GGR-GRE</a:t>
            </a:r>
            <a:endParaRPr lang="en-US" sz="1400" dirty="0">
              <a:solidFill>
                <a:srgbClr val="FF0000"/>
              </a:solidFill>
              <a:latin typeface="Comic Sans MS"/>
            </a:endParaRPr>
          </a:p>
        </p:txBody>
      </p:sp>
      <p:sp>
        <p:nvSpPr>
          <p:cNvPr id="22" name="Text 19"/>
          <p:cNvSpPr/>
          <p:nvPr/>
        </p:nvSpPr>
        <p:spPr>
          <a:xfrm>
            <a:off x="6537960" y="4859901"/>
            <a:ext cx="1960581" cy="1097280"/>
          </a:xfrm>
          <a:prstGeom prst="rect">
            <a:avLst/>
          </a:prstGeom>
          <a:solidFill>
            <a:srgbClr val="AABED7"/>
          </a:solidFill>
          <a:ln>
            <a:noFill/>
          </a:ln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b="1" dirty="0">
                <a:solidFill>
                  <a:srgbClr val="1C2833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Del 04.09.2026: la GRE La Libertad remite las Orientaciones a las 12 UGEL para su implementación en las II.EE. rurales.</a:t>
            </a:r>
            <a:endParaRPr lang="en-US" sz="1100" b="1" dirty="0">
              <a:latin typeface="Comic Sans MS"/>
            </a:endParaRPr>
          </a:p>
        </p:txBody>
      </p:sp>
      <p:pic>
        <p:nvPicPr>
          <p:cNvPr id="25" name="Image 0" descr="/home/claude/pptx_work/membrete.png">
            <a:extLst>
              <a:ext uri="{FF2B5EF4-FFF2-40B4-BE49-F238E27FC236}">
                <a16:creationId xmlns:a16="http://schemas.microsoft.com/office/drawing/2014/main" id="{51BFDB34-77F3-438D-B253-40244874DA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54864"/>
            <a:ext cx="7502577" cy="653796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2E78EA40-6269-4FBC-810F-3F45E78F8A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1711" y="2000250"/>
            <a:ext cx="2678922" cy="189738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652182" y="2034540"/>
            <a:ext cx="2764715" cy="338328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0000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RVM N° 012-2022-MINEDU</a:t>
            </a:r>
            <a:endParaRPr lang="en-US" sz="1400" dirty="0">
              <a:solidFill>
                <a:srgbClr val="FF0000"/>
              </a:solidFill>
              <a:latin typeface="Comic Sans MS"/>
            </a:endParaRPr>
          </a:p>
        </p:txBody>
      </p:sp>
      <p:pic>
        <p:nvPicPr>
          <p:cNvPr id="31" name="Imagen 30">
            <a:extLst>
              <a:ext uri="{FF2B5EF4-FFF2-40B4-BE49-F238E27FC236}">
                <a16:creationId xmlns:a16="http://schemas.microsoft.com/office/drawing/2014/main" id="{A4559783-04BF-4DE8-B217-8F8EB5B36FF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55244" y="4658103"/>
            <a:ext cx="3212750" cy="1454969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5CE5436B-1815-476A-B399-F8B9072F253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95393" y="4365542"/>
            <a:ext cx="2499185" cy="1604952"/>
          </a:xfrm>
          <a:prstGeom prst="rect">
            <a:avLst/>
          </a:prstGeom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F601E411-289F-411B-9104-F387DB474C6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46296" y="2189132"/>
            <a:ext cx="2947356" cy="1708498"/>
          </a:xfrm>
          <a:prstGeom prst="rect">
            <a:avLst/>
          </a:prstGeom>
        </p:spPr>
      </p:pic>
      <p:sp>
        <p:nvSpPr>
          <p:cNvPr id="13" name="Text 10"/>
          <p:cNvSpPr/>
          <p:nvPr/>
        </p:nvSpPr>
        <p:spPr>
          <a:xfrm>
            <a:off x="6425587" y="2052693"/>
            <a:ext cx="2695687" cy="338328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0000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RSG N° 332-2017-MINEDU</a:t>
            </a:r>
            <a:endParaRPr lang="en-US" sz="1400" dirty="0">
              <a:solidFill>
                <a:srgbClr val="FF0000"/>
              </a:solidFill>
              <a:latin typeface="Comic Sans MS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0" y="6556248"/>
            <a:ext cx="12192000" cy="301752"/>
          </a:xfrm>
          <a:prstGeom prst="rect">
            <a:avLst/>
          </a:prstGeom>
          <a:solidFill>
            <a:srgbClr val="00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TextBox 38"/>
          <p:cNvSpPr txBox="1"/>
          <p:nvPr/>
        </p:nvSpPr>
        <p:spPr>
          <a:xfrm>
            <a:off x="228600" y="6556248"/>
            <a:ext cx="6858000" cy="301752"/>
          </a:xfrm>
          <a:prstGeom prst="rect">
            <a:avLst/>
          </a:prstGeom>
          <a:noFill/>
        </p:spPr>
        <p:txBody>
          <a:bodyPr wrap="square" lIns="109728" tIns="18288" rIns="109728" bIns="18288" anchor="ctr">
            <a:spAutoFit/>
          </a:bodyPr>
          <a:lstStyle/>
          <a:p>
            <a:pPr algn="l"/>
            <a:r>
              <a:rPr sz="1200" b="1" dirty="0">
                <a:solidFill>
                  <a:srgbClr val="FFFFFF"/>
                </a:solidFill>
                <a:latin typeface="Comic Sans MS"/>
              </a:rPr>
              <a:t>Juan Marrero Ortiz · Especialista UGEL </a:t>
            </a:r>
            <a:r>
              <a:rPr sz="1200" b="1" dirty="0" err="1">
                <a:solidFill>
                  <a:srgbClr val="FFFFFF"/>
                </a:solidFill>
                <a:latin typeface="Comic Sans MS"/>
              </a:rPr>
              <a:t>Pacasmayo</a:t>
            </a:r>
            <a:endParaRPr sz="1200" b="1" dirty="0">
              <a:solidFill>
                <a:srgbClr val="FFFFFF"/>
              </a:solidFill>
              <a:latin typeface="Comic Sans MS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7132320" y="6556248"/>
            <a:ext cx="4846320" cy="301752"/>
          </a:xfrm>
          <a:prstGeom prst="rect">
            <a:avLst/>
          </a:prstGeom>
          <a:noFill/>
        </p:spPr>
        <p:txBody>
          <a:bodyPr wrap="square" lIns="109728" tIns="18288" rIns="109728" bIns="18288" anchor="ctr">
            <a:spAutoFit/>
          </a:bodyPr>
          <a:lstStyle/>
          <a:p>
            <a:pPr algn="r"/>
            <a:r>
              <a:rPr sz="1300" b="1">
                <a:solidFill>
                  <a:srgbClr val="FFFFFF"/>
                </a:solidFill>
                <a:latin typeface="Comic Sans MS"/>
              </a:rPr>
              <a:t>Área de Gestión Pedagógica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A6A6A6"/>
              </a:gs>
            </a:gsLst>
            <a:lin ang="162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8" name="Picture 17" descr="b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965"/>
            <a:ext cx="12192000" cy="68580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10085832" y="182880"/>
            <a:ext cx="1828800" cy="384048"/>
          </a:xfrm>
          <a:prstGeom prst="roundRect">
            <a:avLst>
              <a:gd name="adj" fmla="val 20000"/>
            </a:avLst>
          </a:prstGeom>
          <a:solidFill>
            <a:srgbClr val="0033C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Text 2"/>
          <p:cNvSpPr/>
          <p:nvPr/>
        </p:nvSpPr>
        <p:spPr>
          <a:xfrm>
            <a:off x="10085832" y="182880"/>
            <a:ext cx="1828800" cy="384048"/>
          </a:xfrm>
          <a:prstGeom prst="rect">
            <a:avLst/>
          </a:prstGeom>
          <a:noFill/>
          <a:ln>
            <a:noFill/>
          </a:ln>
        </p:spPr>
        <p:txBody>
          <a:bodyPr wrap="none" rtlCol="0" anchor="ctr"/>
          <a:lstStyle/>
          <a:p>
            <a:pPr marL="0" indent="0" algn="ctr">
              <a:buNone/>
            </a:pPr>
            <a:r>
              <a:rPr lang="en-US" sz="1600" b="1" kern="0" spc="50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PROPÓSITO</a:t>
            </a:r>
            <a:endParaRPr lang="en-US" sz="1600" b="1" dirty="0">
              <a:solidFill>
                <a:schemeClr val="bg2">
                  <a:lumMod val="75000"/>
                </a:schemeClr>
              </a:solidFill>
              <a:latin typeface="Comic Sans MS"/>
            </a:endParaRPr>
          </a:p>
        </p:txBody>
      </p:sp>
      <p:sp>
        <p:nvSpPr>
          <p:cNvPr id="6" name="Text 3"/>
          <p:cNvSpPr/>
          <p:nvPr/>
        </p:nvSpPr>
        <p:spPr>
          <a:xfrm>
            <a:off x="365760" y="868680"/>
            <a:ext cx="11457432" cy="64008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1A1A1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FINALIDAD Y OBJETIVO DE LA CELEBRACIÓN</a:t>
            </a:r>
            <a:endParaRPr lang="en-US" sz="3000" dirty="0">
              <a:latin typeface="Comic Sans MS"/>
            </a:endParaRPr>
          </a:p>
        </p:txBody>
      </p:sp>
      <p:sp>
        <p:nvSpPr>
          <p:cNvPr id="7" name="Shape 4"/>
          <p:cNvSpPr/>
          <p:nvPr/>
        </p:nvSpPr>
        <p:spPr>
          <a:xfrm>
            <a:off x="548640" y="2051214"/>
            <a:ext cx="5394960" cy="3931920"/>
          </a:xfrm>
          <a:prstGeom prst="roundRect">
            <a:avLst>
              <a:gd name="adj" fmla="val 2326"/>
            </a:avLst>
          </a:prstGeom>
          <a:solidFill>
            <a:srgbClr val="0033C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Text 5"/>
          <p:cNvSpPr/>
          <p:nvPr/>
        </p:nvSpPr>
        <p:spPr>
          <a:xfrm>
            <a:off x="777240" y="2298461"/>
            <a:ext cx="1437042" cy="36576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i="1" kern="0" spc="100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FINALIDAD</a:t>
            </a:r>
            <a:endParaRPr lang="en-US" sz="1300" b="1" i="1" dirty="0">
              <a:solidFill>
                <a:srgbClr val="0070C0"/>
              </a:solidFill>
              <a:latin typeface="Comic Sans MS"/>
            </a:endParaRPr>
          </a:p>
        </p:txBody>
      </p:sp>
      <p:sp>
        <p:nvSpPr>
          <p:cNvPr id="9" name="Text 6"/>
          <p:cNvSpPr/>
          <p:nvPr/>
        </p:nvSpPr>
        <p:spPr>
          <a:xfrm>
            <a:off x="807720" y="2943112"/>
            <a:ext cx="4754880" cy="2421367"/>
          </a:xfrm>
          <a:prstGeom prst="rect">
            <a:avLst/>
          </a:prstGeom>
          <a:noFill/>
          <a:ln>
            <a:noFill/>
          </a:ln>
        </p:spPr>
        <p:txBody>
          <a:bodyPr wrap="square" rtlCol="0" anchor="t"/>
          <a:lstStyle/>
          <a:p>
            <a:pPr marL="0" indent="0" algn="just">
              <a:lnSpc>
                <a:spcPct val="115000"/>
              </a:lnSpc>
              <a:buNone/>
            </a:pPr>
            <a:r>
              <a:rPr lang="en-US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Brindar precisiones para la celebración de la Semana de la Educación Rural 2026 – La Libertad, con la participación de las II.EE. que cuentan con ámbito rural en la UGEL, incorporando la segunda semana de octubre en el Calendario Cívico Escolar y/o Comunal.</a:t>
            </a:r>
            <a:endParaRPr lang="en-US" b="1" dirty="0">
              <a:solidFill>
                <a:srgbClr val="002060"/>
              </a:solidFill>
              <a:latin typeface="Comic Sans MS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6202680" y="2060179"/>
            <a:ext cx="5394960" cy="3931920"/>
          </a:xfrm>
          <a:prstGeom prst="roundRect">
            <a:avLst>
              <a:gd name="adj" fmla="val 2326"/>
            </a:avLst>
          </a:prstGeom>
          <a:solidFill>
            <a:srgbClr val="AABED7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Text 8"/>
          <p:cNvSpPr/>
          <p:nvPr/>
        </p:nvSpPr>
        <p:spPr>
          <a:xfrm>
            <a:off x="6629400" y="2130014"/>
            <a:ext cx="1331259" cy="36576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i="1" kern="0" spc="100" dirty="0">
                <a:solidFill>
                  <a:srgbClr val="FF0000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OBJETIVO</a:t>
            </a:r>
            <a:endParaRPr lang="en-US" sz="1300" i="1" dirty="0">
              <a:latin typeface="Comic Sans MS"/>
            </a:endParaRPr>
          </a:p>
        </p:txBody>
      </p:sp>
      <p:sp>
        <p:nvSpPr>
          <p:cNvPr id="12" name="Text 9"/>
          <p:cNvSpPr/>
          <p:nvPr/>
        </p:nvSpPr>
        <p:spPr>
          <a:xfrm>
            <a:off x="6302189" y="2597972"/>
            <a:ext cx="3567056" cy="3208468"/>
          </a:xfrm>
          <a:prstGeom prst="rect">
            <a:avLst/>
          </a:prstGeom>
          <a:solidFill>
            <a:srgbClr val="AABED7"/>
          </a:solidFill>
          <a:ln>
            <a:noFill/>
          </a:ln>
        </p:spPr>
        <p:txBody>
          <a:bodyPr wrap="square" rtlCol="0" anchor="t"/>
          <a:lstStyle/>
          <a:p>
            <a:pPr marL="0" indent="0" algn="just">
              <a:lnSpc>
                <a:spcPct val="115000"/>
              </a:lnSpc>
              <a:buNone/>
            </a:pPr>
            <a:r>
              <a:rPr lang="en-US" dirty="0">
                <a:solidFill>
                  <a:srgbClr val="1C2833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Promover que directivos, docentes, estudiantes, familias, comunidad y los diferentes niveles de gobierno </a:t>
            </a:r>
            <a:r>
              <a:rPr lang="en-US" b="1" dirty="0">
                <a:solidFill>
                  <a:srgbClr val="1C2833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valoren la importancia y trascendencia de la educación rural en la provincia, </a:t>
            </a:r>
            <a:r>
              <a:rPr lang="en-US" dirty="0">
                <a:solidFill>
                  <a:srgbClr val="1C2833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articulando acciones y estrategias para la </a:t>
            </a:r>
            <a:r>
              <a:rPr lang="en-US" b="1" dirty="0">
                <a:solidFill>
                  <a:srgbClr val="1C2833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mejora de la calidad educativa </a:t>
            </a:r>
            <a:r>
              <a:rPr lang="en-US" dirty="0">
                <a:solidFill>
                  <a:srgbClr val="1C2833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en el ámbito rural.</a:t>
            </a:r>
            <a:endParaRPr lang="en-US" dirty="0">
              <a:latin typeface="Comic Sans MS"/>
            </a:endParaRPr>
          </a:p>
        </p:txBody>
      </p:sp>
      <p:pic>
        <p:nvPicPr>
          <p:cNvPr id="15" name="Image 0" descr="/home/claude/pptx_work/membrete.png">
            <a:extLst>
              <a:ext uri="{FF2B5EF4-FFF2-40B4-BE49-F238E27FC236}">
                <a16:creationId xmlns:a16="http://schemas.microsoft.com/office/drawing/2014/main" id="{535FF5F7-08E6-4600-B82B-BB7262D935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54864"/>
            <a:ext cx="7502577" cy="653796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56A4B929-2101-4534-B0BE-F63BF9AD79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57928" y="1006736"/>
            <a:ext cx="1445224" cy="1660353"/>
          </a:xfrm>
          <a:prstGeom prst="round2DiagRect">
            <a:avLst>
              <a:gd name="adj1" fmla="val 16667"/>
              <a:gd name="adj2" fmla="val 0"/>
            </a:avLst>
          </a:prstGeom>
          <a:ln>
            <a:noFill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0" name="Rectangle 19"/>
          <p:cNvSpPr/>
          <p:nvPr/>
        </p:nvSpPr>
        <p:spPr>
          <a:xfrm>
            <a:off x="0" y="6556248"/>
            <a:ext cx="12192000" cy="301752"/>
          </a:xfrm>
          <a:prstGeom prst="rect">
            <a:avLst/>
          </a:prstGeom>
          <a:solidFill>
            <a:srgbClr val="00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228600" y="6556248"/>
            <a:ext cx="6858000" cy="301752"/>
          </a:xfrm>
          <a:prstGeom prst="rect">
            <a:avLst/>
          </a:prstGeom>
          <a:noFill/>
        </p:spPr>
        <p:txBody>
          <a:bodyPr wrap="square" lIns="109728" tIns="18288" rIns="109728" bIns="18288" anchor="ctr">
            <a:spAutoFit/>
          </a:bodyPr>
          <a:lstStyle/>
          <a:p>
            <a:pPr algn="l"/>
            <a:r>
              <a:rPr sz="1200" b="1" dirty="0">
                <a:solidFill>
                  <a:srgbClr val="FFFFFF"/>
                </a:solidFill>
                <a:latin typeface="Comic Sans MS"/>
              </a:rPr>
              <a:t>Juan Marrero Ortiz · Especialista UGEL </a:t>
            </a:r>
            <a:r>
              <a:rPr sz="1200" b="1" dirty="0" err="1">
                <a:solidFill>
                  <a:srgbClr val="FFFFFF"/>
                </a:solidFill>
                <a:latin typeface="Comic Sans MS"/>
              </a:rPr>
              <a:t>Pacasmayo</a:t>
            </a:r>
            <a:endParaRPr sz="1200" b="1" dirty="0">
              <a:solidFill>
                <a:srgbClr val="FFFFFF"/>
              </a:solidFill>
              <a:latin typeface="Comic Sans M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132320" y="6556248"/>
            <a:ext cx="4846320" cy="301752"/>
          </a:xfrm>
          <a:prstGeom prst="rect">
            <a:avLst/>
          </a:prstGeom>
          <a:noFill/>
        </p:spPr>
        <p:txBody>
          <a:bodyPr wrap="square" lIns="109728" tIns="18288" rIns="109728" bIns="18288" anchor="ctr">
            <a:spAutoFit/>
          </a:bodyPr>
          <a:lstStyle/>
          <a:p>
            <a:pPr algn="r"/>
            <a:r>
              <a:rPr sz="1300" b="1">
                <a:solidFill>
                  <a:srgbClr val="FFFFFF"/>
                </a:solidFill>
                <a:latin typeface="Comic Sans MS"/>
              </a:rPr>
              <a:t>Área de Gestión Pedagógica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A6A6A6"/>
              </a:gs>
            </a:gsLst>
            <a:lin ang="162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8" name="Picture 27" descr="b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10040112" y="182880"/>
            <a:ext cx="1874519" cy="384048"/>
          </a:xfrm>
          <a:prstGeom prst="roundRect">
            <a:avLst>
              <a:gd name="adj" fmla="val 20000"/>
            </a:avLst>
          </a:prstGeom>
          <a:solidFill>
            <a:srgbClr val="0033C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Text 2"/>
          <p:cNvSpPr/>
          <p:nvPr/>
        </p:nvSpPr>
        <p:spPr>
          <a:xfrm>
            <a:off x="10040112" y="182880"/>
            <a:ext cx="1874519" cy="384048"/>
          </a:xfrm>
          <a:prstGeom prst="rect">
            <a:avLst/>
          </a:prstGeom>
          <a:noFill/>
          <a:ln>
            <a:noFill/>
          </a:ln>
        </p:spPr>
        <p:txBody>
          <a:bodyPr wrap="none" rtlCol="0" anchor="ctr"/>
          <a:lstStyle/>
          <a:p>
            <a:pPr marL="0" indent="0" algn="ctr">
              <a:buNone/>
            </a:pPr>
            <a:r>
              <a:rPr lang="en-US" sz="1400" b="1" kern="0" spc="50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ESTRUCTURA</a:t>
            </a:r>
            <a:endParaRPr lang="en-US" sz="1400" dirty="0">
              <a:solidFill>
                <a:srgbClr val="FF0000"/>
              </a:solidFill>
              <a:latin typeface="Comic Sans MS"/>
            </a:endParaRPr>
          </a:p>
        </p:txBody>
      </p:sp>
      <p:sp>
        <p:nvSpPr>
          <p:cNvPr id="6" name="Text 3"/>
          <p:cNvSpPr/>
          <p:nvPr/>
        </p:nvSpPr>
        <p:spPr>
          <a:xfrm>
            <a:off x="365760" y="868680"/>
            <a:ext cx="11457432" cy="64008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700" b="1" dirty="0">
                <a:solidFill>
                  <a:srgbClr val="1A1A1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TRES NIVELES DE ACCIÓN, DEL 12 AL 16 DE OCTUBRE</a:t>
            </a:r>
            <a:endParaRPr lang="en-US" sz="2500" dirty="0">
              <a:latin typeface="Comic Sans MS"/>
            </a:endParaRPr>
          </a:p>
        </p:txBody>
      </p:sp>
      <p:sp>
        <p:nvSpPr>
          <p:cNvPr id="7" name="Shape 4"/>
          <p:cNvSpPr/>
          <p:nvPr/>
        </p:nvSpPr>
        <p:spPr>
          <a:xfrm>
            <a:off x="502920" y="2011680"/>
            <a:ext cx="3657600" cy="4023360"/>
          </a:xfrm>
          <a:prstGeom prst="roundRect">
            <a:avLst>
              <a:gd name="adj" fmla="val 2500"/>
            </a:avLst>
          </a:prstGeom>
          <a:solidFill>
            <a:srgbClr val="AABED7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Text 6"/>
          <p:cNvSpPr/>
          <p:nvPr/>
        </p:nvSpPr>
        <p:spPr>
          <a:xfrm>
            <a:off x="1874520" y="2286000"/>
            <a:ext cx="822960" cy="82296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1A1A1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</a:t>
            </a:r>
            <a:endParaRPr lang="en-US" sz="2600" dirty="0">
              <a:latin typeface="Comic Sans MS"/>
            </a:endParaRPr>
          </a:p>
        </p:txBody>
      </p:sp>
      <p:sp>
        <p:nvSpPr>
          <p:cNvPr id="10" name="Text 7"/>
          <p:cNvSpPr/>
          <p:nvPr/>
        </p:nvSpPr>
        <p:spPr>
          <a:xfrm>
            <a:off x="1156894" y="3192332"/>
            <a:ext cx="2389094" cy="329901"/>
          </a:xfrm>
          <a:prstGeom prst="rect">
            <a:avLst/>
          </a:prstGeom>
          <a:noFill/>
          <a:ln>
            <a:noFill/>
          </a:ln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s-PE" sz="1500" b="1" dirty="0">
                <a:solidFill>
                  <a:srgbClr val="154360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 nivel de Estudiantes</a:t>
            </a:r>
            <a:endParaRPr lang="es-PE" sz="1500" dirty="0">
              <a:latin typeface="Comic Sans MS"/>
            </a:endParaRPr>
          </a:p>
        </p:txBody>
      </p:sp>
      <p:sp>
        <p:nvSpPr>
          <p:cNvPr id="11" name="Text 8"/>
          <p:cNvSpPr/>
          <p:nvPr/>
        </p:nvSpPr>
        <p:spPr>
          <a:xfrm>
            <a:off x="731520" y="3857065"/>
            <a:ext cx="3108960" cy="169164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/>
          <a:lstStyle/>
          <a:p>
            <a:pPr marL="171450" indent="-171450">
              <a:buFont typeface="Wingdings" panose="05000000000000000000" pitchFamily="2" charset="2"/>
              <a:buChar char="q"/>
            </a:pPr>
            <a:r>
              <a:rPr lang="es-PE" sz="1600" b="1" dirty="0">
                <a:solidFill>
                  <a:schemeClr val="bg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Muralización</a:t>
            </a:r>
          </a:p>
          <a:p>
            <a:pPr marL="171450" indent="-171450">
              <a:buFont typeface="Wingdings" panose="05000000000000000000" pitchFamily="2" charset="2"/>
              <a:buChar char="q"/>
            </a:pPr>
            <a:r>
              <a:rPr lang="es-PE" sz="1600" b="1" dirty="0">
                <a:solidFill>
                  <a:schemeClr val="bg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Festival de oralidad</a:t>
            </a:r>
          </a:p>
          <a:p>
            <a:pPr marL="171450" indent="-171450">
              <a:buFont typeface="Wingdings" panose="05000000000000000000" pitchFamily="2" charset="2"/>
              <a:buChar char="q"/>
            </a:pPr>
            <a:r>
              <a:rPr lang="es-PE" sz="1600" b="1" dirty="0">
                <a:solidFill>
                  <a:schemeClr val="bg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Juegos matemáticos </a:t>
            </a:r>
          </a:p>
          <a:p>
            <a:pPr marL="171450" indent="-171450">
              <a:buFont typeface="Wingdings" panose="05000000000000000000" pitchFamily="2" charset="2"/>
              <a:buChar char="q"/>
            </a:pPr>
            <a:r>
              <a:rPr lang="es-PE" sz="1600" b="1" dirty="0">
                <a:solidFill>
                  <a:schemeClr val="bg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Festival de talentos organizados por aula e IE</a:t>
            </a:r>
            <a:r>
              <a:rPr lang="es-PE" sz="1600" dirty="0">
                <a:solidFill>
                  <a:srgbClr val="5D6D7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.</a:t>
            </a:r>
            <a:endParaRPr lang="es-PE" sz="1600" dirty="0">
              <a:latin typeface="Comic Sans MS"/>
            </a:endParaRPr>
          </a:p>
        </p:txBody>
      </p:sp>
      <p:sp>
        <p:nvSpPr>
          <p:cNvPr id="12" name="Shape 9"/>
          <p:cNvSpPr/>
          <p:nvPr/>
        </p:nvSpPr>
        <p:spPr>
          <a:xfrm>
            <a:off x="4405256" y="2011680"/>
            <a:ext cx="3657600" cy="4023360"/>
          </a:xfrm>
          <a:prstGeom prst="roundRect">
            <a:avLst>
              <a:gd name="adj" fmla="val 2500"/>
            </a:avLst>
          </a:prstGeom>
          <a:solidFill>
            <a:srgbClr val="AABED7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Text 11"/>
          <p:cNvSpPr/>
          <p:nvPr/>
        </p:nvSpPr>
        <p:spPr>
          <a:xfrm>
            <a:off x="5852160" y="2286000"/>
            <a:ext cx="822960" cy="82296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1A1A1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B</a:t>
            </a:r>
            <a:endParaRPr lang="en-US" sz="2600" dirty="0">
              <a:latin typeface="Comic Sans MS"/>
            </a:endParaRPr>
          </a:p>
        </p:txBody>
      </p:sp>
      <p:sp>
        <p:nvSpPr>
          <p:cNvPr id="15" name="Text 12"/>
          <p:cNvSpPr/>
          <p:nvPr/>
        </p:nvSpPr>
        <p:spPr>
          <a:xfrm>
            <a:off x="4663440" y="3291840"/>
            <a:ext cx="3200400" cy="607807"/>
          </a:xfrm>
          <a:prstGeom prst="rect">
            <a:avLst/>
          </a:prstGeom>
          <a:noFill/>
          <a:ln>
            <a:noFill/>
          </a:ln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s-PE" sz="1500" b="1" dirty="0">
                <a:solidFill>
                  <a:srgbClr val="154360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 nivel de Docentes, Directivos y Especialistas</a:t>
            </a:r>
            <a:endParaRPr lang="es-PE" sz="1500" dirty="0">
              <a:latin typeface="Comic Sans MS"/>
            </a:endParaRPr>
          </a:p>
        </p:txBody>
      </p:sp>
      <p:sp>
        <p:nvSpPr>
          <p:cNvPr id="16" name="Text 13"/>
          <p:cNvSpPr/>
          <p:nvPr/>
        </p:nvSpPr>
        <p:spPr>
          <a:xfrm>
            <a:off x="4709160" y="4206240"/>
            <a:ext cx="3108960" cy="112776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/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n-US" sz="1400" b="1" dirty="0">
                <a:solidFill>
                  <a:schemeClr val="bg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Espacios diarios de reflexión escrita (ensayo, composición, poesía, crónica) alojados en el sitio web de la UGEL.</a:t>
            </a:r>
            <a:endParaRPr lang="en-US" sz="1400" b="1" dirty="0">
              <a:solidFill>
                <a:schemeClr val="bg1"/>
              </a:solidFill>
              <a:latin typeface="Comic Sans MS"/>
            </a:endParaRPr>
          </a:p>
        </p:txBody>
      </p:sp>
      <p:sp>
        <p:nvSpPr>
          <p:cNvPr id="17" name="Shape 14"/>
          <p:cNvSpPr/>
          <p:nvPr/>
        </p:nvSpPr>
        <p:spPr>
          <a:xfrm>
            <a:off x="8412480" y="2033106"/>
            <a:ext cx="3657600" cy="4023360"/>
          </a:xfrm>
          <a:prstGeom prst="roundRect">
            <a:avLst>
              <a:gd name="adj" fmla="val 2500"/>
            </a:avLst>
          </a:prstGeom>
          <a:solidFill>
            <a:srgbClr val="AABED7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Text 16"/>
          <p:cNvSpPr/>
          <p:nvPr/>
        </p:nvSpPr>
        <p:spPr>
          <a:xfrm>
            <a:off x="9829800" y="2286000"/>
            <a:ext cx="822960" cy="82296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1A1A1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</a:t>
            </a:r>
            <a:endParaRPr lang="en-US" sz="2600" dirty="0">
              <a:latin typeface="Comic Sans MS"/>
            </a:endParaRPr>
          </a:p>
        </p:txBody>
      </p:sp>
      <p:sp>
        <p:nvSpPr>
          <p:cNvPr id="20" name="Text 17"/>
          <p:cNvSpPr/>
          <p:nvPr/>
        </p:nvSpPr>
        <p:spPr>
          <a:xfrm>
            <a:off x="9379007" y="3300804"/>
            <a:ext cx="2011680" cy="356795"/>
          </a:xfrm>
          <a:prstGeom prst="rect">
            <a:avLst/>
          </a:prstGeom>
          <a:noFill/>
          <a:ln>
            <a:noFill/>
          </a:ln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54360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 Nivel Regional</a:t>
            </a:r>
            <a:endParaRPr lang="en-US" sz="1500" dirty="0">
              <a:latin typeface="Comic Sans MS"/>
            </a:endParaRPr>
          </a:p>
        </p:txBody>
      </p:sp>
      <p:sp>
        <p:nvSpPr>
          <p:cNvPr id="21" name="Text 18"/>
          <p:cNvSpPr/>
          <p:nvPr/>
        </p:nvSpPr>
        <p:spPr>
          <a:xfrm>
            <a:off x="8686800" y="4206240"/>
            <a:ext cx="3108960" cy="1020184"/>
          </a:xfrm>
          <a:prstGeom prst="rect">
            <a:avLst/>
          </a:prstGeom>
          <a:noFill/>
          <a:ln>
            <a:noFill/>
          </a:ln>
        </p:spPr>
        <p:txBody>
          <a:bodyPr wrap="square" rtlCol="0" anchor="t"/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400" b="1" dirty="0">
                <a:solidFill>
                  <a:schemeClr val="bg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Ciclo de webinar por Facebook Live de la GRELL: ponencias y socialización de experiencias por micro región.</a:t>
            </a:r>
            <a:endParaRPr lang="en-US" sz="1400" b="1" dirty="0">
              <a:solidFill>
                <a:schemeClr val="bg1"/>
              </a:solidFill>
              <a:latin typeface="Comic Sans MS"/>
            </a:endParaRPr>
          </a:p>
        </p:txBody>
      </p:sp>
      <p:pic>
        <p:nvPicPr>
          <p:cNvPr id="24" name="Image 0" descr="/home/claude/pptx_work/membrete.png">
            <a:extLst>
              <a:ext uri="{FF2B5EF4-FFF2-40B4-BE49-F238E27FC236}">
                <a16:creationId xmlns:a16="http://schemas.microsoft.com/office/drawing/2014/main" id="{38299654-F482-42C7-B304-6A3CD4D89F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54864"/>
            <a:ext cx="7502577" cy="653796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48DEF0EC-0BEF-405F-9A19-3E3BF048B8B2}"/>
              </a:ext>
            </a:extLst>
          </p:cNvPr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2" r="58745" b="7442"/>
          <a:stretch/>
        </p:blipFill>
        <p:spPr bwMode="auto">
          <a:xfrm>
            <a:off x="2034987" y="2286000"/>
            <a:ext cx="632909" cy="63111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6" name="Imagen 25">
            <a:extLst>
              <a:ext uri="{FF2B5EF4-FFF2-40B4-BE49-F238E27FC236}">
                <a16:creationId xmlns:a16="http://schemas.microsoft.com/office/drawing/2014/main" id="{412C94C1-4B3E-446E-BCDA-4CE94EF76C39}"/>
              </a:ext>
            </a:extLst>
          </p:cNvPr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04" r="28517" b="14883"/>
          <a:stretch/>
        </p:blipFill>
        <p:spPr bwMode="auto">
          <a:xfrm>
            <a:off x="5852160" y="2350547"/>
            <a:ext cx="675940" cy="56656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539102A1-092D-4C77-B1B6-DFCE69F6F269}"/>
              </a:ext>
            </a:extLst>
          </p:cNvPr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772" b="19000"/>
          <a:stretch/>
        </p:blipFill>
        <p:spPr bwMode="auto">
          <a:xfrm>
            <a:off x="10103225" y="2228850"/>
            <a:ext cx="563245" cy="61722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0" name="Rectangle 29"/>
          <p:cNvSpPr/>
          <p:nvPr/>
        </p:nvSpPr>
        <p:spPr>
          <a:xfrm>
            <a:off x="0" y="6556248"/>
            <a:ext cx="12192000" cy="301752"/>
          </a:xfrm>
          <a:prstGeom prst="rect">
            <a:avLst/>
          </a:prstGeom>
          <a:solidFill>
            <a:srgbClr val="00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228600" y="6556248"/>
            <a:ext cx="6858000" cy="301752"/>
          </a:xfrm>
          <a:prstGeom prst="rect">
            <a:avLst/>
          </a:prstGeom>
          <a:noFill/>
        </p:spPr>
        <p:txBody>
          <a:bodyPr wrap="square" lIns="109728" tIns="18288" rIns="109728" bIns="18288" anchor="ctr">
            <a:spAutoFit/>
          </a:bodyPr>
          <a:lstStyle/>
          <a:p>
            <a:pPr algn="l"/>
            <a:r>
              <a:rPr sz="1200" b="1" dirty="0">
                <a:solidFill>
                  <a:srgbClr val="FFFFFF"/>
                </a:solidFill>
                <a:latin typeface="Comic Sans MS"/>
              </a:rPr>
              <a:t>Juan Marrero Ortiz · Especialista UGEL </a:t>
            </a:r>
            <a:r>
              <a:rPr sz="1200" b="1" dirty="0" err="1">
                <a:solidFill>
                  <a:srgbClr val="FFFFFF"/>
                </a:solidFill>
                <a:latin typeface="Comic Sans MS"/>
              </a:rPr>
              <a:t>Pacasmayo</a:t>
            </a:r>
            <a:endParaRPr sz="1200" b="1" dirty="0">
              <a:solidFill>
                <a:srgbClr val="FFFFFF"/>
              </a:solidFill>
              <a:latin typeface="Comic Sans MS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132320" y="6556248"/>
            <a:ext cx="4846320" cy="301752"/>
          </a:xfrm>
          <a:prstGeom prst="rect">
            <a:avLst/>
          </a:prstGeom>
          <a:noFill/>
        </p:spPr>
        <p:txBody>
          <a:bodyPr wrap="square" lIns="109728" tIns="18288" rIns="109728" bIns="18288" anchor="ctr">
            <a:spAutoFit/>
          </a:bodyPr>
          <a:lstStyle/>
          <a:p>
            <a:pPr algn="r"/>
            <a:r>
              <a:rPr sz="1300" b="1">
                <a:solidFill>
                  <a:srgbClr val="FFFFFF"/>
                </a:solidFill>
                <a:latin typeface="Comic Sans MS"/>
              </a:rPr>
              <a:t>Área de Gestión Pedagógica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A6A6A6"/>
              </a:gs>
            </a:gsLst>
            <a:lin ang="162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7" name="Picture 36" descr="b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365760" y="868680"/>
            <a:ext cx="11457432" cy="64008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1A1A1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PROGRAMACIÓN DIARIA — ACTIVIDADES CON ESTUDIANTES</a:t>
            </a:r>
            <a:endParaRPr lang="en-US" sz="2500" dirty="0">
              <a:solidFill>
                <a:srgbClr val="FF0000"/>
              </a:solidFill>
              <a:latin typeface="Comic Sans MS"/>
            </a:endParaRPr>
          </a:p>
        </p:txBody>
      </p:sp>
      <p:sp>
        <p:nvSpPr>
          <p:cNvPr id="7" name="Shape 4"/>
          <p:cNvSpPr/>
          <p:nvPr/>
        </p:nvSpPr>
        <p:spPr>
          <a:xfrm>
            <a:off x="419816" y="2012708"/>
            <a:ext cx="2121408" cy="3566160"/>
          </a:xfrm>
          <a:prstGeom prst="roundRect">
            <a:avLst>
              <a:gd name="adj" fmla="val 3448"/>
            </a:avLst>
          </a:prstGeom>
          <a:solidFill>
            <a:srgbClr val="0033C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Text 5"/>
          <p:cNvSpPr/>
          <p:nvPr/>
        </p:nvSpPr>
        <p:spPr>
          <a:xfrm>
            <a:off x="594360" y="2240280"/>
            <a:ext cx="1847088" cy="36576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Día 1 -</a:t>
            </a:r>
            <a:r>
              <a:rPr lang="en-US" sz="14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12 oct.</a:t>
            </a:r>
            <a:endParaRPr lang="en-US" sz="1600" dirty="0">
              <a:latin typeface="Comic Sans MS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594360" y="2606040"/>
            <a:ext cx="1847088" cy="0"/>
          </a:xfrm>
          <a:prstGeom prst="line">
            <a:avLst/>
          </a:prstGeom>
          <a:noFill/>
          <a:ln w="9525">
            <a:solidFill>
              <a:srgbClr val="FFFFFF">
                <a:alpha val="6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Text 8"/>
          <p:cNvSpPr/>
          <p:nvPr/>
        </p:nvSpPr>
        <p:spPr>
          <a:xfrm>
            <a:off x="594360" y="2741003"/>
            <a:ext cx="1847088" cy="350518"/>
          </a:xfrm>
          <a:prstGeom prst="rect">
            <a:avLst/>
          </a:prstGeom>
          <a:noFill/>
          <a:ln>
            <a:noFill/>
          </a:ln>
        </p:spPr>
        <p:txBody>
          <a:bodyPr wrap="square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Muralización de la IE</a:t>
            </a:r>
            <a:endParaRPr lang="en-US" sz="1250" dirty="0">
              <a:latin typeface="Comic Sans MS"/>
            </a:endParaRPr>
          </a:p>
        </p:txBody>
      </p:sp>
      <p:sp>
        <p:nvSpPr>
          <p:cNvPr id="12" name="Shape 9"/>
          <p:cNvSpPr/>
          <p:nvPr/>
        </p:nvSpPr>
        <p:spPr>
          <a:xfrm>
            <a:off x="2678788" y="2029968"/>
            <a:ext cx="2121408" cy="3566160"/>
          </a:xfrm>
          <a:prstGeom prst="roundRect">
            <a:avLst>
              <a:gd name="adj" fmla="val 3448"/>
            </a:avLst>
          </a:prstGeom>
          <a:solidFill>
            <a:srgbClr val="0033C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Text 10"/>
          <p:cNvSpPr/>
          <p:nvPr/>
        </p:nvSpPr>
        <p:spPr>
          <a:xfrm>
            <a:off x="2843784" y="2240280"/>
            <a:ext cx="1847088" cy="36576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Día 2 -</a:t>
            </a:r>
            <a:r>
              <a:rPr lang="en-US" sz="12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 </a:t>
            </a:r>
            <a:r>
              <a:rPr lang="en-US" sz="14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13  oct.</a:t>
            </a:r>
            <a:endParaRPr lang="en-US" sz="1600" dirty="0">
              <a:latin typeface="Comic Sans MS"/>
            </a:endParaRPr>
          </a:p>
        </p:txBody>
      </p:sp>
      <p:sp>
        <p:nvSpPr>
          <p:cNvPr id="15" name="Shape 12"/>
          <p:cNvSpPr/>
          <p:nvPr/>
        </p:nvSpPr>
        <p:spPr>
          <a:xfrm>
            <a:off x="2782824" y="2606040"/>
            <a:ext cx="1847088" cy="0"/>
          </a:xfrm>
          <a:prstGeom prst="line">
            <a:avLst/>
          </a:prstGeom>
          <a:noFill/>
          <a:ln w="9525">
            <a:solidFill>
              <a:srgbClr val="FFFFFF">
                <a:alpha val="6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Text 13"/>
          <p:cNvSpPr/>
          <p:nvPr/>
        </p:nvSpPr>
        <p:spPr>
          <a:xfrm>
            <a:off x="2797459" y="2689481"/>
            <a:ext cx="1847088" cy="529809"/>
          </a:xfrm>
          <a:prstGeom prst="rect">
            <a:avLst/>
          </a:prstGeom>
          <a:noFill/>
          <a:ln>
            <a:noFill/>
          </a:ln>
        </p:spPr>
        <p:txBody>
          <a:bodyPr wrap="square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Historia de la IE  galería fotográfica</a:t>
            </a:r>
            <a:endParaRPr lang="en-US" sz="1250" dirty="0">
              <a:latin typeface="Comic Sans MS"/>
            </a:endParaRPr>
          </a:p>
        </p:txBody>
      </p:sp>
      <p:sp>
        <p:nvSpPr>
          <p:cNvPr id="17" name="Shape 14"/>
          <p:cNvSpPr/>
          <p:nvPr/>
        </p:nvSpPr>
        <p:spPr>
          <a:xfrm>
            <a:off x="4937356" y="2067576"/>
            <a:ext cx="2121408" cy="3566160"/>
          </a:xfrm>
          <a:prstGeom prst="roundRect">
            <a:avLst>
              <a:gd name="adj" fmla="val 3448"/>
            </a:avLst>
          </a:prstGeom>
          <a:solidFill>
            <a:srgbClr val="0033C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Text 15"/>
          <p:cNvSpPr/>
          <p:nvPr/>
        </p:nvSpPr>
        <p:spPr>
          <a:xfrm>
            <a:off x="5093208" y="2240280"/>
            <a:ext cx="1847088" cy="36576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Día 3 </a:t>
            </a:r>
            <a:r>
              <a:rPr lang="en-US" sz="14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– 14 oct.</a:t>
            </a:r>
            <a:endParaRPr lang="en-US" sz="1600" dirty="0">
              <a:latin typeface="Comic Sans MS"/>
            </a:endParaRPr>
          </a:p>
        </p:txBody>
      </p:sp>
      <p:sp>
        <p:nvSpPr>
          <p:cNvPr id="20" name="Shape 17"/>
          <p:cNvSpPr/>
          <p:nvPr/>
        </p:nvSpPr>
        <p:spPr>
          <a:xfrm>
            <a:off x="5093208" y="2614915"/>
            <a:ext cx="1847088" cy="0"/>
          </a:xfrm>
          <a:prstGeom prst="line">
            <a:avLst/>
          </a:prstGeom>
          <a:noFill/>
          <a:ln w="9525">
            <a:solidFill>
              <a:srgbClr val="FFFFFF">
                <a:alpha val="6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Text 18"/>
          <p:cNvSpPr/>
          <p:nvPr/>
        </p:nvSpPr>
        <p:spPr>
          <a:xfrm>
            <a:off x="5074516" y="2683180"/>
            <a:ext cx="1847088" cy="816681"/>
          </a:xfrm>
          <a:prstGeom prst="rect">
            <a:avLst/>
          </a:prstGeom>
          <a:noFill/>
          <a:ln>
            <a:noFill/>
          </a:ln>
        </p:spPr>
        <p:txBody>
          <a:bodyPr wrap="square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Soporte </a:t>
            </a:r>
            <a:r>
              <a:rPr lang="en-US" sz="1250" b="1" dirty="0" err="1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socioemocional</a:t>
            </a:r>
            <a:r>
              <a:rPr lang="en-US" sz="125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  festival de oralidad</a:t>
            </a:r>
            <a:endParaRPr lang="en-US" sz="1250" dirty="0">
              <a:latin typeface="Comic Sans MS"/>
            </a:endParaRPr>
          </a:p>
        </p:txBody>
      </p:sp>
      <p:sp>
        <p:nvSpPr>
          <p:cNvPr id="22" name="Shape 19"/>
          <p:cNvSpPr/>
          <p:nvPr/>
        </p:nvSpPr>
        <p:spPr>
          <a:xfrm>
            <a:off x="7196328" y="2067576"/>
            <a:ext cx="2121408" cy="3566160"/>
          </a:xfrm>
          <a:prstGeom prst="roundRect">
            <a:avLst>
              <a:gd name="adj" fmla="val 3448"/>
            </a:avLst>
          </a:prstGeom>
          <a:solidFill>
            <a:srgbClr val="0033C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Text 20"/>
          <p:cNvSpPr/>
          <p:nvPr/>
        </p:nvSpPr>
        <p:spPr>
          <a:xfrm>
            <a:off x="7342632" y="2240280"/>
            <a:ext cx="1847088" cy="36576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Día 4 </a:t>
            </a:r>
            <a:r>
              <a:rPr lang="en-US" sz="14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– 15 oct.</a:t>
            </a:r>
            <a:endParaRPr lang="en-US" sz="1600" dirty="0">
              <a:latin typeface="Comic Sans MS"/>
            </a:endParaRPr>
          </a:p>
        </p:txBody>
      </p:sp>
      <p:sp>
        <p:nvSpPr>
          <p:cNvPr id="25" name="Shape 22"/>
          <p:cNvSpPr/>
          <p:nvPr/>
        </p:nvSpPr>
        <p:spPr>
          <a:xfrm>
            <a:off x="7342632" y="2646291"/>
            <a:ext cx="1847088" cy="0"/>
          </a:xfrm>
          <a:prstGeom prst="line">
            <a:avLst/>
          </a:prstGeom>
          <a:noFill/>
          <a:ln w="9525">
            <a:solidFill>
              <a:srgbClr val="FFFFFF">
                <a:alpha val="6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Text 23"/>
          <p:cNvSpPr/>
          <p:nvPr/>
        </p:nvSpPr>
        <p:spPr>
          <a:xfrm>
            <a:off x="7333286" y="2714157"/>
            <a:ext cx="1847088" cy="60153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Festival de juegos matemáticos (ABJ)</a:t>
            </a:r>
            <a:endParaRPr lang="en-US" sz="1250" dirty="0">
              <a:latin typeface="Comic Sans MS"/>
            </a:endParaRPr>
          </a:p>
        </p:txBody>
      </p:sp>
      <p:sp>
        <p:nvSpPr>
          <p:cNvPr id="27" name="Shape 24"/>
          <p:cNvSpPr/>
          <p:nvPr/>
        </p:nvSpPr>
        <p:spPr>
          <a:xfrm>
            <a:off x="9473587" y="2029968"/>
            <a:ext cx="2121408" cy="3566160"/>
          </a:xfrm>
          <a:prstGeom prst="roundRect">
            <a:avLst>
              <a:gd name="adj" fmla="val 3448"/>
            </a:avLst>
          </a:prstGeom>
          <a:solidFill>
            <a:srgbClr val="0033C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Text 25"/>
          <p:cNvSpPr/>
          <p:nvPr/>
        </p:nvSpPr>
        <p:spPr>
          <a:xfrm>
            <a:off x="9592056" y="2240280"/>
            <a:ext cx="1847088" cy="36576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Día 5 – </a:t>
            </a:r>
            <a:r>
              <a:rPr lang="en-US" sz="14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16 oct.</a:t>
            </a:r>
            <a:endParaRPr lang="en-US" sz="1600" dirty="0">
              <a:latin typeface="Comic Sans MS"/>
            </a:endParaRPr>
          </a:p>
        </p:txBody>
      </p:sp>
      <p:sp>
        <p:nvSpPr>
          <p:cNvPr id="30" name="Shape 27"/>
          <p:cNvSpPr/>
          <p:nvPr/>
        </p:nvSpPr>
        <p:spPr>
          <a:xfrm>
            <a:off x="9567493" y="2641809"/>
            <a:ext cx="1847088" cy="0"/>
          </a:xfrm>
          <a:prstGeom prst="line">
            <a:avLst/>
          </a:prstGeom>
          <a:noFill/>
          <a:ln w="9525">
            <a:solidFill>
              <a:srgbClr val="FFFFFF">
                <a:alpha val="6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1" name="Text 28"/>
          <p:cNvSpPr/>
          <p:nvPr/>
        </p:nvSpPr>
        <p:spPr>
          <a:xfrm>
            <a:off x="9656064" y="2778744"/>
            <a:ext cx="1847088" cy="36576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Festival de talentos</a:t>
            </a:r>
            <a:endParaRPr lang="en-US" sz="1250" dirty="0">
              <a:latin typeface="Comic Sans MS"/>
            </a:endParaRPr>
          </a:p>
        </p:txBody>
      </p:sp>
      <p:sp>
        <p:nvSpPr>
          <p:cNvPr id="32" name="Text 29"/>
          <p:cNvSpPr/>
          <p:nvPr/>
        </p:nvSpPr>
        <p:spPr>
          <a:xfrm>
            <a:off x="2441448" y="5806440"/>
            <a:ext cx="6696637" cy="45720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b="1" i="1" dirty="0">
                <a:solidFill>
                  <a:schemeClr val="bg2">
                    <a:lumMod val="75000"/>
                  </a:schemeClr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Cada actividad se organiza a nivel de IE, RER o equipos de trabajo colegiado, pudiendo incorporar a IIEE de Inicial y/o Secundaria adaptando el nivel de complejidad.</a:t>
            </a:r>
            <a:endParaRPr lang="en-US" sz="1150" b="1" dirty="0">
              <a:solidFill>
                <a:schemeClr val="bg2">
                  <a:lumMod val="75000"/>
                </a:schemeClr>
              </a:solidFill>
              <a:latin typeface="Comic Sans MS"/>
            </a:endParaRPr>
          </a:p>
        </p:txBody>
      </p:sp>
      <p:pic>
        <p:nvPicPr>
          <p:cNvPr id="35" name="Image 0" descr="/home/claude/pptx_work/membrete.png">
            <a:extLst>
              <a:ext uri="{FF2B5EF4-FFF2-40B4-BE49-F238E27FC236}">
                <a16:creationId xmlns:a16="http://schemas.microsoft.com/office/drawing/2014/main" id="{C7A3EC99-AC80-479B-9775-5C69169B9B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54864"/>
            <a:ext cx="7502577" cy="653796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40CFB97F-CEC8-4310-A820-3D0FFA3C1C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932" y="3319407"/>
            <a:ext cx="1851466" cy="18992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57C421D-C1C3-4FC9-896C-454AA7BD1E4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29499" y="3403183"/>
            <a:ext cx="1913657" cy="181551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80490065-C084-46A7-A2AA-8A076D59464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93331" y="3563260"/>
            <a:ext cx="1991171" cy="154135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CDA40429-8FED-42BB-86CD-FE0785DD1DB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50207" y="3311055"/>
            <a:ext cx="1752752" cy="22252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9FD5F021-C913-4FD3-9499-28E68BF8E5B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10747" y="3265784"/>
            <a:ext cx="1847088" cy="21363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6" name="Text 2"/>
          <p:cNvSpPr txBox="1"/>
          <p:nvPr/>
        </p:nvSpPr>
        <p:spPr>
          <a:xfrm>
            <a:off x="9171432" y="182880"/>
            <a:ext cx="2743200" cy="384048"/>
          </a:xfrm>
          <a:prstGeom prst="rect">
            <a:avLst/>
          </a:prstGeom>
          <a:solidFill>
            <a:srgbClr val="0033CC"/>
          </a:solidFill>
          <a:ln>
            <a:noFill/>
          </a:ln>
        </p:spPr>
        <p:txBody>
          <a:bodyPr wrap="square" lIns="109728" tIns="18288" rIns="109728" bIns="18288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Comic Sans MS"/>
              </a:rPr>
              <a:t>NIVEL A · ESTUDIANTES</a:t>
            </a:r>
          </a:p>
        </p:txBody>
      </p:sp>
      <p:sp>
        <p:nvSpPr>
          <p:cNvPr id="39" name="Rectangle 38"/>
          <p:cNvSpPr/>
          <p:nvPr/>
        </p:nvSpPr>
        <p:spPr>
          <a:xfrm>
            <a:off x="0" y="6556248"/>
            <a:ext cx="12192000" cy="301752"/>
          </a:xfrm>
          <a:prstGeom prst="rect">
            <a:avLst/>
          </a:prstGeom>
          <a:solidFill>
            <a:srgbClr val="00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228600" y="6556248"/>
            <a:ext cx="6858000" cy="301752"/>
          </a:xfrm>
          <a:prstGeom prst="rect">
            <a:avLst/>
          </a:prstGeom>
          <a:noFill/>
        </p:spPr>
        <p:txBody>
          <a:bodyPr wrap="square" lIns="109728" tIns="18288" rIns="109728" bIns="18288" anchor="ctr">
            <a:spAutoFit/>
          </a:bodyPr>
          <a:lstStyle/>
          <a:p>
            <a:pPr algn="l"/>
            <a:r>
              <a:rPr sz="1200" b="1" dirty="0">
                <a:solidFill>
                  <a:srgbClr val="FFFFFF"/>
                </a:solidFill>
                <a:latin typeface="Comic Sans MS"/>
              </a:rPr>
              <a:t>Juan Marrero Ortiz · Especialista UGEL </a:t>
            </a:r>
            <a:r>
              <a:rPr sz="1200" b="1" dirty="0" err="1">
                <a:solidFill>
                  <a:srgbClr val="FFFFFF"/>
                </a:solidFill>
                <a:latin typeface="Comic Sans MS"/>
              </a:rPr>
              <a:t>Pacasmayo</a:t>
            </a:r>
            <a:endParaRPr sz="1200" b="1" dirty="0">
              <a:solidFill>
                <a:srgbClr val="FFFFFF"/>
              </a:solidFill>
              <a:latin typeface="Comic Sans MS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132320" y="6556248"/>
            <a:ext cx="4846320" cy="301752"/>
          </a:xfrm>
          <a:prstGeom prst="rect">
            <a:avLst/>
          </a:prstGeom>
          <a:noFill/>
        </p:spPr>
        <p:txBody>
          <a:bodyPr wrap="square" lIns="109728" tIns="18288" rIns="109728" bIns="18288" anchor="ctr">
            <a:spAutoFit/>
          </a:bodyPr>
          <a:lstStyle/>
          <a:p>
            <a:pPr algn="r"/>
            <a:r>
              <a:rPr sz="1300" b="1">
                <a:solidFill>
                  <a:srgbClr val="FFFFFF"/>
                </a:solidFill>
                <a:latin typeface="Comic Sans MS"/>
              </a:rPr>
              <a:t>Área de Gestión Pedagógica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A6A6A6"/>
              </a:gs>
            </a:gsLst>
            <a:lin ang="162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4" name="Picture 23" descr="b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9215357" y="182880"/>
            <a:ext cx="2699274" cy="384048"/>
          </a:xfrm>
          <a:prstGeom prst="roundRect">
            <a:avLst>
              <a:gd name="adj" fmla="val 20000"/>
            </a:avLst>
          </a:prstGeom>
          <a:solidFill>
            <a:srgbClr val="0033C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Text 2"/>
          <p:cNvSpPr/>
          <p:nvPr/>
        </p:nvSpPr>
        <p:spPr>
          <a:xfrm>
            <a:off x="9215357" y="182880"/>
            <a:ext cx="2699274" cy="384048"/>
          </a:xfrm>
          <a:prstGeom prst="rect">
            <a:avLst/>
          </a:prstGeom>
          <a:noFill/>
          <a:ln>
            <a:noFill/>
          </a:ln>
        </p:spPr>
        <p:txBody>
          <a:bodyPr wrap="none" rtlCol="0" anchor="ctr"/>
          <a:lstStyle/>
          <a:p>
            <a:pPr marL="0" indent="0" algn="ctr">
              <a:buNone/>
            </a:pPr>
            <a:r>
              <a:rPr lang="en-US" sz="1400" b="1" kern="0" spc="50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NIVEL A · ESTUDIANTES</a:t>
            </a:r>
            <a:endParaRPr lang="en-US" sz="1400" dirty="0">
              <a:solidFill>
                <a:srgbClr val="FF0000"/>
              </a:solidFill>
              <a:latin typeface="Comic Sans MS"/>
            </a:endParaRPr>
          </a:p>
        </p:txBody>
      </p:sp>
      <p:sp>
        <p:nvSpPr>
          <p:cNvPr id="6" name="Text 3"/>
          <p:cNvSpPr/>
          <p:nvPr/>
        </p:nvSpPr>
        <p:spPr>
          <a:xfrm>
            <a:off x="365760" y="868680"/>
            <a:ext cx="11457432" cy="64008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1A1A1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DÍA 1 Y DÍA 2 — </a:t>
            </a:r>
            <a:r>
              <a:rPr lang="en-US" sz="2400" b="1" i="1" u="sng" dirty="0">
                <a:solidFill>
                  <a:srgbClr val="1A1A1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MURALIZACIÓN E HISTORIA INSTITUCIONAL</a:t>
            </a:r>
            <a:endParaRPr lang="en-US" sz="2200" i="1" u="sng" dirty="0">
              <a:latin typeface="Comic Sans MS"/>
            </a:endParaRPr>
          </a:p>
        </p:txBody>
      </p:sp>
      <p:sp>
        <p:nvSpPr>
          <p:cNvPr id="7" name="Shape 4"/>
          <p:cNvSpPr/>
          <p:nvPr/>
        </p:nvSpPr>
        <p:spPr>
          <a:xfrm>
            <a:off x="548640" y="2011680"/>
            <a:ext cx="5394960" cy="3977640"/>
          </a:xfrm>
          <a:prstGeom prst="roundRect">
            <a:avLst>
              <a:gd name="adj" fmla="val 2299"/>
            </a:avLst>
          </a:prstGeom>
          <a:solidFill>
            <a:srgbClr val="AABED7"/>
          </a:solidFill>
          <a:ln>
            <a:noFill/>
          </a:ln>
        </p:spPr>
        <p:txBody>
          <a:bodyPr/>
          <a:lstStyle/>
          <a:p>
            <a:r>
              <a:rPr lang="en-US" i="1" dirty="0">
                <a:solidFill>
                  <a:srgbClr val="FF0000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.</a:t>
            </a:r>
            <a:endParaRPr lang="es-PE" dirty="0">
              <a:solidFill>
                <a:srgbClr val="FF0000"/>
              </a:solidFill>
              <a:latin typeface="Comic Sans MS"/>
            </a:endParaRPr>
          </a:p>
        </p:txBody>
      </p:sp>
      <p:sp>
        <p:nvSpPr>
          <p:cNvPr id="8" name="Shape 5"/>
          <p:cNvSpPr/>
          <p:nvPr/>
        </p:nvSpPr>
        <p:spPr>
          <a:xfrm>
            <a:off x="731520" y="2286000"/>
            <a:ext cx="594360" cy="594360"/>
          </a:xfrm>
          <a:prstGeom prst="ellipse">
            <a:avLst/>
          </a:prstGeom>
          <a:solidFill>
            <a:srgbClr val="4BCAA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Text 6"/>
          <p:cNvSpPr/>
          <p:nvPr/>
        </p:nvSpPr>
        <p:spPr>
          <a:xfrm>
            <a:off x="731520" y="2286000"/>
            <a:ext cx="594360" cy="59436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1</a:t>
            </a:r>
            <a:endParaRPr lang="en-US" sz="2000" dirty="0">
              <a:latin typeface="Comic Sans MS"/>
            </a:endParaRPr>
          </a:p>
        </p:txBody>
      </p:sp>
      <p:sp>
        <p:nvSpPr>
          <p:cNvPr id="10" name="Text 7"/>
          <p:cNvSpPr/>
          <p:nvPr/>
        </p:nvSpPr>
        <p:spPr>
          <a:xfrm>
            <a:off x="1508760" y="2331720"/>
            <a:ext cx="4114800" cy="32004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F0000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12 de octubre</a:t>
            </a:r>
            <a:endParaRPr lang="en-US" sz="1400" dirty="0">
              <a:solidFill>
                <a:srgbClr val="FF0000"/>
              </a:solidFill>
              <a:latin typeface="Comic Sans MS"/>
            </a:endParaRPr>
          </a:p>
        </p:txBody>
      </p:sp>
      <p:sp>
        <p:nvSpPr>
          <p:cNvPr id="11" name="Text 8"/>
          <p:cNvSpPr/>
          <p:nvPr/>
        </p:nvSpPr>
        <p:spPr>
          <a:xfrm>
            <a:off x="1508760" y="2606040"/>
            <a:ext cx="2494073" cy="45720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0000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Muralización de la IE</a:t>
            </a:r>
            <a:endParaRPr lang="en-US" sz="1700" dirty="0">
              <a:latin typeface="Comic Sans MS"/>
            </a:endParaRPr>
          </a:p>
        </p:txBody>
      </p:sp>
      <p:sp>
        <p:nvSpPr>
          <p:cNvPr id="12" name="Text 9"/>
          <p:cNvSpPr/>
          <p:nvPr/>
        </p:nvSpPr>
        <p:spPr>
          <a:xfrm>
            <a:off x="777240" y="3246120"/>
            <a:ext cx="4754880" cy="146304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/>
          <a:lstStyle/>
          <a:p>
            <a:pPr marL="0" indent="0" algn="just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1C2833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Da inicio a la celebración de la semana. Permite dar a conocer a la comunidad el inicio de la Semana de la Educación Rural a partir de afiches, </a:t>
            </a:r>
            <a:r>
              <a:rPr lang="en-US" sz="1600" b="1" dirty="0" err="1">
                <a:solidFill>
                  <a:srgbClr val="1C2833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pancartas</a:t>
            </a:r>
            <a:r>
              <a:rPr lang="en-US" sz="1600" b="1" dirty="0">
                <a:solidFill>
                  <a:srgbClr val="1C2833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.</a:t>
            </a:r>
            <a:endParaRPr lang="en-US" sz="1600" b="1" dirty="0">
              <a:latin typeface="Comic Sans MS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777240" y="4709160"/>
            <a:ext cx="4754880" cy="357362"/>
          </a:xfrm>
          <a:prstGeom prst="rect">
            <a:avLst/>
          </a:prstGeom>
          <a:noFill/>
          <a:ln>
            <a:noFill/>
          </a:ln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50" b="1" i="1" dirty="0">
                <a:solidFill>
                  <a:schemeClr val="bg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Espacio: aulas y puntos de encuentro en la </a:t>
            </a:r>
            <a:r>
              <a:rPr lang="en-US" sz="1150" b="1" i="1" dirty="0" err="1">
                <a:solidFill>
                  <a:schemeClr val="bg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comunidad</a:t>
            </a:r>
            <a:endParaRPr lang="en-US" sz="1150" b="1" dirty="0">
              <a:solidFill>
                <a:schemeClr val="bg1"/>
              </a:solidFill>
              <a:latin typeface="Comic Sans MS"/>
            </a:endParaRPr>
          </a:p>
        </p:txBody>
      </p:sp>
      <p:sp>
        <p:nvSpPr>
          <p:cNvPr id="14" name="Shape 11"/>
          <p:cNvSpPr/>
          <p:nvPr/>
        </p:nvSpPr>
        <p:spPr>
          <a:xfrm>
            <a:off x="6336792" y="2011680"/>
            <a:ext cx="5394960" cy="3977640"/>
          </a:xfrm>
          <a:prstGeom prst="roundRect">
            <a:avLst>
              <a:gd name="adj" fmla="val 2299"/>
            </a:avLst>
          </a:prstGeom>
          <a:solidFill>
            <a:srgbClr val="AABED7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Shape 12"/>
          <p:cNvSpPr/>
          <p:nvPr/>
        </p:nvSpPr>
        <p:spPr>
          <a:xfrm>
            <a:off x="6583680" y="2286000"/>
            <a:ext cx="594360" cy="594360"/>
          </a:xfrm>
          <a:prstGeom prst="ellipse">
            <a:avLst/>
          </a:prstGeom>
          <a:solidFill>
            <a:srgbClr val="4BCAA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Text 13"/>
          <p:cNvSpPr/>
          <p:nvPr/>
        </p:nvSpPr>
        <p:spPr>
          <a:xfrm>
            <a:off x="6583680" y="2286000"/>
            <a:ext cx="594360" cy="59436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2</a:t>
            </a:r>
            <a:endParaRPr lang="en-US" sz="2000" dirty="0">
              <a:latin typeface="Comic Sans MS"/>
            </a:endParaRPr>
          </a:p>
        </p:txBody>
      </p:sp>
      <p:sp>
        <p:nvSpPr>
          <p:cNvPr id="17" name="Text 14"/>
          <p:cNvSpPr/>
          <p:nvPr/>
        </p:nvSpPr>
        <p:spPr>
          <a:xfrm>
            <a:off x="7360920" y="2331720"/>
            <a:ext cx="4114800" cy="32004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F0000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13 de octubre</a:t>
            </a:r>
            <a:endParaRPr lang="en-US" sz="1400" dirty="0">
              <a:solidFill>
                <a:srgbClr val="FF0000"/>
              </a:solidFill>
              <a:latin typeface="Comic Sans MS"/>
            </a:endParaRPr>
          </a:p>
        </p:txBody>
      </p:sp>
      <p:sp>
        <p:nvSpPr>
          <p:cNvPr id="18" name="Text 15"/>
          <p:cNvSpPr/>
          <p:nvPr/>
        </p:nvSpPr>
        <p:spPr>
          <a:xfrm>
            <a:off x="7360920" y="2606040"/>
            <a:ext cx="3546566" cy="45720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0000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Conocemos la historia de la IE</a:t>
            </a:r>
            <a:endParaRPr lang="en-US" sz="1700" dirty="0">
              <a:latin typeface="Comic Sans MS"/>
            </a:endParaRPr>
          </a:p>
        </p:txBody>
      </p:sp>
      <p:sp>
        <p:nvSpPr>
          <p:cNvPr id="19" name="Text 16"/>
          <p:cNvSpPr/>
          <p:nvPr/>
        </p:nvSpPr>
        <p:spPr>
          <a:xfrm>
            <a:off x="6629400" y="3246120"/>
            <a:ext cx="4754880" cy="100584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/>
          <a:lstStyle/>
          <a:p>
            <a:pPr marL="0" indent="0" algn="just">
              <a:lnSpc>
                <a:spcPct val="115000"/>
              </a:lnSpc>
              <a:buNone/>
            </a:pPr>
            <a:r>
              <a:rPr lang="en-US" b="1" dirty="0">
                <a:solidFill>
                  <a:srgbClr val="1C2833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Da a conocer la historia del establecimiento escolar y sus primeros actores institucionales (docentes, exalumnos, cooperadores).</a:t>
            </a:r>
            <a:endParaRPr lang="en-US" b="1" dirty="0">
              <a:latin typeface="Comic Sans MS"/>
            </a:endParaRPr>
          </a:p>
        </p:txBody>
      </p:sp>
      <p:sp>
        <p:nvSpPr>
          <p:cNvPr id="20" name="Text 17"/>
          <p:cNvSpPr/>
          <p:nvPr/>
        </p:nvSpPr>
        <p:spPr>
          <a:xfrm>
            <a:off x="6583680" y="4917233"/>
            <a:ext cx="4754880" cy="573833"/>
          </a:xfrm>
          <a:prstGeom prst="rect">
            <a:avLst/>
          </a:prstGeom>
          <a:noFill/>
          <a:ln>
            <a:noFill/>
          </a:ln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50" b="1" i="1" dirty="0">
                <a:solidFill>
                  <a:schemeClr val="bg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Galería de fotografías: los estudiantes elaboran una línea de tiempo con fotografías de la historia de la IE.</a:t>
            </a:r>
            <a:endParaRPr lang="en-US" sz="1150" b="1" dirty="0">
              <a:solidFill>
                <a:schemeClr val="bg1"/>
              </a:solidFill>
              <a:latin typeface="Comic Sans MS"/>
            </a:endParaRPr>
          </a:p>
        </p:txBody>
      </p:sp>
      <p:pic>
        <p:nvPicPr>
          <p:cNvPr id="23" name="Image 0" descr="/home/claude/pptx_work/membrete.png">
            <a:extLst>
              <a:ext uri="{FF2B5EF4-FFF2-40B4-BE49-F238E27FC236}">
                <a16:creationId xmlns:a16="http://schemas.microsoft.com/office/drawing/2014/main" id="{6EB486A1-957B-42FE-9C7F-D10822A21D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54864"/>
            <a:ext cx="7502577" cy="653796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0" y="6556248"/>
            <a:ext cx="12192000" cy="301752"/>
          </a:xfrm>
          <a:prstGeom prst="rect">
            <a:avLst/>
          </a:prstGeom>
          <a:solidFill>
            <a:srgbClr val="00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228600" y="6556248"/>
            <a:ext cx="6858000" cy="301752"/>
          </a:xfrm>
          <a:prstGeom prst="rect">
            <a:avLst/>
          </a:prstGeom>
          <a:noFill/>
        </p:spPr>
        <p:txBody>
          <a:bodyPr wrap="square" lIns="109728" tIns="18288" rIns="109728" bIns="18288" anchor="ctr">
            <a:spAutoFit/>
          </a:bodyPr>
          <a:lstStyle/>
          <a:p>
            <a:pPr algn="l"/>
            <a:r>
              <a:rPr sz="1200" b="1" dirty="0">
                <a:solidFill>
                  <a:srgbClr val="FFFFFF"/>
                </a:solidFill>
                <a:latin typeface="Comic Sans MS"/>
              </a:rPr>
              <a:t>Juan Marrero Ortiz · Especialista UGEL </a:t>
            </a:r>
            <a:r>
              <a:rPr sz="1200" b="1" dirty="0" err="1">
                <a:solidFill>
                  <a:srgbClr val="FFFFFF"/>
                </a:solidFill>
                <a:latin typeface="Comic Sans MS"/>
              </a:rPr>
              <a:t>Pacasmayo</a:t>
            </a:r>
            <a:endParaRPr sz="1200" b="1" dirty="0">
              <a:solidFill>
                <a:srgbClr val="FFFFFF"/>
              </a:solidFill>
              <a:latin typeface="Comic Sans MS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132320" y="6556248"/>
            <a:ext cx="4846320" cy="301752"/>
          </a:xfrm>
          <a:prstGeom prst="rect">
            <a:avLst/>
          </a:prstGeom>
          <a:noFill/>
        </p:spPr>
        <p:txBody>
          <a:bodyPr wrap="square" lIns="109728" tIns="18288" rIns="109728" bIns="18288" anchor="ctr">
            <a:spAutoFit/>
          </a:bodyPr>
          <a:lstStyle/>
          <a:p>
            <a:pPr algn="r"/>
            <a:r>
              <a:rPr sz="1300" b="1">
                <a:solidFill>
                  <a:srgbClr val="FFFFFF"/>
                </a:solidFill>
                <a:latin typeface="Comic Sans MS"/>
              </a:rPr>
              <a:t>Área de Gestión Pedagógica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A6A6A6"/>
              </a:gs>
            </a:gsLst>
            <a:lin ang="162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9" name="Picture 28" descr="b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8531351" y="182880"/>
            <a:ext cx="3383280" cy="384048"/>
          </a:xfrm>
          <a:prstGeom prst="roundRect">
            <a:avLst>
              <a:gd name="adj" fmla="val 20000"/>
            </a:avLst>
          </a:prstGeom>
          <a:solidFill>
            <a:srgbClr val="0033C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Text 2"/>
          <p:cNvSpPr/>
          <p:nvPr/>
        </p:nvSpPr>
        <p:spPr>
          <a:xfrm>
            <a:off x="8531351" y="182880"/>
            <a:ext cx="3383280" cy="384048"/>
          </a:xfrm>
          <a:prstGeom prst="rect">
            <a:avLst/>
          </a:prstGeom>
          <a:noFill/>
          <a:ln>
            <a:noFill/>
          </a:ln>
        </p:spPr>
        <p:txBody>
          <a:bodyPr wrap="none" rtlCol="0" anchor="ctr"/>
          <a:lstStyle/>
          <a:p>
            <a:pPr marL="0" indent="0" algn="ctr">
              <a:buNone/>
            </a:pPr>
            <a:r>
              <a:rPr lang="en-US" sz="1100" b="1" kern="0" spc="50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NIVEL A · ESTUDIANTES</a:t>
            </a:r>
            <a:endParaRPr lang="en-US" sz="1100" dirty="0">
              <a:latin typeface="Comic Sans MS"/>
            </a:endParaRPr>
          </a:p>
        </p:txBody>
      </p:sp>
      <p:sp>
        <p:nvSpPr>
          <p:cNvPr id="6" name="Text 3"/>
          <p:cNvSpPr/>
          <p:nvPr/>
        </p:nvSpPr>
        <p:spPr>
          <a:xfrm>
            <a:off x="365760" y="868680"/>
            <a:ext cx="11457432" cy="64008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1A1A1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DÍA 3 — SOPORTE SOCIOEMOCIONAL Y FESTIVAL DE ORALIDAD</a:t>
            </a:r>
            <a:endParaRPr lang="en-US" sz="2200" dirty="0">
              <a:solidFill>
                <a:srgbClr val="FF0000"/>
              </a:solidFill>
              <a:latin typeface="Comic Sans MS"/>
            </a:endParaRPr>
          </a:p>
        </p:txBody>
      </p:sp>
      <p:sp>
        <p:nvSpPr>
          <p:cNvPr id="7" name="Shape 4"/>
          <p:cNvSpPr/>
          <p:nvPr/>
        </p:nvSpPr>
        <p:spPr>
          <a:xfrm>
            <a:off x="457200" y="1943548"/>
            <a:ext cx="11247120" cy="1371600"/>
          </a:xfrm>
          <a:prstGeom prst="roundRect">
            <a:avLst>
              <a:gd name="adj" fmla="val 6667"/>
            </a:avLst>
          </a:prstGeom>
          <a:solidFill>
            <a:srgbClr val="0033C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Shape 5"/>
          <p:cNvSpPr/>
          <p:nvPr/>
        </p:nvSpPr>
        <p:spPr>
          <a:xfrm>
            <a:off x="731520" y="2212848"/>
            <a:ext cx="594360" cy="594360"/>
          </a:xfrm>
          <a:prstGeom prst="ellipse">
            <a:avLst/>
          </a:prstGeom>
          <a:solidFill>
            <a:srgbClr val="4BCAA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Text 6"/>
          <p:cNvSpPr/>
          <p:nvPr/>
        </p:nvSpPr>
        <p:spPr>
          <a:xfrm>
            <a:off x="731520" y="2212848"/>
            <a:ext cx="594360" cy="59436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3</a:t>
            </a:r>
            <a:endParaRPr lang="en-US" sz="2000" dirty="0">
              <a:latin typeface="Comic Sans MS"/>
            </a:endParaRPr>
          </a:p>
        </p:txBody>
      </p:sp>
      <p:sp>
        <p:nvSpPr>
          <p:cNvPr id="10" name="Text 7"/>
          <p:cNvSpPr/>
          <p:nvPr/>
        </p:nvSpPr>
        <p:spPr>
          <a:xfrm>
            <a:off x="594360" y="2862072"/>
            <a:ext cx="868680" cy="27432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14 de octubre</a:t>
            </a:r>
            <a:endParaRPr lang="en-US" sz="850" dirty="0">
              <a:latin typeface="Comic Sans MS"/>
            </a:endParaRPr>
          </a:p>
        </p:txBody>
      </p:sp>
      <p:sp>
        <p:nvSpPr>
          <p:cNvPr id="11" name="Text 8"/>
          <p:cNvSpPr/>
          <p:nvPr/>
        </p:nvSpPr>
        <p:spPr>
          <a:xfrm>
            <a:off x="1554480" y="2194560"/>
            <a:ext cx="9875520" cy="50292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Dinámicas</a:t>
            </a:r>
            <a:r>
              <a:rPr lang="en-US" sz="16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 de soporte socioemocional </a:t>
            </a:r>
            <a:r>
              <a:rPr lang="en-US" sz="20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y actividades lú</a:t>
            </a:r>
            <a:r>
              <a:rPr lang="en-US" sz="16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dicas ante situaciones de emergencia</a:t>
            </a:r>
            <a:endParaRPr lang="en-US" sz="1600" dirty="0">
              <a:latin typeface="Comic Sans MS"/>
            </a:endParaRPr>
          </a:p>
        </p:txBody>
      </p:sp>
      <p:sp>
        <p:nvSpPr>
          <p:cNvPr id="12" name="Text 9"/>
          <p:cNvSpPr/>
          <p:nvPr/>
        </p:nvSpPr>
        <p:spPr>
          <a:xfrm>
            <a:off x="1554480" y="2697480"/>
            <a:ext cx="9875520" cy="59436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Permite que los estudiantes reconozcan y regulen sus emociones, mejoren la convivencia y fortalezcan su rendimiento escolar en situaciones de riesgo. Referencia: </a:t>
            </a:r>
            <a:r>
              <a:rPr lang="en-US" sz="16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Guía de soporte socioemocional MINEDU</a:t>
            </a:r>
            <a:r>
              <a:rPr lang="en-US" sz="1200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.</a:t>
            </a:r>
            <a:endParaRPr lang="en-US" sz="1200" dirty="0">
              <a:latin typeface="Comic Sans MS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457200" y="3411071"/>
            <a:ext cx="5568696" cy="36576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54360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Festival de Oralidad — cuatro jornadas a elegir o combinar</a:t>
            </a:r>
            <a:endParaRPr lang="en-US" sz="1400" dirty="0">
              <a:latin typeface="Comic Sans MS"/>
            </a:endParaRPr>
          </a:p>
        </p:txBody>
      </p:sp>
      <p:sp>
        <p:nvSpPr>
          <p:cNvPr id="14" name="Shape 11"/>
          <p:cNvSpPr/>
          <p:nvPr/>
        </p:nvSpPr>
        <p:spPr>
          <a:xfrm>
            <a:off x="493776" y="4005070"/>
            <a:ext cx="2697480" cy="2491292"/>
          </a:xfrm>
          <a:prstGeom prst="roundRect">
            <a:avLst>
              <a:gd name="adj" fmla="val 4444"/>
            </a:avLst>
          </a:prstGeom>
          <a:solidFill>
            <a:srgbClr val="0033C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Text 12"/>
          <p:cNvSpPr/>
          <p:nvPr/>
        </p:nvSpPr>
        <p:spPr>
          <a:xfrm>
            <a:off x="594360" y="4143128"/>
            <a:ext cx="2423160" cy="635598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omic Sans MS" panose="030F0702030302020204" pitchFamily="66" charset="0"/>
                <a:ea typeface="Comic Sans MS" pitchFamily="34" charset="-122"/>
                <a:cs typeface="Comic Sans MS" pitchFamily="34" charset="-120"/>
              </a:rPr>
              <a:t>Jornada de</a:t>
            </a:r>
            <a:endParaRPr lang="en-US" sz="16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omic Sans MS" panose="030F0702030302020204" pitchFamily="66" charset="0"/>
                <a:ea typeface="Comic Sans MS" pitchFamily="34" charset="-122"/>
                <a:cs typeface="Comic Sans MS" pitchFamily="34" charset="-120"/>
              </a:rPr>
              <a:t>cuentacuentos</a:t>
            </a:r>
            <a:endParaRPr lang="en-US" sz="1600" dirty="0">
              <a:latin typeface="Comic Sans MS" panose="030F0702030302020204" pitchFamily="66" charset="0"/>
            </a:endParaRPr>
          </a:p>
        </p:txBody>
      </p:sp>
      <p:sp>
        <p:nvSpPr>
          <p:cNvPr id="16" name="Shape 13"/>
          <p:cNvSpPr/>
          <p:nvPr/>
        </p:nvSpPr>
        <p:spPr>
          <a:xfrm>
            <a:off x="3328416" y="4005072"/>
            <a:ext cx="2697480" cy="2491292"/>
          </a:xfrm>
          <a:prstGeom prst="roundRect">
            <a:avLst>
              <a:gd name="adj" fmla="val 4444"/>
            </a:avLst>
          </a:prstGeom>
          <a:solidFill>
            <a:srgbClr val="0033C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Text 14"/>
          <p:cNvSpPr/>
          <p:nvPr/>
        </p:nvSpPr>
        <p:spPr>
          <a:xfrm>
            <a:off x="3465576" y="4065134"/>
            <a:ext cx="2423160" cy="773654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Jornada de cuentos</a:t>
            </a:r>
            <a:endParaRPr lang="en-US" sz="1600" dirty="0">
              <a:latin typeface="Comic Sans MS"/>
            </a:endParaRPr>
          </a:p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con</a:t>
            </a:r>
            <a:r>
              <a:rPr lang="en-US" sz="16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 títeres</a:t>
            </a:r>
            <a:endParaRPr lang="en-US" sz="1600" dirty="0">
              <a:latin typeface="Comic Sans MS"/>
            </a:endParaRPr>
          </a:p>
        </p:txBody>
      </p:sp>
      <p:sp>
        <p:nvSpPr>
          <p:cNvPr id="18" name="Shape 15"/>
          <p:cNvSpPr/>
          <p:nvPr/>
        </p:nvSpPr>
        <p:spPr>
          <a:xfrm>
            <a:off x="6199632" y="3990817"/>
            <a:ext cx="2697480" cy="2491291"/>
          </a:xfrm>
          <a:prstGeom prst="roundRect">
            <a:avLst>
              <a:gd name="adj" fmla="val 4444"/>
            </a:avLst>
          </a:prstGeom>
          <a:solidFill>
            <a:srgbClr val="0033C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Text 16"/>
          <p:cNvSpPr/>
          <p:nvPr/>
        </p:nvSpPr>
        <p:spPr>
          <a:xfrm>
            <a:off x="6336792" y="4005072"/>
            <a:ext cx="2423160" cy="635598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Jornada de</a:t>
            </a:r>
            <a:endParaRPr lang="en-US" sz="1600" dirty="0">
              <a:latin typeface="Comic Sans MS"/>
            </a:endParaRPr>
          </a:p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dramatizaciones</a:t>
            </a:r>
            <a:endParaRPr lang="en-US" sz="1600" dirty="0">
              <a:latin typeface="Comic Sans MS"/>
            </a:endParaRPr>
          </a:p>
        </p:txBody>
      </p:sp>
      <p:sp>
        <p:nvSpPr>
          <p:cNvPr id="20" name="Shape 17"/>
          <p:cNvSpPr/>
          <p:nvPr/>
        </p:nvSpPr>
        <p:spPr>
          <a:xfrm>
            <a:off x="9070848" y="4005072"/>
            <a:ext cx="2697480" cy="2491290"/>
          </a:xfrm>
          <a:prstGeom prst="roundRect">
            <a:avLst>
              <a:gd name="adj" fmla="val 4444"/>
            </a:avLst>
          </a:prstGeom>
          <a:solidFill>
            <a:srgbClr val="0033C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Text 18"/>
          <p:cNvSpPr/>
          <p:nvPr/>
        </p:nvSpPr>
        <p:spPr>
          <a:xfrm>
            <a:off x="9208008" y="4005072"/>
            <a:ext cx="2423160" cy="707315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Jornadas de retahílas</a:t>
            </a:r>
            <a:endParaRPr lang="en-US" sz="1600" dirty="0">
              <a:latin typeface="Comic Sans MS"/>
            </a:endParaRPr>
          </a:p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y rondas</a:t>
            </a:r>
            <a:endParaRPr lang="en-US" sz="1600" dirty="0">
              <a:latin typeface="Comic Sans MS"/>
            </a:endParaRPr>
          </a:p>
        </p:txBody>
      </p:sp>
      <p:pic>
        <p:nvPicPr>
          <p:cNvPr id="24" name="Image 0" descr="/home/claude/pptx_work/membrete.png">
            <a:extLst>
              <a:ext uri="{FF2B5EF4-FFF2-40B4-BE49-F238E27FC236}">
                <a16:creationId xmlns:a16="http://schemas.microsoft.com/office/drawing/2014/main" id="{F5E060D7-60E3-4DF1-8A77-5756BECE55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54864"/>
            <a:ext cx="7502577" cy="653796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7DA56224-93E3-4E54-8987-F1766D8711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5135" y="4778726"/>
            <a:ext cx="1936439" cy="15909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BBA4F6B0-1AB8-404E-825F-452638BD4DF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43313" y="4797722"/>
            <a:ext cx="2022382" cy="152365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6" name="Imagen 25">
            <a:extLst>
              <a:ext uri="{FF2B5EF4-FFF2-40B4-BE49-F238E27FC236}">
                <a16:creationId xmlns:a16="http://schemas.microsoft.com/office/drawing/2014/main" id="{A7187FF7-D491-472E-84E9-301B3A43CAA0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22212"/>
          <a:stretch/>
        </p:blipFill>
        <p:spPr>
          <a:xfrm>
            <a:off x="6596204" y="4778726"/>
            <a:ext cx="1843708" cy="155482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F1C5B02F-AAF0-4850-BA96-2E033C63764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37953" y="4765817"/>
            <a:ext cx="2065199" cy="14098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1" name="Rectangle 30"/>
          <p:cNvSpPr/>
          <p:nvPr/>
        </p:nvSpPr>
        <p:spPr>
          <a:xfrm>
            <a:off x="0" y="6556248"/>
            <a:ext cx="12192000" cy="301752"/>
          </a:xfrm>
          <a:prstGeom prst="rect">
            <a:avLst/>
          </a:prstGeom>
          <a:solidFill>
            <a:srgbClr val="00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228600" y="6556248"/>
            <a:ext cx="6858000" cy="301752"/>
          </a:xfrm>
          <a:prstGeom prst="rect">
            <a:avLst/>
          </a:prstGeom>
          <a:noFill/>
        </p:spPr>
        <p:txBody>
          <a:bodyPr wrap="square" lIns="109728" tIns="18288" rIns="109728" bIns="18288" anchor="ctr">
            <a:spAutoFit/>
          </a:bodyPr>
          <a:lstStyle/>
          <a:p>
            <a:pPr algn="l"/>
            <a:r>
              <a:rPr sz="1200" b="1" dirty="0">
                <a:solidFill>
                  <a:srgbClr val="FFFFFF"/>
                </a:solidFill>
                <a:latin typeface="Comic Sans MS"/>
              </a:rPr>
              <a:t>Juan Marrero Ortiz · Especialista UGEL </a:t>
            </a:r>
            <a:r>
              <a:rPr sz="1200" b="1" dirty="0" err="1">
                <a:solidFill>
                  <a:srgbClr val="FFFFFF"/>
                </a:solidFill>
                <a:latin typeface="Comic Sans MS"/>
              </a:rPr>
              <a:t>Pacasmayo</a:t>
            </a:r>
            <a:endParaRPr sz="1200" b="1" dirty="0">
              <a:solidFill>
                <a:srgbClr val="FFFFFF"/>
              </a:solidFill>
              <a:latin typeface="Comic Sans MS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132320" y="6556248"/>
            <a:ext cx="4846320" cy="301752"/>
          </a:xfrm>
          <a:prstGeom prst="rect">
            <a:avLst/>
          </a:prstGeom>
          <a:noFill/>
        </p:spPr>
        <p:txBody>
          <a:bodyPr wrap="square" lIns="109728" tIns="18288" rIns="109728" bIns="18288" anchor="ctr">
            <a:spAutoFit/>
          </a:bodyPr>
          <a:lstStyle/>
          <a:p>
            <a:pPr algn="r"/>
            <a:r>
              <a:rPr sz="1300" b="1">
                <a:solidFill>
                  <a:srgbClr val="FFFFFF"/>
                </a:solidFill>
                <a:latin typeface="Comic Sans MS"/>
              </a:rPr>
              <a:t>Área de Gestión Pedagógica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A6A6A6"/>
              </a:gs>
            </a:gsLst>
            <a:lin ang="162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9" name="Picture 28" descr="b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8531351" y="182880"/>
            <a:ext cx="3383280" cy="384048"/>
          </a:xfrm>
          <a:prstGeom prst="roundRect">
            <a:avLst>
              <a:gd name="adj" fmla="val 20000"/>
            </a:avLst>
          </a:prstGeom>
          <a:solidFill>
            <a:srgbClr val="0033C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Text 2"/>
          <p:cNvSpPr/>
          <p:nvPr/>
        </p:nvSpPr>
        <p:spPr>
          <a:xfrm>
            <a:off x="8531351" y="182880"/>
            <a:ext cx="3383280" cy="384048"/>
          </a:xfrm>
          <a:prstGeom prst="rect">
            <a:avLst/>
          </a:prstGeom>
          <a:noFill/>
          <a:ln>
            <a:noFill/>
          </a:ln>
        </p:spPr>
        <p:txBody>
          <a:bodyPr wrap="none" rtlCol="0" anchor="ctr"/>
          <a:lstStyle/>
          <a:p>
            <a:pPr marL="0" indent="0" algn="ctr">
              <a:buNone/>
            </a:pPr>
            <a:r>
              <a:rPr lang="en-US" sz="1100" b="1" kern="0" spc="50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NIVEL A · ESTUDIANTES</a:t>
            </a:r>
            <a:endParaRPr lang="en-US" sz="1100" dirty="0">
              <a:latin typeface="Comic Sans MS"/>
            </a:endParaRPr>
          </a:p>
        </p:txBody>
      </p:sp>
      <p:sp>
        <p:nvSpPr>
          <p:cNvPr id="6" name="Text 3"/>
          <p:cNvSpPr/>
          <p:nvPr/>
        </p:nvSpPr>
        <p:spPr>
          <a:xfrm>
            <a:off x="365760" y="868680"/>
            <a:ext cx="11457432" cy="64008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A1A1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DÍA 4 Y DÍA 5 — </a:t>
            </a:r>
            <a:r>
              <a:rPr lang="en-US" sz="2200" b="1" i="1" u="sng" dirty="0">
                <a:solidFill>
                  <a:srgbClr val="1A1A1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JUEGOS MATEMÁTICOS Y FESTIVAL DE TALENTOS</a:t>
            </a:r>
            <a:endParaRPr lang="en-US" sz="2200" i="1" u="sng" dirty="0">
              <a:latin typeface="Comic Sans MS"/>
            </a:endParaRPr>
          </a:p>
        </p:txBody>
      </p:sp>
      <p:sp>
        <p:nvSpPr>
          <p:cNvPr id="7" name="Shape 4"/>
          <p:cNvSpPr/>
          <p:nvPr/>
        </p:nvSpPr>
        <p:spPr>
          <a:xfrm>
            <a:off x="662940" y="1984248"/>
            <a:ext cx="5394960" cy="3977640"/>
          </a:xfrm>
          <a:prstGeom prst="roundRect">
            <a:avLst>
              <a:gd name="adj" fmla="val 2299"/>
            </a:avLst>
          </a:prstGeom>
          <a:solidFill>
            <a:srgbClr val="AABED7"/>
          </a:solidFill>
          <a:ln>
            <a:noFill/>
          </a:ln>
        </p:spPr>
        <p:txBody>
          <a:bodyPr/>
          <a:lstStyle/>
          <a:p>
            <a:endParaRPr sz="2400"/>
          </a:p>
        </p:txBody>
      </p:sp>
      <p:sp>
        <p:nvSpPr>
          <p:cNvPr id="8" name="Shape 5"/>
          <p:cNvSpPr/>
          <p:nvPr/>
        </p:nvSpPr>
        <p:spPr>
          <a:xfrm>
            <a:off x="731520" y="2286000"/>
            <a:ext cx="594360" cy="594360"/>
          </a:xfrm>
          <a:prstGeom prst="ellipse">
            <a:avLst/>
          </a:prstGeom>
          <a:solidFill>
            <a:srgbClr val="4BCAA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Text 6"/>
          <p:cNvSpPr/>
          <p:nvPr/>
        </p:nvSpPr>
        <p:spPr>
          <a:xfrm>
            <a:off x="731520" y="2286000"/>
            <a:ext cx="594360" cy="59436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4</a:t>
            </a:r>
            <a:endParaRPr lang="en-US" sz="2000" dirty="0">
              <a:latin typeface="Comic Sans MS"/>
            </a:endParaRPr>
          </a:p>
        </p:txBody>
      </p:sp>
      <p:sp>
        <p:nvSpPr>
          <p:cNvPr id="10" name="Text 7"/>
          <p:cNvSpPr/>
          <p:nvPr/>
        </p:nvSpPr>
        <p:spPr>
          <a:xfrm>
            <a:off x="1508760" y="2331720"/>
            <a:ext cx="4114800" cy="32004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02060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15 de octubre</a:t>
            </a:r>
            <a:endParaRPr lang="en-US" sz="1100" b="1" dirty="0">
              <a:solidFill>
                <a:srgbClr val="002060"/>
              </a:solidFill>
              <a:latin typeface="Comic Sans MS"/>
            </a:endParaRPr>
          </a:p>
        </p:txBody>
      </p:sp>
      <p:sp>
        <p:nvSpPr>
          <p:cNvPr id="11" name="Text 8"/>
          <p:cNvSpPr/>
          <p:nvPr/>
        </p:nvSpPr>
        <p:spPr>
          <a:xfrm>
            <a:off x="1463040" y="2704472"/>
            <a:ext cx="4343400" cy="420624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0000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Festival de juegos matemáticos (ABJ)</a:t>
            </a:r>
            <a:endParaRPr lang="en-US" sz="2000" dirty="0">
              <a:latin typeface="Comic Sans MS"/>
            </a:endParaRPr>
          </a:p>
        </p:txBody>
      </p:sp>
      <p:sp>
        <p:nvSpPr>
          <p:cNvPr id="12" name="Text 9"/>
          <p:cNvSpPr/>
          <p:nvPr/>
        </p:nvSpPr>
        <p:spPr>
          <a:xfrm>
            <a:off x="1005840" y="3355848"/>
            <a:ext cx="4754880" cy="73152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/>
          <a:lstStyle/>
          <a:p>
            <a:pPr marL="0" indent="0" algn="just">
              <a:buNone/>
            </a:pPr>
            <a:r>
              <a:rPr lang="en-US" sz="1600" b="1" dirty="0">
                <a:solidFill>
                  <a:schemeClr val="bg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 nivel de IE, RER o equipos de trabajo colegiado: se determina la IE céntrica para que los estudiantes muestren y participen en:</a:t>
            </a:r>
            <a:endParaRPr lang="en-US" sz="1600" b="1" dirty="0">
              <a:solidFill>
                <a:schemeClr val="bg1"/>
              </a:solidFill>
              <a:latin typeface="Comic Sans MS"/>
            </a:endParaRPr>
          </a:p>
        </p:txBody>
      </p:sp>
      <p:sp>
        <p:nvSpPr>
          <p:cNvPr id="13" name="Shape 10"/>
          <p:cNvSpPr/>
          <p:nvPr/>
        </p:nvSpPr>
        <p:spPr>
          <a:xfrm>
            <a:off x="777240" y="4160520"/>
            <a:ext cx="109728" cy="109728"/>
          </a:xfrm>
          <a:prstGeom prst="ellipse">
            <a:avLst/>
          </a:prstGeom>
          <a:solidFill>
            <a:srgbClr val="4BCAA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Text 11"/>
          <p:cNvSpPr/>
          <p:nvPr/>
        </p:nvSpPr>
        <p:spPr>
          <a:xfrm>
            <a:off x="1074420" y="4197096"/>
            <a:ext cx="4572000" cy="4572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chemeClr val="bg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Juegos matemáticos con material didáctico (estructurado y no estructurado)</a:t>
            </a:r>
            <a:endParaRPr lang="en-US" sz="1400" b="1" dirty="0">
              <a:solidFill>
                <a:schemeClr val="bg1"/>
              </a:solidFill>
              <a:latin typeface="Comic Sans MS"/>
            </a:endParaRPr>
          </a:p>
        </p:txBody>
      </p:sp>
      <p:sp>
        <p:nvSpPr>
          <p:cNvPr id="15" name="Shape 12"/>
          <p:cNvSpPr/>
          <p:nvPr/>
        </p:nvSpPr>
        <p:spPr>
          <a:xfrm>
            <a:off x="777240" y="4617720"/>
            <a:ext cx="109728" cy="109728"/>
          </a:xfrm>
          <a:prstGeom prst="ellipse">
            <a:avLst/>
          </a:prstGeom>
          <a:solidFill>
            <a:srgbClr val="4BCAA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Text 13"/>
          <p:cNvSpPr/>
          <p:nvPr/>
        </p:nvSpPr>
        <p:spPr>
          <a:xfrm>
            <a:off x="1134304" y="4681728"/>
            <a:ext cx="4572000" cy="4572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chemeClr val="bg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Tómbolas</a:t>
            </a:r>
            <a:endParaRPr lang="en-US" sz="1400" b="1" dirty="0">
              <a:solidFill>
                <a:schemeClr val="bg1"/>
              </a:solidFill>
              <a:latin typeface="Comic Sans MS"/>
            </a:endParaRPr>
          </a:p>
        </p:txBody>
      </p:sp>
      <p:sp>
        <p:nvSpPr>
          <p:cNvPr id="17" name="Shape 14"/>
          <p:cNvSpPr/>
          <p:nvPr/>
        </p:nvSpPr>
        <p:spPr>
          <a:xfrm>
            <a:off x="777240" y="5074920"/>
            <a:ext cx="109728" cy="109728"/>
          </a:xfrm>
          <a:prstGeom prst="ellipse">
            <a:avLst/>
          </a:prstGeom>
          <a:solidFill>
            <a:srgbClr val="4BCAA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Text 15"/>
          <p:cNvSpPr/>
          <p:nvPr/>
        </p:nvSpPr>
        <p:spPr>
          <a:xfrm>
            <a:off x="1138428" y="5138928"/>
            <a:ext cx="4572000" cy="4572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chemeClr val="bg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Competencias de caminos numéricos</a:t>
            </a:r>
            <a:endParaRPr lang="en-US" sz="1400" b="1" dirty="0">
              <a:solidFill>
                <a:schemeClr val="bg1"/>
              </a:solidFill>
              <a:latin typeface="Comic Sans MS"/>
            </a:endParaRPr>
          </a:p>
        </p:txBody>
      </p:sp>
      <p:sp>
        <p:nvSpPr>
          <p:cNvPr id="19" name="Shape 16"/>
          <p:cNvSpPr/>
          <p:nvPr/>
        </p:nvSpPr>
        <p:spPr>
          <a:xfrm>
            <a:off x="6309360" y="2011680"/>
            <a:ext cx="5394960" cy="3977640"/>
          </a:xfrm>
          <a:prstGeom prst="roundRect">
            <a:avLst>
              <a:gd name="adj" fmla="val 2299"/>
            </a:avLst>
          </a:prstGeom>
          <a:solidFill>
            <a:srgbClr val="AABED7"/>
          </a:solidFill>
          <a:ln>
            <a:noFill/>
          </a:ln>
        </p:spPr>
        <p:txBody>
          <a:bodyPr/>
          <a:lstStyle/>
          <a:p>
            <a:endParaRPr sz="2400"/>
          </a:p>
        </p:txBody>
      </p:sp>
      <p:sp>
        <p:nvSpPr>
          <p:cNvPr id="20" name="Shape 17"/>
          <p:cNvSpPr/>
          <p:nvPr/>
        </p:nvSpPr>
        <p:spPr>
          <a:xfrm>
            <a:off x="6583680" y="2286000"/>
            <a:ext cx="594360" cy="594360"/>
          </a:xfrm>
          <a:prstGeom prst="ellipse">
            <a:avLst/>
          </a:prstGeom>
          <a:solidFill>
            <a:srgbClr val="4BCAA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Text 18"/>
          <p:cNvSpPr/>
          <p:nvPr/>
        </p:nvSpPr>
        <p:spPr>
          <a:xfrm>
            <a:off x="6583680" y="2286000"/>
            <a:ext cx="594360" cy="59436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5</a:t>
            </a:r>
            <a:endParaRPr lang="en-US" sz="2000" dirty="0">
              <a:latin typeface="Comic Sans MS"/>
            </a:endParaRPr>
          </a:p>
        </p:txBody>
      </p:sp>
      <p:sp>
        <p:nvSpPr>
          <p:cNvPr id="22" name="Text 19"/>
          <p:cNvSpPr/>
          <p:nvPr/>
        </p:nvSpPr>
        <p:spPr>
          <a:xfrm>
            <a:off x="7360920" y="2331720"/>
            <a:ext cx="4114800" cy="32004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02060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16 de octubre</a:t>
            </a:r>
            <a:endParaRPr lang="en-US" sz="1100" b="1" dirty="0">
              <a:solidFill>
                <a:srgbClr val="002060"/>
              </a:solidFill>
              <a:latin typeface="Comic Sans MS"/>
            </a:endParaRPr>
          </a:p>
        </p:txBody>
      </p:sp>
      <p:sp>
        <p:nvSpPr>
          <p:cNvPr id="23" name="Text 20"/>
          <p:cNvSpPr/>
          <p:nvPr/>
        </p:nvSpPr>
        <p:spPr>
          <a:xfrm>
            <a:off x="7360920" y="2606040"/>
            <a:ext cx="2303033" cy="45720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0000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Festival de talentos</a:t>
            </a:r>
            <a:endParaRPr lang="en-US" sz="1700" dirty="0">
              <a:latin typeface="Comic Sans MS"/>
            </a:endParaRPr>
          </a:p>
        </p:txBody>
      </p:sp>
      <p:sp>
        <p:nvSpPr>
          <p:cNvPr id="24" name="Text 21"/>
          <p:cNvSpPr/>
          <p:nvPr/>
        </p:nvSpPr>
        <p:spPr>
          <a:xfrm>
            <a:off x="6629400" y="3291840"/>
            <a:ext cx="4754880" cy="100584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/>
          <a:lstStyle/>
          <a:p>
            <a:pPr marL="0" indent="0" algn="just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1C2833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Con participación de la comunidad, los estudiantes declaman, cantan, dramatizan, danzan y escenifican vivencias y anécdotas a partir de su Plan Lector.</a:t>
            </a:r>
            <a:endParaRPr lang="en-US" sz="1600" b="1" dirty="0">
              <a:latin typeface="Comic Sans MS"/>
            </a:endParaRPr>
          </a:p>
        </p:txBody>
      </p:sp>
      <p:sp>
        <p:nvSpPr>
          <p:cNvPr id="25" name="Text 22"/>
          <p:cNvSpPr/>
          <p:nvPr/>
        </p:nvSpPr>
        <p:spPr>
          <a:xfrm>
            <a:off x="6583680" y="4645959"/>
            <a:ext cx="4754880" cy="704088"/>
          </a:xfrm>
          <a:prstGeom prst="rect">
            <a:avLst/>
          </a:prstGeom>
          <a:noFill/>
          <a:ln>
            <a:noFill/>
          </a:ln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400" b="1" i="1" dirty="0">
                <a:solidFill>
                  <a:srgbClr val="FF0000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Organizado por docentes y estudiantes, dirigido por los propios estudiantes: promueve su liderazgo e integra a la comunidad.</a:t>
            </a:r>
            <a:endParaRPr lang="en-US" sz="1400" b="1" dirty="0">
              <a:solidFill>
                <a:srgbClr val="FF0000"/>
              </a:solidFill>
              <a:latin typeface="Comic Sans MS"/>
            </a:endParaRPr>
          </a:p>
        </p:txBody>
      </p:sp>
      <p:pic>
        <p:nvPicPr>
          <p:cNvPr id="28" name="Image 0" descr="/home/claude/pptx_work/membrete.png">
            <a:extLst>
              <a:ext uri="{FF2B5EF4-FFF2-40B4-BE49-F238E27FC236}">
                <a16:creationId xmlns:a16="http://schemas.microsoft.com/office/drawing/2014/main" id="{81C2145C-EBBD-4B7D-AE5C-1A57755B22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54864"/>
            <a:ext cx="7502577" cy="653796"/>
          </a:xfrm>
          <a:prstGeom prst="rect">
            <a:avLst/>
          </a:prstGeom>
        </p:spPr>
      </p:pic>
      <p:sp>
        <p:nvSpPr>
          <p:cNvPr id="31" name="Rectangle 30"/>
          <p:cNvSpPr/>
          <p:nvPr/>
        </p:nvSpPr>
        <p:spPr>
          <a:xfrm>
            <a:off x="0" y="6556248"/>
            <a:ext cx="12192000" cy="301752"/>
          </a:xfrm>
          <a:prstGeom prst="rect">
            <a:avLst/>
          </a:prstGeom>
          <a:solidFill>
            <a:srgbClr val="00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228600" y="6556248"/>
            <a:ext cx="6858000" cy="301752"/>
          </a:xfrm>
          <a:prstGeom prst="rect">
            <a:avLst/>
          </a:prstGeom>
          <a:noFill/>
        </p:spPr>
        <p:txBody>
          <a:bodyPr wrap="square" lIns="109728" tIns="18288" rIns="109728" bIns="18288" anchor="ctr">
            <a:spAutoFit/>
          </a:bodyPr>
          <a:lstStyle/>
          <a:p>
            <a:pPr algn="l"/>
            <a:r>
              <a:rPr sz="1200" b="1" dirty="0">
                <a:solidFill>
                  <a:srgbClr val="FFFFFF"/>
                </a:solidFill>
                <a:latin typeface="Comic Sans MS"/>
              </a:rPr>
              <a:t>Juan Marrero Ortiz · Especialista UGEL </a:t>
            </a:r>
            <a:r>
              <a:rPr sz="1200" b="1" dirty="0" err="1">
                <a:solidFill>
                  <a:srgbClr val="FFFFFF"/>
                </a:solidFill>
                <a:latin typeface="Comic Sans MS"/>
              </a:rPr>
              <a:t>Pacasmayo</a:t>
            </a:r>
            <a:endParaRPr sz="1200" b="1" dirty="0">
              <a:solidFill>
                <a:srgbClr val="FFFFFF"/>
              </a:solidFill>
              <a:latin typeface="Comic Sans MS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132320" y="6556248"/>
            <a:ext cx="4846320" cy="301752"/>
          </a:xfrm>
          <a:prstGeom prst="rect">
            <a:avLst/>
          </a:prstGeom>
          <a:noFill/>
        </p:spPr>
        <p:txBody>
          <a:bodyPr wrap="square" lIns="109728" tIns="18288" rIns="109728" bIns="18288" anchor="ctr">
            <a:spAutoFit/>
          </a:bodyPr>
          <a:lstStyle/>
          <a:p>
            <a:pPr algn="r"/>
            <a:r>
              <a:rPr sz="1300" b="1">
                <a:solidFill>
                  <a:srgbClr val="FFFFFF"/>
                </a:solidFill>
                <a:latin typeface="Comic Sans MS"/>
              </a:rPr>
              <a:t>Área de Gestión Pedagógica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A6A6A6"/>
              </a:gs>
            </a:gsLst>
            <a:lin ang="162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3" name="Picture 12" descr="b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7891271" y="182880"/>
            <a:ext cx="4023360" cy="384048"/>
          </a:xfrm>
          <a:prstGeom prst="roundRect">
            <a:avLst>
              <a:gd name="adj" fmla="val 20000"/>
            </a:avLst>
          </a:prstGeom>
          <a:solidFill>
            <a:srgbClr val="0033C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Text 2"/>
          <p:cNvSpPr/>
          <p:nvPr/>
        </p:nvSpPr>
        <p:spPr>
          <a:xfrm>
            <a:off x="7891271" y="182880"/>
            <a:ext cx="4023360" cy="384048"/>
          </a:xfrm>
          <a:prstGeom prst="rect">
            <a:avLst/>
          </a:prstGeom>
          <a:noFill/>
          <a:ln>
            <a:noFill/>
          </a:ln>
        </p:spPr>
        <p:txBody>
          <a:bodyPr wrap="none" rtlCol="0" anchor="ctr"/>
          <a:lstStyle/>
          <a:p>
            <a:pPr marL="0" indent="0" algn="ctr">
              <a:buNone/>
            </a:pPr>
            <a:r>
              <a:rPr lang="en-US" sz="1400" b="1" kern="0" spc="50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NIVEL  · DOCENTES Y DIRECTIVOS</a:t>
            </a:r>
            <a:endParaRPr lang="en-US" sz="1400" b="1" dirty="0">
              <a:solidFill>
                <a:srgbClr val="002060"/>
              </a:solidFill>
              <a:latin typeface="Comic Sans MS"/>
            </a:endParaRPr>
          </a:p>
        </p:txBody>
      </p:sp>
      <p:sp>
        <p:nvSpPr>
          <p:cNvPr id="6" name="Text 3"/>
          <p:cNvSpPr/>
          <p:nvPr/>
        </p:nvSpPr>
        <p:spPr>
          <a:xfrm>
            <a:off x="365760" y="868680"/>
            <a:ext cx="11457432" cy="64008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900" b="1" dirty="0">
                <a:solidFill>
                  <a:srgbClr val="1A1A1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ESPACIOS DE REFLEXIÓN — DOCENTES, </a:t>
            </a:r>
            <a:r>
              <a:rPr lang="en-US" sz="2900" b="1" dirty="0" err="1">
                <a:solidFill>
                  <a:srgbClr val="1A1A1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DIRECTIVOS</a:t>
            </a:r>
            <a:r>
              <a:rPr lang="en-US" sz="2900" b="1" dirty="0">
                <a:solidFill>
                  <a:srgbClr val="1A1A1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 </a:t>
            </a:r>
            <a:endParaRPr lang="en-US" sz="2200" dirty="0">
              <a:latin typeface="Comic Sans MS"/>
            </a:endParaRPr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3564366"/>
              </p:ext>
            </p:extLst>
          </p:nvPr>
        </p:nvGraphicFramePr>
        <p:xfrm>
          <a:off x="457200" y="2126428"/>
          <a:ext cx="11247120" cy="3931920"/>
        </p:xfrm>
        <a:graphic>
          <a:graphicData uri="http://schemas.openxmlformats.org/drawingml/2006/table">
            <a:tbl>
              <a:tblPr/>
              <a:tblGrid>
                <a:gridCol w="137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976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5532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</a:rPr>
                        <a:t>Día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C5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</a:rPr>
                        <a:t>Pregunta de reflexión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C5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</a:rPr>
                        <a:t>Dirigido a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C5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  <a:latin typeface="Comic Sans MS" panose="030F0702030302020204" pitchFamily="66" charset="0"/>
                        </a:rPr>
                        <a:t>Producto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3C5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53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1A1A1A"/>
                          </a:solidFill>
                          <a:latin typeface="Comic Sans MS" panose="030F0702030302020204" pitchFamily="66" charset="0"/>
                        </a:rPr>
                        <a:t>Día 1 · 12 oct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1A1A1A"/>
                          </a:solidFill>
                          <a:latin typeface="Comic Sans MS" panose="030F0702030302020204" pitchFamily="66" charset="0"/>
                        </a:rPr>
                        <a:t>¿Qué significa para usted ser docente rural?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1A1A1A"/>
                          </a:solidFill>
                          <a:latin typeface="Comic Sans MS" panose="030F0702030302020204" pitchFamily="66" charset="0"/>
                        </a:rPr>
                        <a:t>Docentes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1A1A1A"/>
                          </a:solidFill>
                          <a:latin typeface="Comic Sans MS" panose="030F0702030302020204" pitchFamily="66" charset="0"/>
                        </a:rPr>
                        <a:t>Ensayo máx. 2 pág. (Arial 12, esp. 1.5)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53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1A1A1A"/>
                          </a:solidFill>
                          <a:latin typeface="Comic Sans MS" panose="030F0702030302020204" pitchFamily="66" charset="0"/>
                        </a:rPr>
                        <a:t>Día 2 · 13 oct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0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1A1A1A"/>
                          </a:solidFill>
                          <a:latin typeface="Comic Sans MS" panose="030F0702030302020204" pitchFamily="66" charset="0"/>
                        </a:rPr>
                        <a:t>¿Qué desafíos/oportunidades presenta la ruralidad?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0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1A1A1A"/>
                          </a:solidFill>
                          <a:latin typeface="Comic Sans MS" panose="030F0702030302020204" pitchFamily="66" charset="0"/>
                        </a:rPr>
                        <a:t>Directores de IE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0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1A1A1A"/>
                          </a:solidFill>
                          <a:latin typeface="Comic Sans MS" panose="030F0702030302020204" pitchFamily="66" charset="0"/>
                        </a:rPr>
                        <a:t>Composición territorial (Arial 12, esp. 1.5, máx. 2 pág.)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0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53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1A1A1A"/>
                          </a:solidFill>
                          <a:latin typeface="Comic Sans MS" panose="030F0702030302020204" pitchFamily="66" charset="0"/>
                        </a:rPr>
                        <a:t>Día 3 · 14 oct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1A1A1A"/>
                          </a:solidFill>
                          <a:latin typeface="Comic Sans MS" panose="030F0702030302020204" pitchFamily="66" charset="0"/>
                        </a:rPr>
                        <a:t>¿Qué propuestas enriquecedoras se pueden gestar para la Educación Rural?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1A1A1A"/>
                          </a:solidFill>
                          <a:latin typeface="Comic Sans MS" panose="030F0702030302020204" pitchFamily="66" charset="0"/>
                        </a:rPr>
                        <a:t>Especialistas de UGEL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1A1A1A"/>
                          </a:solidFill>
                          <a:latin typeface="Comic Sans MS" panose="030F0702030302020204" pitchFamily="66" charset="0"/>
                        </a:rPr>
                        <a:t>Ensayo con enfoque territorial (Arial 12, esp. 1.5, máx. 2 pág.)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53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1A1A1A"/>
                          </a:solidFill>
                          <a:latin typeface="Comic Sans MS" panose="030F0702030302020204" pitchFamily="66" charset="0"/>
                        </a:rPr>
                        <a:t>Día 4 · 15 oct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0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1A1A1A"/>
                          </a:solidFill>
                          <a:latin typeface="Comic Sans MS" panose="030F0702030302020204" pitchFamily="66" charset="0"/>
                        </a:rPr>
                        <a:t>Creación de poesía: Remembranza al Maestro Rural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0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1A1A1A"/>
                          </a:solidFill>
                          <a:latin typeface="Comic Sans MS" panose="030F0702030302020204" pitchFamily="66" charset="0"/>
                        </a:rPr>
                        <a:t>Directores y docentes de IE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0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1A1A1A"/>
                          </a:solidFill>
                          <a:latin typeface="Comic Sans MS" panose="030F0702030302020204" pitchFamily="66" charset="0"/>
                        </a:rPr>
                        <a:t>Composición libre y creativa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0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53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1A1A1A"/>
                          </a:solidFill>
                          <a:latin typeface="Comic Sans MS" panose="030F0702030302020204" pitchFamily="66" charset="0"/>
                        </a:rPr>
                        <a:t>Día 5 · 16 oct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1A1A1A"/>
                          </a:solidFill>
                          <a:latin typeface="Comic Sans MS" panose="030F0702030302020204" pitchFamily="66" charset="0"/>
                        </a:rPr>
                        <a:t>Elaboración de una crónica del maestro rural o de la institución rural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1A1A1A"/>
                          </a:solidFill>
                          <a:latin typeface="Comic Sans MS" panose="030F0702030302020204" pitchFamily="66" charset="0"/>
                        </a:rPr>
                        <a:t>Directores y docentes de IE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1A1A1A"/>
                          </a:solidFill>
                          <a:latin typeface="Comic Sans MS" panose="030F0702030302020204" pitchFamily="66" charset="0"/>
                        </a:rPr>
                        <a:t>Composición libre y creativa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DE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2" name="Image 0" descr="/home/claude/pptx_work/membrete.png">
            <a:extLst>
              <a:ext uri="{FF2B5EF4-FFF2-40B4-BE49-F238E27FC236}">
                <a16:creationId xmlns:a16="http://schemas.microsoft.com/office/drawing/2014/main" id="{5F0989D0-017F-4E14-929F-507B2C5996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54864"/>
            <a:ext cx="7502577" cy="653796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0" y="6556248"/>
            <a:ext cx="12192000" cy="301752"/>
          </a:xfrm>
          <a:prstGeom prst="rect">
            <a:avLst/>
          </a:prstGeom>
          <a:solidFill>
            <a:srgbClr val="00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228600" y="6556248"/>
            <a:ext cx="6858000" cy="301752"/>
          </a:xfrm>
          <a:prstGeom prst="rect">
            <a:avLst/>
          </a:prstGeom>
          <a:noFill/>
        </p:spPr>
        <p:txBody>
          <a:bodyPr wrap="square" lIns="109728" tIns="18288" rIns="109728" bIns="18288" anchor="ctr">
            <a:spAutoFit/>
          </a:bodyPr>
          <a:lstStyle/>
          <a:p>
            <a:pPr algn="l"/>
            <a:r>
              <a:rPr sz="1200" b="1" dirty="0">
                <a:solidFill>
                  <a:srgbClr val="FFFFFF"/>
                </a:solidFill>
                <a:latin typeface="Comic Sans MS"/>
              </a:rPr>
              <a:t>Juan Marrero Ortiz · Especialista UGEL </a:t>
            </a:r>
            <a:r>
              <a:rPr sz="1200" b="1" dirty="0" err="1">
                <a:solidFill>
                  <a:srgbClr val="FFFFFF"/>
                </a:solidFill>
                <a:latin typeface="Comic Sans MS"/>
              </a:rPr>
              <a:t>Pacasmayo</a:t>
            </a:r>
            <a:endParaRPr sz="1200" b="1" dirty="0">
              <a:solidFill>
                <a:srgbClr val="FFFFFF"/>
              </a:solidFill>
              <a:latin typeface="Comic Sans M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132320" y="6556248"/>
            <a:ext cx="4846320" cy="301752"/>
          </a:xfrm>
          <a:prstGeom prst="rect">
            <a:avLst/>
          </a:prstGeom>
          <a:noFill/>
        </p:spPr>
        <p:txBody>
          <a:bodyPr wrap="square" lIns="109728" tIns="18288" rIns="109728" bIns="18288" anchor="ctr">
            <a:spAutoFit/>
          </a:bodyPr>
          <a:lstStyle/>
          <a:p>
            <a:pPr algn="r"/>
            <a:r>
              <a:rPr sz="1300" b="1">
                <a:solidFill>
                  <a:srgbClr val="FFFFFF"/>
                </a:solidFill>
                <a:latin typeface="Comic Sans MS"/>
              </a:rPr>
              <a:t>Área de Gestión Pedagógica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A6A6A6"/>
              </a:gs>
            </a:gsLst>
            <a:lin ang="162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1" name="Picture 30" descr="b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8942832" y="182880"/>
            <a:ext cx="2971800" cy="384048"/>
          </a:xfrm>
          <a:prstGeom prst="roundRect">
            <a:avLst>
              <a:gd name="adj" fmla="val 20000"/>
            </a:avLst>
          </a:prstGeom>
          <a:solidFill>
            <a:srgbClr val="0033C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Text 2"/>
          <p:cNvSpPr/>
          <p:nvPr/>
        </p:nvSpPr>
        <p:spPr>
          <a:xfrm>
            <a:off x="8942832" y="182880"/>
            <a:ext cx="2971800" cy="384048"/>
          </a:xfrm>
          <a:prstGeom prst="rect">
            <a:avLst/>
          </a:prstGeom>
          <a:noFill/>
          <a:ln>
            <a:noFill/>
          </a:ln>
        </p:spPr>
        <p:txBody>
          <a:bodyPr wrap="none" rtlCol="0" anchor="ctr"/>
          <a:lstStyle/>
          <a:p>
            <a:pPr marL="0" indent="0" algn="ctr">
              <a:buNone/>
            </a:pPr>
            <a:r>
              <a:rPr lang="en-US" sz="1600" b="1" kern="0" spc="50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NIVEL  · REGIONAL</a:t>
            </a:r>
            <a:endParaRPr lang="en-US" sz="1600" dirty="0">
              <a:solidFill>
                <a:schemeClr val="bg1"/>
              </a:solidFill>
              <a:latin typeface="Comic Sans MS"/>
            </a:endParaRPr>
          </a:p>
        </p:txBody>
      </p:sp>
      <p:sp>
        <p:nvSpPr>
          <p:cNvPr id="6" name="Text 3"/>
          <p:cNvSpPr/>
          <p:nvPr/>
        </p:nvSpPr>
        <p:spPr>
          <a:xfrm>
            <a:off x="365760" y="868680"/>
            <a:ext cx="11457432" cy="64008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1A1A1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CICLO DE WEBINAR — FACEBOOK LIVE GRELL</a:t>
            </a:r>
            <a:endParaRPr lang="en-US" sz="3000" dirty="0">
              <a:latin typeface="Comic Sans MS"/>
            </a:endParaRPr>
          </a:p>
        </p:txBody>
      </p:sp>
      <p:sp>
        <p:nvSpPr>
          <p:cNvPr id="7" name="Text 4"/>
          <p:cNvSpPr/>
          <p:nvPr/>
        </p:nvSpPr>
        <p:spPr>
          <a:xfrm>
            <a:off x="457200" y="1645920"/>
            <a:ext cx="11247120" cy="45720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B4F72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UGEL Pacasmayo pertenece a la Microrregión Chicama-Jequetepeque (Ascope, Chepén, Gran Chimú y Pacasmayo) — participa el día 13 de octubre.</a:t>
            </a:r>
            <a:endParaRPr lang="en-US" sz="1250" dirty="0">
              <a:latin typeface="Comic Sans MS"/>
            </a:endParaRPr>
          </a:p>
        </p:txBody>
      </p:sp>
      <p:sp>
        <p:nvSpPr>
          <p:cNvPr id="8" name="Shape 5"/>
          <p:cNvSpPr/>
          <p:nvPr/>
        </p:nvSpPr>
        <p:spPr>
          <a:xfrm>
            <a:off x="457200" y="2331720"/>
            <a:ext cx="1371600" cy="713232"/>
          </a:xfrm>
          <a:prstGeom prst="roundRect">
            <a:avLst>
              <a:gd name="adj" fmla="val 7692"/>
            </a:avLst>
          </a:prstGeom>
          <a:solidFill>
            <a:srgbClr val="0033C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Text 6"/>
          <p:cNvSpPr/>
          <p:nvPr/>
        </p:nvSpPr>
        <p:spPr>
          <a:xfrm>
            <a:off x="457200" y="2331720"/>
            <a:ext cx="1371600" cy="7132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12 oct</a:t>
            </a:r>
            <a:endParaRPr lang="en-US" sz="1400" dirty="0">
              <a:latin typeface="Comic Sans MS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1993392" y="2331720"/>
            <a:ext cx="9738360" cy="713232"/>
          </a:xfrm>
          <a:prstGeom prst="roundRect">
            <a:avLst>
              <a:gd name="adj" fmla="val 7692"/>
            </a:avLst>
          </a:prstGeom>
          <a:solidFill>
            <a:srgbClr val="AABED7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Text 8"/>
          <p:cNvSpPr/>
          <p:nvPr/>
        </p:nvSpPr>
        <p:spPr>
          <a:xfrm>
            <a:off x="2194560" y="2331720"/>
            <a:ext cx="9326880" cy="7132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bg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Ponencia “Didáctica y Gestión en Aulas Multigrado” + presentación de especialistas por microrregión</a:t>
            </a:r>
            <a:endParaRPr lang="en-US" sz="1600" b="1" dirty="0">
              <a:solidFill>
                <a:schemeClr val="bg1"/>
              </a:solidFill>
              <a:latin typeface="Comic Sans MS"/>
            </a:endParaRPr>
          </a:p>
        </p:txBody>
      </p:sp>
      <p:sp>
        <p:nvSpPr>
          <p:cNvPr id="12" name="Shape 9"/>
          <p:cNvSpPr/>
          <p:nvPr/>
        </p:nvSpPr>
        <p:spPr>
          <a:xfrm>
            <a:off x="457200" y="3154680"/>
            <a:ext cx="1371600" cy="713232"/>
          </a:xfrm>
          <a:prstGeom prst="roundRect">
            <a:avLst>
              <a:gd name="adj" fmla="val 7692"/>
            </a:avLst>
          </a:prstGeom>
          <a:solidFill>
            <a:srgbClr val="0033C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Text 10"/>
          <p:cNvSpPr/>
          <p:nvPr/>
        </p:nvSpPr>
        <p:spPr>
          <a:xfrm>
            <a:off x="457200" y="3154680"/>
            <a:ext cx="1371600" cy="7132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13 oct</a:t>
            </a:r>
            <a:endParaRPr lang="en-US" sz="1400" dirty="0">
              <a:latin typeface="Comic Sans MS"/>
            </a:endParaRPr>
          </a:p>
        </p:txBody>
      </p:sp>
      <p:sp>
        <p:nvSpPr>
          <p:cNvPr id="14" name="Shape 11"/>
          <p:cNvSpPr/>
          <p:nvPr/>
        </p:nvSpPr>
        <p:spPr>
          <a:xfrm>
            <a:off x="1965960" y="3154680"/>
            <a:ext cx="9738360" cy="713232"/>
          </a:xfrm>
          <a:prstGeom prst="roundRect">
            <a:avLst>
              <a:gd name="adj" fmla="val 7692"/>
            </a:avLst>
          </a:prstGeom>
          <a:solidFill>
            <a:srgbClr val="AABED7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Text 12"/>
          <p:cNvSpPr/>
          <p:nvPr/>
        </p:nvSpPr>
        <p:spPr>
          <a:xfrm>
            <a:off x="2194560" y="3154680"/>
            <a:ext cx="9326880" cy="7132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bg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Metodologías activas en el aula multigrado + creación ganadora Microrregión Chicama-Jequetepeque (Pacasmayo)</a:t>
            </a:r>
            <a:endParaRPr lang="en-US" sz="1600" b="1" dirty="0">
              <a:solidFill>
                <a:schemeClr val="bg1"/>
              </a:solidFill>
              <a:latin typeface="Comic Sans MS"/>
            </a:endParaRPr>
          </a:p>
        </p:txBody>
      </p:sp>
      <p:sp>
        <p:nvSpPr>
          <p:cNvPr id="16" name="Shape 13"/>
          <p:cNvSpPr/>
          <p:nvPr/>
        </p:nvSpPr>
        <p:spPr>
          <a:xfrm>
            <a:off x="457200" y="3977640"/>
            <a:ext cx="1371600" cy="713232"/>
          </a:xfrm>
          <a:prstGeom prst="roundRect">
            <a:avLst>
              <a:gd name="adj" fmla="val 7692"/>
            </a:avLst>
          </a:prstGeom>
          <a:solidFill>
            <a:srgbClr val="0033C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Text 14"/>
          <p:cNvSpPr/>
          <p:nvPr/>
        </p:nvSpPr>
        <p:spPr>
          <a:xfrm>
            <a:off x="457200" y="3977640"/>
            <a:ext cx="1371600" cy="7132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14 oct</a:t>
            </a:r>
            <a:endParaRPr lang="en-US" sz="1400" dirty="0">
              <a:latin typeface="Comic Sans MS"/>
            </a:endParaRPr>
          </a:p>
        </p:txBody>
      </p:sp>
      <p:sp>
        <p:nvSpPr>
          <p:cNvPr id="18" name="Shape 15"/>
          <p:cNvSpPr/>
          <p:nvPr/>
        </p:nvSpPr>
        <p:spPr>
          <a:xfrm>
            <a:off x="1965960" y="3977640"/>
            <a:ext cx="9738360" cy="713232"/>
          </a:xfrm>
          <a:prstGeom prst="roundRect">
            <a:avLst>
              <a:gd name="adj" fmla="val 7692"/>
            </a:avLst>
          </a:prstGeom>
          <a:solidFill>
            <a:srgbClr val="AABED7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Text 16"/>
          <p:cNvSpPr/>
          <p:nvPr/>
        </p:nvSpPr>
        <p:spPr>
          <a:xfrm>
            <a:off x="2194560" y="3977640"/>
            <a:ext cx="9326880" cy="7132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bg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Gestión escolar de escuelas referentes + creación ganadora Microrregión Marañón</a:t>
            </a:r>
            <a:endParaRPr lang="en-US" sz="1600" b="1" dirty="0">
              <a:solidFill>
                <a:schemeClr val="bg1"/>
              </a:solidFill>
              <a:latin typeface="Comic Sans MS"/>
            </a:endParaRPr>
          </a:p>
        </p:txBody>
      </p:sp>
      <p:sp>
        <p:nvSpPr>
          <p:cNvPr id="20" name="Shape 17"/>
          <p:cNvSpPr/>
          <p:nvPr/>
        </p:nvSpPr>
        <p:spPr>
          <a:xfrm>
            <a:off x="457200" y="4800600"/>
            <a:ext cx="1371600" cy="713232"/>
          </a:xfrm>
          <a:prstGeom prst="roundRect">
            <a:avLst>
              <a:gd name="adj" fmla="val 7692"/>
            </a:avLst>
          </a:prstGeom>
          <a:solidFill>
            <a:srgbClr val="0033C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Text 18"/>
          <p:cNvSpPr/>
          <p:nvPr/>
        </p:nvSpPr>
        <p:spPr>
          <a:xfrm>
            <a:off x="457200" y="4800600"/>
            <a:ext cx="1371600" cy="7132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15 oct</a:t>
            </a:r>
            <a:endParaRPr lang="en-US" sz="1400" dirty="0">
              <a:latin typeface="Comic Sans MS"/>
            </a:endParaRPr>
          </a:p>
        </p:txBody>
      </p:sp>
      <p:sp>
        <p:nvSpPr>
          <p:cNvPr id="22" name="Shape 19"/>
          <p:cNvSpPr/>
          <p:nvPr/>
        </p:nvSpPr>
        <p:spPr>
          <a:xfrm>
            <a:off x="1965960" y="4800600"/>
            <a:ext cx="9738360" cy="713232"/>
          </a:xfrm>
          <a:prstGeom prst="roundRect">
            <a:avLst>
              <a:gd name="adj" fmla="val 7692"/>
            </a:avLst>
          </a:prstGeom>
          <a:solidFill>
            <a:srgbClr val="AABED7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Text 20"/>
          <p:cNvSpPr/>
          <p:nvPr/>
        </p:nvSpPr>
        <p:spPr>
          <a:xfrm>
            <a:off x="2194560" y="4800600"/>
            <a:ext cx="9326880" cy="7132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bg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Gestión escolar de escuelas de Buen Trato + creación ganadora Microrregión Moche</a:t>
            </a:r>
            <a:endParaRPr lang="en-US" sz="1600" b="1" dirty="0">
              <a:solidFill>
                <a:schemeClr val="bg1"/>
              </a:solidFill>
              <a:latin typeface="Comic Sans MS"/>
            </a:endParaRPr>
          </a:p>
        </p:txBody>
      </p:sp>
      <p:sp>
        <p:nvSpPr>
          <p:cNvPr id="24" name="Shape 21"/>
          <p:cNvSpPr/>
          <p:nvPr/>
        </p:nvSpPr>
        <p:spPr>
          <a:xfrm>
            <a:off x="457200" y="5623560"/>
            <a:ext cx="1371600" cy="713232"/>
          </a:xfrm>
          <a:prstGeom prst="roundRect">
            <a:avLst>
              <a:gd name="adj" fmla="val 7692"/>
            </a:avLst>
          </a:prstGeom>
          <a:solidFill>
            <a:srgbClr val="0033C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Text 22"/>
          <p:cNvSpPr/>
          <p:nvPr/>
        </p:nvSpPr>
        <p:spPr>
          <a:xfrm>
            <a:off x="457200" y="5623560"/>
            <a:ext cx="1371600" cy="7132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16 oct</a:t>
            </a:r>
            <a:endParaRPr lang="en-US" sz="1400" dirty="0">
              <a:latin typeface="Comic Sans MS"/>
            </a:endParaRPr>
          </a:p>
        </p:txBody>
      </p:sp>
      <p:sp>
        <p:nvSpPr>
          <p:cNvPr id="26" name="Shape 23"/>
          <p:cNvSpPr/>
          <p:nvPr/>
        </p:nvSpPr>
        <p:spPr>
          <a:xfrm>
            <a:off x="1943100" y="5623560"/>
            <a:ext cx="9738360" cy="713232"/>
          </a:xfrm>
          <a:prstGeom prst="roundRect">
            <a:avLst>
              <a:gd name="adj" fmla="val 7692"/>
            </a:avLst>
          </a:prstGeom>
          <a:solidFill>
            <a:srgbClr val="AABED7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Text 24"/>
          <p:cNvSpPr/>
          <p:nvPr/>
        </p:nvSpPr>
        <p:spPr>
          <a:xfrm>
            <a:off x="2194560" y="5623560"/>
            <a:ext cx="9326880" cy="713232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bg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Ponencia “Comunidades de aprendizaje: propuesta para la nueva escuela rural”</a:t>
            </a:r>
            <a:endParaRPr lang="en-US" sz="1600" b="1" dirty="0">
              <a:solidFill>
                <a:schemeClr val="bg1"/>
              </a:solidFill>
              <a:latin typeface="Comic Sans MS"/>
            </a:endParaRPr>
          </a:p>
        </p:txBody>
      </p:sp>
      <p:pic>
        <p:nvPicPr>
          <p:cNvPr id="30" name="Image 0" descr="/home/claude/pptx_work/membrete.png">
            <a:extLst>
              <a:ext uri="{FF2B5EF4-FFF2-40B4-BE49-F238E27FC236}">
                <a16:creationId xmlns:a16="http://schemas.microsoft.com/office/drawing/2014/main" id="{5A5F3909-3C86-42A1-9527-CD3893B348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54864"/>
            <a:ext cx="7502577" cy="653796"/>
          </a:xfrm>
          <a:prstGeom prst="rect">
            <a:avLst/>
          </a:prstGeom>
        </p:spPr>
      </p:pic>
      <p:sp>
        <p:nvSpPr>
          <p:cNvPr id="33" name="Rectangle 32"/>
          <p:cNvSpPr/>
          <p:nvPr/>
        </p:nvSpPr>
        <p:spPr>
          <a:xfrm>
            <a:off x="0" y="6556248"/>
            <a:ext cx="12192000" cy="301752"/>
          </a:xfrm>
          <a:prstGeom prst="rect">
            <a:avLst/>
          </a:prstGeom>
          <a:solidFill>
            <a:srgbClr val="00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228600" y="6556248"/>
            <a:ext cx="6858000" cy="301752"/>
          </a:xfrm>
          <a:prstGeom prst="rect">
            <a:avLst/>
          </a:prstGeom>
          <a:noFill/>
        </p:spPr>
        <p:txBody>
          <a:bodyPr wrap="square" lIns="109728" tIns="18288" rIns="109728" bIns="18288" anchor="ctr">
            <a:spAutoFit/>
          </a:bodyPr>
          <a:lstStyle/>
          <a:p>
            <a:pPr algn="l"/>
            <a:r>
              <a:rPr sz="1200" b="1" dirty="0">
                <a:solidFill>
                  <a:srgbClr val="FFFFFF"/>
                </a:solidFill>
                <a:latin typeface="Comic Sans MS"/>
              </a:rPr>
              <a:t>Juan Marrero Ortiz · Especialista UGEL </a:t>
            </a:r>
            <a:r>
              <a:rPr sz="1200" b="1" dirty="0" err="1">
                <a:solidFill>
                  <a:srgbClr val="FFFFFF"/>
                </a:solidFill>
                <a:latin typeface="Comic Sans MS"/>
              </a:rPr>
              <a:t>Pacasmayo</a:t>
            </a:r>
            <a:endParaRPr sz="1200" b="1" dirty="0">
              <a:solidFill>
                <a:srgbClr val="FFFFFF"/>
              </a:solidFill>
              <a:latin typeface="Comic Sans MS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132320" y="6556248"/>
            <a:ext cx="4846320" cy="301752"/>
          </a:xfrm>
          <a:prstGeom prst="rect">
            <a:avLst/>
          </a:prstGeom>
          <a:noFill/>
        </p:spPr>
        <p:txBody>
          <a:bodyPr wrap="square" lIns="109728" tIns="18288" rIns="109728" bIns="18288" anchor="ctr">
            <a:spAutoFit/>
          </a:bodyPr>
          <a:lstStyle/>
          <a:p>
            <a:pPr algn="r"/>
            <a:r>
              <a:rPr sz="1300" b="1">
                <a:solidFill>
                  <a:srgbClr val="FFFFFF"/>
                </a:solidFill>
                <a:latin typeface="Comic Sans MS"/>
              </a:rPr>
              <a:t>Área de Gestión Pedagógica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A6A6A6"/>
              </a:gs>
            </a:gsLst>
            <a:lin ang="162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1" name="Picture 30" descr="b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8942832" y="182880"/>
            <a:ext cx="2971800" cy="384048"/>
          </a:xfrm>
          <a:prstGeom prst="roundRect">
            <a:avLst>
              <a:gd name="adj" fmla="val 20000"/>
            </a:avLst>
          </a:prstGeom>
          <a:solidFill>
            <a:srgbClr val="0033C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Text 2"/>
          <p:cNvSpPr/>
          <p:nvPr/>
        </p:nvSpPr>
        <p:spPr>
          <a:xfrm>
            <a:off x="8942832" y="182880"/>
            <a:ext cx="2971800" cy="384048"/>
          </a:xfrm>
          <a:prstGeom prst="rect">
            <a:avLst/>
          </a:prstGeom>
          <a:noFill/>
          <a:ln>
            <a:noFill/>
          </a:ln>
        </p:spPr>
        <p:txBody>
          <a:bodyPr wrap="none" rtlCol="0" anchor="ctr"/>
          <a:lstStyle/>
          <a:p>
            <a:pPr marL="0" indent="0" algn="ctr">
              <a:buNone/>
            </a:pPr>
            <a:r>
              <a:rPr lang="en-US" sz="1600" b="1" kern="0" spc="50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CONCURSO LITERARIO</a:t>
            </a:r>
            <a:endParaRPr lang="en-US" sz="1600" b="1" dirty="0">
              <a:solidFill>
                <a:schemeClr val="bg1"/>
              </a:solidFill>
              <a:latin typeface="Comic Sans MS"/>
            </a:endParaRPr>
          </a:p>
        </p:txBody>
      </p:sp>
      <p:sp>
        <p:nvSpPr>
          <p:cNvPr id="6" name="Text 3"/>
          <p:cNvSpPr/>
          <p:nvPr/>
        </p:nvSpPr>
        <p:spPr>
          <a:xfrm>
            <a:off x="365760" y="868680"/>
            <a:ext cx="11457432" cy="64008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A1A1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II CONCURSO DE CUENTO CORTO “MI ESCUELA RURAL, ES GENIAL”</a:t>
            </a:r>
            <a:endParaRPr lang="en-US" sz="2200" dirty="0">
              <a:latin typeface="Comic Sans MS"/>
            </a:endParaRPr>
          </a:p>
        </p:txBody>
      </p:sp>
      <p:sp>
        <p:nvSpPr>
          <p:cNvPr id="7" name="Shape 4"/>
          <p:cNvSpPr/>
          <p:nvPr/>
        </p:nvSpPr>
        <p:spPr>
          <a:xfrm>
            <a:off x="411480" y="2011680"/>
            <a:ext cx="6949440" cy="4156038"/>
          </a:xfrm>
          <a:prstGeom prst="roundRect">
            <a:avLst>
              <a:gd name="adj" fmla="val 2299"/>
            </a:avLst>
          </a:prstGeom>
          <a:solidFill>
            <a:srgbClr val="AABED7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Text 5"/>
          <p:cNvSpPr/>
          <p:nvPr/>
        </p:nvSpPr>
        <p:spPr>
          <a:xfrm>
            <a:off x="777240" y="2240280"/>
            <a:ext cx="6309360" cy="36576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0000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¿De qué trata?</a:t>
            </a:r>
            <a:endParaRPr lang="en-US" sz="1300" dirty="0">
              <a:solidFill>
                <a:srgbClr val="FF0000"/>
              </a:solidFill>
              <a:latin typeface="Comic Sans MS"/>
            </a:endParaRPr>
          </a:p>
        </p:txBody>
      </p:sp>
      <p:sp>
        <p:nvSpPr>
          <p:cNvPr id="9" name="Text 6"/>
          <p:cNvSpPr/>
          <p:nvPr/>
        </p:nvSpPr>
        <p:spPr>
          <a:xfrm>
            <a:off x="822960" y="2606040"/>
            <a:ext cx="6309360" cy="9144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chemeClr val="bg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Promueve la escritura creativa del docente de escuela rural, </a:t>
            </a:r>
            <a:r>
              <a:rPr lang="es-PE" sz="1600" b="1" dirty="0">
                <a:solidFill>
                  <a:schemeClr val="bg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narrando</a:t>
            </a:r>
            <a:r>
              <a:rPr lang="en-US" sz="1600" b="1" dirty="0">
                <a:solidFill>
                  <a:schemeClr val="bg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 con matices mágicos e </a:t>
            </a:r>
            <a:r>
              <a:rPr lang="es-PE" sz="1600" b="1" dirty="0">
                <a:solidFill>
                  <a:schemeClr val="bg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imaginativos</a:t>
            </a:r>
            <a:r>
              <a:rPr lang="en-US" sz="1600" b="1" dirty="0">
                <a:solidFill>
                  <a:schemeClr val="bg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 la historia de la escuela rural donde labora.</a:t>
            </a:r>
            <a:endParaRPr lang="en-US" sz="1600" b="1" dirty="0">
              <a:solidFill>
                <a:schemeClr val="bg1"/>
              </a:solidFill>
              <a:latin typeface="Comic Sans MS"/>
            </a:endParaRPr>
          </a:p>
        </p:txBody>
      </p:sp>
      <p:sp>
        <p:nvSpPr>
          <p:cNvPr id="10" name="Text 7"/>
          <p:cNvSpPr/>
          <p:nvPr/>
        </p:nvSpPr>
        <p:spPr>
          <a:xfrm>
            <a:off x="777240" y="3657600"/>
            <a:ext cx="1554480" cy="4572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50" b="1" dirty="0">
                <a:solidFill>
                  <a:srgbClr val="FF0000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Participantes</a:t>
            </a:r>
            <a:r>
              <a:rPr lang="en-US" sz="1150" b="1" dirty="0">
                <a:solidFill>
                  <a:srgbClr val="154360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:</a:t>
            </a:r>
            <a:endParaRPr lang="en-US" sz="1150" dirty="0">
              <a:latin typeface="Comic Sans MS"/>
            </a:endParaRPr>
          </a:p>
        </p:txBody>
      </p:sp>
      <p:sp>
        <p:nvSpPr>
          <p:cNvPr id="11" name="Text 8"/>
          <p:cNvSpPr/>
          <p:nvPr/>
        </p:nvSpPr>
        <p:spPr>
          <a:xfrm>
            <a:off x="2331720" y="3685391"/>
            <a:ext cx="4846320" cy="50292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chemeClr val="bg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Docentes del </a:t>
            </a:r>
            <a:r>
              <a:rPr lang="es-PE" sz="1200" b="1" dirty="0">
                <a:solidFill>
                  <a:schemeClr val="bg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nivel Inicial </a:t>
            </a:r>
            <a:r>
              <a:rPr lang="en-US" sz="1200" b="1" dirty="0">
                <a:solidFill>
                  <a:schemeClr val="bg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y Primaria de II.EE. rurales (creador del cuento). IIEE unidocentes participan directamente en la etapa UGEL.</a:t>
            </a:r>
            <a:endParaRPr lang="en-US" sz="1200" b="1" dirty="0">
              <a:solidFill>
                <a:schemeClr val="bg1"/>
              </a:solidFill>
              <a:latin typeface="Comic Sans MS"/>
            </a:endParaRPr>
          </a:p>
        </p:txBody>
      </p:sp>
      <p:sp>
        <p:nvSpPr>
          <p:cNvPr id="12" name="Text 9"/>
          <p:cNvSpPr/>
          <p:nvPr/>
        </p:nvSpPr>
        <p:spPr>
          <a:xfrm>
            <a:off x="777240" y="4430134"/>
            <a:ext cx="1554480" cy="4572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50" b="1" dirty="0">
                <a:solidFill>
                  <a:srgbClr val="FF0000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Producción</a:t>
            </a:r>
            <a:r>
              <a:rPr lang="en-US" sz="1150" b="1" dirty="0">
                <a:solidFill>
                  <a:srgbClr val="154360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:</a:t>
            </a:r>
            <a:endParaRPr lang="en-US" sz="1150" dirty="0">
              <a:latin typeface="Comic Sans MS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2331720" y="4384414"/>
            <a:ext cx="4846320" cy="50292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chemeClr val="bg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Texto narrativo inédito, autoría del docente. Máx. 3 páginas, Arial 12, 4 o 5 dibujos, márgenes moderados.</a:t>
            </a:r>
            <a:endParaRPr lang="en-US" sz="1200" b="1" dirty="0">
              <a:solidFill>
                <a:schemeClr val="bg1"/>
              </a:solidFill>
              <a:latin typeface="Comic Sans MS"/>
            </a:endParaRPr>
          </a:p>
        </p:txBody>
      </p:sp>
      <p:sp>
        <p:nvSpPr>
          <p:cNvPr id="14" name="Text 11"/>
          <p:cNvSpPr/>
          <p:nvPr/>
        </p:nvSpPr>
        <p:spPr>
          <a:xfrm>
            <a:off x="716280" y="5064834"/>
            <a:ext cx="1554480" cy="294491"/>
          </a:xfrm>
          <a:prstGeom prst="rect">
            <a:avLst/>
          </a:prstGeom>
          <a:noFill/>
          <a:ln>
            <a:noFill/>
          </a:ln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50" b="1" dirty="0">
                <a:solidFill>
                  <a:srgbClr val="FF0000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Identificación</a:t>
            </a:r>
            <a:r>
              <a:rPr lang="en-US" sz="1150" b="1" dirty="0">
                <a:solidFill>
                  <a:srgbClr val="154360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:</a:t>
            </a:r>
            <a:endParaRPr lang="en-US" sz="1150" dirty="0">
              <a:latin typeface="Comic Sans MS"/>
            </a:endParaRPr>
          </a:p>
        </p:txBody>
      </p:sp>
      <p:sp>
        <p:nvSpPr>
          <p:cNvPr id="15" name="Text 12"/>
          <p:cNvSpPr/>
          <p:nvPr/>
        </p:nvSpPr>
        <p:spPr>
          <a:xfrm>
            <a:off x="2331720" y="4969495"/>
            <a:ext cx="4846320" cy="50292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chemeClr val="bg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Los trabajos se presentan solo con seudónimo (una palabra + un número).</a:t>
            </a:r>
            <a:endParaRPr lang="en-US" sz="1200" b="1" dirty="0">
              <a:solidFill>
                <a:schemeClr val="bg1"/>
              </a:solidFill>
              <a:latin typeface="Comic Sans MS"/>
            </a:endParaRPr>
          </a:p>
        </p:txBody>
      </p:sp>
      <p:sp>
        <p:nvSpPr>
          <p:cNvPr id="16" name="Text 13"/>
          <p:cNvSpPr/>
          <p:nvPr/>
        </p:nvSpPr>
        <p:spPr>
          <a:xfrm>
            <a:off x="822960" y="5773494"/>
            <a:ext cx="1058284" cy="294491"/>
          </a:xfrm>
          <a:prstGeom prst="rect">
            <a:avLst/>
          </a:prstGeom>
          <a:noFill/>
          <a:ln>
            <a:noFill/>
          </a:ln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50" b="1" dirty="0">
                <a:solidFill>
                  <a:srgbClr val="FF0000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Prohibido</a:t>
            </a:r>
            <a:r>
              <a:rPr lang="en-US" sz="1150" b="1" dirty="0">
                <a:solidFill>
                  <a:srgbClr val="154360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:</a:t>
            </a:r>
            <a:endParaRPr lang="en-US" sz="1150" dirty="0">
              <a:latin typeface="Comic Sans MS"/>
            </a:endParaRPr>
          </a:p>
        </p:txBody>
      </p:sp>
      <p:sp>
        <p:nvSpPr>
          <p:cNvPr id="17" name="Text 14"/>
          <p:cNvSpPr/>
          <p:nvPr/>
        </p:nvSpPr>
        <p:spPr>
          <a:xfrm>
            <a:off x="2331720" y="5550542"/>
            <a:ext cx="4846320" cy="50292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chemeClr val="bg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No se aceptan creaciones elaboradas con IA. El plagio es motivo de descalificación.</a:t>
            </a:r>
            <a:endParaRPr lang="en-US" sz="1200" b="1" dirty="0">
              <a:solidFill>
                <a:schemeClr val="bg1"/>
              </a:solidFill>
              <a:latin typeface="Comic Sans MS"/>
            </a:endParaRPr>
          </a:p>
        </p:txBody>
      </p:sp>
      <p:sp>
        <p:nvSpPr>
          <p:cNvPr id="18" name="Shape 15"/>
          <p:cNvSpPr/>
          <p:nvPr/>
        </p:nvSpPr>
        <p:spPr>
          <a:xfrm>
            <a:off x="7635240" y="2011680"/>
            <a:ext cx="4069080" cy="3977640"/>
          </a:xfrm>
          <a:prstGeom prst="roundRect">
            <a:avLst>
              <a:gd name="adj" fmla="val 2299"/>
            </a:avLst>
          </a:prstGeom>
          <a:solidFill>
            <a:srgbClr val="AABED7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Text 16"/>
          <p:cNvSpPr/>
          <p:nvPr/>
        </p:nvSpPr>
        <p:spPr>
          <a:xfrm>
            <a:off x="7909560" y="2240280"/>
            <a:ext cx="3566160" cy="3200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kern="0" spc="50" dirty="0">
                <a:solidFill>
                  <a:schemeClr val="bg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CRONOGRAMA — ETAPA UGEL</a:t>
            </a:r>
            <a:endParaRPr lang="en-US" sz="1600" dirty="0">
              <a:solidFill>
                <a:schemeClr val="bg1"/>
              </a:solidFill>
              <a:latin typeface="Comic Sans MS"/>
            </a:endParaRPr>
          </a:p>
        </p:txBody>
      </p:sp>
      <p:sp>
        <p:nvSpPr>
          <p:cNvPr id="20" name="Text 17"/>
          <p:cNvSpPr/>
          <p:nvPr/>
        </p:nvSpPr>
        <p:spPr>
          <a:xfrm>
            <a:off x="7909560" y="2697480"/>
            <a:ext cx="3566160" cy="29260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chemeClr val="bg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Convocatoria e inscripción</a:t>
            </a:r>
            <a:endParaRPr lang="en-US" sz="1600" dirty="0">
              <a:solidFill>
                <a:schemeClr val="bg1"/>
              </a:solidFill>
              <a:latin typeface="Comic Sans MS"/>
            </a:endParaRPr>
          </a:p>
        </p:txBody>
      </p:sp>
      <p:sp>
        <p:nvSpPr>
          <p:cNvPr id="21" name="Text 18"/>
          <p:cNvSpPr/>
          <p:nvPr/>
        </p:nvSpPr>
        <p:spPr>
          <a:xfrm>
            <a:off x="7909560" y="2990088"/>
            <a:ext cx="3566160" cy="2743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rtlCol="0" anchor="t"/>
          <a:lstStyle/>
          <a:p>
            <a:pPr marL="0" indent="0">
              <a:buNone/>
            </a:pPr>
            <a:r>
              <a:rPr lang="es-PE" sz="1600" dirty="0">
                <a:solidFill>
                  <a:schemeClr val="bg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Hasta el 29 de setiembre</a:t>
            </a:r>
            <a:endParaRPr lang="es-PE" sz="1600" dirty="0">
              <a:solidFill>
                <a:schemeClr val="bg1"/>
              </a:solidFill>
              <a:latin typeface="Comic Sans MS"/>
            </a:endParaRPr>
          </a:p>
        </p:txBody>
      </p:sp>
      <p:sp>
        <p:nvSpPr>
          <p:cNvPr id="22" name="Text 19"/>
          <p:cNvSpPr/>
          <p:nvPr/>
        </p:nvSpPr>
        <p:spPr>
          <a:xfrm>
            <a:off x="7909560" y="3474720"/>
            <a:ext cx="3566160" cy="29260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chemeClr val="bg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Evaluación del jurado</a:t>
            </a:r>
            <a:endParaRPr lang="en-US" sz="1600" dirty="0">
              <a:solidFill>
                <a:schemeClr val="bg1"/>
              </a:solidFill>
              <a:latin typeface="Comic Sans MS"/>
            </a:endParaRPr>
          </a:p>
        </p:txBody>
      </p:sp>
      <p:sp>
        <p:nvSpPr>
          <p:cNvPr id="23" name="Text 20"/>
          <p:cNvSpPr/>
          <p:nvPr/>
        </p:nvSpPr>
        <p:spPr>
          <a:xfrm>
            <a:off x="7909560" y="3767328"/>
            <a:ext cx="3566160" cy="2743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rtlCol="0" anchor="t"/>
          <a:lstStyle/>
          <a:p>
            <a:pPr marL="0" indent="0">
              <a:buNone/>
            </a:pPr>
            <a:r>
              <a:rPr lang="es-PE" sz="1600" dirty="0">
                <a:solidFill>
                  <a:schemeClr val="bg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01 al 04 de octubre</a:t>
            </a:r>
            <a:endParaRPr lang="es-PE" sz="1600" dirty="0">
              <a:solidFill>
                <a:schemeClr val="bg1"/>
              </a:solidFill>
              <a:latin typeface="Comic Sans MS"/>
            </a:endParaRPr>
          </a:p>
        </p:txBody>
      </p:sp>
      <p:sp>
        <p:nvSpPr>
          <p:cNvPr id="24" name="Text 21"/>
          <p:cNvSpPr/>
          <p:nvPr/>
        </p:nvSpPr>
        <p:spPr>
          <a:xfrm>
            <a:off x="7909560" y="4251960"/>
            <a:ext cx="3566160" cy="29260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chemeClr val="bg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Publicación de resultados</a:t>
            </a:r>
            <a:endParaRPr lang="en-US" sz="1600" dirty="0">
              <a:solidFill>
                <a:schemeClr val="bg1"/>
              </a:solidFill>
              <a:latin typeface="Comic Sans MS"/>
            </a:endParaRPr>
          </a:p>
        </p:txBody>
      </p:sp>
      <p:sp>
        <p:nvSpPr>
          <p:cNvPr id="25" name="Text 22"/>
          <p:cNvSpPr/>
          <p:nvPr/>
        </p:nvSpPr>
        <p:spPr>
          <a:xfrm>
            <a:off x="7909560" y="4544568"/>
            <a:ext cx="3566160" cy="2743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rtlCol="0" anchor="t"/>
          <a:lstStyle/>
          <a:p>
            <a:pPr marL="0" indent="0">
              <a:buNone/>
            </a:pPr>
            <a:r>
              <a:rPr lang="es-PE" sz="1600" dirty="0">
                <a:solidFill>
                  <a:schemeClr val="bg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13 de octubre</a:t>
            </a:r>
            <a:endParaRPr lang="es-PE" sz="1600" dirty="0">
              <a:solidFill>
                <a:schemeClr val="bg1"/>
              </a:solidFill>
              <a:latin typeface="Comic Sans MS"/>
            </a:endParaRPr>
          </a:p>
        </p:txBody>
      </p:sp>
      <p:sp>
        <p:nvSpPr>
          <p:cNvPr id="26" name="Text 23"/>
          <p:cNvSpPr/>
          <p:nvPr/>
        </p:nvSpPr>
        <p:spPr>
          <a:xfrm>
            <a:off x="7909560" y="5029200"/>
            <a:ext cx="3566160" cy="29260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chemeClr val="bg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Participación etapa GRELL</a:t>
            </a:r>
            <a:endParaRPr lang="en-US" sz="1600" dirty="0">
              <a:solidFill>
                <a:schemeClr val="bg1"/>
              </a:solidFill>
              <a:latin typeface="Comic Sans MS"/>
            </a:endParaRPr>
          </a:p>
        </p:txBody>
      </p:sp>
      <p:sp>
        <p:nvSpPr>
          <p:cNvPr id="27" name="Text 24"/>
          <p:cNvSpPr/>
          <p:nvPr/>
        </p:nvSpPr>
        <p:spPr>
          <a:xfrm>
            <a:off x="7909560" y="5321808"/>
            <a:ext cx="3566160" cy="2743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600" dirty="0">
                <a:solidFill>
                  <a:schemeClr val="bg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12 al 16 de octubre</a:t>
            </a:r>
            <a:endParaRPr lang="en-US" sz="1600" dirty="0">
              <a:solidFill>
                <a:schemeClr val="bg1"/>
              </a:solidFill>
              <a:latin typeface="Comic Sans MS"/>
            </a:endParaRPr>
          </a:p>
        </p:txBody>
      </p:sp>
      <p:pic>
        <p:nvPicPr>
          <p:cNvPr id="30" name="Image 0" descr="/home/claude/pptx_work/membrete.png">
            <a:extLst>
              <a:ext uri="{FF2B5EF4-FFF2-40B4-BE49-F238E27FC236}">
                <a16:creationId xmlns:a16="http://schemas.microsoft.com/office/drawing/2014/main" id="{7BD22832-9FC9-417A-ADB9-14184DE9C4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54864"/>
            <a:ext cx="7502577" cy="653796"/>
          </a:xfrm>
          <a:prstGeom prst="rect">
            <a:avLst/>
          </a:prstGeom>
        </p:spPr>
      </p:pic>
      <p:sp>
        <p:nvSpPr>
          <p:cNvPr id="33" name="Rectangle 32"/>
          <p:cNvSpPr/>
          <p:nvPr/>
        </p:nvSpPr>
        <p:spPr>
          <a:xfrm>
            <a:off x="0" y="6556248"/>
            <a:ext cx="12192000" cy="301752"/>
          </a:xfrm>
          <a:prstGeom prst="rect">
            <a:avLst/>
          </a:prstGeom>
          <a:solidFill>
            <a:srgbClr val="00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228600" y="6556248"/>
            <a:ext cx="6858000" cy="301752"/>
          </a:xfrm>
          <a:prstGeom prst="rect">
            <a:avLst/>
          </a:prstGeom>
          <a:noFill/>
        </p:spPr>
        <p:txBody>
          <a:bodyPr wrap="square" lIns="109728" tIns="18288" rIns="109728" bIns="18288" anchor="ctr">
            <a:spAutoFit/>
          </a:bodyPr>
          <a:lstStyle/>
          <a:p>
            <a:pPr algn="l"/>
            <a:r>
              <a:rPr sz="1200" b="1" dirty="0">
                <a:solidFill>
                  <a:srgbClr val="FFFFFF"/>
                </a:solidFill>
                <a:latin typeface="Comic Sans MS"/>
              </a:rPr>
              <a:t>Juan Marrero Ortiz · Especialista UGEL </a:t>
            </a:r>
            <a:r>
              <a:rPr sz="1200" b="1" dirty="0" err="1">
                <a:solidFill>
                  <a:srgbClr val="FFFFFF"/>
                </a:solidFill>
                <a:latin typeface="Comic Sans MS"/>
              </a:rPr>
              <a:t>Pacasmayo</a:t>
            </a:r>
            <a:endParaRPr sz="1200" b="1" dirty="0">
              <a:solidFill>
                <a:srgbClr val="FFFFFF"/>
              </a:solidFill>
              <a:latin typeface="Comic Sans MS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132320" y="6556248"/>
            <a:ext cx="4846320" cy="301752"/>
          </a:xfrm>
          <a:prstGeom prst="rect">
            <a:avLst/>
          </a:prstGeom>
          <a:noFill/>
        </p:spPr>
        <p:txBody>
          <a:bodyPr wrap="square" lIns="109728" tIns="18288" rIns="109728" bIns="18288" anchor="ctr">
            <a:spAutoFit/>
          </a:bodyPr>
          <a:lstStyle/>
          <a:p>
            <a:pPr algn="r"/>
            <a:r>
              <a:rPr sz="1300" b="1">
                <a:solidFill>
                  <a:srgbClr val="FFFFFF"/>
                </a:solidFill>
                <a:latin typeface="Comic Sans MS"/>
              </a:rPr>
              <a:t>Área de Gestión Pedagógica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A6A6A6"/>
              </a:gs>
            </a:gsLst>
            <a:lin ang="162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4" name="Picture 33" descr="b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8942832" y="182880"/>
            <a:ext cx="2971800" cy="384048"/>
          </a:xfrm>
          <a:prstGeom prst="roundRect">
            <a:avLst>
              <a:gd name="adj" fmla="val 20000"/>
            </a:avLst>
          </a:prstGeom>
          <a:solidFill>
            <a:srgbClr val="0033C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Text 2"/>
          <p:cNvSpPr/>
          <p:nvPr/>
        </p:nvSpPr>
        <p:spPr>
          <a:xfrm>
            <a:off x="8942832" y="182880"/>
            <a:ext cx="2971800" cy="384048"/>
          </a:xfrm>
          <a:prstGeom prst="rect">
            <a:avLst/>
          </a:prstGeom>
          <a:noFill/>
          <a:ln>
            <a:noFill/>
          </a:ln>
        </p:spPr>
        <p:txBody>
          <a:bodyPr wrap="none" rtlCol="0" anchor="ctr"/>
          <a:lstStyle/>
          <a:p>
            <a:pPr marL="0" indent="0" algn="ctr">
              <a:buNone/>
            </a:pPr>
            <a:r>
              <a:rPr lang="en-US" sz="1400" b="1" kern="0" spc="50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CONCURSO LITERARIO</a:t>
            </a:r>
            <a:endParaRPr lang="en-US" sz="1400" dirty="0">
              <a:solidFill>
                <a:schemeClr val="bg1"/>
              </a:solidFill>
              <a:latin typeface="Comic Sans MS"/>
            </a:endParaRPr>
          </a:p>
        </p:txBody>
      </p:sp>
      <p:sp>
        <p:nvSpPr>
          <p:cNvPr id="6" name="Text 3"/>
          <p:cNvSpPr/>
          <p:nvPr/>
        </p:nvSpPr>
        <p:spPr>
          <a:xfrm>
            <a:off x="365760" y="868680"/>
            <a:ext cx="11457432" cy="64008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900" b="1" dirty="0">
                <a:solidFill>
                  <a:srgbClr val="1A1A1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CRITERIOS DE EVALUACIÓN Y FUNCIONES DE LA IE</a:t>
            </a:r>
            <a:endParaRPr lang="en-US" sz="2500" dirty="0">
              <a:latin typeface="Comic Sans MS"/>
            </a:endParaRPr>
          </a:p>
        </p:txBody>
      </p:sp>
      <p:sp>
        <p:nvSpPr>
          <p:cNvPr id="7" name="Text 4"/>
          <p:cNvSpPr/>
          <p:nvPr/>
        </p:nvSpPr>
        <p:spPr>
          <a:xfrm>
            <a:off x="457200" y="1645920"/>
            <a:ext cx="5486400" cy="36576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B4F72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5 criterios · 4 puntos máximo por indicador (rúbrica – Anexo 2)</a:t>
            </a:r>
            <a:endParaRPr lang="en-US" sz="1250" dirty="0">
              <a:latin typeface="Comic Sans MS"/>
            </a:endParaRPr>
          </a:p>
        </p:txBody>
      </p:sp>
      <p:sp>
        <p:nvSpPr>
          <p:cNvPr id="8" name="Shape 5"/>
          <p:cNvSpPr/>
          <p:nvPr/>
        </p:nvSpPr>
        <p:spPr>
          <a:xfrm>
            <a:off x="487680" y="2148840"/>
            <a:ext cx="5394960" cy="566928"/>
          </a:xfrm>
          <a:prstGeom prst="roundRect">
            <a:avLst>
              <a:gd name="adj" fmla="val 9677"/>
            </a:avLst>
          </a:prstGeom>
          <a:solidFill>
            <a:srgbClr val="AABED7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Text 6"/>
          <p:cNvSpPr/>
          <p:nvPr/>
        </p:nvSpPr>
        <p:spPr>
          <a:xfrm>
            <a:off x="685800" y="2148840"/>
            <a:ext cx="4023360" cy="566928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bg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Adecuación</a:t>
            </a:r>
            <a:endParaRPr lang="en-US" sz="1600" b="1" dirty="0">
              <a:solidFill>
                <a:schemeClr val="bg1"/>
              </a:solidFill>
              <a:latin typeface="Comic Sans MS"/>
            </a:endParaRPr>
          </a:p>
        </p:txBody>
      </p:sp>
      <p:sp>
        <p:nvSpPr>
          <p:cNvPr id="10" name="Text 7"/>
          <p:cNvSpPr/>
          <p:nvPr/>
        </p:nvSpPr>
        <p:spPr>
          <a:xfrm>
            <a:off x="4602480" y="2148840"/>
            <a:ext cx="1097280" cy="566928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b="1" dirty="0">
                <a:solidFill>
                  <a:schemeClr val="bg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4 pts</a:t>
            </a:r>
            <a:endParaRPr lang="en-US" b="1" dirty="0">
              <a:solidFill>
                <a:schemeClr val="bg1"/>
              </a:solidFill>
              <a:latin typeface="Comic Sans MS"/>
            </a:endParaRPr>
          </a:p>
        </p:txBody>
      </p:sp>
      <p:sp>
        <p:nvSpPr>
          <p:cNvPr id="11" name="Shape 8"/>
          <p:cNvSpPr/>
          <p:nvPr/>
        </p:nvSpPr>
        <p:spPr>
          <a:xfrm>
            <a:off x="470193" y="2807208"/>
            <a:ext cx="5394960" cy="566928"/>
          </a:xfrm>
          <a:prstGeom prst="roundRect">
            <a:avLst>
              <a:gd name="adj" fmla="val 9677"/>
            </a:avLst>
          </a:prstGeom>
          <a:solidFill>
            <a:srgbClr val="AABED7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Text 9"/>
          <p:cNvSpPr/>
          <p:nvPr/>
        </p:nvSpPr>
        <p:spPr>
          <a:xfrm>
            <a:off x="685800" y="2807208"/>
            <a:ext cx="4023360" cy="566928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bg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Cohesión y coherencia</a:t>
            </a:r>
            <a:endParaRPr lang="en-US" sz="1600" b="1" dirty="0">
              <a:solidFill>
                <a:schemeClr val="bg1"/>
              </a:solidFill>
              <a:latin typeface="Comic Sans MS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4602480" y="2807208"/>
            <a:ext cx="1097280" cy="566928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b="1" dirty="0">
                <a:solidFill>
                  <a:schemeClr val="bg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4 pts</a:t>
            </a:r>
            <a:endParaRPr lang="en-US" b="1" dirty="0">
              <a:solidFill>
                <a:schemeClr val="bg1"/>
              </a:solidFill>
              <a:latin typeface="Comic Sans MS"/>
            </a:endParaRPr>
          </a:p>
        </p:txBody>
      </p:sp>
      <p:sp>
        <p:nvSpPr>
          <p:cNvPr id="14" name="Shape 11"/>
          <p:cNvSpPr/>
          <p:nvPr/>
        </p:nvSpPr>
        <p:spPr>
          <a:xfrm>
            <a:off x="470193" y="3465576"/>
            <a:ext cx="5394960" cy="566928"/>
          </a:xfrm>
          <a:prstGeom prst="roundRect">
            <a:avLst>
              <a:gd name="adj" fmla="val 9677"/>
            </a:avLst>
          </a:prstGeom>
          <a:solidFill>
            <a:srgbClr val="AABED7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Text 12"/>
          <p:cNvSpPr/>
          <p:nvPr/>
        </p:nvSpPr>
        <p:spPr>
          <a:xfrm>
            <a:off x="685800" y="3465576"/>
            <a:ext cx="4023360" cy="566928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bg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Creatividad</a:t>
            </a:r>
            <a:endParaRPr lang="en-US" sz="1600" b="1" dirty="0">
              <a:solidFill>
                <a:schemeClr val="bg1"/>
              </a:solidFill>
              <a:latin typeface="Comic Sans MS"/>
            </a:endParaRPr>
          </a:p>
        </p:txBody>
      </p:sp>
      <p:sp>
        <p:nvSpPr>
          <p:cNvPr id="16" name="Text 13"/>
          <p:cNvSpPr/>
          <p:nvPr/>
        </p:nvSpPr>
        <p:spPr>
          <a:xfrm>
            <a:off x="4602480" y="3465576"/>
            <a:ext cx="1097280" cy="566928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b="1" dirty="0">
                <a:solidFill>
                  <a:schemeClr val="bg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4 pts</a:t>
            </a:r>
            <a:endParaRPr lang="en-US" b="1" dirty="0">
              <a:solidFill>
                <a:schemeClr val="bg1"/>
              </a:solidFill>
              <a:latin typeface="Comic Sans MS"/>
            </a:endParaRPr>
          </a:p>
        </p:txBody>
      </p:sp>
      <p:sp>
        <p:nvSpPr>
          <p:cNvPr id="17" name="Shape 14"/>
          <p:cNvSpPr/>
          <p:nvPr/>
        </p:nvSpPr>
        <p:spPr>
          <a:xfrm>
            <a:off x="487680" y="4123944"/>
            <a:ext cx="5394960" cy="566928"/>
          </a:xfrm>
          <a:prstGeom prst="roundRect">
            <a:avLst>
              <a:gd name="adj" fmla="val 9677"/>
            </a:avLst>
          </a:prstGeom>
          <a:solidFill>
            <a:srgbClr val="AABED7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Text 15"/>
          <p:cNvSpPr/>
          <p:nvPr/>
        </p:nvSpPr>
        <p:spPr>
          <a:xfrm>
            <a:off x="698793" y="4123944"/>
            <a:ext cx="4023360" cy="566928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bg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Juicio </a:t>
            </a:r>
            <a:r>
              <a:rPr lang="en-US" b="1" dirty="0">
                <a:solidFill>
                  <a:schemeClr val="bg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crítico</a:t>
            </a:r>
            <a:endParaRPr lang="en-US" sz="1600" b="1" dirty="0">
              <a:solidFill>
                <a:schemeClr val="bg1"/>
              </a:solidFill>
              <a:latin typeface="Comic Sans MS"/>
            </a:endParaRPr>
          </a:p>
        </p:txBody>
      </p:sp>
      <p:sp>
        <p:nvSpPr>
          <p:cNvPr id="19" name="Text 16"/>
          <p:cNvSpPr/>
          <p:nvPr/>
        </p:nvSpPr>
        <p:spPr>
          <a:xfrm>
            <a:off x="4602480" y="4123944"/>
            <a:ext cx="1097280" cy="566928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b="1" dirty="0">
                <a:solidFill>
                  <a:schemeClr val="bg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4 pts</a:t>
            </a:r>
            <a:endParaRPr lang="en-US" b="1" dirty="0">
              <a:solidFill>
                <a:schemeClr val="bg1"/>
              </a:solidFill>
              <a:latin typeface="Comic Sans MS"/>
            </a:endParaRPr>
          </a:p>
        </p:txBody>
      </p:sp>
      <p:sp>
        <p:nvSpPr>
          <p:cNvPr id="20" name="Shape 17"/>
          <p:cNvSpPr/>
          <p:nvPr/>
        </p:nvSpPr>
        <p:spPr>
          <a:xfrm>
            <a:off x="487680" y="4782312"/>
            <a:ext cx="5394960" cy="566928"/>
          </a:xfrm>
          <a:prstGeom prst="roundRect">
            <a:avLst>
              <a:gd name="adj" fmla="val 9677"/>
            </a:avLst>
          </a:prstGeom>
          <a:solidFill>
            <a:srgbClr val="AABED7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Text 18"/>
          <p:cNvSpPr/>
          <p:nvPr/>
        </p:nvSpPr>
        <p:spPr>
          <a:xfrm>
            <a:off x="749808" y="4782312"/>
            <a:ext cx="4023360" cy="566928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bg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Mensaje</a:t>
            </a:r>
            <a:endParaRPr lang="en-US" sz="1600" b="1" dirty="0">
              <a:solidFill>
                <a:schemeClr val="bg1"/>
              </a:solidFill>
              <a:latin typeface="Comic Sans MS"/>
            </a:endParaRPr>
          </a:p>
        </p:txBody>
      </p:sp>
      <p:sp>
        <p:nvSpPr>
          <p:cNvPr id="22" name="Text 19"/>
          <p:cNvSpPr/>
          <p:nvPr/>
        </p:nvSpPr>
        <p:spPr>
          <a:xfrm>
            <a:off x="4602480" y="4782312"/>
            <a:ext cx="1097280" cy="566928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b="1" dirty="0">
                <a:solidFill>
                  <a:schemeClr val="bg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4 pts</a:t>
            </a:r>
            <a:endParaRPr lang="en-US" b="1" dirty="0">
              <a:solidFill>
                <a:schemeClr val="bg1"/>
              </a:solidFill>
              <a:latin typeface="Comic Sans MS"/>
            </a:endParaRPr>
          </a:p>
        </p:txBody>
      </p:sp>
      <p:sp>
        <p:nvSpPr>
          <p:cNvPr id="23" name="Shape 20"/>
          <p:cNvSpPr/>
          <p:nvPr/>
        </p:nvSpPr>
        <p:spPr>
          <a:xfrm>
            <a:off x="6309360" y="2011680"/>
            <a:ext cx="5394960" cy="3977640"/>
          </a:xfrm>
          <a:prstGeom prst="roundRect">
            <a:avLst>
              <a:gd name="adj" fmla="val 2299"/>
            </a:avLst>
          </a:prstGeom>
          <a:solidFill>
            <a:srgbClr val="AABED7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Text 21"/>
          <p:cNvSpPr/>
          <p:nvPr/>
        </p:nvSpPr>
        <p:spPr>
          <a:xfrm>
            <a:off x="6583680" y="2240280"/>
            <a:ext cx="4846320" cy="36576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0000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¿Qué le corresponde a la IE?</a:t>
            </a:r>
            <a:endParaRPr lang="en-US" sz="2400" dirty="0">
              <a:solidFill>
                <a:srgbClr val="FF0000"/>
              </a:solidFill>
              <a:latin typeface="Comic Sans MS"/>
            </a:endParaRPr>
          </a:p>
        </p:txBody>
      </p:sp>
      <p:sp>
        <p:nvSpPr>
          <p:cNvPr id="25" name="Shape 22"/>
          <p:cNvSpPr/>
          <p:nvPr/>
        </p:nvSpPr>
        <p:spPr>
          <a:xfrm>
            <a:off x="6583680" y="2798064"/>
            <a:ext cx="128016" cy="128016"/>
          </a:xfrm>
          <a:prstGeom prst="ellipse">
            <a:avLst/>
          </a:prstGeom>
          <a:solidFill>
            <a:srgbClr val="4BCAA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Text 23"/>
          <p:cNvSpPr/>
          <p:nvPr/>
        </p:nvSpPr>
        <p:spPr>
          <a:xfrm>
            <a:off x="6858000" y="2675427"/>
            <a:ext cx="4206240" cy="82296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/>
          <a:lstStyle/>
          <a:p>
            <a:pPr marL="0" indent="0" algn="just">
              <a:buNone/>
            </a:pPr>
            <a:r>
              <a:rPr lang="en-US" sz="1400" b="1" dirty="0">
                <a:solidFill>
                  <a:schemeClr val="bg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El director convoca a los docentes de Primaria y motiva su inscripción a la etapa UGEL.</a:t>
            </a:r>
            <a:endParaRPr lang="en-US" sz="1400" b="1" dirty="0">
              <a:solidFill>
                <a:schemeClr val="bg1"/>
              </a:solidFill>
              <a:latin typeface="Comic Sans MS"/>
            </a:endParaRPr>
          </a:p>
        </p:txBody>
      </p:sp>
      <p:sp>
        <p:nvSpPr>
          <p:cNvPr id="27" name="Shape 24"/>
          <p:cNvSpPr/>
          <p:nvPr/>
        </p:nvSpPr>
        <p:spPr>
          <a:xfrm>
            <a:off x="6583680" y="3758184"/>
            <a:ext cx="128016" cy="128016"/>
          </a:xfrm>
          <a:prstGeom prst="ellipse">
            <a:avLst/>
          </a:prstGeom>
          <a:solidFill>
            <a:srgbClr val="4BCAA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Text 25"/>
          <p:cNvSpPr/>
          <p:nvPr/>
        </p:nvSpPr>
        <p:spPr>
          <a:xfrm>
            <a:off x="6858000" y="3635547"/>
            <a:ext cx="4206240" cy="82296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/>
          <a:lstStyle/>
          <a:p>
            <a:pPr marL="0" indent="0" algn="just">
              <a:buNone/>
            </a:pPr>
            <a:r>
              <a:rPr lang="en-US" sz="1400" b="1" dirty="0">
                <a:solidFill>
                  <a:schemeClr val="bg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En IIEE unidocentes, la participación es directamente en la etapa UGEL, previa inscripción.</a:t>
            </a:r>
            <a:endParaRPr lang="en-US" sz="1400" b="1" dirty="0">
              <a:solidFill>
                <a:schemeClr val="bg1"/>
              </a:solidFill>
              <a:latin typeface="Comic Sans MS"/>
            </a:endParaRPr>
          </a:p>
        </p:txBody>
      </p:sp>
      <p:sp>
        <p:nvSpPr>
          <p:cNvPr id="29" name="Shape 26"/>
          <p:cNvSpPr/>
          <p:nvPr/>
        </p:nvSpPr>
        <p:spPr>
          <a:xfrm>
            <a:off x="6583680" y="4718304"/>
            <a:ext cx="128016" cy="128016"/>
          </a:xfrm>
          <a:prstGeom prst="ellipse">
            <a:avLst/>
          </a:prstGeom>
          <a:solidFill>
            <a:srgbClr val="4BCAA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Text 27"/>
          <p:cNvSpPr/>
          <p:nvPr/>
        </p:nvSpPr>
        <p:spPr>
          <a:xfrm>
            <a:off x="6858000" y="4595667"/>
            <a:ext cx="4206240" cy="82296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/>
          <a:lstStyle/>
          <a:p>
            <a:pPr marL="0" indent="0" algn="just">
              <a:buNone/>
            </a:pPr>
            <a:r>
              <a:rPr lang="en-US" sz="1400" b="1" dirty="0">
                <a:solidFill>
                  <a:schemeClr val="bg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El </a:t>
            </a:r>
            <a:r>
              <a:rPr lang="en-US" sz="1400" b="1" dirty="0">
                <a:solidFill>
                  <a:srgbClr val="FF0000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docente entrega </a:t>
            </a:r>
            <a:r>
              <a:rPr lang="en-US" sz="1400" b="1" dirty="0">
                <a:solidFill>
                  <a:schemeClr val="bg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su ficha de inscripción (Anexo 1), declaración jurada (Anexo 7) y autorización de difusión (Anexo 8).</a:t>
            </a:r>
            <a:endParaRPr lang="en-US" sz="1400" b="1" dirty="0">
              <a:solidFill>
                <a:schemeClr val="bg1"/>
              </a:solidFill>
              <a:latin typeface="Comic Sans MS"/>
            </a:endParaRPr>
          </a:p>
        </p:txBody>
      </p:sp>
      <p:pic>
        <p:nvPicPr>
          <p:cNvPr id="33" name="Image 0" descr="/home/claude/pptx_work/membrete.png">
            <a:extLst>
              <a:ext uri="{FF2B5EF4-FFF2-40B4-BE49-F238E27FC236}">
                <a16:creationId xmlns:a16="http://schemas.microsoft.com/office/drawing/2014/main" id="{3AA4B292-DE05-42DF-8723-19CA151B0D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54864"/>
            <a:ext cx="7502577" cy="653796"/>
          </a:xfrm>
          <a:prstGeom prst="rect">
            <a:avLst/>
          </a:prstGeom>
        </p:spPr>
      </p:pic>
      <p:sp>
        <p:nvSpPr>
          <p:cNvPr id="36" name="Rectangle 35"/>
          <p:cNvSpPr/>
          <p:nvPr/>
        </p:nvSpPr>
        <p:spPr>
          <a:xfrm>
            <a:off x="0" y="6556248"/>
            <a:ext cx="12192000" cy="301752"/>
          </a:xfrm>
          <a:prstGeom prst="rect">
            <a:avLst/>
          </a:prstGeom>
          <a:solidFill>
            <a:srgbClr val="00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228600" y="6556248"/>
            <a:ext cx="6858000" cy="301752"/>
          </a:xfrm>
          <a:prstGeom prst="rect">
            <a:avLst/>
          </a:prstGeom>
          <a:noFill/>
        </p:spPr>
        <p:txBody>
          <a:bodyPr wrap="square" lIns="109728" tIns="18288" rIns="109728" bIns="18288" anchor="ctr">
            <a:spAutoFit/>
          </a:bodyPr>
          <a:lstStyle/>
          <a:p>
            <a:pPr algn="l"/>
            <a:r>
              <a:rPr sz="1200" b="1" dirty="0">
                <a:solidFill>
                  <a:srgbClr val="FFFFFF"/>
                </a:solidFill>
                <a:latin typeface="Comic Sans MS"/>
              </a:rPr>
              <a:t>Juan Marrero Ortiz · Especialista UGEL </a:t>
            </a:r>
            <a:r>
              <a:rPr sz="1200" b="1" dirty="0" err="1">
                <a:solidFill>
                  <a:srgbClr val="FFFFFF"/>
                </a:solidFill>
                <a:latin typeface="Comic Sans MS"/>
              </a:rPr>
              <a:t>Pacasmayo</a:t>
            </a:r>
            <a:endParaRPr sz="1200" b="1" dirty="0">
              <a:solidFill>
                <a:srgbClr val="FFFFFF"/>
              </a:solidFill>
              <a:latin typeface="Comic Sans MS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132320" y="6556248"/>
            <a:ext cx="4846320" cy="301752"/>
          </a:xfrm>
          <a:prstGeom prst="rect">
            <a:avLst/>
          </a:prstGeom>
          <a:noFill/>
        </p:spPr>
        <p:txBody>
          <a:bodyPr wrap="square" lIns="109728" tIns="18288" rIns="109728" bIns="18288" anchor="ctr">
            <a:spAutoFit/>
          </a:bodyPr>
          <a:lstStyle/>
          <a:p>
            <a:pPr algn="r"/>
            <a:r>
              <a:rPr sz="1300" b="1">
                <a:solidFill>
                  <a:srgbClr val="FFFFFF"/>
                </a:solidFill>
                <a:latin typeface="Comic Sans MS"/>
              </a:rPr>
              <a:t>Área de Gestión Pedagógica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A6A6A6"/>
              </a:gs>
            </a:gsLst>
            <a:lin ang="162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1" name="Picture 30" descr="b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9368655" y="182880"/>
            <a:ext cx="2545976" cy="384048"/>
          </a:xfrm>
          <a:prstGeom prst="roundRect">
            <a:avLst>
              <a:gd name="adj" fmla="val 20000"/>
            </a:avLst>
          </a:prstGeom>
          <a:solidFill>
            <a:srgbClr val="0033C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Text 2"/>
          <p:cNvSpPr/>
          <p:nvPr/>
        </p:nvSpPr>
        <p:spPr>
          <a:xfrm>
            <a:off x="9368655" y="182880"/>
            <a:ext cx="2545976" cy="384048"/>
          </a:xfrm>
          <a:prstGeom prst="rect">
            <a:avLst/>
          </a:prstGeom>
          <a:noFill/>
          <a:ln>
            <a:noFill/>
          </a:ln>
        </p:spPr>
        <p:txBody>
          <a:bodyPr wrap="none" rtlCol="0" anchor="ctr"/>
          <a:lstStyle/>
          <a:p>
            <a:pPr marL="0" indent="0" algn="ctr">
              <a:buNone/>
            </a:pPr>
            <a:r>
              <a:rPr lang="en-US" b="1" kern="0" spc="50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CRONOGRAMA</a:t>
            </a:r>
            <a:endParaRPr lang="en-US" sz="1100" dirty="0">
              <a:solidFill>
                <a:schemeClr val="bg1"/>
              </a:solidFill>
              <a:latin typeface="Comic Sans MS"/>
            </a:endParaRPr>
          </a:p>
        </p:txBody>
      </p:sp>
      <p:sp>
        <p:nvSpPr>
          <p:cNvPr id="6" name="Text 3"/>
          <p:cNvSpPr/>
          <p:nvPr/>
        </p:nvSpPr>
        <p:spPr>
          <a:xfrm>
            <a:off x="365760" y="868680"/>
            <a:ext cx="11457432" cy="64008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s-PE" sz="3000" b="1" dirty="0">
                <a:solidFill>
                  <a:srgbClr val="1A1A1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PREPARACIÓN PREVIA </a:t>
            </a:r>
            <a:endParaRPr lang="es-PE" sz="2800" dirty="0">
              <a:solidFill>
                <a:srgbClr val="FF0000"/>
              </a:solidFill>
              <a:latin typeface="Comic Sans MS"/>
            </a:endParaRPr>
          </a:p>
        </p:txBody>
      </p:sp>
      <p:sp>
        <p:nvSpPr>
          <p:cNvPr id="8" name="Shape 5"/>
          <p:cNvSpPr/>
          <p:nvPr/>
        </p:nvSpPr>
        <p:spPr>
          <a:xfrm>
            <a:off x="457200" y="2148840"/>
            <a:ext cx="1554480" cy="658368"/>
          </a:xfrm>
          <a:prstGeom prst="roundRect">
            <a:avLst>
              <a:gd name="adj" fmla="val 8333"/>
            </a:avLst>
          </a:prstGeom>
          <a:solidFill>
            <a:srgbClr val="0033C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Text 6"/>
          <p:cNvSpPr/>
          <p:nvPr/>
        </p:nvSpPr>
        <p:spPr>
          <a:xfrm>
            <a:off x="457200" y="2148840"/>
            <a:ext cx="1554480" cy="658368"/>
          </a:xfrm>
          <a:prstGeom prst="rect">
            <a:avLst/>
          </a:prstGeom>
          <a:solidFill>
            <a:srgbClr val="0033CC"/>
          </a:solidFill>
          <a:ln>
            <a:noFill/>
          </a:ln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Lun 05</a:t>
            </a:r>
            <a:endParaRPr lang="en-US" sz="1400" dirty="0">
              <a:solidFill>
                <a:schemeClr val="bg1"/>
              </a:solidFill>
              <a:latin typeface="Comic Sans MS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2179320" y="2189540"/>
            <a:ext cx="9165516" cy="658368"/>
          </a:xfrm>
          <a:prstGeom prst="roundRect">
            <a:avLst>
              <a:gd name="adj" fmla="val 8333"/>
            </a:avLst>
          </a:prstGeom>
          <a:solidFill>
            <a:srgbClr val="AABED7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Text 8"/>
          <p:cNvSpPr/>
          <p:nvPr/>
        </p:nvSpPr>
        <p:spPr>
          <a:xfrm>
            <a:off x="2215717" y="2135079"/>
            <a:ext cx="9098280" cy="658368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>
              <a:buNone/>
            </a:pPr>
            <a:r>
              <a:rPr lang="es-PE" sz="1600" b="1" dirty="0">
                <a:solidFill>
                  <a:schemeClr val="bg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Presentamos la situación significativa - Deliberamos sobre el reto planteado</a:t>
            </a:r>
            <a:endParaRPr lang="es-PE" sz="1600" b="1" dirty="0">
              <a:solidFill>
                <a:schemeClr val="bg1"/>
              </a:solidFill>
              <a:latin typeface="Comic Sans MS"/>
            </a:endParaRPr>
          </a:p>
        </p:txBody>
      </p:sp>
      <p:sp>
        <p:nvSpPr>
          <p:cNvPr id="12" name="Shape 9"/>
          <p:cNvSpPr/>
          <p:nvPr/>
        </p:nvSpPr>
        <p:spPr>
          <a:xfrm>
            <a:off x="487680" y="2939348"/>
            <a:ext cx="1554480" cy="658368"/>
          </a:xfrm>
          <a:prstGeom prst="roundRect">
            <a:avLst>
              <a:gd name="adj" fmla="val 8333"/>
            </a:avLst>
          </a:prstGeom>
          <a:solidFill>
            <a:srgbClr val="0033C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Text 10"/>
          <p:cNvSpPr/>
          <p:nvPr/>
        </p:nvSpPr>
        <p:spPr>
          <a:xfrm>
            <a:off x="457200" y="2939348"/>
            <a:ext cx="1554480" cy="658368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Mar 06</a:t>
            </a:r>
            <a:endParaRPr lang="en-US" sz="1400" dirty="0">
              <a:solidFill>
                <a:schemeClr val="bg1"/>
              </a:solidFill>
              <a:latin typeface="Comic Sans MS"/>
            </a:endParaRPr>
          </a:p>
        </p:txBody>
      </p:sp>
      <p:sp>
        <p:nvSpPr>
          <p:cNvPr id="14" name="Shape 11"/>
          <p:cNvSpPr/>
          <p:nvPr/>
        </p:nvSpPr>
        <p:spPr>
          <a:xfrm>
            <a:off x="2164977" y="3023930"/>
            <a:ext cx="9153861" cy="658368"/>
          </a:xfrm>
          <a:prstGeom prst="roundRect">
            <a:avLst>
              <a:gd name="adj" fmla="val 8333"/>
            </a:avLst>
          </a:prstGeom>
          <a:solidFill>
            <a:srgbClr val="AABED7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Text 12"/>
          <p:cNvSpPr/>
          <p:nvPr/>
        </p:nvSpPr>
        <p:spPr>
          <a:xfrm>
            <a:off x="2042160" y="3025006"/>
            <a:ext cx="9098280" cy="658368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>
              <a:buNone/>
            </a:pPr>
            <a:r>
              <a:rPr lang="es-PE" sz="1600" b="1" dirty="0">
                <a:solidFill>
                  <a:schemeClr val="bg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Planificamos actividades de aprendizaje / Situaciones problemáticas.</a:t>
            </a:r>
            <a:endParaRPr lang="es-PE" sz="1600" b="1" dirty="0">
              <a:solidFill>
                <a:schemeClr val="bg1"/>
              </a:solidFill>
              <a:latin typeface="Comic Sans MS"/>
            </a:endParaRPr>
          </a:p>
        </p:txBody>
      </p:sp>
      <p:sp>
        <p:nvSpPr>
          <p:cNvPr id="16" name="Shape 13"/>
          <p:cNvSpPr/>
          <p:nvPr/>
        </p:nvSpPr>
        <p:spPr>
          <a:xfrm>
            <a:off x="457200" y="3648456"/>
            <a:ext cx="1554480" cy="658368"/>
          </a:xfrm>
          <a:prstGeom prst="roundRect">
            <a:avLst>
              <a:gd name="adj" fmla="val 8333"/>
            </a:avLst>
          </a:prstGeom>
          <a:solidFill>
            <a:srgbClr val="0033C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Text 14"/>
          <p:cNvSpPr/>
          <p:nvPr/>
        </p:nvSpPr>
        <p:spPr>
          <a:xfrm>
            <a:off x="457200" y="3689156"/>
            <a:ext cx="1554480" cy="658368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Mié 07</a:t>
            </a:r>
            <a:endParaRPr lang="en-US" sz="1400" dirty="0">
              <a:solidFill>
                <a:schemeClr val="bg1"/>
              </a:solidFill>
              <a:latin typeface="Comic Sans MS"/>
            </a:endParaRPr>
          </a:p>
        </p:txBody>
      </p:sp>
      <p:sp>
        <p:nvSpPr>
          <p:cNvPr id="18" name="Shape 15"/>
          <p:cNvSpPr/>
          <p:nvPr/>
        </p:nvSpPr>
        <p:spPr>
          <a:xfrm>
            <a:off x="2160136" y="3782030"/>
            <a:ext cx="9153861" cy="658368"/>
          </a:xfrm>
          <a:prstGeom prst="roundRect">
            <a:avLst>
              <a:gd name="adj" fmla="val 8333"/>
            </a:avLst>
          </a:prstGeom>
          <a:solidFill>
            <a:srgbClr val="AABED7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Text 16"/>
          <p:cNvSpPr/>
          <p:nvPr/>
        </p:nvSpPr>
        <p:spPr>
          <a:xfrm>
            <a:off x="2084295" y="3794267"/>
            <a:ext cx="9098280" cy="658368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>
              <a:buNone/>
            </a:pPr>
            <a:r>
              <a:rPr lang="es-PE" sz="1600" b="1" dirty="0">
                <a:solidFill>
                  <a:srgbClr val="FF0000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Mural “Nuestra IE - Comunidad”: espacio para dibujar y pintar - Padres comparten su historia escolar</a:t>
            </a:r>
            <a:endParaRPr lang="es-PE" sz="1600" b="1" dirty="0">
              <a:solidFill>
                <a:schemeClr val="bg1"/>
              </a:solidFill>
              <a:latin typeface="Comic Sans MS"/>
            </a:endParaRPr>
          </a:p>
        </p:txBody>
      </p:sp>
      <p:sp>
        <p:nvSpPr>
          <p:cNvPr id="20" name="Shape 17"/>
          <p:cNvSpPr/>
          <p:nvPr/>
        </p:nvSpPr>
        <p:spPr>
          <a:xfrm>
            <a:off x="457200" y="4398264"/>
            <a:ext cx="1554480" cy="658368"/>
          </a:xfrm>
          <a:prstGeom prst="roundRect">
            <a:avLst>
              <a:gd name="adj" fmla="val 8333"/>
            </a:avLst>
          </a:prstGeom>
          <a:solidFill>
            <a:srgbClr val="0033C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Text 18"/>
          <p:cNvSpPr/>
          <p:nvPr/>
        </p:nvSpPr>
        <p:spPr>
          <a:xfrm>
            <a:off x="457200" y="4438964"/>
            <a:ext cx="1554480" cy="658368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Jue 08</a:t>
            </a:r>
            <a:endParaRPr lang="en-US" sz="1400" dirty="0">
              <a:solidFill>
                <a:schemeClr val="bg1"/>
              </a:solidFill>
              <a:latin typeface="Comic Sans MS"/>
            </a:endParaRPr>
          </a:p>
        </p:txBody>
      </p:sp>
      <p:sp>
        <p:nvSpPr>
          <p:cNvPr id="22" name="Shape 19"/>
          <p:cNvSpPr/>
          <p:nvPr/>
        </p:nvSpPr>
        <p:spPr>
          <a:xfrm>
            <a:off x="2084295" y="4599701"/>
            <a:ext cx="9195996" cy="658368"/>
          </a:xfrm>
          <a:prstGeom prst="roundRect">
            <a:avLst>
              <a:gd name="adj" fmla="val 8333"/>
            </a:avLst>
          </a:prstGeom>
          <a:solidFill>
            <a:srgbClr val="AABED7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Text 20"/>
          <p:cNvSpPr/>
          <p:nvPr/>
        </p:nvSpPr>
        <p:spPr>
          <a:xfrm>
            <a:off x="2084295" y="4594815"/>
            <a:ext cx="9098280" cy="658368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>
              <a:buNone/>
            </a:pPr>
            <a:r>
              <a:rPr lang="es-PE" sz="1600" b="1" dirty="0">
                <a:solidFill>
                  <a:schemeClr val="bg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Mural: elaboración de diversos tipos de texto – Exalumnos comparten su experiencia escolar</a:t>
            </a:r>
            <a:endParaRPr lang="es-PE" sz="1600" b="1" dirty="0">
              <a:solidFill>
                <a:schemeClr val="bg1"/>
              </a:solidFill>
              <a:latin typeface="Comic Sans MS"/>
            </a:endParaRPr>
          </a:p>
        </p:txBody>
      </p:sp>
      <p:sp>
        <p:nvSpPr>
          <p:cNvPr id="24" name="Shape 21"/>
          <p:cNvSpPr/>
          <p:nvPr/>
        </p:nvSpPr>
        <p:spPr>
          <a:xfrm>
            <a:off x="457200" y="5148072"/>
            <a:ext cx="1554480" cy="658368"/>
          </a:xfrm>
          <a:prstGeom prst="roundRect">
            <a:avLst>
              <a:gd name="adj" fmla="val 8333"/>
            </a:avLst>
          </a:prstGeom>
          <a:solidFill>
            <a:srgbClr val="0033C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Text 22"/>
          <p:cNvSpPr/>
          <p:nvPr/>
        </p:nvSpPr>
        <p:spPr>
          <a:xfrm>
            <a:off x="457200" y="5148072"/>
            <a:ext cx="1554480" cy="658368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Vie 09</a:t>
            </a:r>
            <a:endParaRPr lang="en-US" sz="1400" dirty="0">
              <a:solidFill>
                <a:schemeClr val="bg1"/>
              </a:solidFill>
              <a:latin typeface="Comic Sans MS"/>
            </a:endParaRPr>
          </a:p>
        </p:txBody>
      </p:sp>
      <p:sp>
        <p:nvSpPr>
          <p:cNvPr id="26" name="Shape 23"/>
          <p:cNvSpPr/>
          <p:nvPr/>
        </p:nvSpPr>
        <p:spPr>
          <a:xfrm>
            <a:off x="2148840" y="5330414"/>
            <a:ext cx="9195996" cy="658368"/>
          </a:xfrm>
          <a:prstGeom prst="roundRect">
            <a:avLst>
              <a:gd name="adj" fmla="val 8333"/>
            </a:avLst>
          </a:prstGeom>
          <a:solidFill>
            <a:srgbClr val="AABED7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Text 24"/>
          <p:cNvSpPr/>
          <p:nvPr/>
        </p:nvSpPr>
        <p:spPr>
          <a:xfrm>
            <a:off x="2084295" y="5381199"/>
            <a:ext cx="9098280" cy="658368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0000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Mural: proyección del futuro de la IE - Líderes y autoridades comunales comparten su experiencia</a:t>
            </a:r>
            <a:endParaRPr lang="en-US" sz="1600" b="1" dirty="0">
              <a:solidFill>
                <a:schemeClr val="bg1"/>
              </a:solidFill>
              <a:latin typeface="Comic Sans MS"/>
            </a:endParaRPr>
          </a:p>
        </p:txBody>
      </p:sp>
      <p:pic>
        <p:nvPicPr>
          <p:cNvPr id="30" name="Image 0" descr="/home/claude/pptx_work/membrete.png">
            <a:extLst>
              <a:ext uri="{FF2B5EF4-FFF2-40B4-BE49-F238E27FC236}">
                <a16:creationId xmlns:a16="http://schemas.microsoft.com/office/drawing/2014/main" id="{471E1298-92F2-42A9-B921-19BDE8E3B8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54864"/>
            <a:ext cx="7502577" cy="653796"/>
          </a:xfrm>
          <a:prstGeom prst="rect">
            <a:avLst/>
          </a:prstGeom>
        </p:spPr>
      </p:pic>
      <p:sp>
        <p:nvSpPr>
          <p:cNvPr id="33" name="Rectangle 32"/>
          <p:cNvSpPr/>
          <p:nvPr/>
        </p:nvSpPr>
        <p:spPr>
          <a:xfrm>
            <a:off x="0" y="6556248"/>
            <a:ext cx="12192000" cy="301752"/>
          </a:xfrm>
          <a:prstGeom prst="rect">
            <a:avLst/>
          </a:prstGeom>
          <a:solidFill>
            <a:srgbClr val="00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228600" y="6556248"/>
            <a:ext cx="6858000" cy="301752"/>
          </a:xfrm>
          <a:prstGeom prst="rect">
            <a:avLst/>
          </a:prstGeom>
          <a:noFill/>
        </p:spPr>
        <p:txBody>
          <a:bodyPr wrap="square" lIns="109728" tIns="18288" rIns="109728" bIns="18288" anchor="ctr">
            <a:spAutoFit/>
          </a:bodyPr>
          <a:lstStyle/>
          <a:p>
            <a:pPr algn="l"/>
            <a:r>
              <a:rPr sz="1200" b="1" dirty="0">
                <a:solidFill>
                  <a:srgbClr val="FFFFFF"/>
                </a:solidFill>
                <a:latin typeface="Comic Sans MS"/>
              </a:rPr>
              <a:t>Juan Marrero Ortiz · Especialista UGEL </a:t>
            </a:r>
            <a:r>
              <a:rPr sz="1200" b="1" dirty="0" err="1">
                <a:solidFill>
                  <a:srgbClr val="FFFFFF"/>
                </a:solidFill>
                <a:latin typeface="Comic Sans MS"/>
              </a:rPr>
              <a:t>Pacasmayo</a:t>
            </a:r>
            <a:endParaRPr sz="1200" b="1" dirty="0">
              <a:solidFill>
                <a:srgbClr val="FFFFFF"/>
              </a:solidFill>
              <a:latin typeface="Comic Sans MS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132320" y="6556248"/>
            <a:ext cx="4846320" cy="301752"/>
          </a:xfrm>
          <a:prstGeom prst="rect">
            <a:avLst/>
          </a:prstGeom>
          <a:noFill/>
        </p:spPr>
        <p:txBody>
          <a:bodyPr wrap="square" lIns="109728" tIns="18288" rIns="109728" bIns="18288" anchor="ctr">
            <a:spAutoFit/>
          </a:bodyPr>
          <a:lstStyle/>
          <a:p>
            <a:pPr algn="r"/>
            <a:r>
              <a:rPr sz="1300" b="1">
                <a:solidFill>
                  <a:srgbClr val="FFFFFF"/>
                </a:solidFill>
                <a:latin typeface="Comic Sans MS"/>
              </a:rPr>
              <a:t>Área de Gestión Pedagógica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A6A6A6"/>
              </a:gs>
            </a:gsLst>
            <a:lin ang="162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0" name="Picture 39" descr="b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9902951" y="182880"/>
            <a:ext cx="2011680" cy="384048"/>
          </a:xfrm>
          <a:prstGeom prst="roundRect">
            <a:avLst>
              <a:gd name="adj" fmla="val 20000"/>
            </a:avLst>
          </a:prstGeom>
          <a:solidFill>
            <a:srgbClr val="0033C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Text 2"/>
          <p:cNvSpPr/>
          <p:nvPr/>
        </p:nvSpPr>
        <p:spPr>
          <a:xfrm>
            <a:off x="9902951" y="182880"/>
            <a:ext cx="2011680" cy="384048"/>
          </a:xfrm>
          <a:prstGeom prst="rect">
            <a:avLst/>
          </a:prstGeom>
          <a:noFill/>
          <a:ln>
            <a:noFill/>
          </a:ln>
        </p:spPr>
        <p:txBody>
          <a:bodyPr wrap="none" rtlCol="0" anchor="ctr"/>
          <a:lstStyle/>
          <a:p>
            <a:pPr marL="0" indent="0" algn="ctr">
              <a:buNone/>
            </a:pPr>
            <a:r>
              <a:rPr lang="en-US" sz="1100" b="1" kern="0" spc="50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COMPROMISOS</a:t>
            </a:r>
            <a:endParaRPr lang="en-US" sz="1100" dirty="0">
              <a:latin typeface="Comic Sans MS"/>
            </a:endParaRPr>
          </a:p>
        </p:txBody>
      </p:sp>
      <p:sp>
        <p:nvSpPr>
          <p:cNvPr id="6" name="Text 3"/>
          <p:cNvSpPr/>
          <p:nvPr/>
        </p:nvSpPr>
        <p:spPr>
          <a:xfrm>
            <a:off x="365760" y="868680"/>
            <a:ext cx="11457432" cy="64008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1A1A1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PRÓXIMOS PASOS PARA LOS DIRECTORES DE IE</a:t>
            </a:r>
            <a:endParaRPr lang="en-US" sz="3000" dirty="0">
              <a:latin typeface="Comic Sans MS"/>
            </a:endParaRPr>
          </a:p>
        </p:txBody>
      </p:sp>
      <p:sp>
        <p:nvSpPr>
          <p:cNvPr id="7" name="Shape 4"/>
          <p:cNvSpPr/>
          <p:nvPr/>
        </p:nvSpPr>
        <p:spPr>
          <a:xfrm>
            <a:off x="515112" y="2011680"/>
            <a:ext cx="3639312" cy="1965960"/>
          </a:xfrm>
          <a:prstGeom prst="roundRect">
            <a:avLst>
              <a:gd name="adj" fmla="val 3721"/>
            </a:avLst>
          </a:prstGeom>
          <a:solidFill>
            <a:srgbClr val="AABED7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Shape 5"/>
          <p:cNvSpPr/>
          <p:nvPr/>
        </p:nvSpPr>
        <p:spPr>
          <a:xfrm>
            <a:off x="640080" y="2194560"/>
            <a:ext cx="457200" cy="457200"/>
          </a:xfrm>
          <a:prstGeom prst="ellipse">
            <a:avLst/>
          </a:prstGeom>
          <a:solidFill>
            <a:srgbClr val="4BCAA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Text 6"/>
          <p:cNvSpPr/>
          <p:nvPr/>
        </p:nvSpPr>
        <p:spPr>
          <a:xfrm>
            <a:off x="640080" y="2194560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1</a:t>
            </a:r>
            <a:endParaRPr lang="en-US" sz="1600" dirty="0">
              <a:latin typeface="Comic Sans MS"/>
            </a:endParaRPr>
          </a:p>
        </p:txBody>
      </p:sp>
      <p:sp>
        <p:nvSpPr>
          <p:cNvPr id="10" name="Text 7"/>
          <p:cNvSpPr/>
          <p:nvPr/>
        </p:nvSpPr>
        <p:spPr>
          <a:xfrm>
            <a:off x="1216152" y="2148840"/>
            <a:ext cx="2679192" cy="50292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FF0000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Incorporar la fecha</a:t>
            </a:r>
            <a:endParaRPr lang="en-US" sz="1600" dirty="0">
              <a:solidFill>
                <a:srgbClr val="FF0000"/>
              </a:solidFill>
              <a:latin typeface="Comic Sans MS"/>
            </a:endParaRPr>
          </a:p>
        </p:txBody>
      </p:sp>
      <p:sp>
        <p:nvSpPr>
          <p:cNvPr id="11" name="Text 8"/>
          <p:cNvSpPr/>
          <p:nvPr/>
        </p:nvSpPr>
        <p:spPr>
          <a:xfrm>
            <a:off x="688848" y="2788920"/>
            <a:ext cx="3273552" cy="105156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/>
          <a:lstStyle/>
          <a:p>
            <a:pPr marL="0" indent="0" algn="just">
              <a:buNone/>
            </a:pPr>
            <a:r>
              <a:rPr lang="en-US" sz="1400" b="1" dirty="0">
                <a:solidFill>
                  <a:schemeClr val="bg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Registrar la Semana de la Educación Rural (12–16 oct) en el Calendario Cívico Escolar y/o Comunal de la IE.</a:t>
            </a:r>
            <a:endParaRPr lang="en-US" sz="1400" b="1" dirty="0">
              <a:solidFill>
                <a:schemeClr val="bg1"/>
              </a:solidFill>
              <a:latin typeface="Comic Sans MS"/>
            </a:endParaRPr>
          </a:p>
        </p:txBody>
      </p:sp>
      <p:sp>
        <p:nvSpPr>
          <p:cNvPr id="12" name="Shape 9"/>
          <p:cNvSpPr/>
          <p:nvPr/>
        </p:nvSpPr>
        <p:spPr>
          <a:xfrm>
            <a:off x="4261104" y="2011680"/>
            <a:ext cx="3639312" cy="1965960"/>
          </a:xfrm>
          <a:prstGeom prst="roundRect">
            <a:avLst>
              <a:gd name="adj" fmla="val 3721"/>
            </a:avLst>
          </a:prstGeom>
          <a:solidFill>
            <a:srgbClr val="AABED7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Shape 10"/>
          <p:cNvSpPr/>
          <p:nvPr/>
        </p:nvSpPr>
        <p:spPr>
          <a:xfrm>
            <a:off x="4443984" y="2194560"/>
            <a:ext cx="457200" cy="457200"/>
          </a:xfrm>
          <a:prstGeom prst="ellipse">
            <a:avLst/>
          </a:prstGeom>
          <a:solidFill>
            <a:srgbClr val="4BCAA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Text 11"/>
          <p:cNvSpPr/>
          <p:nvPr/>
        </p:nvSpPr>
        <p:spPr>
          <a:xfrm>
            <a:off x="4443984" y="2194560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2</a:t>
            </a:r>
            <a:endParaRPr lang="en-US" sz="1600" dirty="0">
              <a:latin typeface="Comic Sans MS"/>
            </a:endParaRPr>
          </a:p>
        </p:txBody>
      </p:sp>
      <p:sp>
        <p:nvSpPr>
          <p:cNvPr id="15" name="Text 12"/>
          <p:cNvSpPr/>
          <p:nvPr/>
        </p:nvSpPr>
        <p:spPr>
          <a:xfrm>
            <a:off x="5020056" y="2148840"/>
            <a:ext cx="2679192" cy="50292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FF0000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Organizar en RER</a:t>
            </a:r>
            <a:endParaRPr lang="en-US" sz="1600" dirty="0">
              <a:solidFill>
                <a:srgbClr val="FF0000"/>
              </a:solidFill>
              <a:latin typeface="Comic Sans MS"/>
            </a:endParaRPr>
          </a:p>
        </p:txBody>
      </p:sp>
      <p:sp>
        <p:nvSpPr>
          <p:cNvPr id="16" name="Text 13"/>
          <p:cNvSpPr/>
          <p:nvPr/>
        </p:nvSpPr>
        <p:spPr>
          <a:xfrm>
            <a:off x="4492752" y="2788920"/>
            <a:ext cx="3273552" cy="105156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/>
          <a:lstStyle/>
          <a:p>
            <a:pPr marL="0" indent="0" algn="just">
              <a:buNone/>
            </a:pPr>
            <a:r>
              <a:rPr lang="en-US" sz="1400" b="1" dirty="0">
                <a:solidFill>
                  <a:schemeClr val="bg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Coordinar con directores y docentes de la red para acordar actividades y definir </a:t>
            </a:r>
            <a:r>
              <a:rPr lang="en-US" sz="1400" b="1" dirty="0">
                <a:solidFill>
                  <a:srgbClr val="FF0000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la IE céntrica </a:t>
            </a:r>
            <a:r>
              <a:rPr lang="en-US" sz="1400" b="1" dirty="0">
                <a:solidFill>
                  <a:schemeClr val="bg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cuando corresponda.</a:t>
            </a:r>
            <a:endParaRPr lang="en-US" sz="1400" b="1" dirty="0">
              <a:solidFill>
                <a:schemeClr val="bg1"/>
              </a:solidFill>
              <a:latin typeface="Comic Sans MS"/>
            </a:endParaRPr>
          </a:p>
        </p:txBody>
      </p:sp>
      <p:sp>
        <p:nvSpPr>
          <p:cNvPr id="17" name="Shape 14"/>
          <p:cNvSpPr/>
          <p:nvPr/>
        </p:nvSpPr>
        <p:spPr>
          <a:xfrm>
            <a:off x="8065008" y="2011680"/>
            <a:ext cx="3639312" cy="1965960"/>
          </a:xfrm>
          <a:prstGeom prst="roundRect">
            <a:avLst>
              <a:gd name="adj" fmla="val 3721"/>
            </a:avLst>
          </a:prstGeom>
          <a:solidFill>
            <a:srgbClr val="AABED7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Shape 15"/>
          <p:cNvSpPr/>
          <p:nvPr/>
        </p:nvSpPr>
        <p:spPr>
          <a:xfrm>
            <a:off x="8247888" y="2194560"/>
            <a:ext cx="457200" cy="457200"/>
          </a:xfrm>
          <a:prstGeom prst="ellipse">
            <a:avLst/>
          </a:prstGeom>
          <a:solidFill>
            <a:srgbClr val="4BCAA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Text 16"/>
          <p:cNvSpPr/>
          <p:nvPr/>
        </p:nvSpPr>
        <p:spPr>
          <a:xfrm>
            <a:off x="8247888" y="2194560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3</a:t>
            </a:r>
            <a:endParaRPr lang="en-US" sz="1600" dirty="0">
              <a:latin typeface="Comic Sans MS"/>
            </a:endParaRPr>
          </a:p>
        </p:txBody>
      </p:sp>
      <p:sp>
        <p:nvSpPr>
          <p:cNvPr id="20" name="Text 17"/>
          <p:cNvSpPr/>
          <p:nvPr/>
        </p:nvSpPr>
        <p:spPr>
          <a:xfrm>
            <a:off x="8823960" y="2148840"/>
            <a:ext cx="2679192" cy="50292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FF0000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Crear un Drive de evidencias</a:t>
            </a:r>
            <a:endParaRPr lang="en-US" sz="1600" dirty="0">
              <a:solidFill>
                <a:srgbClr val="FF0000"/>
              </a:solidFill>
              <a:latin typeface="Comic Sans MS"/>
            </a:endParaRPr>
          </a:p>
        </p:txBody>
      </p:sp>
      <p:sp>
        <p:nvSpPr>
          <p:cNvPr id="21" name="Text 18"/>
          <p:cNvSpPr/>
          <p:nvPr/>
        </p:nvSpPr>
        <p:spPr>
          <a:xfrm>
            <a:off x="8296656" y="2788920"/>
            <a:ext cx="3273552" cy="105156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/>
          <a:lstStyle/>
          <a:p>
            <a:pPr marL="0" indent="0" algn="just">
              <a:buNone/>
            </a:pPr>
            <a:r>
              <a:rPr lang="en-US" sz="1400" b="1" dirty="0">
                <a:solidFill>
                  <a:schemeClr val="bg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Cada IE crea una carpeta y comparte el enlace con </a:t>
            </a:r>
            <a:r>
              <a:rPr lang="es-PE" sz="1400" b="1" dirty="0">
                <a:solidFill>
                  <a:schemeClr val="bg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acceso</a:t>
            </a:r>
            <a:r>
              <a:rPr lang="en-US" sz="1400" b="1" dirty="0">
                <a:solidFill>
                  <a:schemeClr val="bg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 al </a:t>
            </a:r>
            <a:r>
              <a:rPr lang="es-PE" sz="1400" b="1" dirty="0">
                <a:solidFill>
                  <a:schemeClr val="bg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Especialista</a:t>
            </a:r>
            <a:r>
              <a:rPr lang="en-US" sz="1400" b="1" dirty="0">
                <a:solidFill>
                  <a:schemeClr val="bg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 UGEL para alojar las evidencias de las actividades.</a:t>
            </a:r>
            <a:endParaRPr lang="en-US" sz="1400" b="1" dirty="0">
              <a:solidFill>
                <a:schemeClr val="bg1"/>
              </a:solidFill>
              <a:latin typeface="Comic Sans MS"/>
            </a:endParaRPr>
          </a:p>
        </p:txBody>
      </p:sp>
      <p:sp>
        <p:nvSpPr>
          <p:cNvPr id="22" name="Shape 19"/>
          <p:cNvSpPr/>
          <p:nvPr/>
        </p:nvSpPr>
        <p:spPr>
          <a:xfrm>
            <a:off x="457200" y="4206240"/>
            <a:ext cx="3639312" cy="1965960"/>
          </a:xfrm>
          <a:prstGeom prst="roundRect">
            <a:avLst>
              <a:gd name="adj" fmla="val 3721"/>
            </a:avLst>
          </a:prstGeom>
          <a:solidFill>
            <a:srgbClr val="AABED7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Shape 20"/>
          <p:cNvSpPr/>
          <p:nvPr/>
        </p:nvSpPr>
        <p:spPr>
          <a:xfrm>
            <a:off x="640080" y="4389120"/>
            <a:ext cx="457200" cy="457200"/>
          </a:xfrm>
          <a:prstGeom prst="ellipse">
            <a:avLst/>
          </a:prstGeom>
          <a:solidFill>
            <a:srgbClr val="4BCAA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Text 21"/>
          <p:cNvSpPr/>
          <p:nvPr/>
        </p:nvSpPr>
        <p:spPr>
          <a:xfrm>
            <a:off x="640080" y="4389120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4</a:t>
            </a:r>
            <a:endParaRPr lang="en-US" sz="1600" dirty="0">
              <a:latin typeface="Comic Sans MS"/>
            </a:endParaRPr>
          </a:p>
        </p:txBody>
      </p:sp>
      <p:sp>
        <p:nvSpPr>
          <p:cNvPr id="25" name="Text 22"/>
          <p:cNvSpPr/>
          <p:nvPr/>
        </p:nvSpPr>
        <p:spPr>
          <a:xfrm>
            <a:off x="1234440" y="4370832"/>
            <a:ext cx="2679192" cy="50292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FF0000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Difundir el concurso</a:t>
            </a:r>
            <a:endParaRPr lang="en-US" sz="1600" dirty="0">
              <a:solidFill>
                <a:srgbClr val="FF0000"/>
              </a:solidFill>
              <a:latin typeface="Comic Sans MS"/>
            </a:endParaRPr>
          </a:p>
        </p:txBody>
      </p:sp>
      <p:sp>
        <p:nvSpPr>
          <p:cNvPr id="26" name="Text 23"/>
          <p:cNvSpPr/>
          <p:nvPr/>
        </p:nvSpPr>
        <p:spPr>
          <a:xfrm>
            <a:off x="670560" y="4983480"/>
            <a:ext cx="3273552" cy="105156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/>
          <a:lstStyle/>
          <a:p>
            <a:pPr marL="0" indent="0" algn="just">
              <a:buNone/>
            </a:pPr>
            <a:r>
              <a:rPr lang="en-US" sz="1400" b="1" dirty="0">
                <a:solidFill>
                  <a:schemeClr val="bg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Convocar a los docentes de Primaria a “Mi escuela rural, es genial”  inscripción hasta </a:t>
            </a:r>
            <a:r>
              <a:rPr lang="en-US" sz="1400" b="1" dirty="0" err="1">
                <a:solidFill>
                  <a:schemeClr val="bg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el</a:t>
            </a:r>
            <a:r>
              <a:rPr lang="en-US" sz="1400" b="1" dirty="0">
                <a:solidFill>
                  <a:schemeClr val="bg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 29 de setiembre.</a:t>
            </a:r>
            <a:endParaRPr lang="en-US" sz="1400" b="1" dirty="0">
              <a:solidFill>
                <a:schemeClr val="bg1"/>
              </a:solidFill>
              <a:latin typeface="Comic Sans MS"/>
            </a:endParaRPr>
          </a:p>
        </p:txBody>
      </p:sp>
      <p:sp>
        <p:nvSpPr>
          <p:cNvPr id="27" name="Shape 24"/>
          <p:cNvSpPr/>
          <p:nvPr/>
        </p:nvSpPr>
        <p:spPr>
          <a:xfrm>
            <a:off x="4261104" y="4206240"/>
            <a:ext cx="3639312" cy="1965960"/>
          </a:xfrm>
          <a:prstGeom prst="roundRect">
            <a:avLst>
              <a:gd name="adj" fmla="val 3721"/>
            </a:avLst>
          </a:prstGeom>
          <a:solidFill>
            <a:srgbClr val="AABED7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Shape 25"/>
          <p:cNvSpPr/>
          <p:nvPr/>
        </p:nvSpPr>
        <p:spPr>
          <a:xfrm>
            <a:off x="4443984" y="4389120"/>
            <a:ext cx="457200" cy="457200"/>
          </a:xfrm>
          <a:prstGeom prst="ellipse">
            <a:avLst/>
          </a:prstGeom>
          <a:solidFill>
            <a:srgbClr val="4BCAA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Text 26"/>
          <p:cNvSpPr/>
          <p:nvPr/>
        </p:nvSpPr>
        <p:spPr>
          <a:xfrm>
            <a:off x="4443984" y="4389120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5</a:t>
            </a:r>
            <a:endParaRPr lang="en-US" sz="1600" dirty="0">
              <a:latin typeface="Comic Sans MS"/>
            </a:endParaRPr>
          </a:p>
        </p:txBody>
      </p:sp>
      <p:sp>
        <p:nvSpPr>
          <p:cNvPr id="30" name="Text 27"/>
          <p:cNvSpPr/>
          <p:nvPr/>
        </p:nvSpPr>
        <p:spPr>
          <a:xfrm>
            <a:off x="5038344" y="4343400"/>
            <a:ext cx="2679192" cy="50292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FF0000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Alojar las reflexiones</a:t>
            </a:r>
            <a:endParaRPr lang="en-US" sz="1600" dirty="0">
              <a:solidFill>
                <a:srgbClr val="FF0000"/>
              </a:solidFill>
              <a:latin typeface="Comic Sans MS"/>
            </a:endParaRPr>
          </a:p>
        </p:txBody>
      </p:sp>
      <p:sp>
        <p:nvSpPr>
          <p:cNvPr id="31" name="Text 28"/>
          <p:cNvSpPr/>
          <p:nvPr/>
        </p:nvSpPr>
        <p:spPr>
          <a:xfrm>
            <a:off x="4474464" y="4983480"/>
            <a:ext cx="3273552" cy="105156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/>
          <a:lstStyle/>
          <a:p>
            <a:pPr marL="0" indent="0" algn="just">
              <a:buNone/>
            </a:pPr>
            <a:r>
              <a:rPr lang="en-US" sz="1400" b="1" dirty="0">
                <a:solidFill>
                  <a:schemeClr val="bg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Subir los productos al DRIVE que compartirá </a:t>
            </a:r>
            <a:r>
              <a:rPr lang="en-US" sz="1400" b="1" dirty="0" err="1">
                <a:solidFill>
                  <a:schemeClr val="bg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el</a:t>
            </a:r>
            <a:r>
              <a:rPr lang="en-US" sz="1400" b="1" dirty="0">
                <a:solidFill>
                  <a:schemeClr val="bg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 especialista..</a:t>
            </a:r>
            <a:endParaRPr lang="en-US" sz="1400" b="1" dirty="0">
              <a:solidFill>
                <a:schemeClr val="bg1"/>
              </a:solidFill>
              <a:latin typeface="Comic Sans MS"/>
            </a:endParaRPr>
          </a:p>
        </p:txBody>
      </p:sp>
      <p:sp>
        <p:nvSpPr>
          <p:cNvPr id="32" name="Shape 29"/>
          <p:cNvSpPr/>
          <p:nvPr/>
        </p:nvSpPr>
        <p:spPr>
          <a:xfrm>
            <a:off x="8065008" y="4206240"/>
            <a:ext cx="3639312" cy="1965960"/>
          </a:xfrm>
          <a:prstGeom prst="roundRect">
            <a:avLst>
              <a:gd name="adj" fmla="val 3721"/>
            </a:avLst>
          </a:prstGeom>
          <a:solidFill>
            <a:srgbClr val="AABED7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3" name="Shape 30"/>
          <p:cNvSpPr/>
          <p:nvPr/>
        </p:nvSpPr>
        <p:spPr>
          <a:xfrm>
            <a:off x="8247888" y="4389120"/>
            <a:ext cx="457200" cy="457200"/>
          </a:xfrm>
          <a:prstGeom prst="ellipse">
            <a:avLst/>
          </a:prstGeom>
          <a:solidFill>
            <a:srgbClr val="4BCAA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4" name="Text 31"/>
          <p:cNvSpPr/>
          <p:nvPr/>
        </p:nvSpPr>
        <p:spPr>
          <a:xfrm>
            <a:off x="8247888" y="4389120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6</a:t>
            </a:r>
            <a:endParaRPr lang="en-US" sz="1600" dirty="0">
              <a:latin typeface="Comic Sans MS"/>
            </a:endParaRPr>
          </a:p>
        </p:txBody>
      </p:sp>
      <p:sp>
        <p:nvSpPr>
          <p:cNvPr id="35" name="Text 32"/>
          <p:cNvSpPr/>
          <p:nvPr/>
        </p:nvSpPr>
        <p:spPr>
          <a:xfrm>
            <a:off x="8823960" y="4343400"/>
            <a:ext cx="2679192" cy="50292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FF0000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Participar en el webinar</a:t>
            </a:r>
            <a:endParaRPr lang="en-US" sz="1600" dirty="0">
              <a:solidFill>
                <a:srgbClr val="FF0000"/>
              </a:solidFill>
              <a:latin typeface="Comic Sans MS"/>
            </a:endParaRPr>
          </a:p>
        </p:txBody>
      </p:sp>
      <p:sp>
        <p:nvSpPr>
          <p:cNvPr id="36" name="Text 33"/>
          <p:cNvSpPr/>
          <p:nvPr/>
        </p:nvSpPr>
        <p:spPr>
          <a:xfrm>
            <a:off x="8296656" y="4983480"/>
            <a:ext cx="3273552" cy="105156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/>
          <a:lstStyle/>
          <a:p>
            <a:pPr marL="0" indent="0" algn="just">
              <a:buNone/>
            </a:pPr>
            <a:r>
              <a:rPr lang="en-US" sz="1400" b="1" dirty="0">
                <a:solidFill>
                  <a:schemeClr val="bg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Preparar la presentación de la IE/UGEL para la transmisión del 13 de octubre (Microrregión Chicama-Jequetepeque).</a:t>
            </a:r>
            <a:endParaRPr lang="en-US" sz="1400" b="1" dirty="0">
              <a:solidFill>
                <a:schemeClr val="bg1"/>
              </a:solidFill>
              <a:latin typeface="Comic Sans MS"/>
            </a:endParaRPr>
          </a:p>
        </p:txBody>
      </p:sp>
      <p:pic>
        <p:nvPicPr>
          <p:cNvPr id="39" name="Image 0" descr="/home/claude/pptx_work/membrete.png">
            <a:extLst>
              <a:ext uri="{FF2B5EF4-FFF2-40B4-BE49-F238E27FC236}">
                <a16:creationId xmlns:a16="http://schemas.microsoft.com/office/drawing/2014/main" id="{E929419D-776B-43BD-95AB-4B8170299A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54864"/>
            <a:ext cx="7502577" cy="653796"/>
          </a:xfrm>
          <a:prstGeom prst="rect">
            <a:avLst/>
          </a:prstGeom>
        </p:spPr>
      </p:pic>
      <p:sp>
        <p:nvSpPr>
          <p:cNvPr id="42" name="Rectangle 41"/>
          <p:cNvSpPr/>
          <p:nvPr/>
        </p:nvSpPr>
        <p:spPr>
          <a:xfrm>
            <a:off x="0" y="6556248"/>
            <a:ext cx="12192000" cy="301752"/>
          </a:xfrm>
          <a:prstGeom prst="rect">
            <a:avLst/>
          </a:prstGeom>
          <a:solidFill>
            <a:srgbClr val="00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TextBox 42"/>
          <p:cNvSpPr txBox="1"/>
          <p:nvPr/>
        </p:nvSpPr>
        <p:spPr>
          <a:xfrm>
            <a:off x="228600" y="6556248"/>
            <a:ext cx="6858000" cy="301752"/>
          </a:xfrm>
          <a:prstGeom prst="rect">
            <a:avLst/>
          </a:prstGeom>
          <a:noFill/>
        </p:spPr>
        <p:txBody>
          <a:bodyPr wrap="square" lIns="109728" tIns="18288" rIns="109728" bIns="18288" anchor="ctr">
            <a:spAutoFit/>
          </a:bodyPr>
          <a:lstStyle/>
          <a:p>
            <a:pPr algn="l"/>
            <a:r>
              <a:rPr sz="1200" b="1" dirty="0">
                <a:solidFill>
                  <a:srgbClr val="FFFFFF"/>
                </a:solidFill>
                <a:latin typeface="Comic Sans MS"/>
              </a:rPr>
              <a:t>Juan Marrero Ortiz · Especialista UGEL </a:t>
            </a:r>
            <a:r>
              <a:rPr sz="1200" b="1" dirty="0" err="1">
                <a:solidFill>
                  <a:srgbClr val="FFFFFF"/>
                </a:solidFill>
                <a:latin typeface="Comic Sans MS"/>
              </a:rPr>
              <a:t>Pacasmayo</a:t>
            </a:r>
            <a:endParaRPr sz="1200" b="1" dirty="0">
              <a:solidFill>
                <a:srgbClr val="FFFFFF"/>
              </a:solidFill>
              <a:latin typeface="Comic Sans MS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7132320" y="6556248"/>
            <a:ext cx="4846320" cy="301752"/>
          </a:xfrm>
          <a:prstGeom prst="rect">
            <a:avLst/>
          </a:prstGeom>
          <a:noFill/>
        </p:spPr>
        <p:txBody>
          <a:bodyPr wrap="square" lIns="109728" tIns="18288" rIns="109728" bIns="18288" anchor="ctr">
            <a:spAutoFit/>
          </a:bodyPr>
          <a:lstStyle/>
          <a:p>
            <a:pPr algn="r"/>
            <a:r>
              <a:rPr sz="1300" b="1">
                <a:solidFill>
                  <a:srgbClr val="FFFFFF"/>
                </a:solidFill>
                <a:latin typeface="Comic Sans MS"/>
              </a:rPr>
              <a:t>Área de Gestión Pedagógica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A6A6A6"/>
              </a:gs>
            </a:gsLst>
            <a:lin ang="162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0" name="Picture 39" descr="b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902951" y="182880"/>
            <a:ext cx="2011680" cy="384048"/>
          </a:xfrm>
          <a:prstGeom prst="rect">
            <a:avLst/>
          </a:prstGeom>
          <a:solidFill>
            <a:srgbClr val="0033CC"/>
          </a:solidFill>
          <a:ln>
            <a:noFill/>
          </a:ln>
        </p:spPr>
        <p:txBody>
          <a:bodyPr wrap="none" rtlCol="0" anchor="ctr"/>
          <a:lstStyle/>
          <a:p>
            <a:pPr marL="0" indent="0" algn="ctr">
              <a:buNone/>
            </a:pPr>
            <a:r>
              <a:rPr lang="en-US" sz="1100" b="1" kern="0" spc="50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COMPROMISOS</a:t>
            </a:r>
            <a:endParaRPr lang="en-US" sz="1100" dirty="0">
              <a:latin typeface="Comic Sans MS"/>
            </a:endParaRPr>
          </a:p>
        </p:txBody>
      </p:sp>
      <p:pic>
        <p:nvPicPr>
          <p:cNvPr id="39" name="Image 0" descr="/home/claude/pptx_work/membrete.png">
            <a:extLst>
              <a:ext uri="{FF2B5EF4-FFF2-40B4-BE49-F238E27FC236}">
                <a16:creationId xmlns:a16="http://schemas.microsoft.com/office/drawing/2014/main" id="{E929419D-776B-43BD-95AB-4B8170299A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54864"/>
            <a:ext cx="7502577" cy="653796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D460474F-711C-422A-903B-1F7DA3E690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8969" y="804672"/>
            <a:ext cx="3831012" cy="5669280"/>
          </a:xfrm>
          <a:prstGeom prst="rect">
            <a:avLst/>
          </a:prstGeom>
        </p:spPr>
      </p:pic>
      <p:sp>
        <p:nvSpPr>
          <p:cNvPr id="42" name="Rectangle 41"/>
          <p:cNvSpPr/>
          <p:nvPr/>
        </p:nvSpPr>
        <p:spPr>
          <a:xfrm>
            <a:off x="0" y="6556248"/>
            <a:ext cx="12192000" cy="301752"/>
          </a:xfrm>
          <a:prstGeom prst="rect">
            <a:avLst/>
          </a:prstGeom>
          <a:solidFill>
            <a:srgbClr val="00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TextBox 42"/>
          <p:cNvSpPr txBox="1"/>
          <p:nvPr/>
        </p:nvSpPr>
        <p:spPr>
          <a:xfrm>
            <a:off x="228600" y="6556248"/>
            <a:ext cx="6858000" cy="301752"/>
          </a:xfrm>
          <a:prstGeom prst="rect">
            <a:avLst/>
          </a:prstGeom>
          <a:noFill/>
        </p:spPr>
        <p:txBody>
          <a:bodyPr wrap="square" lIns="109728" tIns="18288" rIns="109728" bIns="18288" anchor="ctr">
            <a:spAutoFit/>
          </a:bodyPr>
          <a:lstStyle/>
          <a:p>
            <a:pPr algn="l"/>
            <a:r>
              <a:rPr sz="1200" b="1" dirty="0">
                <a:solidFill>
                  <a:srgbClr val="FFFFFF"/>
                </a:solidFill>
                <a:latin typeface="Comic Sans MS"/>
              </a:rPr>
              <a:t>Juan Marrero Ortiz · Especialista UGEL </a:t>
            </a:r>
            <a:r>
              <a:rPr sz="1200" b="1" dirty="0" err="1">
                <a:solidFill>
                  <a:srgbClr val="FFFFFF"/>
                </a:solidFill>
                <a:latin typeface="Comic Sans MS"/>
              </a:rPr>
              <a:t>Pacasmayo</a:t>
            </a:r>
            <a:endParaRPr sz="1200" b="1" dirty="0">
              <a:solidFill>
                <a:srgbClr val="FFFFFF"/>
              </a:solidFill>
              <a:latin typeface="Comic Sans MS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7132320" y="6556248"/>
            <a:ext cx="4846320" cy="301752"/>
          </a:xfrm>
          <a:prstGeom prst="rect">
            <a:avLst/>
          </a:prstGeom>
          <a:noFill/>
        </p:spPr>
        <p:txBody>
          <a:bodyPr wrap="square" lIns="109728" tIns="18288" rIns="109728" bIns="18288" anchor="ctr">
            <a:spAutoFit/>
          </a:bodyPr>
          <a:lstStyle/>
          <a:p>
            <a:pPr algn="r"/>
            <a:r>
              <a:rPr sz="1300" b="1">
                <a:solidFill>
                  <a:srgbClr val="FFFFFF"/>
                </a:solidFill>
                <a:latin typeface="Comic Sans MS"/>
              </a:rPr>
              <a:t>Área de Gestión Pedagógica</a:t>
            </a:r>
          </a:p>
        </p:txBody>
      </p:sp>
    </p:spTree>
    <p:extLst>
      <p:ext uri="{BB962C8B-B14F-4D97-AF65-F5344CB8AC3E}">
        <p14:creationId xmlns:p14="http://schemas.microsoft.com/office/powerpoint/2010/main" val="6864282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A6A6A6"/>
              </a:gs>
            </a:gsLst>
            <a:lin ang="162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1" name="Picture 30" descr="b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8942832" y="182880"/>
            <a:ext cx="2971800" cy="384048"/>
          </a:xfrm>
          <a:prstGeom prst="roundRect">
            <a:avLst>
              <a:gd name="adj" fmla="val 20000"/>
            </a:avLst>
          </a:prstGeom>
          <a:solidFill>
            <a:srgbClr val="0033C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Text 2"/>
          <p:cNvSpPr/>
          <p:nvPr/>
        </p:nvSpPr>
        <p:spPr>
          <a:xfrm>
            <a:off x="8942832" y="182880"/>
            <a:ext cx="2971800" cy="384048"/>
          </a:xfrm>
          <a:prstGeom prst="rect">
            <a:avLst/>
          </a:prstGeom>
          <a:noFill/>
          <a:ln>
            <a:noFill/>
          </a:ln>
        </p:spPr>
        <p:txBody>
          <a:bodyPr wrap="none" rtlCol="0" anchor="ctr"/>
          <a:lstStyle/>
          <a:p>
            <a:pPr marL="0" indent="0" algn="ctr">
              <a:buNone/>
            </a:pPr>
            <a:r>
              <a:rPr lang="en-US" sz="1600" b="1" kern="0" spc="50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CONCURSO TIKTOK</a:t>
            </a:r>
            <a:endParaRPr lang="en-US" sz="1600" b="1" dirty="0">
              <a:solidFill>
                <a:schemeClr val="bg1"/>
              </a:solidFill>
              <a:latin typeface="Comic Sans MS"/>
            </a:endParaRPr>
          </a:p>
        </p:txBody>
      </p:sp>
      <p:sp>
        <p:nvSpPr>
          <p:cNvPr id="6" name="Text 3"/>
          <p:cNvSpPr/>
          <p:nvPr/>
        </p:nvSpPr>
        <p:spPr>
          <a:xfrm>
            <a:off x="365760" y="868680"/>
            <a:ext cx="11457432" cy="64008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700" b="1" dirty="0">
                <a:solidFill>
                  <a:srgbClr val="1A1A1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“LA MEJOR HISTORIA DE EDUCACIÓN RURAL EN TIKTOK”</a:t>
            </a:r>
            <a:endParaRPr lang="en-US" sz="2200" dirty="0">
              <a:latin typeface="Comic Sans MS"/>
            </a:endParaRPr>
          </a:p>
        </p:txBody>
      </p:sp>
      <p:sp>
        <p:nvSpPr>
          <p:cNvPr id="7" name="Shape 4"/>
          <p:cNvSpPr/>
          <p:nvPr/>
        </p:nvSpPr>
        <p:spPr>
          <a:xfrm>
            <a:off x="457200" y="2011680"/>
            <a:ext cx="6949440" cy="4156038"/>
          </a:xfrm>
          <a:prstGeom prst="roundRect">
            <a:avLst>
              <a:gd name="adj" fmla="val 2299"/>
            </a:avLst>
          </a:prstGeom>
          <a:solidFill>
            <a:srgbClr val="AABED7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Text 5"/>
          <p:cNvSpPr/>
          <p:nvPr/>
        </p:nvSpPr>
        <p:spPr>
          <a:xfrm>
            <a:off x="777240" y="2240280"/>
            <a:ext cx="6309360" cy="36576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0000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¿De qué trata?</a:t>
            </a:r>
            <a:endParaRPr lang="en-US" sz="1300" dirty="0">
              <a:solidFill>
                <a:srgbClr val="FF0000"/>
              </a:solidFill>
              <a:latin typeface="Comic Sans MS"/>
            </a:endParaRPr>
          </a:p>
        </p:txBody>
      </p:sp>
      <p:sp>
        <p:nvSpPr>
          <p:cNvPr id="9" name="Text 6"/>
          <p:cNvSpPr/>
          <p:nvPr/>
        </p:nvSpPr>
        <p:spPr>
          <a:xfrm>
            <a:off x="822960" y="2606040"/>
            <a:ext cx="6309360" cy="9144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chemeClr val="bg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Sensibiliza y reconoce, a través de TikTok, las experiencias positivas e inspiradoras de la educación rural narradas por sus propios docentes.</a:t>
            </a:r>
            <a:endParaRPr lang="en-US" sz="1600" b="1" dirty="0">
              <a:solidFill>
                <a:schemeClr val="bg1"/>
              </a:solidFill>
              <a:latin typeface="Comic Sans MS"/>
            </a:endParaRPr>
          </a:p>
        </p:txBody>
      </p:sp>
      <p:sp>
        <p:nvSpPr>
          <p:cNvPr id="10" name="Text 7"/>
          <p:cNvSpPr/>
          <p:nvPr/>
        </p:nvSpPr>
        <p:spPr>
          <a:xfrm>
            <a:off x="777240" y="3657600"/>
            <a:ext cx="1554480" cy="4572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FF0000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Participantes:</a:t>
            </a:r>
            <a:endParaRPr lang="en-US" sz="1400" dirty="0">
              <a:solidFill>
                <a:srgbClr val="FF0000"/>
              </a:solidFill>
              <a:latin typeface="Comic Sans MS"/>
            </a:endParaRPr>
          </a:p>
        </p:txBody>
      </p:sp>
      <p:sp>
        <p:nvSpPr>
          <p:cNvPr id="11" name="Text 8"/>
          <p:cNvSpPr/>
          <p:nvPr/>
        </p:nvSpPr>
        <p:spPr>
          <a:xfrm>
            <a:off x="2331720" y="3685391"/>
            <a:ext cx="4846320" cy="50292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chemeClr val="bg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Docentes y directores de instituciones educativas rurales </a:t>
            </a:r>
            <a:r>
              <a:rPr lang="es-PE" sz="1200" b="1" dirty="0">
                <a:solidFill>
                  <a:schemeClr val="bg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(nivel Inicial y Primaria).</a:t>
            </a:r>
            <a:endParaRPr lang="en-US" sz="1200" b="1" dirty="0">
              <a:solidFill>
                <a:schemeClr val="bg1"/>
              </a:solidFill>
              <a:latin typeface="Comic Sans MS"/>
            </a:endParaRPr>
          </a:p>
        </p:txBody>
      </p:sp>
      <p:sp>
        <p:nvSpPr>
          <p:cNvPr id="12" name="Text 9"/>
          <p:cNvSpPr/>
          <p:nvPr/>
        </p:nvSpPr>
        <p:spPr>
          <a:xfrm>
            <a:off x="777240" y="4430134"/>
            <a:ext cx="1554480" cy="4572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FF0000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Tema</a:t>
            </a:r>
            <a:r>
              <a:rPr lang="en-US" sz="1150" b="1" dirty="0">
                <a:solidFill>
                  <a:srgbClr val="154360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:</a:t>
            </a:r>
            <a:endParaRPr lang="en-US" sz="1150" dirty="0">
              <a:latin typeface="Comic Sans MS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2331720" y="4384414"/>
            <a:ext cx="4846320" cy="50292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chemeClr val="bg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Historia real y positiva sobre su labor rural: innovación pedagógica, retos superados o saberes ancestrales.</a:t>
            </a:r>
            <a:endParaRPr lang="en-US" sz="1200" b="1" dirty="0">
              <a:solidFill>
                <a:schemeClr val="bg1"/>
              </a:solidFill>
              <a:latin typeface="Comic Sans MS"/>
            </a:endParaRPr>
          </a:p>
        </p:txBody>
      </p:sp>
      <p:sp>
        <p:nvSpPr>
          <p:cNvPr id="14" name="Text 11"/>
          <p:cNvSpPr/>
          <p:nvPr/>
        </p:nvSpPr>
        <p:spPr>
          <a:xfrm>
            <a:off x="716280" y="5064834"/>
            <a:ext cx="1554480" cy="294491"/>
          </a:xfrm>
          <a:prstGeom prst="rect">
            <a:avLst/>
          </a:prstGeom>
          <a:noFill/>
          <a:ln>
            <a:noFill/>
          </a:ln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FF0000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Publicación</a:t>
            </a:r>
            <a:r>
              <a:rPr lang="en-US" sz="1150" b="1" dirty="0">
                <a:solidFill>
                  <a:srgbClr val="154360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:</a:t>
            </a:r>
            <a:endParaRPr lang="en-US" sz="1150" dirty="0">
              <a:latin typeface="Comic Sans MS"/>
            </a:endParaRPr>
          </a:p>
        </p:txBody>
      </p:sp>
      <p:sp>
        <p:nvSpPr>
          <p:cNvPr id="15" name="Text 12"/>
          <p:cNvSpPr/>
          <p:nvPr/>
        </p:nvSpPr>
        <p:spPr>
          <a:xfrm>
            <a:off x="2331720" y="4969495"/>
            <a:ext cx="4846320" cy="50292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chemeClr val="bg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En TikTok, etiquetando a @Minedu con el hashtag #EducaciónRuralEnAcción.</a:t>
            </a:r>
            <a:endParaRPr lang="en-US" sz="1200" b="1" dirty="0">
              <a:solidFill>
                <a:schemeClr val="bg1"/>
              </a:solidFill>
              <a:latin typeface="Comic Sans MS"/>
            </a:endParaRPr>
          </a:p>
        </p:txBody>
      </p:sp>
      <p:sp>
        <p:nvSpPr>
          <p:cNvPr id="16" name="Text 13"/>
          <p:cNvSpPr/>
          <p:nvPr/>
        </p:nvSpPr>
        <p:spPr>
          <a:xfrm>
            <a:off x="822960" y="5773494"/>
            <a:ext cx="1058284" cy="294491"/>
          </a:xfrm>
          <a:prstGeom prst="rect">
            <a:avLst/>
          </a:prstGeom>
          <a:noFill/>
          <a:ln>
            <a:noFill/>
          </a:ln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rgbClr val="FF0000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Prohibido</a:t>
            </a:r>
            <a:r>
              <a:rPr lang="en-US" sz="1150" b="1" dirty="0">
                <a:solidFill>
                  <a:srgbClr val="154360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:</a:t>
            </a:r>
            <a:endParaRPr lang="en-US" sz="1150" dirty="0">
              <a:latin typeface="Comic Sans MS"/>
            </a:endParaRPr>
          </a:p>
        </p:txBody>
      </p:sp>
      <p:sp>
        <p:nvSpPr>
          <p:cNvPr id="17" name="Text 14"/>
          <p:cNvSpPr/>
          <p:nvPr/>
        </p:nvSpPr>
        <p:spPr>
          <a:xfrm>
            <a:off x="2331720" y="5550542"/>
            <a:ext cx="4846320" cy="50292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chemeClr val="bg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Contenido ofensivo, discriminatorio o que incumpla las normas de convivencia.</a:t>
            </a:r>
            <a:endParaRPr lang="en-US" sz="1200" b="1" dirty="0">
              <a:solidFill>
                <a:schemeClr val="bg1"/>
              </a:solidFill>
              <a:latin typeface="Comic Sans MS"/>
            </a:endParaRPr>
          </a:p>
        </p:txBody>
      </p:sp>
      <p:sp>
        <p:nvSpPr>
          <p:cNvPr id="18" name="Shape 15"/>
          <p:cNvSpPr/>
          <p:nvPr/>
        </p:nvSpPr>
        <p:spPr>
          <a:xfrm>
            <a:off x="7635240" y="2011680"/>
            <a:ext cx="4069080" cy="3977640"/>
          </a:xfrm>
          <a:prstGeom prst="roundRect">
            <a:avLst>
              <a:gd name="adj" fmla="val 2299"/>
            </a:avLst>
          </a:prstGeom>
          <a:solidFill>
            <a:srgbClr val="AABED7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Text 16"/>
          <p:cNvSpPr/>
          <p:nvPr/>
        </p:nvSpPr>
        <p:spPr>
          <a:xfrm>
            <a:off x="7909560" y="2240280"/>
            <a:ext cx="3566160" cy="3200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kern="0" spc="50" dirty="0">
                <a:solidFill>
                  <a:schemeClr val="bg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CRONOGRAMA DEL CONCURSO</a:t>
            </a:r>
            <a:endParaRPr lang="en-US" sz="1600" dirty="0">
              <a:solidFill>
                <a:schemeClr val="bg1"/>
              </a:solidFill>
              <a:latin typeface="Comic Sans MS"/>
            </a:endParaRPr>
          </a:p>
        </p:txBody>
      </p:sp>
      <p:sp>
        <p:nvSpPr>
          <p:cNvPr id="20" name="Text 17"/>
          <p:cNvSpPr/>
          <p:nvPr/>
        </p:nvSpPr>
        <p:spPr>
          <a:xfrm>
            <a:off x="7909560" y="2697480"/>
            <a:ext cx="3566160" cy="29260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chemeClr val="bg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Convocatoria e inscripciones</a:t>
            </a:r>
            <a:endParaRPr lang="en-US" sz="1600" dirty="0">
              <a:solidFill>
                <a:schemeClr val="bg1"/>
              </a:solidFill>
              <a:latin typeface="Comic Sans MS"/>
            </a:endParaRPr>
          </a:p>
        </p:txBody>
      </p:sp>
      <p:sp>
        <p:nvSpPr>
          <p:cNvPr id="21" name="Text 18"/>
          <p:cNvSpPr/>
          <p:nvPr/>
        </p:nvSpPr>
        <p:spPr>
          <a:xfrm>
            <a:off x="7909560" y="2990088"/>
            <a:ext cx="3566160" cy="2743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rtlCol="0" anchor="t"/>
          <a:lstStyle/>
          <a:p>
            <a:pPr marL="0" indent="0">
              <a:buNone/>
            </a:pPr>
            <a:r>
              <a:rPr lang="es-PE" sz="1600" dirty="0">
                <a:solidFill>
                  <a:schemeClr val="bg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26 set. al 9 de octubre</a:t>
            </a:r>
            <a:endParaRPr lang="es-PE" sz="1600" dirty="0">
              <a:solidFill>
                <a:schemeClr val="bg1"/>
              </a:solidFill>
              <a:latin typeface="Comic Sans MS"/>
            </a:endParaRPr>
          </a:p>
        </p:txBody>
      </p:sp>
      <p:sp>
        <p:nvSpPr>
          <p:cNvPr id="22" name="Text 19"/>
          <p:cNvSpPr/>
          <p:nvPr/>
        </p:nvSpPr>
        <p:spPr>
          <a:xfrm>
            <a:off x="7909560" y="3474720"/>
            <a:ext cx="3566160" cy="29260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chemeClr val="bg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Elección del video ganador</a:t>
            </a:r>
            <a:endParaRPr lang="en-US" sz="1600" dirty="0">
              <a:solidFill>
                <a:schemeClr val="bg1"/>
              </a:solidFill>
              <a:latin typeface="Comic Sans MS"/>
            </a:endParaRPr>
          </a:p>
        </p:txBody>
      </p:sp>
      <p:sp>
        <p:nvSpPr>
          <p:cNvPr id="23" name="Text 20"/>
          <p:cNvSpPr/>
          <p:nvPr/>
        </p:nvSpPr>
        <p:spPr>
          <a:xfrm>
            <a:off x="7909560" y="3767328"/>
            <a:ext cx="3566160" cy="2743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rtlCol="0" anchor="t"/>
          <a:lstStyle/>
          <a:p>
            <a:pPr marL="0" indent="0">
              <a:buNone/>
            </a:pPr>
            <a:r>
              <a:rPr lang="es-PE" sz="1600">
                <a:solidFill>
                  <a:schemeClr val="bg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9 al 10 de octubre</a:t>
            </a:r>
            <a:endParaRPr lang="es-PE" sz="1600">
              <a:solidFill>
                <a:schemeClr val="bg1"/>
              </a:solidFill>
              <a:latin typeface="Comic Sans MS"/>
            </a:endParaRPr>
          </a:p>
        </p:txBody>
      </p:sp>
      <p:sp>
        <p:nvSpPr>
          <p:cNvPr id="24" name="Text 21"/>
          <p:cNvSpPr/>
          <p:nvPr/>
        </p:nvSpPr>
        <p:spPr>
          <a:xfrm>
            <a:off x="7909560" y="4251960"/>
            <a:ext cx="3566160" cy="29260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chemeClr val="bg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Anuncio del ganador</a:t>
            </a:r>
            <a:endParaRPr lang="en-US" sz="1600" dirty="0">
              <a:solidFill>
                <a:schemeClr val="bg1"/>
              </a:solidFill>
              <a:latin typeface="Comic Sans MS"/>
            </a:endParaRPr>
          </a:p>
        </p:txBody>
      </p:sp>
      <p:sp>
        <p:nvSpPr>
          <p:cNvPr id="25" name="Text 22"/>
          <p:cNvSpPr/>
          <p:nvPr/>
        </p:nvSpPr>
        <p:spPr>
          <a:xfrm>
            <a:off x="7909560" y="4544568"/>
            <a:ext cx="3566160" cy="2743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rtlCol="0" anchor="t"/>
          <a:lstStyle/>
          <a:p>
            <a:pPr marL="0" indent="0">
              <a:buNone/>
            </a:pPr>
            <a:r>
              <a:rPr lang="es-PE" sz="1600">
                <a:solidFill>
                  <a:schemeClr val="bg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10 de octubre</a:t>
            </a:r>
            <a:endParaRPr lang="es-PE" sz="1600">
              <a:solidFill>
                <a:schemeClr val="bg1"/>
              </a:solidFill>
              <a:latin typeface="Comic Sans MS"/>
            </a:endParaRPr>
          </a:p>
        </p:txBody>
      </p:sp>
      <p:sp>
        <p:nvSpPr>
          <p:cNvPr id="26" name="Text 23"/>
          <p:cNvSpPr/>
          <p:nvPr/>
        </p:nvSpPr>
        <p:spPr>
          <a:xfrm>
            <a:off x="7909560" y="5029200"/>
            <a:ext cx="3566160" cy="29260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chemeClr val="bg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Enlace de inscripción</a:t>
            </a:r>
            <a:endParaRPr lang="en-US" sz="1600" dirty="0">
              <a:solidFill>
                <a:schemeClr val="bg1"/>
              </a:solidFill>
              <a:latin typeface="Comic Sans MS"/>
            </a:endParaRPr>
          </a:p>
        </p:txBody>
      </p:sp>
      <p:sp>
        <p:nvSpPr>
          <p:cNvPr id="27" name="Text 24"/>
          <p:cNvSpPr/>
          <p:nvPr/>
        </p:nvSpPr>
        <p:spPr>
          <a:xfrm>
            <a:off x="7909560" y="5321808"/>
            <a:ext cx="3566160" cy="2743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600" dirty="0">
                <a:solidFill>
                  <a:schemeClr val="bg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acortar.link/84dPLn</a:t>
            </a:r>
            <a:endParaRPr lang="en-US" sz="1600" dirty="0">
              <a:solidFill>
                <a:schemeClr val="bg1"/>
              </a:solidFill>
              <a:latin typeface="Comic Sans MS"/>
            </a:endParaRPr>
          </a:p>
        </p:txBody>
      </p:sp>
      <p:pic>
        <p:nvPicPr>
          <p:cNvPr id="30" name="Image 0" descr="/home/claude/pptx_work/membrete.png">
            <a:extLst>
              <a:ext uri="{FF2B5EF4-FFF2-40B4-BE49-F238E27FC236}">
                <a16:creationId xmlns:a16="http://schemas.microsoft.com/office/drawing/2014/main" id="{7BD22832-9FC9-417A-ADB9-14184DE9C4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54864"/>
            <a:ext cx="7502577" cy="653796"/>
          </a:xfrm>
          <a:prstGeom prst="rect">
            <a:avLst/>
          </a:prstGeom>
        </p:spPr>
      </p:pic>
      <p:sp>
        <p:nvSpPr>
          <p:cNvPr id="33" name="Rectangle 32"/>
          <p:cNvSpPr/>
          <p:nvPr/>
        </p:nvSpPr>
        <p:spPr>
          <a:xfrm>
            <a:off x="0" y="6556248"/>
            <a:ext cx="12192000" cy="301752"/>
          </a:xfrm>
          <a:prstGeom prst="rect">
            <a:avLst/>
          </a:prstGeom>
          <a:solidFill>
            <a:srgbClr val="00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228600" y="6556248"/>
            <a:ext cx="6858000" cy="301752"/>
          </a:xfrm>
          <a:prstGeom prst="rect">
            <a:avLst/>
          </a:prstGeom>
          <a:noFill/>
        </p:spPr>
        <p:txBody>
          <a:bodyPr wrap="square" lIns="109728" tIns="18288" rIns="109728" bIns="18288" anchor="ctr">
            <a:spAutoFit/>
          </a:bodyPr>
          <a:lstStyle/>
          <a:p>
            <a:pPr algn="l"/>
            <a:r>
              <a:rPr sz="1200" b="1" dirty="0">
                <a:solidFill>
                  <a:srgbClr val="FFFFFF"/>
                </a:solidFill>
                <a:latin typeface="Comic Sans MS"/>
              </a:rPr>
              <a:t>Juan Marrero Ortiz · Especialista UGEL </a:t>
            </a:r>
            <a:r>
              <a:rPr sz="1200" b="1" dirty="0" err="1">
                <a:solidFill>
                  <a:srgbClr val="FFFFFF"/>
                </a:solidFill>
                <a:latin typeface="Comic Sans MS"/>
              </a:rPr>
              <a:t>Pacasmayo</a:t>
            </a:r>
            <a:endParaRPr sz="1200" b="1" dirty="0">
              <a:solidFill>
                <a:srgbClr val="FFFFFF"/>
              </a:solidFill>
              <a:latin typeface="Comic Sans MS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132320" y="6556248"/>
            <a:ext cx="4846320" cy="301752"/>
          </a:xfrm>
          <a:prstGeom prst="rect">
            <a:avLst/>
          </a:prstGeom>
          <a:noFill/>
        </p:spPr>
        <p:txBody>
          <a:bodyPr wrap="square" lIns="109728" tIns="18288" rIns="109728" bIns="18288" anchor="ctr">
            <a:spAutoFit/>
          </a:bodyPr>
          <a:lstStyle/>
          <a:p>
            <a:pPr algn="r"/>
            <a:r>
              <a:rPr sz="1300" b="1">
                <a:solidFill>
                  <a:srgbClr val="FFFFFF"/>
                </a:solidFill>
                <a:latin typeface="Comic Sans MS"/>
              </a:rPr>
              <a:t>Área de Gestión Pedagógica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A6A6A6"/>
              </a:gs>
            </a:gsLst>
            <a:lin ang="162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4" name="Picture 33" descr="b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8942832" y="182880"/>
            <a:ext cx="2971800" cy="384048"/>
          </a:xfrm>
          <a:prstGeom prst="roundRect">
            <a:avLst>
              <a:gd name="adj" fmla="val 20000"/>
            </a:avLst>
          </a:prstGeom>
          <a:solidFill>
            <a:srgbClr val="0033C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Text 2"/>
          <p:cNvSpPr/>
          <p:nvPr/>
        </p:nvSpPr>
        <p:spPr>
          <a:xfrm>
            <a:off x="8942832" y="182880"/>
            <a:ext cx="2971800" cy="384048"/>
          </a:xfrm>
          <a:prstGeom prst="rect">
            <a:avLst/>
          </a:prstGeom>
          <a:noFill/>
          <a:ln>
            <a:noFill/>
          </a:ln>
        </p:spPr>
        <p:txBody>
          <a:bodyPr wrap="none" rtlCol="0" anchor="ctr"/>
          <a:lstStyle/>
          <a:p>
            <a:pPr marL="0" indent="0" algn="ctr">
              <a:buNone/>
            </a:pPr>
            <a:r>
              <a:rPr lang="en-US" sz="1400" b="1" kern="0" spc="50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CONCURSO TIKTOK</a:t>
            </a:r>
            <a:endParaRPr lang="en-US" sz="1400" dirty="0">
              <a:solidFill>
                <a:schemeClr val="bg1"/>
              </a:solidFill>
              <a:latin typeface="Comic Sans MS"/>
            </a:endParaRPr>
          </a:p>
        </p:txBody>
      </p:sp>
      <p:sp>
        <p:nvSpPr>
          <p:cNvPr id="6" name="Text 3"/>
          <p:cNvSpPr/>
          <p:nvPr/>
        </p:nvSpPr>
        <p:spPr>
          <a:xfrm>
            <a:off x="365760" y="868680"/>
            <a:ext cx="11457432" cy="64008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1A1A1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REQUISITOS DEL VIDEO Y JURADO CALIFICADOR</a:t>
            </a:r>
            <a:endParaRPr lang="en-US" sz="2500" dirty="0">
              <a:latin typeface="Comic Sans MS"/>
            </a:endParaRPr>
          </a:p>
        </p:txBody>
      </p:sp>
      <p:sp>
        <p:nvSpPr>
          <p:cNvPr id="7" name="Text 4"/>
          <p:cNvSpPr/>
          <p:nvPr/>
        </p:nvSpPr>
        <p:spPr>
          <a:xfrm>
            <a:off x="457200" y="1645920"/>
            <a:ext cx="5486400" cy="36576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B4F72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Hashtag oficial: #EducaciónRuralEnAcción · Etiquetar a @Minedu</a:t>
            </a:r>
            <a:endParaRPr lang="en-US" sz="1250" dirty="0">
              <a:latin typeface="Comic Sans MS"/>
            </a:endParaRPr>
          </a:p>
        </p:txBody>
      </p:sp>
      <p:sp>
        <p:nvSpPr>
          <p:cNvPr id="8" name="Shape 5"/>
          <p:cNvSpPr/>
          <p:nvPr/>
        </p:nvSpPr>
        <p:spPr>
          <a:xfrm>
            <a:off x="487680" y="2148840"/>
            <a:ext cx="5394960" cy="566928"/>
          </a:xfrm>
          <a:prstGeom prst="roundRect">
            <a:avLst>
              <a:gd name="adj" fmla="val 9677"/>
            </a:avLst>
          </a:prstGeom>
          <a:solidFill>
            <a:srgbClr val="AABED7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Text 6"/>
          <p:cNvSpPr/>
          <p:nvPr/>
        </p:nvSpPr>
        <p:spPr>
          <a:xfrm>
            <a:off x="685800" y="2148840"/>
            <a:ext cx="4023360" cy="566928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bg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Plataforma</a:t>
            </a:r>
            <a:endParaRPr lang="en-US" sz="1600" b="1" dirty="0">
              <a:solidFill>
                <a:schemeClr val="bg1"/>
              </a:solidFill>
              <a:latin typeface="Comic Sans MS"/>
            </a:endParaRPr>
          </a:p>
        </p:txBody>
      </p:sp>
      <p:sp>
        <p:nvSpPr>
          <p:cNvPr id="10" name="Text 7"/>
          <p:cNvSpPr/>
          <p:nvPr/>
        </p:nvSpPr>
        <p:spPr>
          <a:xfrm>
            <a:off x="4602480" y="2148840"/>
            <a:ext cx="1097280" cy="566928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b="1" dirty="0">
                <a:solidFill>
                  <a:schemeClr val="bg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TikTok</a:t>
            </a:r>
            <a:endParaRPr lang="en-US" b="1" dirty="0">
              <a:solidFill>
                <a:schemeClr val="bg1"/>
              </a:solidFill>
              <a:latin typeface="Comic Sans MS"/>
            </a:endParaRPr>
          </a:p>
        </p:txBody>
      </p:sp>
      <p:sp>
        <p:nvSpPr>
          <p:cNvPr id="11" name="Shape 8"/>
          <p:cNvSpPr/>
          <p:nvPr/>
        </p:nvSpPr>
        <p:spPr>
          <a:xfrm>
            <a:off x="470193" y="2807208"/>
            <a:ext cx="5394960" cy="566928"/>
          </a:xfrm>
          <a:prstGeom prst="roundRect">
            <a:avLst>
              <a:gd name="adj" fmla="val 9677"/>
            </a:avLst>
          </a:prstGeom>
          <a:solidFill>
            <a:srgbClr val="AABED7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Text 9"/>
          <p:cNvSpPr/>
          <p:nvPr/>
        </p:nvSpPr>
        <p:spPr>
          <a:xfrm>
            <a:off x="685800" y="2807208"/>
            <a:ext cx="4023360" cy="566928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bg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Duración máxima</a:t>
            </a:r>
            <a:endParaRPr lang="en-US" sz="1600" b="1" dirty="0">
              <a:solidFill>
                <a:schemeClr val="bg1"/>
              </a:solidFill>
              <a:latin typeface="Comic Sans MS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4602480" y="2807208"/>
            <a:ext cx="1097280" cy="566928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b="1" dirty="0">
                <a:solidFill>
                  <a:schemeClr val="bg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90 s.</a:t>
            </a:r>
            <a:endParaRPr lang="en-US" b="1" dirty="0">
              <a:solidFill>
                <a:schemeClr val="bg1"/>
              </a:solidFill>
              <a:latin typeface="Comic Sans MS"/>
            </a:endParaRPr>
          </a:p>
        </p:txBody>
      </p:sp>
      <p:sp>
        <p:nvSpPr>
          <p:cNvPr id="14" name="Shape 11"/>
          <p:cNvSpPr/>
          <p:nvPr/>
        </p:nvSpPr>
        <p:spPr>
          <a:xfrm>
            <a:off x="470193" y="3465576"/>
            <a:ext cx="5394960" cy="566928"/>
          </a:xfrm>
          <a:prstGeom prst="roundRect">
            <a:avLst>
              <a:gd name="adj" fmla="val 9677"/>
            </a:avLst>
          </a:prstGeom>
          <a:solidFill>
            <a:srgbClr val="AABED7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Text 12"/>
          <p:cNvSpPr/>
          <p:nvPr/>
        </p:nvSpPr>
        <p:spPr>
          <a:xfrm>
            <a:off x="685800" y="3465576"/>
            <a:ext cx="4023360" cy="566928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bg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Formato</a:t>
            </a:r>
            <a:endParaRPr lang="en-US" sz="1600" b="1" dirty="0">
              <a:solidFill>
                <a:schemeClr val="bg1"/>
              </a:solidFill>
              <a:latin typeface="Comic Sans MS"/>
            </a:endParaRPr>
          </a:p>
        </p:txBody>
      </p:sp>
      <p:sp>
        <p:nvSpPr>
          <p:cNvPr id="16" name="Text 13"/>
          <p:cNvSpPr/>
          <p:nvPr/>
        </p:nvSpPr>
        <p:spPr>
          <a:xfrm>
            <a:off x="4602480" y="3465576"/>
            <a:ext cx="1097280" cy="566928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b="1" dirty="0">
                <a:solidFill>
                  <a:schemeClr val="bg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Libre</a:t>
            </a:r>
            <a:endParaRPr lang="en-US" b="1" dirty="0">
              <a:solidFill>
                <a:schemeClr val="bg1"/>
              </a:solidFill>
              <a:latin typeface="Comic Sans MS"/>
            </a:endParaRPr>
          </a:p>
        </p:txBody>
      </p:sp>
      <p:sp>
        <p:nvSpPr>
          <p:cNvPr id="17" name="Shape 14"/>
          <p:cNvSpPr/>
          <p:nvPr/>
        </p:nvSpPr>
        <p:spPr>
          <a:xfrm>
            <a:off x="487680" y="4123944"/>
            <a:ext cx="5394960" cy="566928"/>
          </a:xfrm>
          <a:prstGeom prst="roundRect">
            <a:avLst>
              <a:gd name="adj" fmla="val 9677"/>
            </a:avLst>
          </a:prstGeom>
          <a:solidFill>
            <a:srgbClr val="AABED7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Text 15"/>
          <p:cNvSpPr/>
          <p:nvPr/>
        </p:nvSpPr>
        <p:spPr>
          <a:xfrm>
            <a:off x="698793" y="4123944"/>
            <a:ext cx="4023360" cy="566928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bg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Idioma</a:t>
            </a:r>
            <a:endParaRPr lang="en-US" sz="1600" b="1" dirty="0">
              <a:solidFill>
                <a:schemeClr val="bg1"/>
              </a:solidFill>
              <a:latin typeface="Comic Sans MS"/>
            </a:endParaRPr>
          </a:p>
        </p:txBody>
      </p:sp>
      <p:sp>
        <p:nvSpPr>
          <p:cNvPr id="19" name="Text 16"/>
          <p:cNvSpPr/>
          <p:nvPr/>
        </p:nvSpPr>
        <p:spPr>
          <a:xfrm>
            <a:off x="4602480" y="4123944"/>
            <a:ext cx="1097280" cy="566928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b="1" dirty="0">
                <a:solidFill>
                  <a:schemeClr val="bg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Libre</a:t>
            </a:r>
            <a:endParaRPr lang="en-US" b="1" dirty="0">
              <a:solidFill>
                <a:schemeClr val="bg1"/>
              </a:solidFill>
              <a:latin typeface="Comic Sans MS"/>
            </a:endParaRPr>
          </a:p>
        </p:txBody>
      </p:sp>
      <p:sp>
        <p:nvSpPr>
          <p:cNvPr id="20" name="Shape 17"/>
          <p:cNvSpPr/>
          <p:nvPr/>
        </p:nvSpPr>
        <p:spPr>
          <a:xfrm>
            <a:off x="487680" y="4782312"/>
            <a:ext cx="5394960" cy="566928"/>
          </a:xfrm>
          <a:prstGeom prst="roundRect">
            <a:avLst>
              <a:gd name="adj" fmla="val 9677"/>
            </a:avLst>
          </a:prstGeom>
          <a:solidFill>
            <a:srgbClr val="AABED7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Text 18"/>
          <p:cNvSpPr/>
          <p:nvPr/>
        </p:nvSpPr>
        <p:spPr>
          <a:xfrm>
            <a:off x="749808" y="4782312"/>
            <a:ext cx="4023360" cy="566928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bg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Respeta la convivencia</a:t>
            </a:r>
            <a:endParaRPr lang="en-US" sz="1600" b="1" dirty="0">
              <a:solidFill>
                <a:schemeClr val="bg1"/>
              </a:solidFill>
              <a:latin typeface="Comic Sans MS"/>
            </a:endParaRPr>
          </a:p>
        </p:txBody>
      </p:sp>
      <p:sp>
        <p:nvSpPr>
          <p:cNvPr id="22" name="Text 19"/>
          <p:cNvSpPr/>
          <p:nvPr/>
        </p:nvSpPr>
        <p:spPr>
          <a:xfrm>
            <a:off x="4602480" y="4782312"/>
            <a:ext cx="1097280" cy="566928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b="1" dirty="0">
                <a:solidFill>
                  <a:schemeClr val="bg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Sí</a:t>
            </a:r>
            <a:endParaRPr lang="en-US" b="1" dirty="0">
              <a:solidFill>
                <a:schemeClr val="bg1"/>
              </a:solidFill>
              <a:latin typeface="Comic Sans MS"/>
            </a:endParaRPr>
          </a:p>
        </p:txBody>
      </p:sp>
      <p:sp>
        <p:nvSpPr>
          <p:cNvPr id="23" name="Shape 20"/>
          <p:cNvSpPr/>
          <p:nvPr/>
        </p:nvSpPr>
        <p:spPr>
          <a:xfrm>
            <a:off x="6309360" y="2011680"/>
            <a:ext cx="5394960" cy="3977640"/>
          </a:xfrm>
          <a:prstGeom prst="roundRect">
            <a:avLst>
              <a:gd name="adj" fmla="val 2299"/>
            </a:avLst>
          </a:prstGeom>
          <a:solidFill>
            <a:srgbClr val="AABED7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Text 21"/>
          <p:cNvSpPr/>
          <p:nvPr/>
        </p:nvSpPr>
        <p:spPr>
          <a:xfrm>
            <a:off x="6583680" y="2240280"/>
            <a:ext cx="4846320" cy="36576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0000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¿Quiénes conforman el jurado?</a:t>
            </a:r>
            <a:endParaRPr lang="en-US" sz="2400" dirty="0">
              <a:solidFill>
                <a:srgbClr val="FF0000"/>
              </a:solidFill>
              <a:latin typeface="Comic Sans MS"/>
            </a:endParaRPr>
          </a:p>
        </p:txBody>
      </p:sp>
      <p:sp>
        <p:nvSpPr>
          <p:cNvPr id="25" name="Shape 22"/>
          <p:cNvSpPr/>
          <p:nvPr/>
        </p:nvSpPr>
        <p:spPr>
          <a:xfrm>
            <a:off x="6583680" y="2798064"/>
            <a:ext cx="128016" cy="128016"/>
          </a:xfrm>
          <a:prstGeom prst="ellipse">
            <a:avLst/>
          </a:prstGeom>
          <a:solidFill>
            <a:srgbClr val="4BCAA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Text 23"/>
          <p:cNvSpPr/>
          <p:nvPr/>
        </p:nvSpPr>
        <p:spPr>
          <a:xfrm>
            <a:off x="6858000" y="2675427"/>
            <a:ext cx="4206240" cy="82296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/>
          <a:lstStyle/>
          <a:p>
            <a:pPr marL="0" indent="0" algn="just">
              <a:buNone/>
            </a:pPr>
            <a:r>
              <a:rPr lang="en-US" sz="1400" b="1" dirty="0">
                <a:solidFill>
                  <a:schemeClr val="bg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Integrado por representantes de DIGEIBIRA y DISER del Minedu.</a:t>
            </a:r>
            <a:endParaRPr lang="en-US" sz="1400" b="1" dirty="0">
              <a:solidFill>
                <a:schemeClr val="bg1"/>
              </a:solidFill>
              <a:latin typeface="Comic Sans MS"/>
            </a:endParaRPr>
          </a:p>
        </p:txBody>
      </p:sp>
      <p:sp>
        <p:nvSpPr>
          <p:cNvPr id="27" name="Shape 24"/>
          <p:cNvSpPr/>
          <p:nvPr/>
        </p:nvSpPr>
        <p:spPr>
          <a:xfrm>
            <a:off x="6583680" y="3758184"/>
            <a:ext cx="128016" cy="128016"/>
          </a:xfrm>
          <a:prstGeom prst="ellipse">
            <a:avLst/>
          </a:prstGeom>
          <a:solidFill>
            <a:srgbClr val="4BCAA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Text 25"/>
          <p:cNvSpPr/>
          <p:nvPr/>
        </p:nvSpPr>
        <p:spPr>
          <a:xfrm>
            <a:off x="6858000" y="3635547"/>
            <a:ext cx="4206240" cy="82296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/>
          <a:lstStyle/>
          <a:p>
            <a:pPr marL="0" indent="0" algn="just">
              <a:buNone/>
            </a:pPr>
            <a:r>
              <a:rPr lang="en-US" sz="1400" b="1" dirty="0">
                <a:solidFill>
                  <a:schemeClr val="bg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Evalúan la creatividad, el mensaje y la relevancia de cada historia rural.</a:t>
            </a:r>
            <a:endParaRPr lang="en-US" sz="1400" b="1" dirty="0">
              <a:solidFill>
                <a:schemeClr val="bg1"/>
              </a:solidFill>
              <a:latin typeface="Comic Sans MS"/>
            </a:endParaRPr>
          </a:p>
        </p:txBody>
      </p:sp>
      <p:sp>
        <p:nvSpPr>
          <p:cNvPr id="29" name="Shape 26"/>
          <p:cNvSpPr/>
          <p:nvPr/>
        </p:nvSpPr>
        <p:spPr>
          <a:xfrm>
            <a:off x="6583680" y="4718304"/>
            <a:ext cx="128016" cy="128016"/>
          </a:xfrm>
          <a:prstGeom prst="ellipse">
            <a:avLst/>
          </a:prstGeom>
          <a:solidFill>
            <a:srgbClr val="4BCAA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Text 27"/>
          <p:cNvSpPr/>
          <p:nvPr/>
        </p:nvSpPr>
        <p:spPr>
          <a:xfrm>
            <a:off x="6858000" y="4595667"/>
            <a:ext cx="4206240" cy="82296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/>
          <a:lstStyle/>
          <a:p>
            <a:pPr marL="0" indent="0" algn="just">
              <a:buNone/>
            </a:pPr>
            <a:r>
              <a:rPr lang="en-US" sz="1400" b="1" dirty="0">
                <a:solidFill>
                  <a:schemeClr val="bg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También pesa el </a:t>
            </a:r>
            <a:r>
              <a:rPr lang="en-US" sz="1400" b="1" dirty="0">
                <a:solidFill>
                  <a:srgbClr val="FF0000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impacto en redes sociales</a:t>
            </a:r>
            <a:r>
              <a:rPr lang="en-US" sz="1400" b="1" dirty="0">
                <a:solidFill>
                  <a:schemeClr val="bg1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 (mayor cantidad de “me gusta”) al cierre del plazo.</a:t>
            </a:r>
            <a:endParaRPr lang="en-US" sz="1400" b="1" dirty="0">
              <a:solidFill>
                <a:schemeClr val="bg1"/>
              </a:solidFill>
              <a:latin typeface="Comic Sans MS"/>
            </a:endParaRPr>
          </a:p>
        </p:txBody>
      </p:sp>
      <p:pic>
        <p:nvPicPr>
          <p:cNvPr id="33" name="Image 0" descr="/home/claude/pptx_work/membrete.png">
            <a:extLst>
              <a:ext uri="{FF2B5EF4-FFF2-40B4-BE49-F238E27FC236}">
                <a16:creationId xmlns:a16="http://schemas.microsoft.com/office/drawing/2014/main" id="{3AA4B292-DE05-42DF-8723-19CA151B0D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54864"/>
            <a:ext cx="7502577" cy="653796"/>
          </a:xfrm>
          <a:prstGeom prst="rect">
            <a:avLst/>
          </a:prstGeom>
        </p:spPr>
      </p:pic>
      <p:sp>
        <p:nvSpPr>
          <p:cNvPr id="36" name="Rectangle 35"/>
          <p:cNvSpPr/>
          <p:nvPr/>
        </p:nvSpPr>
        <p:spPr>
          <a:xfrm>
            <a:off x="0" y="6556248"/>
            <a:ext cx="12192000" cy="301752"/>
          </a:xfrm>
          <a:prstGeom prst="rect">
            <a:avLst/>
          </a:prstGeom>
          <a:solidFill>
            <a:srgbClr val="00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228600" y="6556248"/>
            <a:ext cx="6858000" cy="301752"/>
          </a:xfrm>
          <a:prstGeom prst="rect">
            <a:avLst/>
          </a:prstGeom>
          <a:noFill/>
        </p:spPr>
        <p:txBody>
          <a:bodyPr wrap="square" lIns="109728" tIns="18288" rIns="109728" bIns="18288" anchor="ctr">
            <a:spAutoFit/>
          </a:bodyPr>
          <a:lstStyle/>
          <a:p>
            <a:pPr algn="l"/>
            <a:r>
              <a:rPr sz="1200" b="1" dirty="0">
                <a:solidFill>
                  <a:srgbClr val="FFFFFF"/>
                </a:solidFill>
                <a:latin typeface="Comic Sans MS"/>
              </a:rPr>
              <a:t>Juan Marrero Ortiz · Especialista UGEL </a:t>
            </a:r>
            <a:r>
              <a:rPr sz="1200" b="1" dirty="0" err="1">
                <a:solidFill>
                  <a:srgbClr val="FFFFFF"/>
                </a:solidFill>
                <a:latin typeface="Comic Sans MS"/>
              </a:rPr>
              <a:t>Pacasmayo</a:t>
            </a:r>
            <a:endParaRPr sz="1200" b="1" dirty="0">
              <a:solidFill>
                <a:srgbClr val="FFFFFF"/>
              </a:solidFill>
              <a:latin typeface="Comic Sans MS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132320" y="6556248"/>
            <a:ext cx="4846320" cy="301752"/>
          </a:xfrm>
          <a:prstGeom prst="rect">
            <a:avLst/>
          </a:prstGeom>
          <a:noFill/>
        </p:spPr>
        <p:txBody>
          <a:bodyPr wrap="square" lIns="109728" tIns="18288" rIns="109728" bIns="18288" anchor="ctr">
            <a:spAutoFit/>
          </a:bodyPr>
          <a:lstStyle/>
          <a:p>
            <a:pPr algn="r"/>
            <a:r>
              <a:rPr sz="1300" b="1">
                <a:solidFill>
                  <a:srgbClr val="FFFFFF"/>
                </a:solidFill>
                <a:latin typeface="Comic Sans MS"/>
              </a:rPr>
              <a:t>Área de Gestión Pedagógica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543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A6A6A6"/>
              </a:gs>
            </a:gsLst>
            <a:lin ang="162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10" descr="b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731520" y="1828800"/>
            <a:ext cx="10725912" cy="155448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0000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Gracias por su compromiso</a:t>
            </a:r>
            <a:endParaRPr lang="en-US" sz="3400" b="1" dirty="0">
              <a:solidFill>
                <a:schemeClr val="bg1"/>
              </a:solidFill>
              <a:latin typeface="Comic Sans MS"/>
            </a:endParaRPr>
          </a:p>
          <a:p>
            <a:pPr marL="0" indent="0" algn="ctr">
              <a:buNone/>
            </a:pPr>
            <a:r>
              <a:rPr lang="en-US" sz="4000" b="1" dirty="0">
                <a:solidFill>
                  <a:srgbClr val="FF0000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con la Educación Rural</a:t>
            </a:r>
            <a:endParaRPr lang="en-US" sz="3400" b="1" dirty="0">
              <a:solidFill>
                <a:schemeClr val="bg1"/>
              </a:solidFill>
              <a:latin typeface="Comic Sans MS"/>
            </a:endParaRPr>
          </a:p>
        </p:txBody>
      </p:sp>
      <p:sp>
        <p:nvSpPr>
          <p:cNvPr id="8" name="Text 5"/>
          <p:cNvSpPr/>
          <p:nvPr/>
        </p:nvSpPr>
        <p:spPr>
          <a:xfrm>
            <a:off x="731520" y="3657600"/>
            <a:ext cx="10725912" cy="54864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033CC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Área de Gestión Pedagógica – UGEL Pacasmayo</a:t>
            </a:r>
            <a:endParaRPr lang="en-US" sz="1500" b="1" dirty="0">
              <a:solidFill>
                <a:schemeClr val="bg1"/>
              </a:solidFill>
              <a:latin typeface="Comic Sans MS"/>
            </a:endParaRPr>
          </a:p>
        </p:txBody>
      </p:sp>
      <p:sp>
        <p:nvSpPr>
          <p:cNvPr id="9" name="Text 6"/>
          <p:cNvSpPr/>
          <p:nvPr/>
        </p:nvSpPr>
        <p:spPr>
          <a:xfrm>
            <a:off x="731520" y="4389120"/>
            <a:ext cx="10725912" cy="54864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A1A1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Consultas: coordinación con su especialista de (RER) . </a:t>
            </a:r>
            <a:endParaRPr lang="en-US" sz="1250" b="1" dirty="0">
              <a:solidFill>
                <a:schemeClr val="accent5">
                  <a:lumMod val="50000"/>
                </a:schemeClr>
              </a:solidFill>
              <a:latin typeface="Comic Sans MS"/>
            </a:endParaRPr>
          </a:p>
        </p:txBody>
      </p:sp>
      <p:pic>
        <p:nvPicPr>
          <p:cNvPr id="10" name="Image 0" descr="/home/claude/pptx_work/membrete.png">
            <a:extLst>
              <a:ext uri="{FF2B5EF4-FFF2-40B4-BE49-F238E27FC236}">
                <a16:creationId xmlns:a16="http://schemas.microsoft.com/office/drawing/2014/main" id="{9FF42E89-77FB-48CF-8685-3C67D2BC3C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54864"/>
            <a:ext cx="11731752" cy="1022338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13" name="Rectangle 12"/>
          <p:cNvSpPr/>
          <p:nvPr/>
        </p:nvSpPr>
        <p:spPr>
          <a:xfrm>
            <a:off x="0" y="6556248"/>
            <a:ext cx="12192000" cy="301752"/>
          </a:xfrm>
          <a:prstGeom prst="rect">
            <a:avLst/>
          </a:prstGeom>
          <a:solidFill>
            <a:srgbClr val="0033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228600" y="6556248"/>
            <a:ext cx="6858000" cy="301752"/>
          </a:xfrm>
          <a:prstGeom prst="rect">
            <a:avLst/>
          </a:prstGeom>
          <a:noFill/>
        </p:spPr>
        <p:txBody>
          <a:bodyPr wrap="square" lIns="109728" tIns="18288" rIns="109728" bIns="18288" anchor="ctr">
            <a:spAutoFit/>
          </a:bodyPr>
          <a:lstStyle/>
          <a:p>
            <a:pPr algn="l"/>
            <a:r>
              <a:rPr sz="1200" b="1" dirty="0">
                <a:solidFill>
                  <a:srgbClr val="FFFFFF"/>
                </a:solidFill>
                <a:latin typeface="Comic Sans MS"/>
              </a:rPr>
              <a:t>Juan Marrero Ortiz · Especialista UGEL </a:t>
            </a:r>
            <a:r>
              <a:rPr sz="1200" b="1" dirty="0" err="1">
                <a:solidFill>
                  <a:srgbClr val="FFFFFF"/>
                </a:solidFill>
                <a:latin typeface="Comic Sans MS"/>
              </a:rPr>
              <a:t>Pacasmayo</a:t>
            </a:r>
            <a:endParaRPr sz="1200" b="1" dirty="0">
              <a:solidFill>
                <a:srgbClr val="FFFFFF"/>
              </a:solidFill>
              <a:latin typeface="Comic Sans M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132320" y="6556248"/>
            <a:ext cx="4846320" cy="301752"/>
          </a:xfrm>
          <a:prstGeom prst="rect">
            <a:avLst/>
          </a:prstGeom>
          <a:noFill/>
        </p:spPr>
        <p:txBody>
          <a:bodyPr wrap="square" lIns="109728" tIns="18288" rIns="109728" bIns="18288" anchor="ctr">
            <a:spAutoFit/>
          </a:bodyPr>
          <a:lstStyle/>
          <a:p>
            <a:pPr algn="r"/>
            <a:r>
              <a:rPr sz="1300" b="1">
                <a:solidFill>
                  <a:srgbClr val="FFFFFF"/>
                </a:solidFill>
                <a:latin typeface="Comic Sans MS"/>
              </a:rPr>
              <a:t>Área de Gestión Pedagógica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o">
  <a:themeElements>
    <a:clrScheme name="Circuito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o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o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Circuito</Template>
  <TotalTime>400</TotalTime>
  <Words>2131</Words>
  <Application>Microsoft Office PowerPoint</Application>
  <PresentationFormat>Panorámica</PresentationFormat>
  <Paragraphs>321</Paragraphs>
  <Slides>19</Slides>
  <Notes>19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5" baseType="lpstr">
      <vt:lpstr>Arial</vt:lpstr>
      <vt:lpstr>Calibri</vt:lpstr>
      <vt:lpstr>Comic Sans MS</vt:lpstr>
      <vt:lpstr>Tw Cen MT</vt:lpstr>
      <vt:lpstr>Wingdings</vt:lpstr>
      <vt:lpstr>Circuito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Juan Marrero</cp:lastModifiedBy>
  <cp:revision>48</cp:revision>
  <dcterms:created xsi:type="dcterms:W3CDTF">2026-09-07T16:47:40Z</dcterms:created>
  <dcterms:modified xsi:type="dcterms:W3CDTF">2026-10-07T14:10:02Z</dcterms:modified>
</cp:coreProperties>
</file>